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0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3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7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319-67A1-4D17-9658-795A40471E2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7761F-CCA5-4601-AE66-B516AA47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842434"/>
            <a:ext cx="8229600" cy="4525963"/>
          </a:xfrm>
        </p:spPr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smtClean="0"/>
              <a:t>print() </a:t>
            </a:r>
            <a:r>
              <a:rPr lang="th-TH" dirty="0" smtClean="0"/>
              <a:t>ในภาษา </a:t>
            </a:r>
            <a:r>
              <a:rPr lang="en-US" dirty="0" smtClean="0"/>
              <a:t>python </a:t>
            </a:r>
            <a:r>
              <a:rPr lang="th-TH" dirty="0" smtClean="0"/>
              <a:t>ใช้สำหรับการแสดงผลทางหน้าจอ </a:t>
            </a:r>
          </a:p>
          <a:p>
            <a:r>
              <a:rPr lang="th-TH" dirty="0" smtClean="0"/>
              <a:t>รูปแบบโครงสร้างฟังก์ชัน </a:t>
            </a:r>
            <a:r>
              <a:rPr lang="en-US" dirty="0" smtClean="0"/>
              <a:t>input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print (                             )</a:t>
            </a:r>
            <a:endParaRPr lang="th-TH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5696" y="2910850"/>
            <a:ext cx="5544616" cy="2448272"/>
            <a:chOff x="1835696" y="2910850"/>
            <a:chExt cx="5544616" cy="2448272"/>
          </a:xfrm>
        </p:grpSpPr>
        <p:sp>
          <p:nvSpPr>
            <p:cNvPr id="4" name="Down Arrow 3"/>
            <p:cNvSpPr/>
            <p:nvPr/>
          </p:nvSpPr>
          <p:spPr>
            <a:xfrm>
              <a:off x="3120768" y="3682549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55776" y="4330621"/>
              <a:ext cx="149002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/>
                <a:t>command</a:t>
              </a:r>
              <a:endParaRPr lang="en-US" sz="2500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4920968" y="2710441"/>
              <a:ext cx="720080" cy="2448272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0142" y="4315162"/>
              <a:ext cx="248228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000" dirty="0" smtClean="0">
                  <a:cs typeface="+mj-cs"/>
                </a:rPr>
                <a:t>ข้อความชนิด </a:t>
              </a:r>
              <a:r>
                <a:rPr lang="en-US" sz="3000" dirty="0" smtClean="0">
                  <a:cs typeface="+mj-cs"/>
                </a:rPr>
                <a:t>string</a:t>
              </a:r>
              <a:endParaRPr lang="en-US" sz="3000" dirty="0">
                <a:cs typeface="+mj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660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h-TH" dirty="0" smtClean="0"/>
              <a:t>การรับค่าจำนวนเต็ม </a:t>
            </a:r>
            <a:r>
              <a:rPr lang="en-US" dirty="0" smtClean="0"/>
              <a:t>(integer) </a:t>
            </a:r>
            <a:r>
              <a:rPr lang="th-TH" dirty="0" smtClean="0"/>
              <a:t>เข้าทางคีย์บอร์ด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6727" y="2120876"/>
            <a:ext cx="5544616" cy="2448272"/>
            <a:chOff x="1835696" y="2910850"/>
            <a:chExt cx="5544616" cy="2448272"/>
          </a:xfrm>
        </p:grpSpPr>
        <p:sp>
          <p:nvSpPr>
            <p:cNvPr id="6" name="Down Arrow 5"/>
            <p:cNvSpPr/>
            <p:nvPr/>
          </p:nvSpPr>
          <p:spPr>
            <a:xfrm>
              <a:off x="2966749" y="3630930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5791" y="4115015"/>
              <a:ext cx="114005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500" dirty="0" smtClean="0"/>
                <a:t>ชนิดข้อมูล</a:t>
              </a:r>
            </a:p>
            <a:p>
              <a:r>
                <a:rPr lang="th-TH" sz="2500" dirty="0" smtClean="0"/>
                <a:t>จำนวนเต็ม</a:t>
              </a:r>
              <a:endParaRPr lang="en-US" sz="2500" dirty="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5103543" y="3078998"/>
              <a:ext cx="720080" cy="1711157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6587" y="4315162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 smtClean="0">
                  <a:cs typeface="+mj-cs"/>
                </a:rPr>
                <a:t>ข้อความ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04549" y="2204864"/>
            <a:ext cx="3842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Angsana New" pitchFamily="18" charset="-34"/>
                <a:cs typeface="Angsana New" pitchFamily="18" charset="-34"/>
              </a:rPr>
              <a:t>int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(input (                       ))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50228" y="2784512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60220" y="3268597"/>
            <a:ext cx="14900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command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1127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ตัวอย่าง</a:t>
            </a:r>
            <a:r>
              <a:rPr lang="th-TH" dirty="0" smtClean="0"/>
              <a:t> การรับข้อมูลตัวเลขจำนวนเต็มจากแป้นพิมพ์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               </a:t>
            </a:r>
            <a:r>
              <a:rPr lang="en-US" dirty="0" smtClean="0"/>
              <a:t>num1 = </a:t>
            </a:r>
            <a:r>
              <a:rPr lang="en-US" dirty="0" err="1" smtClean="0"/>
              <a:t>int</a:t>
            </a:r>
            <a:r>
              <a:rPr lang="en-US" dirty="0" smtClean="0"/>
              <a:t>(input(“</a:t>
            </a:r>
            <a:r>
              <a:rPr lang="th-TH" dirty="0" smtClean="0"/>
              <a:t>กรอกเลขตัวแรก </a:t>
            </a:r>
            <a:r>
              <a:rPr lang="en-US" dirty="0" smtClean="0"/>
              <a:t>:”))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num2 = </a:t>
            </a:r>
            <a:r>
              <a:rPr lang="en-US" dirty="0" err="1" smtClean="0"/>
              <a:t>int</a:t>
            </a:r>
            <a:r>
              <a:rPr lang="en-US" dirty="0" smtClean="0"/>
              <a:t>(input(“</a:t>
            </a:r>
            <a:r>
              <a:rPr lang="th-TH" dirty="0" smtClean="0"/>
              <a:t>กรอกเลขตัวที่สอง </a:t>
            </a:r>
            <a:r>
              <a:rPr lang="en-US" dirty="0" smtClean="0"/>
              <a:t>:”))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total = num1 + num2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print(num1, “+”,</a:t>
            </a:r>
            <a:r>
              <a:rPr lang="th-TH" dirty="0" smtClean="0"/>
              <a:t> </a:t>
            </a:r>
            <a:r>
              <a:rPr lang="en-US" dirty="0" smtClean="0"/>
              <a:t>nume2 , “=“, total)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โจทย์</a:t>
            </a:r>
            <a:r>
              <a:rPr lang="th-TH" dirty="0" smtClean="0"/>
              <a:t> รับค่าจำนวนเต็ม </a:t>
            </a:r>
            <a:r>
              <a:rPr lang="en-US" dirty="0" smtClean="0"/>
              <a:t>5 </a:t>
            </a:r>
            <a:r>
              <a:rPr lang="th-TH" dirty="0" smtClean="0"/>
              <a:t>จำนวน</a:t>
            </a:r>
            <a:r>
              <a:rPr lang="en-US" dirty="0" smtClean="0"/>
              <a:t> </a:t>
            </a:r>
            <a:r>
              <a:rPr lang="th-TH" dirty="0" smtClean="0"/>
              <a:t>แล้วทำการหาค่าเฉลี่ย</a:t>
            </a:r>
          </a:p>
          <a:p>
            <a:endParaRPr lang="th-TH" dirty="0"/>
          </a:p>
          <a:p>
            <a:pPr marL="0" indent="0">
              <a:buNone/>
            </a:pPr>
            <a:r>
              <a:rPr lang="th-TH" dirty="0" smtClean="0"/>
              <a:t>กำหนดให้แสดงผลออกทางหน้าจอดังนี้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เลขตัวที่</a:t>
            </a:r>
            <a:r>
              <a:rPr lang="en-US" dirty="0" smtClean="0"/>
              <a:t> 1 </a:t>
            </a:r>
            <a:r>
              <a:rPr lang="th-TH" dirty="0" smtClean="0"/>
              <a:t>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เลขตัวที่ </a:t>
            </a:r>
            <a:r>
              <a:rPr lang="en-US" dirty="0" smtClean="0"/>
              <a:t>2</a:t>
            </a:r>
            <a:r>
              <a:rPr lang="th-TH" dirty="0" smtClean="0"/>
              <a:t> 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เลขตัวที่ </a:t>
            </a:r>
            <a:r>
              <a:rPr lang="en-US" dirty="0" smtClean="0"/>
              <a:t>3</a:t>
            </a:r>
            <a:r>
              <a:rPr lang="th-TH" dirty="0" smtClean="0"/>
              <a:t> คือ </a:t>
            </a:r>
            <a:r>
              <a:rPr lang="en-US" dirty="0" smtClean="0"/>
              <a:t>: …………..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ค่าเฉลี่ยของเลขทั้งสามตัวคือ </a:t>
            </a:r>
            <a:r>
              <a:rPr lang="en-US" dirty="0" smtClean="0"/>
              <a:t>: ……………….</a:t>
            </a:r>
            <a:r>
              <a:rPr lang="th-TH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3356992"/>
            <a:ext cx="5832648" cy="25922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0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h-TH" dirty="0" smtClean="0"/>
              <a:t>การรับค่าจำนวนจริง </a:t>
            </a:r>
            <a:r>
              <a:rPr lang="en-US" dirty="0" smtClean="0"/>
              <a:t>(float) </a:t>
            </a:r>
            <a:r>
              <a:rPr lang="th-TH" dirty="0" smtClean="0"/>
              <a:t>เข้าทางคีย์บอร์ด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6727" y="2120876"/>
            <a:ext cx="5544616" cy="2448272"/>
            <a:chOff x="1835696" y="2910850"/>
            <a:chExt cx="5544616" cy="2448272"/>
          </a:xfrm>
        </p:grpSpPr>
        <p:sp>
          <p:nvSpPr>
            <p:cNvPr id="6" name="Down Arrow 5"/>
            <p:cNvSpPr/>
            <p:nvPr/>
          </p:nvSpPr>
          <p:spPr>
            <a:xfrm>
              <a:off x="2966749" y="3630930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5791" y="4115015"/>
              <a:ext cx="114005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500" dirty="0" smtClean="0"/>
                <a:t>ชนิดข้อมูล</a:t>
              </a:r>
            </a:p>
            <a:p>
              <a:r>
                <a:rPr lang="th-TH" sz="2500" dirty="0" smtClean="0"/>
                <a:t>จำนวนเต็ม</a:t>
              </a:r>
              <a:endParaRPr lang="en-US" sz="2500" dirty="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5103543" y="3078998"/>
              <a:ext cx="720080" cy="1711157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6587" y="4315162"/>
              <a:ext cx="763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 smtClean="0">
                  <a:cs typeface="+mj-cs"/>
                </a:rPr>
                <a:t>ข้อความ</a:t>
              </a:r>
              <a:endParaRPr lang="en-US" sz="2000" dirty="0">
                <a:cs typeface="+mj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04549" y="2204864"/>
            <a:ext cx="41056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float(input (                       ))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50228" y="2784512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60220" y="3268597"/>
            <a:ext cx="14900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command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0660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รูปแบบการใช้งานคำสั่ง </a:t>
            </a:r>
            <a:r>
              <a:rPr lang="en-US" dirty="0" smtClean="0"/>
              <a:t>print()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print(</a:t>
            </a:r>
            <a:r>
              <a:rPr lang="th-TH" dirty="0" smtClean="0"/>
              <a:t>ข้อมูล</a:t>
            </a:r>
            <a:r>
              <a:rPr lang="en-US" dirty="0" smtClean="0"/>
              <a:t>) </a:t>
            </a:r>
            <a:r>
              <a:rPr lang="th-TH" dirty="0" smtClean="0"/>
              <a:t>เช่น </a:t>
            </a:r>
            <a:r>
              <a:rPr lang="en-US" dirty="0" smtClean="0"/>
              <a:t>print(“Hello”), print(“</a:t>
            </a:r>
            <a:r>
              <a:rPr lang="th-TH" dirty="0" smtClean="0"/>
              <a:t>สวัสดีค่ะ</a:t>
            </a:r>
            <a:r>
              <a:rPr lang="en-US" dirty="0" smtClean="0"/>
              <a:t>”),print(10),print(“My name is”, name, </a:t>
            </a:r>
            <a:r>
              <a:rPr lang="en-US" dirty="0" err="1" smtClean="0"/>
              <a:t>firstname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Print(“</a:t>
            </a:r>
            <a:r>
              <a:rPr lang="th-TH" dirty="0" smtClean="0"/>
              <a:t>ข้อมูลที่มีการแทรกรหัสรูปแบบข้อมูล</a:t>
            </a:r>
            <a:r>
              <a:rPr lang="en-US" dirty="0" smtClean="0"/>
              <a:t>” </a:t>
            </a:r>
            <a:r>
              <a:rPr lang="th-TH" dirty="0" smtClean="0"/>
              <a:t>ตำแหน่งรหัสรูปแบบข้อมูล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th-TH" dirty="0" smtClean="0"/>
          </a:p>
          <a:p>
            <a:pPr marL="514350" indent="-514350"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097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การสร้างและกำหนดค่าให้ตัวแปร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032723" y="2381395"/>
            <a:ext cx="77051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th-TH" dirty="0" smtClean="0">
                <a:cs typeface="+mj-cs"/>
              </a:rPr>
              <a:t>ชื่อตัวแปร</a:t>
            </a:r>
            <a:endParaRPr lang="th-TH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8127" y="2370950"/>
            <a:ext cx="25755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8150" y="2360504"/>
            <a:ext cx="1623311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th-TH" dirty="0" smtClean="0">
                <a:cs typeface="+mj-cs"/>
              </a:rPr>
              <a:t>ค่าที่จะเก็บไว้ในตัวแปร </a:t>
            </a:r>
            <a:endParaRPr lang="th-TH" dirty="0">
              <a:cs typeface="+mj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335914" y="3133414"/>
            <a:ext cx="384063" cy="626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81" tIns="35191" rIns="70381" bIns="35191"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1954165" y="3814257"/>
            <a:ext cx="887341" cy="348068"/>
          </a:xfrm>
          <a:prstGeom prst="rect">
            <a:avLst/>
          </a:prstGeom>
          <a:noFill/>
        </p:spPr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/>
              <a:t>variable</a:t>
            </a:r>
            <a:endParaRPr lang="th-TH" dirty="0"/>
          </a:p>
        </p:txBody>
      </p:sp>
      <p:sp>
        <p:nvSpPr>
          <p:cNvPr id="9" name="Down Arrow 8"/>
          <p:cNvSpPr/>
          <p:nvPr/>
        </p:nvSpPr>
        <p:spPr>
          <a:xfrm>
            <a:off x="5086123" y="3120880"/>
            <a:ext cx="384063" cy="626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81" tIns="35191" rIns="70381" bIns="35191"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4871612" y="3830814"/>
            <a:ext cx="643684" cy="348068"/>
          </a:xfrm>
          <a:prstGeom prst="rect">
            <a:avLst/>
          </a:prstGeom>
          <a:noFill/>
        </p:spPr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/>
              <a:t>value</a:t>
            </a:r>
            <a:endParaRPr lang="th-TH" dirty="0"/>
          </a:p>
        </p:txBody>
      </p:sp>
      <p:sp>
        <p:nvSpPr>
          <p:cNvPr id="11" name="Down Arrow 10"/>
          <p:cNvSpPr/>
          <p:nvPr/>
        </p:nvSpPr>
        <p:spPr>
          <a:xfrm>
            <a:off x="2335913" y="4407825"/>
            <a:ext cx="384063" cy="626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81" tIns="35191" rIns="70381" bIns="35191" rtlCol="0" anchor="ctr"/>
          <a:lstStyle/>
          <a:p>
            <a:pPr algn="ctr"/>
            <a:endParaRPr lang="th-TH"/>
          </a:p>
        </p:txBody>
      </p:sp>
      <p:sp>
        <p:nvSpPr>
          <p:cNvPr id="12" name="Down Arrow 11"/>
          <p:cNvSpPr/>
          <p:nvPr/>
        </p:nvSpPr>
        <p:spPr>
          <a:xfrm>
            <a:off x="5086123" y="4424382"/>
            <a:ext cx="384063" cy="626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81" tIns="35191" rIns="70381" bIns="35191"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21198" y="5533031"/>
            <a:ext cx="1069004" cy="348068"/>
          </a:xfrm>
          <a:prstGeom prst="rect">
            <a:avLst/>
          </a:prstGeom>
          <a:noFill/>
        </p:spPr>
        <p:txBody>
          <a:bodyPr wrap="square" lIns="70381" tIns="35191" rIns="70381" bIns="35191" rtlCol="0">
            <a:spAutoFit/>
          </a:bodyPr>
          <a:lstStyle/>
          <a:p>
            <a:r>
              <a:rPr lang="th-TH" b="1" dirty="0" smtClean="0">
                <a:solidFill>
                  <a:srgbClr val="7030A0"/>
                </a:solidFill>
              </a:rPr>
              <a:t>ตัวอย่าง</a:t>
            </a:r>
            <a:endParaRPr lang="th-TH" b="1" dirty="0">
              <a:solidFill>
                <a:srgbClr val="7030A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1248848" y="5611298"/>
            <a:ext cx="256940" cy="468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381" tIns="35191" rIns="70381" bIns="35191"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2100388" y="5236247"/>
            <a:ext cx="67433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name</a:t>
            </a:r>
            <a:endParaRPr lang="th-TH" dirty="0"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8127" y="5236247"/>
            <a:ext cx="25755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3071" y="5251915"/>
            <a:ext cx="1287707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“</a:t>
            </a:r>
            <a:r>
              <a:rPr lang="en-US" dirty="0" err="1" smtClean="0">
                <a:cs typeface="+mj-cs"/>
              </a:rPr>
              <a:t>Yingying</a:t>
            </a:r>
            <a:r>
              <a:rPr lang="en-US" dirty="0" smtClean="0">
                <a:cs typeface="+mj-cs"/>
              </a:rPr>
              <a:t>”   </a:t>
            </a:r>
            <a:endParaRPr lang="th-TH" dirty="0"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0388" y="5969775"/>
            <a:ext cx="91478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Number</a:t>
            </a:r>
            <a:endParaRPr lang="th-TH" dirty="0"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8127" y="5971439"/>
            <a:ext cx="25755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3070" y="5953954"/>
            <a:ext cx="53487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28   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18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การคำนวณค่าจากตัวแปร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988840"/>
            <a:ext cx="123016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Number_1</a:t>
            </a:r>
            <a:endParaRPr lang="th-TH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2911" y="1990504"/>
            <a:ext cx="25755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7854" y="1973019"/>
            <a:ext cx="53487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28   </a:t>
            </a:r>
            <a:endParaRPr lang="th-TH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708920"/>
            <a:ext cx="123016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Number_2</a:t>
            </a:r>
            <a:endParaRPr lang="th-TH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2911" y="2710584"/>
            <a:ext cx="25755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7854" y="2693099"/>
            <a:ext cx="481973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30  </a:t>
            </a:r>
            <a:endParaRPr lang="th-TH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3501008"/>
            <a:ext cx="1205508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Total</a:t>
            </a:r>
            <a:endParaRPr lang="th-TH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6951" y="3502672"/>
            <a:ext cx="298858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>
                <a:cs typeface="+mj-cs"/>
              </a:rPr>
              <a:t>=</a:t>
            </a:r>
            <a:endParaRPr lang="th-TH" dirty="0"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2772" y="3502672"/>
            <a:ext cx="123016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Number_2</a:t>
            </a:r>
            <a:endParaRPr lang="th-TH" dirty="0"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3501008"/>
            <a:ext cx="363351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+  </a:t>
            </a:r>
            <a:endParaRPr lang="th-TH" dirty="0"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3503881"/>
            <a:ext cx="1230164" cy="3480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dirty="0" smtClean="0">
                <a:cs typeface="+mj-cs"/>
              </a:rPr>
              <a:t>Number_2</a:t>
            </a:r>
            <a:endParaRPr lang="th-TH" dirty="0"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4293096"/>
            <a:ext cx="5007570" cy="53273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0381" tIns="35191" rIns="70381" bIns="35191" rtlCol="0">
            <a:spAutoFit/>
          </a:bodyPr>
          <a:lstStyle/>
          <a:p>
            <a:r>
              <a:rPr lang="en-US" sz="3000" dirty="0" smtClean="0">
                <a:cs typeface="+mj-cs"/>
              </a:rPr>
              <a:t>Print(“</a:t>
            </a:r>
            <a:r>
              <a:rPr lang="th-TH" sz="3000" dirty="0" smtClean="0">
                <a:cs typeface="+mj-cs"/>
              </a:rPr>
              <a:t>ค่าที่ได้คือ</a:t>
            </a:r>
            <a:r>
              <a:rPr lang="en-US" sz="3000" dirty="0" smtClean="0">
                <a:cs typeface="+mj-cs"/>
              </a:rPr>
              <a:t>”, Total)</a:t>
            </a:r>
            <a:endParaRPr lang="th-TH" sz="3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372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การรับค่าจาก </a:t>
            </a:r>
            <a:r>
              <a:rPr lang="en-US" dirty="0" smtClean="0"/>
              <a:t>Keyboard</a:t>
            </a:r>
            <a:br>
              <a:rPr lang="en-US" dirty="0" smtClean="0"/>
            </a:br>
            <a:r>
              <a:rPr lang="th-TH" dirty="0" smtClean="0"/>
              <a:t>ด้วยฟังก์ชัน </a:t>
            </a:r>
            <a:r>
              <a:rPr lang="en-US" dirty="0" smtClean="0"/>
              <a:t>input()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5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842434"/>
            <a:ext cx="8229600" cy="4525963"/>
          </a:xfrm>
        </p:spPr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smtClean="0"/>
              <a:t>input() </a:t>
            </a:r>
            <a:r>
              <a:rPr lang="th-TH" dirty="0" smtClean="0"/>
              <a:t>ในภาษา </a:t>
            </a:r>
            <a:r>
              <a:rPr lang="en-US" dirty="0" smtClean="0"/>
              <a:t>python </a:t>
            </a:r>
            <a:r>
              <a:rPr lang="th-TH" dirty="0" smtClean="0"/>
              <a:t>ใช้สำหรับการรับค่า </a:t>
            </a:r>
            <a:r>
              <a:rPr lang="en-US" dirty="0" smtClean="0"/>
              <a:t>string </a:t>
            </a:r>
            <a:r>
              <a:rPr lang="th-TH" dirty="0" smtClean="0"/>
              <a:t>จากคีย์บอร์ด </a:t>
            </a:r>
          </a:p>
          <a:p>
            <a:r>
              <a:rPr lang="th-TH" dirty="0" smtClean="0"/>
              <a:t>รูปแบบโครงสร้างฟังก์ชัน </a:t>
            </a:r>
            <a:r>
              <a:rPr lang="en-US" dirty="0" smtClean="0"/>
              <a:t>input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input (                             )</a:t>
            </a:r>
            <a:endParaRPr lang="th-TH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5696" y="2910850"/>
            <a:ext cx="5544616" cy="2448272"/>
            <a:chOff x="1835696" y="2910850"/>
            <a:chExt cx="5544616" cy="2448272"/>
          </a:xfrm>
        </p:grpSpPr>
        <p:sp>
          <p:nvSpPr>
            <p:cNvPr id="4" name="Down Arrow 3"/>
            <p:cNvSpPr/>
            <p:nvPr/>
          </p:nvSpPr>
          <p:spPr>
            <a:xfrm>
              <a:off x="3120768" y="3682549"/>
              <a:ext cx="360040" cy="50405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55776" y="4330621"/>
              <a:ext cx="149002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 smtClean="0"/>
                <a:t>command</a:t>
              </a:r>
              <a:endParaRPr lang="en-US" sz="2500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4920968" y="2710441"/>
              <a:ext cx="720080" cy="2448272"/>
            </a:xfrm>
            <a:prstGeom prst="leftBrac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0142" y="4315162"/>
              <a:ext cx="248228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3000" dirty="0" smtClean="0">
                  <a:cs typeface="+mj-cs"/>
                </a:rPr>
                <a:t>ข้อความชนิด </a:t>
              </a:r>
              <a:r>
                <a:rPr lang="en-US" sz="3000" dirty="0" smtClean="0">
                  <a:cs typeface="+mj-cs"/>
                </a:rPr>
                <a:t>string</a:t>
              </a:r>
              <a:endParaRPr lang="en-US" sz="3000" dirty="0">
                <a:cs typeface="+mj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696" y="2910850"/>
              <a:ext cx="5544616" cy="244827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087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ตัวอย่างการรับค่า </a:t>
            </a:r>
            <a:r>
              <a:rPr lang="en-US" dirty="0" smtClean="0"/>
              <a:t>string </a:t>
            </a:r>
            <a:r>
              <a:rPr lang="th-TH" dirty="0" smtClean="0"/>
              <a:t>ทางคีย์บอร์ด</a:t>
            </a:r>
          </a:p>
          <a:p>
            <a:endParaRPr lang="th-TH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th-TH" dirty="0" smtClean="0"/>
              <a:t>   </a:t>
            </a:r>
            <a:r>
              <a:rPr lang="en-US" dirty="0" smtClean="0"/>
              <a:t>a = input(“Enter your name : 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print(a)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6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th-TH" dirty="0" smtClean="0"/>
              <a:t>โจทย์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รับค่าข้อมูลชนิด </a:t>
            </a:r>
            <a:r>
              <a:rPr lang="en-US" dirty="0" smtClean="0"/>
              <a:t>string </a:t>
            </a:r>
            <a:r>
              <a:rPr lang="th-TH" dirty="0" smtClean="0"/>
              <a:t>ทางคีย์บอร์ด แล้วให้แสดงผลลัพธ์ออกทางหน้าจอดังต่อไปนี้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573016"/>
            <a:ext cx="5544616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cs typeface="+mj-cs"/>
              </a:rPr>
              <a:t>My name is : </a:t>
            </a:r>
            <a:r>
              <a:rPr lang="th-TH" sz="3000" dirty="0" smtClean="0">
                <a:cs typeface="+mj-cs"/>
              </a:rPr>
              <a:t>ชื่อของนักเรียนเอง</a:t>
            </a:r>
          </a:p>
          <a:p>
            <a:r>
              <a:rPr lang="en-US" sz="3000" dirty="0" smtClean="0">
                <a:cs typeface="+mj-cs"/>
              </a:rPr>
              <a:t>My nick name is : </a:t>
            </a:r>
            <a:r>
              <a:rPr lang="th-TH" sz="3000" dirty="0" smtClean="0">
                <a:cs typeface="+mj-cs"/>
              </a:rPr>
              <a:t>ชื่อเล่นนักเรียนเอง</a:t>
            </a:r>
            <a:endParaRPr lang="en-US" sz="3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538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r>
              <a:rPr lang="th-TH" dirty="0" smtClean="0"/>
              <a:t>โจทย์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ให้แสดงการรับค่าทางคีย์บอร์ด โดยกำหนดให้แสดงคำถามก่อน แล้วจึงป้อนคำตอบทางคีย์บอร์ด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ตัวอย่าง </a:t>
            </a:r>
            <a:r>
              <a:rPr lang="en-US" dirty="0" smtClean="0"/>
              <a:t>Code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print(“</a:t>
            </a:r>
            <a:r>
              <a:rPr lang="th-TH" dirty="0" smtClean="0"/>
              <a:t>คุณมีชื่อจริงว่าอะไร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กรุณากรอกชื่อจริงของคุณ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th-TH" dirty="0" smtClean="0"/>
              <a:t> </a:t>
            </a:r>
            <a:r>
              <a:rPr lang="en-US" dirty="0" smtClean="0"/>
              <a:t>“)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print(“</a:t>
            </a:r>
            <a:r>
              <a:rPr lang="th-TH" dirty="0" smtClean="0"/>
              <a:t>คุณชื่อเล่นว่าอะไร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กรุณากรอกชื่อเล่นของคุณ </a:t>
            </a:r>
            <a:r>
              <a:rPr lang="en-US" dirty="0" smtClean="0"/>
              <a:t>: “)</a:t>
            </a:r>
          </a:p>
          <a:p>
            <a:pPr marL="0" indent="0">
              <a:buNone/>
            </a:pPr>
            <a:r>
              <a:rPr lang="en-US" dirty="0" smtClean="0"/>
              <a:t>     print(“</a:t>
            </a:r>
            <a:r>
              <a:rPr lang="th-TH" dirty="0" smtClean="0"/>
              <a:t>งานอดิเรกของคุณคืออะไร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input(“</a:t>
            </a:r>
            <a:r>
              <a:rPr lang="th-TH" dirty="0" smtClean="0"/>
              <a:t>กรุณากรอกข้อมูลงานอดิเรกของคุณ </a:t>
            </a:r>
            <a:r>
              <a:rPr lang="en-US" dirty="0" smtClean="0"/>
              <a:t>: “)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601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429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รูปแบบการใช้งานคำสั่ง print()</vt:lpstr>
      <vt:lpstr>การสร้างและกำหนดค่าให้ตัวแปร</vt:lpstr>
      <vt:lpstr>การคำนวณค่าจากตัวแปร</vt:lpstr>
      <vt:lpstr>การรับค่าจาก Keyboard ด้วยฟังก์ชัน input()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การรับค่าจาก Keyboard ด้วยฟังก์ชัน input()</dc:title>
  <dc:creator>nj_kung</dc:creator>
  <cp:lastModifiedBy>SDSSRU</cp:lastModifiedBy>
  <cp:revision>8</cp:revision>
  <dcterms:created xsi:type="dcterms:W3CDTF">2019-06-11T13:50:29Z</dcterms:created>
  <dcterms:modified xsi:type="dcterms:W3CDTF">2019-08-29T00:56:00Z</dcterms:modified>
</cp:coreProperties>
</file>