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66" r:id="rId2"/>
    <p:sldId id="291" r:id="rId3"/>
    <p:sldId id="292" r:id="rId4"/>
    <p:sldId id="293" r:id="rId5"/>
  </p:sldIdLst>
  <p:sldSz cx="13322300" cy="7467600"/>
  <p:notesSz cx="9926638" cy="6797675"/>
  <p:embeddedFontLst>
    <p:embeddedFont>
      <p:font typeface="Angsana New" panose="02020603050405020304" pitchFamily="18" charset="-34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ngsanaUPC" panose="02020603050405020304" pitchFamily="18" charset="-34"/>
      <p:regular r:id="rId16"/>
      <p:bold r:id="rId17"/>
      <p:italic r:id="rId18"/>
      <p:boldItalic r:id="rId19"/>
    </p:embeddedFont>
    <p:embeddedFont>
      <p:font typeface="TH Sarabun New" panose="020B0502040204020203" charset="-34"/>
      <p:regular r:id="rId20"/>
      <p:bold r:id="rId21"/>
      <p:italic r:id="rId22"/>
      <p:boldItalic r:id="rId23"/>
    </p:embeddedFont>
    <p:embeddedFont>
      <p:font typeface="Cordia New" panose="020B0304020202020204" pitchFamily="34" charset="-34"/>
      <p:regular r:id="rId24"/>
      <p:bold r:id="rId25"/>
      <p:italic r:id="rId26"/>
      <p:boldItalic r:id="rId27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52">
          <p15:clr>
            <a:srgbClr val="A4A3A4"/>
          </p15:clr>
        </p15:guide>
        <p15:guide id="2" pos="41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2D2"/>
    <a:srgbClr val="FFE1FF"/>
    <a:srgbClr val="C1EFFF"/>
    <a:srgbClr val="FFE48F"/>
    <a:srgbClr val="FF2929"/>
    <a:srgbClr val="FFFFFF"/>
    <a:srgbClr val="E1F5FF"/>
    <a:srgbClr val="00F26D"/>
    <a:srgbClr val="33CCFF"/>
    <a:srgbClr val="29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1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510" y="-18"/>
      </p:cViewPr>
      <p:guideLst>
        <p:guide orient="horz" pos="235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presProps" Target="pres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949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69FD4-3FF5-43CB-B962-09ADFC31861E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949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2C582-BD26-45E2-A7E4-B014EEE8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5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9588"/>
            <a:ext cx="454818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5622791" y="6456607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anchor="b" anchorCtr="0" compatLnSpc="1"/>
          <a:lstStyle/>
          <a:p>
            <a:pPr algn="r" defTabSz="93177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pPr algn="r" defTabSz="93177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th-TH" sz="1200">
              <a:solidFill>
                <a:srgbClr val="000000"/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16/06/62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" y="-1"/>
            <a:ext cx="13322464" cy="74806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3322300" cy="74806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มุมมน 12"/>
          <p:cNvSpPr/>
          <p:nvPr/>
        </p:nvSpPr>
        <p:spPr>
          <a:xfrm>
            <a:off x="366451" y="5753100"/>
            <a:ext cx="12672424" cy="1323976"/>
          </a:xfrm>
          <a:prstGeom prst="roundRect">
            <a:avLst>
              <a:gd name="adj" fmla="val 4829"/>
            </a:avLst>
          </a:prstGeom>
          <a:solidFill>
            <a:srgbClr val="FFFFFF">
              <a:alpha val="80000"/>
            </a:srgbClr>
          </a:solidFill>
          <a:ln>
            <a:solidFill>
              <a:srgbClr val="2992D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3"/>
          <p:cNvSpPr/>
          <p:nvPr/>
        </p:nvSpPr>
        <p:spPr>
          <a:xfrm>
            <a:off x="0" y="5990411"/>
            <a:ext cx="13322300" cy="4021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876614" y="6000368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 smtClean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  <a:endParaRPr lang="th-TH" sz="2100" b="1" dirty="0">
              <a:solidFill>
                <a:schemeClr val="bg1"/>
              </a:solidFill>
              <a:latin typeface="TH Sarabun New" panose="020B0500040200020003" pitchFamily="34" charset="-34"/>
              <a:ea typeface="AngsanaUPC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614" y="6475660"/>
            <a:ext cx="11977075" cy="443124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th-TH" sz="21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ออกแบบและเขียนโปรแกรมที่ใช้ตรรกะและฟังก์ชันในการแก้ปัญหา</a:t>
            </a:r>
            <a:endParaRPr lang="th-TH" sz="21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1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มนมุมสี่เหลี่ยมผืนผ้าด้านทแยงมุม 24"/>
          <p:cNvSpPr/>
          <p:nvPr/>
        </p:nvSpPr>
        <p:spPr>
          <a:xfrm>
            <a:off x="285773" y="334054"/>
            <a:ext cx="3071071" cy="54886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 21"/>
          <p:cNvSpPr/>
          <p:nvPr/>
        </p:nvSpPr>
        <p:spPr>
          <a:xfrm rot="10800000" flipV="1">
            <a:off x="-30" y="334057"/>
            <a:ext cx="971580" cy="5488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1765" y="374003"/>
            <a:ext cx="29076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1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endParaRPr lang="en-US" sz="31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มนมุมสี่เหลี่ยมผืนผ้าด้านทแยงมุม 24"/>
          <p:cNvSpPr/>
          <p:nvPr/>
        </p:nvSpPr>
        <p:spPr>
          <a:xfrm>
            <a:off x="2558343" y="199349"/>
            <a:ext cx="994481" cy="68357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176A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85742" y="71455"/>
            <a:ext cx="539680" cy="1074065"/>
          </a:xfrm>
          <a:prstGeom prst="rect">
            <a:avLst/>
          </a:prstGeom>
        </p:spPr>
        <p:txBody>
          <a:bodyPr wrap="none" lIns="118799" tIns="59399" rIns="118799" bIns="59399">
            <a:spAutoFit/>
          </a:bodyPr>
          <a:lstStyle/>
          <a:p>
            <a:pPr algn="ctr"/>
            <a:r>
              <a:rPr lang="th-TH" sz="6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36" name="สี่เหลี่ยมผืนผ้า 14"/>
          <p:cNvSpPr/>
          <p:nvPr/>
        </p:nvSpPr>
        <p:spPr>
          <a:xfrm flipV="1">
            <a:off x="-31" y="2569220"/>
            <a:ext cx="7686675" cy="45719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5263" y="1141021"/>
            <a:ext cx="7801105" cy="1597286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r>
              <a:rPr lang="th-TH" sz="4800" b="1" dirty="0" smtClean="0">
                <a:solidFill>
                  <a:srgbClr val="2992D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การออกแบบขั้นตอนการทำงาน</a:t>
            </a:r>
          </a:p>
          <a:p>
            <a:r>
              <a:rPr lang="th-TH" sz="4800" b="1" dirty="0" smtClean="0">
                <a:solidFill>
                  <a:srgbClr val="2992D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และการเขียนโปรแกรมด้วยภาษา </a:t>
            </a:r>
            <a:r>
              <a:rPr lang="en-US" sz="4800" b="1" dirty="0" smtClean="0">
                <a:solidFill>
                  <a:srgbClr val="2992D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Python</a:t>
            </a:r>
            <a:endParaRPr lang="th-TH" sz="4800" b="1" dirty="0">
              <a:solidFill>
                <a:srgbClr val="2992D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22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4175" cy="748022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24" y="6958008"/>
            <a:ext cx="1640902" cy="453193"/>
          </a:xfrm>
          <a:prstGeom prst="rect">
            <a:avLst/>
          </a:prstGeom>
        </p:spPr>
      </p:pic>
      <p:pic>
        <p:nvPicPr>
          <p:cNvPr id="1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วิทยาการคำนวณ ม.2_ความเป็นมาของภาษาไพทอน (Python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525" y="133349"/>
            <a:ext cx="12337350" cy="69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การสร้างและกำหนดค่าให้ตัวแปร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2961564" y="2593074"/>
            <a:ext cx="1443024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dirty="0" smtClean="0">
                <a:cs typeface="+mj-cs"/>
              </a:rPr>
              <a:t>ชื่อตัวแปร</a:t>
            </a:r>
            <a:endParaRPr lang="th-TH" dirty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8299" y="2581700"/>
            <a:ext cx="413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cs typeface="+mj-cs"/>
              </a:rPr>
              <a:t>=</a:t>
            </a:r>
            <a:endParaRPr lang="th-TH" dirty="0"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6471" y="2570326"/>
            <a:ext cx="314701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dirty="0" smtClean="0">
                <a:cs typeface="+mj-cs"/>
              </a:rPr>
              <a:t>ค่าที่จะเก็บไว้ในตัวแปร </a:t>
            </a:r>
            <a:endParaRPr lang="th-TH" dirty="0">
              <a:cs typeface="+mj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403297" y="3411940"/>
            <a:ext cx="559558" cy="68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2847109" y="4153301"/>
            <a:ext cx="167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variable</a:t>
            </a:r>
            <a:endParaRPr lang="th-TH" dirty="0"/>
          </a:p>
        </p:txBody>
      </p:sp>
      <p:sp>
        <p:nvSpPr>
          <p:cNvPr id="9" name="Down Arrow 8"/>
          <p:cNvSpPr/>
          <p:nvPr/>
        </p:nvSpPr>
        <p:spPr>
          <a:xfrm>
            <a:off x="7410199" y="3398292"/>
            <a:ext cx="559558" cy="68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7097668" y="4171330"/>
            <a:ext cx="118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</a:t>
            </a:r>
            <a:endParaRPr lang="th-TH" dirty="0"/>
          </a:p>
        </p:txBody>
      </p:sp>
      <p:sp>
        <p:nvSpPr>
          <p:cNvPr id="11" name="Down Arrow 10"/>
          <p:cNvSpPr/>
          <p:nvPr/>
        </p:nvSpPr>
        <p:spPr>
          <a:xfrm>
            <a:off x="3403296" y="4799632"/>
            <a:ext cx="559558" cy="68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Down Arrow 11"/>
          <p:cNvSpPr/>
          <p:nvPr/>
        </p:nvSpPr>
        <p:spPr>
          <a:xfrm>
            <a:off x="7410199" y="4817661"/>
            <a:ext cx="559558" cy="68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322273" y="6024855"/>
            <a:ext cx="155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7030A0"/>
                </a:solidFill>
              </a:rPr>
              <a:t>ตัวอย่าง</a:t>
            </a:r>
            <a:endParaRPr lang="th-TH" b="1" dirty="0">
              <a:solidFill>
                <a:srgbClr val="7030A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6200000">
            <a:off x="1866786" y="6023887"/>
            <a:ext cx="279779" cy="68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3060149" y="5701690"/>
            <a:ext cx="1245854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cs typeface="+mj-cs"/>
              </a:rPr>
              <a:t>name</a:t>
            </a:r>
            <a:endParaRPr lang="th-TH" dirty="0"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8299" y="5701690"/>
            <a:ext cx="413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cs typeface="+mj-cs"/>
              </a:rPr>
              <a:t>=</a:t>
            </a:r>
            <a:endParaRPr lang="th-TH" dirty="0"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2709" y="5718751"/>
            <a:ext cx="2470869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cs typeface="+mj-cs"/>
              </a:rPr>
              <a:t>“</a:t>
            </a:r>
            <a:r>
              <a:rPr lang="en-US" dirty="0" err="1" smtClean="0">
                <a:cs typeface="+mj-cs"/>
              </a:rPr>
              <a:t>Yingying</a:t>
            </a:r>
            <a:r>
              <a:rPr lang="en-US" dirty="0" smtClean="0">
                <a:cs typeface="+mj-cs"/>
              </a:rPr>
              <a:t>”   </a:t>
            </a:r>
            <a:endParaRPr lang="th-TH" dirty="0"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0149" y="6500421"/>
            <a:ext cx="172515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cs typeface="+mj-cs"/>
              </a:rPr>
              <a:t>Number</a:t>
            </a:r>
            <a:endParaRPr lang="th-TH" dirty="0"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8299" y="6502233"/>
            <a:ext cx="413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cs typeface="+mj-cs"/>
              </a:rPr>
              <a:t>=</a:t>
            </a:r>
            <a:endParaRPr lang="th-TH" dirty="0"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2709" y="6483194"/>
            <a:ext cx="965329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cs typeface="+mj-cs"/>
              </a:rPr>
              <a:t>28   </a:t>
            </a:r>
            <a:endParaRPr lang="th-TH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9443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กฎการตั้งชื่อตัวแปร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    </a:t>
            </a:r>
            <a:r>
              <a:rPr lang="th-TH" b="1" dirty="0" smtClean="0">
                <a:solidFill>
                  <a:srgbClr val="7030A0"/>
                </a:solidFill>
              </a:rPr>
              <a:t>1</a:t>
            </a:r>
            <a:r>
              <a:rPr lang="th-TH" b="1" dirty="0">
                <a:solidFill>
                  <a:srgbClr val="7030A0"/>
                </a:solidFill>
              </a:rPr>
              <a:t>. ขึ้นต้นด้วยตัวอักษรตั้งแต่ 1 ตัวขึ้นไป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>    </a:t>
            </a:r>
            <a:r>
              <a:rPr lang="th-TH" b="1" dirty="0">
                <a:solidFill>
                  <a:schemeClr val="accent2">
                    <a:lumMod val="75000"/>
                  </a:schemeClr>
                </a:solidFill>
              </a:rPr>
              <a:t>2. ตัวแปรห้ามมีช่องว่าง</a:t>
            </a:r>
            <a:br>
              <a:rPr lang="th-TH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th-TH" dirty="0"/>
              <a:t>    </a:t>
            </a:r>
            <a:r>
              <a:rPr lang="th-TH" b="1" dirty="0">
                <a:solidFill>
                  <a:srgbClr val="0070C0"/>
                </a:solidFill>
              </a:rPr>
              <a:t>3. ห้ามมีสัญลักษณ์พิเศษ เช่น </a:t>
            </a:r>
            <a:r>
              <a:rPr lang="en-US" b="1" dirty="0">
                <a:solidFill>
                  <a:srgbClr val="0070C0"/>
                </a:solidFill>
              </a:rPr>
              <a:t>#, ?, $, … , @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</a:t>
            </a:r>
            <a:r>
              <a:rPr lang="th-TH" b="1" dirty="0">
                <a:solidFill>
                  <a:srgbClr val="FF0000"/>
                </a:solidFill>
              </a:rPr>
              <a:t>4. ตัวแปรต้องไม่ซ้ำกับคำสงวน</a:t>
            </a:r>
            <a:br>
              <a:rPr lang="th-TH" b="1" dirty="0">
                <a:solidFill>
                  <a:srgbClr val="FF0000"/>
                </a:solidFill>
              </a:rPr>
            </a:br>
            <a:r>
              <a:rPr lang="th-TH" dirty="0"/>
              <a:t>    </a:t>
            </a:r>
            <a:r>
              <a:rPr lang="th-TH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th-TH" b="1" dirty="0">
                <a:solidFill>
                  <a:schemeClr val="accent6">
                    <a:lumMod val="75000"/>
                  </a:schemeClr>
                </a:solidFill>
              </a:rPr>
              <a:t>. ตัวแปรใช้ตัวพิมพ์เล็ก พิมพ์ใหญ่ มี</a:t>
            </a:r>
            <a:r>
              <a:rPr lang="th-TH" b="1" dirty="0" smtClean="0">
                <a:solidFill>
                  <a:schemeClr val="accent6">
                    <a:lumMod val="75000"/>
                  </a:schemeClr>
                </a:solidFill>
              </a:rPr>
              <a:t>ความหมายต่างกัน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>    </a:t>
            </a:r>
            <a:r>
              <a:rPr lang="th-TH" b="1" dirty="0">
                <a:solidFill>
                  <a:schemeClr val="accent3">
                    <a:lumMod val="50000"/>
                  </a:schemeClr>
                </a:solidFill>
              </a:rPr>
              <a:t>6. ห้ามขึ้นต้นด้วยตัวเลข แต่ตามท้ายด้วยตัวเลขได้</a:t>
            </a:r>
          </a:p>
        </p:txBody>
      </p:sp>
    </p:spTree>
    <p:extLst>
      <p:ext uri="{BB962C8B-B14F-4D97-AF65-F5344CB8AC3E}">
        <p14:creationId xmlns:p14="http://schemas.microsoft.com/office/powerpoint/2010/main" val="743437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7565</TotalTime>
  <Words>78</Words>
  <Application>Microsoft Office PowerPoint</Application>
  <PresentationFormat>Custom</PresentationFormat>
  <Paragraphs>23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Angsana New</vt:lpstr>
      <vt:lpstr>Calibri</vt:lpstr>
      <vt:lpstr>AngsanaUPC</vt:lpstr>
      <vt:lpstr>TH Sarabun New</vt:lpstr>
      <vt:lpstr>Cordia New</vt:lpstr>
      <vt:lpstr>Office Theme</vt:lpstr>
      <vt:lpstr>PowerPoint Presentation</vt:lpstr>
      <vt:lpstr>PowerPoint Presentation</vt:lpstr>
      <vt:lpstr>การสร้างและกำหนดค่าให้ตัวแปร</vt:lpstr>
      <vt:lpstr>กฎการตั้งชื่อตัวแปร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Satit-SD</cp:lastModifiedBy>
  <cp:revision>514</cp:revision>
  <cp:lastPrinted>2019-02-12T06:02:31Z</cp:lastPrinted>
  <dcterms:created xsi:type="dcterms:W3CDTF">2017-09-19T00:56:44Z</dcterms:created>
  <dcterms:modified xsi:type="dcterms:W3CDTF">2019-06-16T05:42:44Z</dcterms:modified>
</cp:coreProperties>
</file>