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98" r:id="rId2"/>
    <p:sldId id="302" r:id="rId3"/>
    <p:sldId id="303" r:id="rId4"/>
    <p:sldId id="304" r:id="rId5"/>
    <p:sldId id="305" r:id="rId6"/>
    <p:sldId id="306" r:id="rId7"/>
  </p:sldIdLst>
  <p:sldSz cx="13322300" cy="7467600"/>
  <p:notesSz cx="6858000" cy="9144000"/>
  <p:embeddedFontLst>
    <p:embeddedFont>
      <p:font typeface="Angsana New" panose="02020603050405020304" pitchFamily="18" charset="-34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dia New" panose="020B0304020202020204" pitchFamily="34" charset="-34"/>
      <p:regular r:id="rId17"/>
      <p:bold r:id="rId18"/>
      <p:italic r:id="rId19"/>
      <p:boldItalic r:id="rId20"/>
    </p:embeddedFont>
    <p:embeddedFont>
      <p:font typeface="TH Sarabun New" panose="020B0604020202020204" charset="-34"/>
      <p:regular r:id="rId21"/>
      <p:bold r:id="rId22"/>
      <p:italic r:id="rId23"/>
      <p:boldItalic r:id="rId24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AE9"/>
    <a:srgbClr val="FF7C80"/>
    <a:srgbClr val="FFFF9B"/>
    <a:srgbClr val="DEF6FE"/>
    <a:srgbClr val="C3EEFD"/>
    <a:srgbClr val="FFB9B9"/>
    <a:srgbClr val="FFF7F7"/>
    <a:srgbClr val="FFE5E5"/>
    <a:srgbClr val="FFFFCC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1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522" y="-24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1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5443243" y="2646579"/>
            <a:ext cx="7920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9708350" y="617882"/>
            <a:ext cx="3613951" cy="714916"/>
            <a:chOff x="6663500" y="188640"/>
            <a:chExt cx="2480500" cy="656556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3500" y="260648"/>
              <a:ext cx="2232647" cy="584548"/>
              <a:chOff x="6663500" y="188640"/>
              <a:chExt cx="2232647" cy="584548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500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900440" y="250281"/>
                <a:ext cx="1995707" cy="52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3100" b="1" dirty="0" smtClean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วิทยาการคำนวณ</a:t>
                </a:r>
                <a:endParaRPr lang="en-US" sz="31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468716" y="188640"/>
              <a:ext cx="495772" cy="64807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6" name="สี่เหลี่ยมผืนผ้ามุมมน 12"/>
          <p:cNvSpPr/>
          <p:nvPr/>
        </p:nvSpPr>
        <p:spPr>
          <a:xfrm>
            <a:off x="366451" y="5518083"/>
            <a:ext cx="12672424" cy="1625953"/>
          </a:xfrm>
          <a:prstGeom prst="roundRect">
            <a:avLst>
              <a:gd name="adj" fmla="val 4829"/>
            </a:avLst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โรงเรียนสาธิตมหาวิทยาวิทยาลัยราชภัฏสวนสุนันทา                                         อาจารย์ สาวิตรี   ผิวงาม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                                                                                         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e-mail : sawitree.ph@ssru.ac.th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สี่เหลี่ยมผืนผ้า 13"/>
          <p:cNvSpPr/>
          <p:nvPr/>
        </p:nvSpPr>
        <p:spPr>
          <a:xfrm>
            <a:off x="0" y="5527806"/>
            <a:ext cx="13322300" cy="402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2050" y="1778556"/>
            <a:ext cx="7978204" cy="104328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6000" b="1" dirty="0" smtClean="0">
                <a:solidFill>
                  <a:schemeClr val="tx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6000" b="1" dirty="0">
                <a:solidFill>
                  <a:schemeClr val="tx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เขียนอัลกอริทึม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93698" y="643649"/>
            <a:ext cx="611816" cy="581623"/>
          </a:xfrm>
          <a:prstGeom prst="rect">
            <a:avLst/>
          </a:prstGeom>
        </p:spPr>
        <p:txBody>
          <a:bodyPr wrap="none" lIns="118799" tIns="59399" rIns="118799" bIns="59399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ม.1</a:t>
            </a:r>
            <a:endParaRPr lang="th-TH" sz="3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5" y="6114297"/>
            <a:ext cx="571000" cy="6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Snip Diagonal Corner Rectangle 6"/>
          <p:cNvSpPr/>
          <p:nvPr/>
        </p:nvSpPr>
        <p:spPr>
          <a:xfrm flipH="1">
            <a:off x="162654" y="127591"/>
            <a:ext cx="4334918" cy="1105786"/>
          </a:xfrm>
          <a:prstGeom prst="snip2Diag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62654" y="850605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689708" y="227664"/>
            <a:ext cx="3280809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อัลกอริทึมเบื้องต้น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893" y="1225131"/>
            <a:ext cx="2366573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อัลกอริทึม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algorithm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:  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8454" y="1225131"/>
            <a:ext cx="6952445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ระเบียบวิธี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หรือขั้นตอน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วิธีที่ดำเนินการ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ได้ด้วยคอมพิวเตอร์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เพื่อใช้ในการแก้ไขปัญหา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8454" y="1788061"/>
            <a:ext cx="8674367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โดยเป็นกระบวนการแก้ไขปัญหาที่สามารถอธิบายเป็นขั้นตอนที่ชัดเจน ซึ่งสามารถแบ่งได้ 3 รูปแบบ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ดังนี้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52491" y="2642673"/>
            <a:ext cx="11486068" cy="3788229"/>
          </a:xfrm>
          <a:prstGeom prst="roundRect">
            <a:avLst>
              <a:gd name="adj" fmla="val 13568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8" name="Group 17"/>
          <p:cNvGrpSpPr/>
          <p:nvPr/>
        </p:nvGrpSpPr>
        <p:grpSpPr>
          <a:xfrm>
            <a:off x="5740331" y="2951823"/>
            <a:ext cx="2909455" cy="620745"/>
            <a:chOff x="5205956" y="2696090"/>
            <a:chExt cx="2909455" cy="620745"/>
          </a:xfrm>
        </p:grpSpPr>
        <p:sp>
          <p:nvSpPr>
            <p:cNvPr id="16" name="Rectangle 15"/>
            <p:cNvSpPr/>
            <p:nvPr/>
          </p:nvSpPr>
          <p:spPr>
            <a:xfrm>
              <a:off x="5205956" y="2696090"/>
              <a:ext cx="2909455" cy="6207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11976" y="2757935"/>
              <a:ext cx="2897414" cy="550845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รูปแบบการเขียนอัลกอริทึม</a:t>
              </a:r>
              <a:endPara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03830" y="4713107"/>
            <a:ext cx="2787525" cy="1227954"/>
            <a:chOff x="1669455" y="4713107"/>
            <a:chExt cx="2787525" cy="1227954"/>
          </a:xfrm>
        </p:grpSpPr>
        <p:sp>
          <p:nvSpPr>
            <p:cNvPr id="22" name="Trapezoid 21"/>
            <p:cNvSpPr/>
            <p:nvPr/>
          </p:nvSpPr>
          <p:spPr>
            <a:xfrm>
              <a:off x="1669455" y="4713107"/>
              <a:ext cx="2787525" cy="1227954"/>
            </a:xfrm>
            <a:prstGeom prst="trapezoid">
              <a:avLst/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17581" y="4713107"/>
              <a:ext cx="2091275" cy="1227954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การเขียนอัลกอริทึม</a:t>
              </a:r>
            </a:p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ด้วยภาษาธรรมชาติ</a:t>
              </a:r>
            </a:p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Natural Language</a:t>
              </a: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endPara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01761" y="4712243"/>
            <a:ext cx="2787525" cy="1228818"/>
            <a:chOff x="5267386" y="4712243"/>
            <a:chExt cx="2787525" cy="1228818"/>
          </a:xfrm>
        </p:grpSpPr>
        <p:sp>
          <p:nvSpPr>
            <p:cNvPr id="24" name="Trapezoid 23"/>
            <p:cNvSpPr/>
            <p:nvPr/>
          </p:nvSpPr>
          <p:spPr>
            <a:xfrm>
              <a:off x="5267386" y="4712243"/>
              <a:ext cx="2787525" cy="1227954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02028" y="4713107"/>
              <a:ext cx="1918243" cy="1227954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การเขียนอัลกอริทึม</a:t>
              </a:r>
            </a:p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ด้วยรหัสจำลอง</a:t>
              </a:r>
            </a:p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Pseudo Code</a:t>
              </a: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endPara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394914" y="4711380"/>
            <a:ext cx="2787525" cy="1229681"/>
            <a:chOff x="8860539" y="4711380"/>
            <a:chExt cx="2787525" cy="1229681"/>
          </a:xfrm>
        </p:grpSpPr>
        <p:sp>
          <p:nvSpPr>
            <p:cNvPr id="25" name="Trapezoid 24"/>
            <p:cNvSpPr/>
            <p:nvPr/>
          </p:nvSpPr>
          <p:spPr>
            <a:xfrm>
              <a:off x="8860539" y="4711380"/>
              <a:ext cx="2787525" cy="1227954"/>
            </a:xfrm>
            <a:prstGeom prst="trapezoid">
              <a:avLst/>
            </a:prstGeom>
            <a:solidFill>
              <a:schemeClr val="accent4">
                <a:lumMod val="20000"/>
                <a:lumOff val="80000"/>
                <a:alpha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295181" y="4713107"/>
              <a:ext cx="1918243" cy="1227954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การเขียนอัลกอริทึม</a:t>
              </a:r>
            </a:p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ด้วยผังงาน</a:t>
              </a:r>
            </a:p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Flowchart</a:t>
              </a: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endPara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7190493" y="3512203"/>
            <a:ext cx="5029" cy="482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92111" y="3994562"/>
            <a:ext cx="0" cy="718545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98037" y="3994562"/>
            <a:ext cx="0" cy="718545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14693" y="3994562"/>
            <a:ext cx="0" cy="718545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597594" y="3994563"/>
            <a:ext cx="3597931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190493" y="3994565"/>
            <a:ext cx="363600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A1 คลังไฟล์ภาพของฉันเอง\Power_Point\วิทยาการคำนวณ (CS)\AI+Pic\หน่วย 1\Untitled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1"/>
          <a:stretch/>
        </p:blipFill>
        <p:spPr bwMode="auto">
          <a:xfrm>
            <a:off x="274011" y="4156364"/>
            <a:ext cx="2289820" cy="280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2653" y="127591"/>
            <a:ext cx="12996994" cy="6847367"/>
            <a:chOff x="162653" y="127591"/>
            <a:chExt cx="12996994" cy="6847367"/>
          </a:xfrm>
        </p:grpSpPr>
        <p:sp>
          <p:nvSpPr>
            <p:cNvPr id="4" name="Snip Diagonal Corner Rectangle 3"/>
            <p:cNvSpPr/>
            <p:nvPr/>
          </p:nvSpPr>
          <p:spPr>
            <a:xfrm flipH="1">
              <a:off x="162653" y="127591"/>
              <a:ext cx="6486622" cy="1105786"/>
            </a:xfrm>
            <a:prstGeom prst="snip2Diag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2654" y="850605"/>
              <a:ext cx="12996993" cy="61243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2363189" y="3372598"/>
            <a:ext cx="8585860" cy="3063834"/>
          </a:xfrm>
          <a:prstGeom prst="roundRect">
            <a:avLst>
              <a:gd name="adj" fmla="val 13568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9933" y="229603"/>
            <a:ext cx="6469342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</a:t>
            </a:r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อัลกอริทึมด้วย</a:t>
            </a: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ภาษาธรรมชาติ</a:t>
            </a:r>
          </a:p>
        </p:txBody>
      </p:sp>
      <p:grpSp>
        <p:nvGrpSpPr>
          <p:cNvPr id="1027" name="Group 1026"/>
          <p:cNvGrpSpPr/>
          <p:nvPr/>
        </p:nvGrpSpPr>
        <p:grpSpPr>
          <a:xfrm>
            <a:off x="689989" y="1213256"/>
            <a:ext cx="11719725" cy="489290"/>
            <a:chOff x="689989" y="1213256"/>
            <a:chExt cx="11719725" cy="489290"/>
          </a:xfrm>
        </p:grpSpPr>
        <p:sp>
          <p:nvSpPr>
            <p:cNvPr id="11" name="TextBox 10"/>
            <p:cNvSpPr txBox="1"/>
            <p:nvPr/>
          </p:nvSpPr>
          <p:spPr>
            <a:xfrm>
              <a:off x="897148" y="1213256"/>
              <a:ext cx="11512566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การ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บรรยายขั้นตอนการทำงาน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ของ</a:t>
              </a:r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อัลกอริทึมใด</a:t>
              </a:r>
              <a:r>
                <a:rPr lang="th-TH" sz="1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ๆ </a:t>
              </a: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โดย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ใช้ภาษามนุษย์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เพื่ออธิบายถึงลำดับขั้นตอนการ</a:t>
              </a:r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ทำงาน </a:t>
              </a: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ตามลำดับ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การทำงาน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ก่อนหลัง</a:t>
              </a:r>
              <a:endPara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673609" y="1355528"/>
              <a:ext cx="237507" cy="204747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92134" y="1938071"/>
            <a:ext cx="8938033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การอธิบายการการคำนวณหาพื้นที่สี่เหลี่ยม และแสดงผลลัพธ์การคำนวณ ด้วยการใช้ภาษาธรรมชาติ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9630" y="2563084"/>
            <a:ext cx="2936513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สูตรการคำนวณหาพื้นที่สี่เหลี่ยม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8018" y="2563084"/>
            <a:ext cx="3494653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พื้นที่สี่เหลี่ยม 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ความกว้าง 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x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ความยาว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15003" y="3692157"/>
            <a:ext cx="1908000" cy="720000"/>
            <a:chOff x="2815003" y="3986090"/>
            <a:chExt cx="1908000" cy="720000"/>
          </a:xfrm>
        </p:grpSpPr>
        <p:sp>
          <p:nvSpPr>
            <p:cNvPr id="3" name="Rounded Rectangle 2"/>
            <p:cNvSpPr/>
            <p:nvPr/>
          </p:nvSpPr>
          <p:spPr>
            <a:xfrm>
              <a:off x="2815003" y="3986090"/>
              <a:ext cx="1908000" cy="720000"/>
            </a:xfrm>
            <a:prstGeom prst="roundRect">
              <a:avLst>
                <a:gd name="adj" fmla="val 731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48325" y="4101445"/>
              <a:ext cx="1641356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เริ่มต้นการทำงาน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36984" y="3620157"/>
            <a:ext cx="2224581" cy="864000"/>
            <a:chOff x="5536984" y="3901245"/>
            <a:chExt cx="2224581" cy="864000"/>
          </a:xfrm>
        </p:grpSpPr>
        <p:sp>
          <p:nvSpPr>
            <p:cNvPr id="24" name="Rounded Rectangle 23"/>
            <p:cNvSpPr/>
            <p:nvPr/>
          </p:nvSpPr>
          <p:spPr>
            <a:xfrm>
              <a:off x="5663948" y="3901245"/>
              <a:ext cx="1980000" cy="864000"/>
            </a:xfrm>
            <a:prstGeom prst="roundRect">
              <a:avLst>
                <a:gd name="adj" fmla="val 731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36984" y="3903934"/>
              <a:ext cx="2224581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นำเข้าข้อมูล</a:t>
              </a:r>
            </a:p>
            <a:p>
              <a:pPr algn="ctr"/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ความกว้างของสี่เหลี่ยม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492109" y="3620157"/>
            <a:ext cx="2081244" cy="864000"/>
            <a:chOff x="8492109" y="3909069"/>
            <a:chExt cx="2081244" cy="864000"/>
          </a:xfrm>
        </p:grpSpPr>
        <p:sp>
          <p:nvSpPr>
            <p:cNvPr id="26" name="Rounded Rectangle 25"/>
            <p:cNvSpPr/>
            <p:nvPr/>
          </p:nvSpPr>
          <p:spPr>
            <a:xfrm>
              <a:off x="8542731" y="3909069"/>
              <a:ext cx="1980000" cy="864000"/>
            </a:xfrm>
            <a:prstGeom prst="roundRect">
              <a:avLst>
                <a:gd name="adj" fmla="val 7311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92109" y="3911758"/>
              <a:ext cx="2081244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นำเข้าข้อมูล</a:t>
              </a:r>
            </a:p>
            <a:p>
              <a:pPr algn="ctr"/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ความยาวของสี่เหลี่ยม</a:t>
              </a: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8420441" y="5345258"/>
            <a:ext cx="2224581" cy="864000"/>
            <a:chOff x="8420441" y="5642133"/>
            <a:chExt cx="2224581" cy="864000"/>
          </a:xfrm>
        </p:grpSpPr>
        <p:sp>
          <p:nvSpPr>
            <p:cNvPr id="29" name="Rounded Rectangle 28"/>
            <p:cNvSpPr/>
            <p:nvPr/>
          </p:nvSpPr>
          <p:spPr>
            <a:xfrm>
              <a:off x="8542731" y="5642133"/>
              <a:ext cx="1980000" cy="864000"/>
            </a:xfrm>
            <a:prstGeom prst="roundRect">
              <a:avLst>
                <a:gd name="adj" fmla="val 731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20441" y="5644822"/>
              <a:ext cx="2224581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คำนวณพื้นที่สี่เหลี่ยม</a:t>
              </a:r>
            </a:p>
            <a:p>
              <a:pPr algn="ctr"/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ความกว้าง </a:t>
              </a:r>
              <a:r>
                <a:rPr lang="en-US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x </a:t>
              </a:r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ความยาว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52073" y="5417258"/>
            <a:ext cx="2018154" cy="720000"/>
            <a:chOff x="5652073" y="5697000"/>
            <a:chExt cx="2018154" cy="720000"/>
          </a:xfrm>
        </p:grpSpPr>
        <p:sp>
          <p:nvSpPr>
            <p:cNvPr id="30" name="Rounded Rectangle 29"/>
            <p:cNvSpPr/>
            <p:nvPr/>
          </p:nvSpPr>
          <p:spPr>
            <a:xfrm>
              <a:off x="5707150" y="5697000"/>
              <a:ext cx="1908000" cy="720000"/>
            </a:xfrm>
            <a:prstGeom prst="roundRect">
              <a:avLst>
                <a:gd name="adj" fmla="val 731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52073" y="5812355"/>
              <a:ext cx="2018154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แสดงผลพื้นที่สี่เหลี่ยม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15003" y="5417258"/>
            <a:ext cx="1908000" cy="720000"/>
            <a:chOff x="2815003" y="5697000"/>
            <a:chExt cx="1908000" cy="720000"/>
          </a:xfrm>
        </p:grpSpPr>
        <p:sp>
          <p:nvSpPr>
            <p:cNvPr id="23" name="Rounded Rectangle 22"/>
            <p:cNvSpPr/>
            <p:nvPr/>
          </p:nvSpPr>
          <p:spPr>
            <a:xfrm>
              <a:off x="2815003" y="5697000"/>
              <a:ext cx="1908000" cy="720000"/>
            </a:xfrm>
            <a:prstGeom prst="roundRect">
              <a:avLst>
                <a:gd name="adj" fmla="val 731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82208" y="5812355"/>
              <a:ext cx="1374725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จบการทำงาน</a:t>
              </a:r>
            </a:p>
          </p:txBody>
        </p:sp>
      </p:grpSp>
      <p:pic>
        <p:nvPicPr>
          <p:cNvPr id="34" name="Picture 2" descr="D:\A1 คลังไฟล์ภาพของฉันเอง\Power_Point\วิทยาการคำนวณ (CS)\AI+Pic\หน่วย 1\Untitled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1"/>
          <a:stretch/>
        </p:blipFill>
        <p:spPr bwMode="auto">
          <a:xfrm>
            <a:off x="274011" y="4156364"/>
            <a:ext cx="2289820" cy="280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Chevron 1024"/>
          <p:cNvSpPr/>
          <p:nvPr/>
        </p:nvSpPr>
        <p:spPr>
          <a:xfrm>
            <a:off x="5089689" y="3921528"/>
            <a:ext cx="261257" cy="26125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7976140" y="3921528"/>
            <a:ext cx="261257" cy="26125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 flipH="1">
            <a:off x="5080781" y="5646630"/>
            <a:ext cx="261257" cy="26125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 flipH="1">
            <a:off x="7976140" y="5646630"/>
            <a:ext cx="261257" cy="26125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9" name="Chevron 38"/>
          <p:cNvSpPr/>
          <p:nvPr/>
        </p:nvSpPr>
        <p:spPr>
          <a:xfrm rot="5400000">
            <a:off x="9402102" y="4750203"/>
            <a:ext cx="261257" cy="26125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4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2" grpId="0"/>
      <p:bldP spid="13" grpId="0"/>
      <p:bldP spid="15" grpId="0"/>
      <p:bldP spid="102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653" y="127591"/>
            <a:ext cx="12996994" cy="6847367"/>
            <a:chOff x="162653" y="127591"/>
            <a:chExt cx="12996994" cy="6847367"/>
          </a:xfrm>
        </p:grpSpPr>
        <p:sp>
          <p:nvSpPr>
            <p:cNvPr id="8" name="Snip Diagonal Corner Rectangle 7"/>
            <p:cNvSpPr/>
            <p:nvPr/>
          </p:nvSpPr>
          <p:spPr>
            <a:xfrm flipH="1">
              <a:off x="162653" y="127591"/>
              <a:ext cx="6486622" cy="1105786"/>
            </a:xfrm>
            <a:prstGeom prst="snip2Diag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2654" y="850605"/>
              <a:ext cx="12996993" cy="61243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9933" y="229603"/>
            <a:ext cx="6469342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</a:t>
            </a:r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อัลกอริทึมด้วยรหัสจำลอง</a:t>
            </a:r>
            <a:endParaRPr lang="th-TH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9989" y="1213256"/>
            <a:ext cx="11719725" cy="489290"/>
            <a:chOff x="689989" y="1213256"/>
            <a:chExt cx="11719725" cy="489290"/>
          </a:xfrm>
        </p:grpSpPr>
        <p:sp>
          <p:nvSpPr>
            <p:cNvPr id="12" name="TextBox 11"/>
            <p:cNvSpPr txBox="1"/>
            <p:nvPr/>
          </p:nvSpPr>
          <p:spPr>
            <a:xfrm>
              <a:off x="897148" y="1213256"/>
              <a:ext cx="11512566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</a:t>
              </a: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คำสั่ง</a:t>
              </a:r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</a:t>
              </a: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จำลองความคิด</a:t>
              </a:r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เป็นลำดับขั้นตอนโดยใช้สัญลักษณ์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เป็นประโยค</a:t>
              </a: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ภาษาอังกฤษ ตัวอย่าง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ประโยคภาษาอังกฤษเขียนจำลอง</a:t>
              </a:r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คำสั่ง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เช่น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73609" y="1355528"/>
              <a:ext cx="237507" cy="204747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71758" y="2498150"/>
            <a:ext cx="8578785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การอธิบายการการคำนวณหาพื้นที่สี่เหลี่ยม และแสดงผลลัพธ์การคำนวณ ด้วยการ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ใช้รหัสจำลอง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39630" y="3140597"/>
            <a:ext cx="2936513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สูตรการคำนวณหาพื้นที่สี่เหลี่ยม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8018" y="3140597"/>
            <a:ext cx="3494653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พื้นที่สี่เหลี่ยม 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ความกว้าง 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x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ความยาว</a:t>
            </a:r>
          </a:p>
        </p:txBody>
      </p:sp>
      <p:pic>
        <p:nvPicPr>
          <p:cNvPr id="28" name="Picture 2" descr="D:\A1 คลังไฟล์ภาพของฉันเอง\Power_Point\วิทยาการคำนวณ (CS)\AI+Pic\หน่วย 1\Untitled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1"/>
          <a:stretch/>
        </p:blipFill>
        <p:spPr bwMode="auto">
          <a:xfrm>
            <a:off x="274011" y="4156364"/>
            <a:ext cx="2289820" cy="280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2648758" y="4372909"/>
            <a:ext cx="10188456" cy="858622"/>
            <a:chOff x="2779383" y="4372909"/>
            <a:chExt cx="10188456" cy="858622"/>
          </a:xfrm>
        </p:grpSpPr>
        <p:grpSp>
          <p:nvGrpSpPr>
            <p:cNvPr id="40" name="Group 39"/>
            <p:cNvGrpSpPr/>
            <p:nvPr/>
          </p:nvGrpSpPr>
          <p:grpSpPr>
            <a:xfrm>
              <a:off x="7783832" y="4372909"/>
              <a:ext cx="1899304" cy="858622"/>
              <a:chOff x="7783831" y="4372909"/>
              <a:chExt cx="1899304" cy="85862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783831" y="4372909"/>
                <a:ext cx="1899304" cy="858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83831" y="4372909"/>
                <a:ext cx="1899304" cy="858622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COMPLETE area </a:t>
                </a:r>
              </a:p>
              <a:p>
                <a:pPr algn="ctr"/>
                <a:r>
                  <a:rPr lang="en-US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width x length</a:t>
                </a:r>
                <a:endPara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2779383" y="4557575"/>
              <a:ext cx="10188456" cy="489290"/>
              <a:chOff x="2779383" y="4557575"/>
              <a:chExt cx="10188456" cy="48929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779383" y="4557575"/>
                <a:ext cx="920662" cy="489290"/>
                <a:chOff x="2779383" y="4557575"/>
                <a:chExt cx="920662" cy="48929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2779383" y="4557575"/>
                  <a:ext cx="920662" cy="48929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779383" y="4557575"/>
                  <a:ext cx="920662" cy="489290"/>
                </a:xfrm>
                <a:prstGeom prst="rect">
                  <a:avLst/>
                </a:prstGeom>
                <a:noFill/>
              </p:spPr>
              <p:txBody>
                <a:bodyPr wrap="square" lIns="118799" tIns="59399" rIns="118799" bIns="59399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START</a:t>
                  </a:r>
                  <a:endPara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2047177" y="4557575"/>
                <a:ext cx="920662" cy="489290"/>
                <a:chOff x="12047177" y="4557575"/>
                <a:chExt cx="920662" cy="48929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12047177" y="4557575"/>
                  <a:ext cx="920662" cy="48929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2047177" y="4557575"/>
                  <a:ext cx="920662" cy="489290"/>
                </a:xfrm>
                <a:prstGeom prst="rect">
                  <a:avLst/>
                </a:prstGeom>
                <a:noFill/>
              </p:spPr>
              <p:txBody>
                <a:bodyPr wrap="square" lIns="118799" tIns="59399" rIns="118799" bIns="59399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STOP</a:t>
                  </a:r>
                  <a:endPara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4076089" y="4557575"/>
                <a:ext cx="1434306" cy="489290"/>
                <a:chOff x="4076222" y="4557575"/>
                <a:chExt cx="1434306" cy="489290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4076222" y="4557575"/>
                  <a:ext cx="1434306" cy="48929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076222" y="4557575"/>
                  <a:ext cx="1434306" cy="489290"/>
                </a:xfrm>
                <a:prstGeom prst="rect">
                  <a:avLst/>
                </a:prstGeom>
                <a:noFill/>
              </p:spPr>
              <p:txBody>
                <a:bodyPr wrap="square" lIns="118799" tIns="59399" rIns="118799" bIns="59399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INPUT width</a:t>
                  </a:r>
                  <a:endPara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5886705" y="4557575"/>
                <a:ext cx="1520950" cy="489290"/>
                <a:chOff x="5886704" y="4557575"/>
                <a:chExt cx="1520950" cy="48929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5886704" y="4557575"/>
                  <a:ext cx="1520949" cy="48929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886705" y="4557575"/>
                  <a:ext cx="1520949" cy="489290"/>
                </a:xfrm>
                <a:prstGeom prst="rect">
                  <a:avLst/>
                </a:prstGeom>
                <a:noFill/>
              </p:spPr>
              <p:txBody>
                <a:bodyPr wrap="square" lIns="118799" tIns="59399" rIns="118799" bIns="59399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INPUT length</a:t>
                  </a:r>
                  <a:endPara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10059313" y="4557575"/>
                <a:ext cx="1611688" cy="489290"/>
                <a:chOff x="10059312" y="4557575"/>
                <a:chExt cx="1611688" cy="48929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0059312" y="4557575"/>
                  <a:ext cx="1611688" cy="48929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0059312" y="4557575"/>
                  <a:ext cx="1611688" cy="489290"/>
                </a:xfrm>
                <a:prstGeom prst="rect">
                  <a:avLst/>
                </a:prstGeom>
                <a:noFill/>
              </p:spPr>
              <p:txBody>
                <a:bodyPr wrap="square" lIns="118799" tIns="59399" rIns="118799" bIns="59399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OUTPUT area</a:t>
                  </a:r>
                  <a:endPara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sp>
            <p:nvSpPr>
              <p:cNvPr id="43" name="Chevron 42"/>
              <p:cNvSpPr/>
              <p:nvPr/>
            </p:nvSpPr>
            <p:spPr>
              <a:xfrm>
                <a:off x="3819029" y="4730220"/>
                <a:ext cx="144000" cy="144000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Chevron 43"/>
              <p:cNvSpPr/>
              <p:nvPr/>
            </p:nvSpPr>
            <p:spPr>
              <a:xfrm>
                <a:off x="5622099" y="4730220"/>
                <a:ext cx="144000" cy="144000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Chevron 44"/>
              <p:cNvSpPr/>
              <p:nvPr/>
            </p:nvSpPr>
            <p:spPr>
              <a:xfrm>
                <a:off x="7524254" y="4730220"/>
                <a:ext cx="144000" cy="144000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Chevron 45"/>
              <p:cNvSpPr/>
              <p:nvPr/>
            </p:nvSpPr>
            <p:spPr>
              <a:xfrm>
                <a:off x="9810671" y="4730220"/>
                <a:ext cx="144000" cy="144000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Chevron 46"/>
              <p:cNvSpPr/>
              <p:nvPr/>
            </p:nvSpPr>
            <p:spPr>
              <a:xfrm>
                <a:off x="11824909" y="4730220"/>
                <a:ext cx="144000" cy="144000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2605529" y="5932847"/>
            <a:ext cx="10378540" cy="747419"/>
            <a:chOff x="2736154" y="5932847"/>
            <a:chExt cx="10378540" cy="747419"/>
          </a:xfrm>
        </p:grpSpPr>
        <p:grpSp>
          <p:nvGrpSpPr>
            <p:cNvPr id="67" name="Group 66"/>
            <p:cNvGrpSpPr/>
            <p:nvPr/>
          </p:nvGrpSpPr>
          <p:grpSpPr>
            <a:xfrm>
              <a:off x="2736154" y="5932848"/>
              <a:ext cx="1007120" cy="735511"/>
              <a:chOff x="2736154" y="6004601"/>
              <a:chExt cx="1007120" cy="735511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736154" y="6019990"/>
                <a:ext cx="1007120" cy="70473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36154" y="6004601"/>
                <a:ext cx="1007120" cy="735511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000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เริ่มต้น</a:t>
                </a:r>
              </a:p>
              <a:p>
                <a:pPr algn="ctr"/>
                <a:r>
                  <a:rPr lang="th-TH" sz="2000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การทำงาน</a:t>
                </a: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3887269" y="5934589"/>
              <a:ext cx="1811946" cy="735511"/>
              <a:chOff x="3887269" y="6012295"/>
              <a:chExt cx="1811946" cy="735511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955242" y="6027684"/>
                <a:ext cx="1676000" cy="7047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887269" y="6012295"/>
                <a:ext cx="1811946" cy="735511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000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นำเข้าข้อมูล</a:t>
                </a:r>
              </a:p>
              <a:p>
                <a:pPr algn="ctr"/>
                <a:r>
                  <a:rPr lang="th-TH" sz="2000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ความกว้างของสี่เหลี่ยม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787149" y="5941868"/>
              <a:ext cx="1748001" cy="735511"/>
              <a:chOff x="5848253" y="6012295"/>
              <a:chExt cx="1748001" cy="735511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884253" y="6027684"/>
                <a:ext cx="1676000" cy="70473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848253" y="6012295"/>
                <a:ext cx="1748001" cy="735511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000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นำเข้าข้อมูล</a:t>
                </a:r>
              </a:p>
              <a:p>
                <a:pPr algn="ctr"/>
                <a:r>
                  <a:rPr lang="th-TH" sz="2000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ความยาวของสี่เหลี่ยม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7839442" y="5944755"/>
              <a:ext cx="1788084" cy="735511"/>
              <a:chOff x="8026242" y="5996906"/>
              <a:chExt cx="1788084" cy="735511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8026242" y="5996906"/>
                <a:ext cx="1788084" cy="73551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026242" y="5996906"/>
                <a:ext cx="1788084" cy="735511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000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คำนวณพื้นที่สี่เหลี่ยม</a:t>
                </a:r>
              </a:p>
              <a:p>
                <a:pPr algn="ctr"/>
                <a:r>
                  <a:rPr lang="th-TH" sz="2000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ความกว้าง </a:t>
                </a:r>
                <a:r>
                  <a:rPr lang="en-US" sz="2000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x </a:t>
                </a:r>
                <a:r>
                  <a:rPr lang="th-TH" sz="2000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ความยาว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0271589" y="5932847"/>
              <a:ext cx="1187135" cy="735511"/>
              <a:chOff x="10271589" y="6012295"/>
              <a:chExt cx="1187135" cy="735511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0271589" y="6012295"/>
                <a:ext cx="1187135" cy="73551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0271589" y="6012295"/>
                <a:ext cx="1187135" cy="735511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000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แสดงผล</a:t>
                </a:r>
              </a:p>
              <a:p>
                <a:pPr algn="ctr"/>
                <a:r>
                  <a:rPr lang="th-TH" sz="2000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พื้นที่สี่เหลี่ยม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1900322" y="6055957"/>
              <a:ext cx="1214372" cy="489290"/>
              <a:chOff x="11922798" y="6104628"/>
              <a:chExt cx="1214372" cy="48929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1955993" y="6104628"/>
                <a:ext cx="1147983" cy="48929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1922798" y="6135406"/>
                <a:ext cx="1214372" cy="427735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000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จบการทำงาน</a:t>
                </a:r>
              </a:p>
            </p:txBody>
          </p:sp>
        </p:grpSp>
        <p:sp>
          <p:nvSpPr>
            <p:cNvPr id="68" name="Chevron 67"/>
            <p:cNvSpPr/>
            <p:nvPr/>
          </p:nvSpPr>
          <p:spPr>
            <a:xfrm>
              <a:off x="3771404" y="6227405"/>
              <a:ext cx="144000" cy="1440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69" name="Chevron 68"/>
            <p:cNvSpPr/>
            <p:nvPr/>
          </p:nvSpPr>
          <p:spPr>
            <a:xfrm>
              <a:off x="5654148" y="6227405"/>
              <a:ext cx="144000" cy="1440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70" name="Chevron 69"/>
            <p:cNvSpPr/>
            <p:nvPr/>
          </p:nvSpPr>
          <p:spPr>
            <a:xfrm>
              <a:off x="7596254" y="6227405"/>
              <a:ext cx="144000" cy="1440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71" name="Chevron 70"/>
            <p:cNvSpPr/>
            <p:nvPr/>
          </p:nvSpPr>
          <p:spPr>
            <a:xfrm>
              <a:off x="9882671" y="6227405"/>
              <a:ext cx="144000" cy="1440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72" name="Chevron 71"/>
            <p:cNvSpPr/>
            <p:nvPr/>
          </p:nvSpPr>
          <p:spPr>
            <a:xfrm>
              <a:off x="11599001" y="6227405"/>
              <a:ext cx="144000" cy="1440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65644" y="1840287"/>
            <a:ext cx="4206519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Input a number :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ใส่ข้อมูลนำเข้าเป็น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ค่าตัวเลข</a:t>
            </a:r>
            <a:endParaRPr lang="en-US" sz="24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983540" y="1840287"/>
            <a:ext cx="5573117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Find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the sum of the number :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คำนวณรวมค่าตัวเลขที่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นำเข้า</a:t>
            </a:r>
            <a:endParaRPr lang="en-US" sz="24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85714" y="3980312"/>
            <a:ext cx="1147983" cy="489290"/>
            <a:chOff x="2485714" y="3980312"/>
            <a:chExt cx="1147983" cy="489290"/>
          </a:xfrm>
        </p:grpSpPr>
        <p:sp>
          <p:nvSpPr>
            <p:cNvPr id="74" name="Rectangle 73"/>
            <p:cNvSpPr/>
            <p:nvPr/>
          </p:nvSpPr>
          <p:spPr>
            <a:xfrm>
              <a:off x="2485714" y="3980312"/>
              <a:ext cx="1147983" cy="4892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53216" y="4011090"/>
              <a:ext cx="1012978" cy="42773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รหัสจำลอง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85823" y="5414959"/>
            <a:ext cx="1347766" cy="489290"/>
            <a:chOff x="2385823" y="5414959"/>
            <a:chExt cx="1347766" cy="489290"/>
          </a:xfrm>
        </p:grpSpPr>
        <p:sp>
          <p:nvSpPr>
            <p:cNvPr id="75" name="Rectangle 74"/>
            <p:cNvSpPr/>
            <p:nvPr/>
          </p:nvSpPr>
          <p:spPr>
            <a:xfrm>
              <a:off x="2385823" y="5414959"/>
              <a:ext cx="1347766" cy="4892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97001" y="5445737"/>
              <a:ext cx="1325410" cy="42773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ภาษาธรรมชาติ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1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7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4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653" y="127591"/>
            <a:ext cx="12996994" cy="6847367"/>
            <a:chOff x="162653" y="127591"/>
            <a:chExt cx="12996994" cy="6847367"/>
          </a:xfrm>
        </p:grpSpPr>
        <p:sp>
          <p:nvSpPr>
            <p:cNvPr id="8" name="Snip Diagonal Corner Rectangle 7"/>
            <p:cNvSpPr/>
            <p:nvPr/>
          </p:nvSpPr>
          <p:spPr>
            <a:xfrm flipH="1">
              <a:off x="162653" y="127591"/>
              <a:ext cx="6486622" cy="1105786"/>
            </a:xfrm>
            <a:prstGeom prst="snip2Diag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2654" y="850605"/>
              <a:ext cx="12996993" cy="61243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1928834" y="2261258"/>
            <a:ext cx="9464633" cy="2263239"/>
          </a:xfrm>
          <a:prstGeom prst="roundRect">
            <a:avLst>
              <a:gd name="adj" fmla="val 13568"/>
            </a:avLst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9933" y="229603"/>
            <a:ext cx="6469342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</a:t>
            </a:r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อัลกอริทึมด้วยผังงาน</a:t>
            </a:r>
            <a:endParaRPr lang="th-TH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61953" y="1213256"/>
            <a:ext cx="8798395" cy="489290"/>
            <a:chOff x="2261953" y="1213256"/>
            <a:chExt cx="8798395" cy="489290"/>
          </a:xfrm>
        </p:grpSpPr>
        <p:sp>
          <p:nvSpPr>
            <p:cNvPr id="12" name="TextBox 11"/>
            <p:cNvSpPr txBox="1"/>
            <p:nvPr/>
          </p:nvSpPr>
          <p:spPr>
            <a:xfrm>
              <a:off x="2469112" y="1213256"/>
              <a:ext cx="8591236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หลักการเขียน</a:t>
              </a:r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อัลกอริทึมด้วย</a:t>
              </a: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ผัง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งาน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จะอ้างอิงจาก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กระบวนการทางคอมพิวเตอร์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3 กระบวนการ ได้แก่ </a:t>
              </a:r>
              <a:endPara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2245573" y="1355528"/>
              <a:ext cx="237507" cy="204747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61375" y="2480356"/>
            <a:ext cx="1793174" cy="1793174"/>
            <a:chOff x="5764563" y="2241045"/>
            <a:chExt cx="1793174" cy="1793174"/>
          </a:xfrm>
        </p:grpSpPr>
        <p:sp>
          <p:nvSpPr>
            <p:cNvPr id="19" name="Oval 18"/>
            <p:cNvSpPr/>
            <p:nvPr/>
          </p:nvSpPr>
          <p:spPr>
            <a:xfrm>
              <a:off x="5764563" y="2241045"/>
              <a:ext cx="1793174" cy="179317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71573" y="2779571"/>
              <a:ext cx="1579154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ประมวลผล </a:t>
              </a:r>
              <a:endPara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process</a:t>
              </a:r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64992" y="2480356"/>
            <a:ext cx="1793174" cy="1793174"/>
            <a:chOff x="2164992" y="2241045"/>
            <a:chExt cx="1793174" cy="1793174"/>
          </a:xfrm>
        </p:grpSpPr>
        <p:sp>
          <p:nvSpPr>
            <p:cNvPr id="20" name="Oval 19"/>
            <p:cNvSpPr/>
            <p:nvPr/>
          </p:nvSpPr>
          <p:spPr>
            <a:xfrm>
              <a:off x="2164992" y="2241045"/>
              <a:ext cx="1793174" cy="179317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11823" y="2779571"/>
              <a:ext cx="1299512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รับข้อมูล </a:t>
              </a:r>
              <a:endPara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input</a:t>
              </a:r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7" name="Picture 2" descr="D:\A1 คลังไฟล์ภาพของฉันเอง\Power_Point\วิทยาการคำนวณ (CS)\AI+Pic\หน่วย 1\Untitled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1"/>
          <a:stretch/>
        </p:blipFill>
        <p:spPr bwMode="auto">
          <a:xfrm>
            <a:off x="274011" y="4156364"/>
            <a:ext cx="2289820" cy="280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9357758" y="2480356"/>
            <a:ext cx="1793174" cy="1793174"/>
            <a:chOff x="9357758" y="2241045"/>
            <a:chExt cx="1793174" cy="1793174"/>
          </a:xfrm>
        </p:grpSpPr>
        <p:sp>
          <p:nvSpPr>
            <p:cNvPr id="18" name="Oval 17"/>
            <p:cNvSpPr/>
            <p:nvPr/>
          </p:nvSpPr>
          <p:spPr>
            <a:xfrm>
              <a:off x="9357758" y="2241045"/>
              <a:ext cx="1793174" cy="179317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369634" y="2779571"/>
              <a:ext cx="1769423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แสดงผลลัพธ์ </a:t>
              </a:r>
              <a:endPara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output)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4248192" y="3376943"/>
            <a:ext cx="1223158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44574" y="3376943"/>
            <a:ext cx="1223158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62654" y="225631"/>
            <a:ext cx="12996993" cy="67493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42610" y="404967"/>
            <a:ext cx="10237081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โดยการการเขียนอัลกอริทึมด้วยผังงาน จะนิยมใช้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สัญลักษณ์ใน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การเขียนผัง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 ซึ่งแต่ละสัญลักษณ์จะมีความหมายดังนี้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50589" y="986159"/>
            <a:ext cx="6133340" cy="5870829"/>
            <a:chOff x="350589" y="986159"/>
            <a:chExt cx="6133340" cy="5870829"/>
          </a:xfrm>
        </p:grpSpPr>
        <p:sp>
          <p:nvSpPr>
            <p:cNvPr id="44" name="Rectangle 43"/>
            <p:cNvSpPr/>
            <p:nvPr/>
          </p:nvSpPr>
          <p:spPr>
            <a:xfrm>
              <a:off x="350589" y="1304232"/>
              <a:ext cx="6133338" cy="5549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Round Same Side Corner Rectangle 42"/>
            <p:cNvSpPr/>
            <p:nvPr/>
          </p:nvSpPr>
          <p:spPr>
            <a:xfrm>
              <a:off x="350589" y="1001415"/>
              <a:ext cx="3390138" cy="581891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Round Same Side Corner Rectangle 45"/>
            <p:cNvSpPr/>
            <p:nvPr/>
          </p:nvSpPr>
          <p:spPr>
            <a:xfrm>
              <a:off x="3764477" y="1001415"/>
              <a:ext cx="2719450" cy="581891"/>
            </a:xfrm>
            <a:prstGeom prst="round2Same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752602" y="1583306"/>
              <a:ext cx="0" cy="52702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lowchart: Alternate Process 18"/>
            <p:cNvSpPr/>
            <p:nvPr/>
          </p:nvSpPr>
          <p:spPr>
            <a:xfrm>
              <a:off x="1402219" y="1756892"/>
              <a:ext cx="1286878" cy="702260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Flowchart: Data 20"/>
            <p:cNvSpPr/>
            <p:nvPr/>
          </p:nvSpPr>
          <p:spPr>
            <a:xfrm>
              <a:off x="1402219" y="2813781"/>
              <a:ext cx="1286878" cy="70226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Flowchart: Manual Input 21"/>
            <p:cNvSpPr/>
            <p:nvPr/>
          </p:nvSpPr>
          <p:spPr>
            <a:xfrm>
              <a:off x="1402219" y="3870670"/>
              <a:ext cx="1286878" cy="702260"/>
            </a:xfrm>
            <a:prstGeom prst="flowChartManualIn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Flowchart: Decision 22"/>
            <p:cNvSpPr/>
            <p:nvPr/>
          </p:nvSpPr>
          <p:spPr>
            <a:xfrm>
              <a:off x="1402219" y="4927559"/>
              <a:ext cx="1286878" cy="702104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Flowchart: Document 23"/>
            <p:cNvSpPr/>
            <p:nvPr/>
          </p:nvSpPr>
          <p:spPr>
            <a:xfrm>
              <a:off x="1402219" y="5984293"/>
              <a:ext cx="1286878" cy="702104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55910" y="1894154"/>
              <a:ext cx="1936584" cy="42773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เริ่มต้น/สิ้นสุดการทำงาน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48318" y="2797155"/>
              <a:ext cx="2351767" cy="73551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รับข้อมูล</a:t>
              </a:r>
              <a:r>
                <a:rPr lang="th-TH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</a:p>
            <a:p>
              <a:pPr algn="ctr"/>
              <a:r>
                <a:rPr lang="th-TH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แสดงผล</a:t>
              </a:r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โดยไม่กำหนดอุปกรณ์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09349" y="4004568"/>
              <a:ext cx="1829706" cy="42773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รับข้อมูลทางแป้นพิมพ์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46855" y="5064743"/>
              <a:ext cx="1354693" cy="73551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ทางเลือกเงื่อนไข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09349" y="6121477"/>
              <a:ext cx="1829706" cy="73551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แสดงผลทางเครื่องพิมพ์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55909" y="986159"/>
              <a:ext cx="1936584" cy="61240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ความหมาย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77366" y="986668"/>
              <a:ext cx="1936584" cy="61240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ภาพสัญลักษณ์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H="1">
              <a:off x="363982" y="2629813"/>
              <a:ext cx="61199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63982" y="3692741"/>
              <a:ext cx="61199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363982" y="4755669"/>
              <a:ext cx="61199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63982" y="5818596"/>
              <a:ext cx="61199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6834278" y="986157"/>
            <a:ext cx="6133338" cy="5867410"/>
            <a:chOff x="6834278" y="986157"/>
            <a:chExt cx="6133338" cy="5867410"/>
          </a:xfrm>
        </p:grpSpPr>
        <p:sp>
          <p:nvSpPr>
            <p:cNvPr id="54" name="Rectangle 53"/>
            <p:cNvSpPr/>
            <p:nvPr/>
          </p:nvSpPr>
          <p:spPr>
            <a:xfrm>
              <a:off x="6834278" y="1304232"/>
              <a:ext cx="6133338" cy="5549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Round Same Side Corner Rectangle 54"/>
            <p:cNvSpPr/>
            <p:nvPr/>
          </p:nvSpPr>
          <p:spPr>
            <a:xfrm>
              <a:off x="6834278" y="1001415"/>
              <a:ext cx="3390138" cy="581891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Round Same Side Corner Rectangle 55"/>
            <p:cNvSpPr/>
            <p:nvPr/>
          </p:nvSpPr>
          <p:spPr>
            <a:xfrm>
              <a:off x="10248166" y="1001415"/>
              <a:ext cx="2719450" cy="581891"/>
            </a:xfrm>
            <a:prstGeom prst="round2Same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0236291" y="1583306"/>
              <a:ext cx="0" cy="52702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7885908" y="3215563"/>
              <a:ext cx="1286878" cy="70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Flowchart: Predefined Process 31"/>
            <p:cNvSpPr/>
            <p:nvPr/>
          </p:nvSpPr>
          <p:spPr>
            <a:xfrm>
              <a:off x="7885908" y="4545074"/>
              <a:ext cx="1286878" cy="702104"/>
            </a:xfrm>
            <a:prstGeom prst="flowChartPredefined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Flowchart: Display 33"/>
            <p:cNvSpPr/>
            <p:nvPr/>
          </p:nvSpPr>
          <p:spPr>
            <a:xfrm>
              <a:off x="7885908" y="1886052"/>
              <a:ext cx="1286878" cy="702104"/>
            </a:xfrm>
            <a:prstGeom prst="flowChartDisp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984149" y="5874586"/>
              <a:ext cx="1090397" cy="662486"/>
              <a:chOff x="13834753" y="6609411"/>
              <a:chExt cx="1090397" cy="66248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3834753" y="6609411"/>
                <a:ext cx="174171" cy="662486"/>
                <a:chOff x="13834753" y="6609411"/>
                <a:chExt cx="174171" cy="662486"/>
              </a:xfrm>
            </p:grpSpPr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13834753" y="6609411"/>
                  <a:ext cx="0" cy="66248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14008924" y="6609411"/>
                  <a:ext cx="0" cy="66248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 rot="16200000">
                <a:off x="14506821" y="6609411"/>
                <a:ext cx="174171" cy="662486"/>
                <a:chOff x="13834753" y="6609411"/>
                <a:chExt cx="174171" cy="662486"/>
              </a:xfrm>
            </p:grpSpPr>
            <p:cxnSp>
              <p:nvCxnSpPr>
                <p:cNvPr id="41" name="Straight Arrow Connector 40"/>
                <p:cNvCxnSpPr/>
                <p:nvPr/>
              </p:nvCxnSpPr>
              <p:spPr>
                <a:xfrm flipV="1">
                  <a:off x="13834753" y="6609411"/>
                  <a:ext cx="0" cy="66248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14008924" y="6609411"/>
                  <a:ext cx="0" cy="66248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TextBox 14"/>
            <p:cNvSpPr txBox="1"/>
            <p:nvPr/>
          </p:nvSpPr>
          <p:spPr>
            <a:xfrm>
              <a:off x="10793978" y="2023236"/>
              <a:ext cx="1627826" cy="42773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แสดงผลทางหน้าจอ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757560" y="3232538"/>
              <a:ext cx="1700662" cy="73551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การกำหนดค่า 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หรือ</a:t>
              </a:r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การประมวลผล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88378" y="4603579"/>
              <a:ext cx="1839026" cy="73551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en-US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predefined process 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หรือ</a:t>
              </a:r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โปรแกรมย่อย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842388" y="5991961"/>
              <a:ext cx="1531007" cy="42773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ทิศทางการทำงาน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639599" y="986158"/>
              <a:ext cx="1936584" cy="61240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ความหมาย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561055" y="986157"/>
              <a:ext cx="1936584" cy="61240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ภาพสัญลักษณ์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6847669" y="2829043"/>
              <a:ext cx="61199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847669" y="4229353"/>
              <a:ext cx="61199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6847669" y="5629663"/>
              <a:ext cx="61199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67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411</Words>
  <Application>Microsoft Office PowerPoint</Application>
  <PresentationFormat>Custom</PresentationFormat>
  <Paragraphs>87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Angsana New</vt:lpstr>
      <vt:lpstr>Calibri</vt:lpstr>
      <vt:lpstr>Cordia New</vt:lpstr>
      <vt:lpstr>TH Sarabun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SDSSRU</cp:lastModifiedBy>
  <cp:revision>365</cp:revision>
  <dcterms:created xsi:type="dcterms:W3CDTF">2017-09-19T00:56:44Z</dcterms:created>
  <dcterms:modified xsi:type="dcterms:W3CDTF">2019-05-15T11:35:15Z</dcterms:modified>
</cp:coreProperties>
</file>