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>
      <p:cViewPr varScale="1">
        <p:scale>
          <a:sx n="66" d="100"/>
          <a:sy n="66" d="100"/>
        </p:scale>
        <p:origin x="-6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F3947-C7D8-4C80-83B0-6E8116D1E633}" type="datetimeFigureOut">
              <a:rPr lang="th-TH" smtClean="0"/>
              <a:t>11/01/59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40AC1-A454-4208-B90B-237D60399919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689-7E98-46D8-994E-3F59674A466E}" type="datetimeFigureOut">
              <a:rPr lang="th-TH" smtClean="0"/>
              <a:pPr/>
              <a:t>11/01/59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DB66-86F5-427E-AA7D-340CFF9934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689-7E98-46D8-994E-3F59674A466E}" type="datetimeFigureOut">
              <a:rPr lang="th-TH" smtClean="0"/>
              <a:pPr/>
              <a:t>11/01/59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DB66-86F5-427E-AA7D-340CFF9934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689-7E98-46D8-994E-3F59674A466E}" type="datetimeFigureOut">
              <a:rPr lang="th-TH" smtClean="0"/>
              <a:pPr/>
              <a:t>11/01/59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DB66-86F5-427E-AA7D-340CFF9934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689-7E98-46D8-994E-3F59674A466E}" type="datetimeFigureOut">
              <a:rPr lang="th-TH" smtClean="0"/>
              <a:pPr/>
              <a:t>11/01/59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DB66-86F5-427E-AA7D-340CFF9934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689-7E98-46D8-994E-3F59674A466E}" type="datetimeFigureOut">
              <a:rPr lang="th-TH" smtClean="0"/>
              <a:pPr/>
              <a:t>11/01/59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DB66-86F5-427E-AA7D-340CFF9934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689-7E98-46D8-994E-3F59674A466E}" type="datetimeFigureOut">
              <a:rPr lang="th-TH" smtClean="0"/>
              <a:pPr/>
              <a:t>11/01/59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DB66-86F5-427E-AA7D-340CFF9934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689-7E98-46D8-994E-3F59674A466E}" type="datetimeFigureOut">
              <a:rPr lang="th-TH" smtClean="0"/>
              <a:pPr/>
              <a:t>11/01/59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DB66-86F5-427E-AA7D-340CFF9934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689-7E98-46D8-994E-3F59674A466E}" type="datetimeFigureOut">
              <a:rPr lang="th-TH" smtClean="0"/>
              <a:pPr/>
              <a:t>11/01/59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DB66-86F5-427E-AA7D-340CFF9934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689-7E98-46D8-994E-3F59674A466E}" type="datetimeFigureOut">
              <a:rPr lang="th-TH" smtClean="0"/>
              <a:pPr/>
              <a:t>11/01/59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DB66-86F5-427E-AA7D-340CFF9934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689-7E98-46D8-994E-3F59674A466E}" type="datetimeFigureOut">
              <a:rPr lang="th-TH" smtClean="0"/>
              <a:pPr/>
              <a:t>11/01/59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DB66-86F5-427E-AA7D-340CFF9934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D6689-7E98-46D8-994E-3F59674A466E}" type="datetimeFigureOut">
              <a:rPr lang="th-TH" smtClean="0"/>
              <a:pPr/>
              <a:t>11/01/59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DB66-86F5-427E-AA7D-340CFF9934C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D6689-7E98-46D8-994E-3F59674A466E}" type="datetimeFigureOut">
              <a:rPr lang="th-TH" smtClean="0"/>
              <a:pPr/>
              <a:t>11/01/59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6DB66-86F5-427E-AA7D-340CFF9934C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CER\Downloads\&#3671;&#3664;%20&#3611;&#3637;%20&#3623;&#3633;&#3609;&#3626;&#3633;&#3609;&#3605;&#3636;&#3616;&#3634;&#3614;&#3652;&#3607;&#3618;%20&#3585;&#3633;&#3610;&#3586;&#3610;&#3623;&#3609;&#3585;&#3634;&#3619;&#3648;&#3626;&#3619;&#3637;&#3652;&#3607;&#3618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t="-47000" r="-2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00496" y="0"/>
            <a:ext cx="5286412" cy="2071702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cs typeface="+mj-cs"/>
              </a:rPr>
              <a:t>ญี่ปุ่น ยกพลขึ้นบก ที่ประเทศไทย</a:t>
            </a:r>
            <a:endParaRPr lang="th-TH" sz="4000" b="1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642918"/>
            <a:ext cx="7429552" cy="31432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cs typeface="+mj-cs"/>
              </a:rPr>
              <a:t>	8 </a:t>
            </a:r>
            <a:r>
              <a:rPr lang="th-TH" b="1" dirty="0">
                <a:cs typeface="+mj-cs"/>
              </a:rPr>
              <a:t>ธันวาคม พ.ศ. 2484</a:t>
            </a:r>
            <a:r>
              <a:rPr lang="th-TH" dirty="0">
                <a:cs typeface="+mj-cs"/>
              </a:rPr>
              <a:t> เช้าตรู่วันนี้ ในช่วงสงครามโลกครั้งที่ 2 ทหารญี่ปุ่น </a:t>
            </a:r>
            <a:r>
              <a:rPr lang="th-TH" b="1" dirty="0">
                <a:cs typeface="+mj-cs"/>
              </a:rPr>
              <a:t>“ยกพลขึ้นบก”</a:t>
            </a:r>
            <a:r>
              <a:rPr lang="th-TH" dirty="0">
                <a:cs typeface="+mj-cs"/>
              </a:rPr>
              <a:t> โดยเดินทัพเข้าไทยทั้งทางบกและทางทะเลด้านอ่าวไทย 7 จังหวัดภาคใต้คือ สมุทรปราการ ประจวบคีรีขันธ์ สุราษฎร์ธานี ชุมพร นครศรีธรรมราช สงขลา และปัตตานี เพื่อขอผ่านไปตีพม่าและมลายูของอังกฤษ จนเกิดปะทะกับ ทหาร ตำรวจและยุวชนทหารไทย ซึ่งได้ต่อสู้อย่างดุเดือด ในที่สุดรัฐบาลไทยโดยจอมพล ป. พิบูลย์สงคราม ได้ประกาศอนุญาตให้ทหารญี่ปุ่นเดินทัพผ่านประเทศได้</a:t>
            </a:r>
          </a:p>
        </p:txBody>
      </p:sp>
      <p:pic>
        <p:nvPicPr>
          <p:cNvPr id="13314" name="Picture 2" descr="http://www.sarakadee.com/feature/2001/12/images/free-thai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000504"/>
            <a:ext cx="3283259" cy="257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6" name="Picture 4" descr="http://topicstock.pantip.com/library/topicstock/2012/03/K11900586/K11900586-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018345"/>
            <a:ext cx="3429024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ight Arrow 6"/>
          <p:cNvSpPr/>
          <p:nvPr/>
        </p:nvSpPr>
        <p:spPr>
          <a:xfrm>
            <a:off x="4500562" y="5072074"/>
            <a:ext cx="714380" cy="42862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00034" y="214290"/>
            <a:ext cx="3500462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ญี่ปุ่นยกพลขึ้นบกที่ไหนบ้าง</a:t>
            </a:r>
            <a:endParaRPr lang="th-TH" b="1" dirty="0">
              <a:cs typeface="+mj-cs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214942" y="357166"/>
            <a:ext cx="642942" cy="50006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5929322" y="142852"/>
            <a:ext cx="3071834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สมุทรปราการ (บางปู)</a:t>
            </a:r>
          </a:p>
          <a:p>
            <a:pPr algn="ctr"/>
            <a:r>
              <a:rPr lang="th-TH" dirty="0" smtClean="0">
                <a:cs typeface="+mj-cs"/>
              </a:rPr>
              <a:t>ครั้งนี้ไม่มีการสู้รบ</a:t>
            </a:r>
            <a:endParaRPr lang="th-TH" dirty="0"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143504" y="1714488"/>
            <a:ext cx="642942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5929322" y="1428736"/>
            <a:ext cx="3071834" cy="16430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ประจวบคีรีขันธ์ </a:t>
            </a:r>
          </a:p>
          <a:p>
            <a:r>
              <a:rPr lang="th-TH" dirty="0" smtClean="0">
                <a:cs typeface="+mj-cs"/>
              </a:rPr>
              <a:t>ไทยได้ใช้ทหาร </a:t>
            </a:r>
            <a:r>
              <a:rPr lang="en-US" dirty="0" smtClean="0">
                <a:cs typeface="+mj-cs"/>
              </a:rPr>
              <a:t>220 </a:t>
            </a:r>
            <a:r>
              <a:rPr lang="th-TH" dirty="0" smtClean="0">
                <a:cs typeface="+mj-cs"/>
              </a:rPr>
              <a:t>นาย และใช้ปืนกล และเครื่องบินขับไล่เข้าต่อสู้</a:t>
            </a:r>
            <a:endParaRPr lang="th-TH" dirty="0">
              <a:cs typeface="+mj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143504" y="3643314"/>
            <a:ext cx="642942" cy="50006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5929322" y="3214686"/>
            <a:ext cx="3071834" cy="20002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ชุมพร</a:t>
            </a:r>
          </a:p>
          <a:p>
            <a:r>
              <a:rPr lang="th-TH" dirty="0" smtClean="0">
                <a:cs typeface="+mj-cs"/>
              </a:rPr>
              <a:t>ไทยมีตำรวจ อาสาสมัครราษฎร และยุวชนทหาร โดยฝ่ายไทยมีกำลังพลแค่ </a:t>
            </a:r>
            <a:r>
              <a:rPr lang="en-US" dirty="0" smtClean="0">
                <a:cs typeface="+mj-cs"/>
              </a:rPr>
              <a:t>150 </a:t>
            </a:r>
            <a:r>
              <a:rPr lang="th-TH" dirty="0" smtClean="0">
                <a:cs typeface="+mj-cs"/>
              </a:rPr>
              <a:t>คนซึ่งน้อบกว่าญี่ปุ่น</a:t>
            </a:r>
          </a:p>
        </p:txBody>
      </p:sp>
      <p:sp>
        <p:nvSpPr>
          <p:cNvPr id="12" name="Right Arrow 11"/>
          <p:cNvSpPr/>
          <p:nvPr/>
        </p:nvSpPr>
        <p:spPr>
          <a:xfrm rot="5400000">
            <a:off x="678629" y="1393017"/>
            <a:ext cx="642942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214282" y="2071678"/>
            <a:ext cx="2000264" cy="34290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cs typeface="+mj-cs"/>
              </a:rPr>
              <a:t> </a:t>
            </a:r>
            <a:r>
              <a:rPr lang="th-TH" b="1" dirty="0" smtClean="0">
                <a:cs typeface="+mj-cs"/>
              </a:rPr>
              <a:t>    สุราษฎร์ธานี</a:t>
            </a:r>
          </a:p>
          <a:p>
            <a:r>
              <a:rPr lang="th-TH" dirty="0" smtClean="0">
                <a:cs typeface="+mj-cs"/>
              </a:rPr>
              <a:t>ไทย มีตำรวจ ยุวชนทหาร ครูและลูกเสือเข้าร่วมต่อสู้ โดยญี่ปุ่นมีกำลังพลปะมาณ </a:t>
            </a:r>
            <a:r>
              <a:rPr lang="en-US" dirty="0" smtClean="0">
                <a:cs typeface="+mj-cs"/>
              </a:rPr>
              <a:t>200</a:t>
            </a:r>
            <a:r>
              <a:rPr lang="th-TH" dirty="0" smtClean="0">
                <a:cs typeface="+mj-cs"/>
              </a:rPr>
              <a:t>คน</a:t>
            </a:r>
            <a:endParaRPr lang="th-TH" dirty="0">
              <a:cs typeface="+mj-cs"/>
            </a:endParaRPr>
          </a:p>
        </p:txBody>
      </p:sp>
      <p:sp>
        <p:nvSpPr>
          <p:cNvPr id="14" name="Right Arrow 13"/>
          <p:cNvSpPr/>
          <p:nvPr/>
        </p:nvSpPr>
        <p:spPr>
          <a:xfrm rot="5400000">
            <a:off x="3464711" y="1464455"/>
            <a:ext cx="642942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ectangle 14"/>
          <p:cNvSpPr/>
          <p:nvPr/>
        </p:nvSpPr>
        <p:spPr>
          <a:xfrm>
            <a:off x="2643174" y="2143116"/>
            <a:ext cx="2000264" cy="2500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cs typeface="+mj-cs"/>
              </a:rPr>
              <a:t>  </a:t>
            </a:r>
          </a:p>
          <a:p>
            <a:r>
              <a:rPr lang="th-TH" b="1" dirty="0">
                <a:cs typeface="+mj-cs"/>
              </a:rPr>
              <a:t> </a:t>
            </a:r>
            <a:r>
              <a:rPr lang="th-TH" b="1" dirty="0" smtClean="0">
                <a:cs typeface="+mj-cs"/>
              </a:rPr>
              <a:t> </a:t>
            </a:r>
          </a:p>
          <a:p>
            <a:r>
              <a:rPr lang="th-TH" b="1" dirty="0" smtClean="0">
                <a:cs typeface="+mj-cs"/>
              </a:rPr>
              <a:t>  นครศรีธรรมราช</a:t>
            </a:r>
          </a:p>
          <a:p>
            <a:r>
              <a:rPr lang="th-TH" dirty="0" smtClean="0">
                <a:cs typeface="+mj-cs"/>
              </a:rPr>
              <a:t>ทหารไทยประมาณ </a:t>
            </a:r>
            <a:r>
              <a:rPr lang="en-US" dirty="0" smtClean="0">
                <a:cs typeface="+mj-cs"/>
              </a:rPr>
              <a:t>200</a:t>
            </a:r>
            <a:r>
              <a:rPr lang="th-TH" dirty="0" smtClean="0">
                <a:cs typeface="+mj-cs"/>
              </a:rPr>
              <a:t> นายเข้าสู้รบ โดยใช้ปืนเล็กและปืนกลในการต่อสู้</a:t>
            </a:r>
          </a:p>
          <a:p>
            <a:endParaRPr lang="th-TH" dirty="0">
              <a:cs typeface="+mj-cs"/>
            </a:endParaRPr>
          </a:p>
          <a:p>
            <a:endParaRPr lang="th-TH" dirty="0"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14546" y="5214926"/>
            <a:ext cx="3071834" cy="16430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สงขลา</a:t>
            </a:r>
          </a:p>
          <a:p>
            <a:r>
              <a:rPr lang="th-TH" dirty="0" smtClean="0">
                <a:cs typeface="+mj-cs"/>
              </a:rPr>
              <a:t>ไทยมีทหาร </a:t>
            </a:r>
            <a:r>
              <a:rPr lang="en-US" dirty="0" smtClean="0">
                <a:cs typeface="+mj-cs"/>
              </a:rPr>
              <a:t>200</a:t>
            </a:r>
            <a:r>
              <a:rPr lang="th-TH" dirty="0" smtClean="0">
                <a:cs typeface="+mj-cs"/>
              </a:rPr>
              <a:t> นาย ใช้ปืนกล ปืนใหญ่ ในการต่อสู้</a:t>
            </a:r>
            <a:endParaRPr lang="th-TH" dirty="0">
              <a:cs typeface="+mj-cs"/>
            </a:endParaRPr>
          </a:p>
        </p:txBody>
      </p:sp>
      <p:sp>
        <p:nvSpPr>
          <p:cNvPr id="17" name="Right Arrow 16"/>
          <p:cNvSpPr/>
          <p:nvPr/>
        </p:nvSpPr>
        <p:spPr>
          <a:xfrm rot="5400000">
            <a:off x="3393273" y="4679165"/>
            <a:ext cx="500066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ight Arrow 17"/>
          <p:cNvSpPr/>
          <p:nvPr/>
        </p:nvSpPr>
        <p:spPr>
          <a:xfrm>
            <a:off x="5357818" y="5786454"/>
            <a:ext cx="642942" cy="50006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ectangle 18"/>
          <p:cNvSpPr/>
          <p:nvPr/>
        </p:nvSpPr>
        <p:spPr>
          <a:xfrm>
            <a:off x="6072166" y="5429264"/>
            <a:ext cx="3071834" cy="14287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ปัตตานี</a:t>
            </a:r>
          </a:p>
          <a:p>
            <a:pPr algn="ctr"/>
            <a:r>
              <a:rPr lang="th-TH" dirty="0" smtClean="0">
                <a:cs typeface="+mj-cs"/>
              </a:rPr>
              <a:t>ไทยมีตำรวจ ยุวชนทหาร ข้าราชการ และราษฎรเข้าต่อสู้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8926" y="500042"/>
            <a:ext cx="3643338" cy="1285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จุดกำเนิดของขบวนการเสรีไทย</a:t>
            </a:r>
            <a:endParaRPr lang="th-TH" b="1" dirty="0">
              <a:cs typeface="+mj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71538" y="2500306"/>
            <a:ext cx="7572428" cy="27860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>
                <a:cs typeface="+mj-cs"/>
              </a:rPr>
              <a:t>	ในสมัยจอมพล ป</a:t>
            </a:r>
            <a:r>
              <a:rPr lang="en-US" dirty="0" smtClean="0">
                <a:cs typeface="+mj-cs"/>
              </a:rPr>
              <a:t>.</a:t>
            </a:r>
            <a:r>
              <a:rPr lang="th-TH" dirty="0" smtClean="0">
                <a:cs typeface="+mj-cs"/>
              </a:rPr>
              <a:t> พิบุลสงคราม เป็นนายกรัฐมนตรีได้เห็นว่าญี่ปุ่นจะเป็นฝ่ายชนะในสงครามโลกครั้งที่สองทำให้รัฐบาลไทยเปลี่ยนนโยบายประกาศสงครามกับสหรัฐอเมริกาและอังกฤษ จึงนำไปสู่การต่อต้านญี่ปุ่นโดยกลุ่มรักชาติจำนวนหนึ่ง โดยคนไทยได้ตั้งกลุ่มต่อต้านญี่ปุ่นทั้งในประเทศและนอกประเทศ </a:t>
            </a:r>
            <a:r>
              <a:rPr lang="th-TH" b="1" dirty="0" smtClean="0">
                <a:cs typeface="+mj-cs"/>
              </a:rPr>
              <a:t>ประกอบด้วย </a:t>
            </a:r>
            <a:r>
              <a:rPr lang="en-US" b="1" dirty="0" smtClean="0">
                <a:cs typeface="+mj-cs"/>
              </a:rPr>
              <a:t>3 </a:t>
            </a:r>
            <a:r>
              <a:rPr lang="th-TH" b="1" dirty="0" smtClean="0">
                <a:cs typeface="+mj-cs"/>
              </a:rPr>
              <a:t>กลุ่มใหญ่ๆ ได้แก่</a:t>
            </a:r>
            <a:endParaRPr lang="th-TH" b="1" dirty="0">
              <a:cs typeface="+mj-cs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500562" y="1928802"/>
            <a:ext cx="571504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785794"/>
            <a:ext cx="4214842" cy="17145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>
                <a:cs typeface="+mj-cs"/>
              </a:rPr>
              <a:t>	</a:t>
            </a:r>
            <a:r>
              <a:rPr lang="th-TH" b="1" dirty="0" smtClean="0">
                <a:cs typeface="+mj-cs"/>
              </a:rPr>
              <a:t>กลุ่มคนไทยในสหรัฐอเมริกา       </a:t>
            </a:r>
            <a:r>
              <a:rPr lang="th-TH" dirty="0" smtClean="0">
                <a:cs typeface="+mj-cs"/>
              </a:rPr>
              <a:t>มี ม</a:t>
            </a:r>
            <a:r>
              <a:rPr lang="en-US" dirty="0" smtClean="0">
                <a:cs typeface="+mj-cs"/>
              </a:rPr>
              <a:t>.</a:t>
            </a:r>
            <a:r>
              <a:rPr lang="th-TH" dirty="0" smtClean="0">
                <a:cs typeface="+mj-cs"/>
              </a:rPr>
              <a:t>ร</a:t>
            </a:r>
            <a:r>
              <a:rPr lang="en-US" dirty="0" smtClean="0">
                <a:cs typeface="+mj-cs"/>
              </a:rPr>
              <a:t>.</a:t>
            </a:r>
            <a:r>
              <a:rPr lang="th-TH" dirty="0" smtClean="0">
                <a:cs typeface="+mj-cs"/>
              </a:rPr>
              <a:t>ว</a:t>
            </a:r>
            <a:r>
              <a:rPr lang="en-US" dirty="0" smtClean="0">
                <a:cs typeface="+mj-cs"/>
              </a:rPr>
              <a:t>.</a:t>
            </a:r>
            <a:r>
              <a:rPr lang="th-TH" dirty="0" smtClean="0">
                <a:cs typeface="+mj-cs"/>
              </a:rPr>
              <a:t> เสนีย์ ปราโมช อัครราชทูตไทยประจำกรุงวอชิงตัน ดี</a:t>
            </a:r>
            <a:r>
              <a:rPr lang="en-US" dirty="0" smtClean="0">
                <a:cs typeface="+mj-cs"/>
              </a:rPr>
              <a:t>.</a:t>
            </a:r>
            <a:r>
              <a:rPr lang="th-TH" dirty="0" smtClean="0">
                <a:cs typeface="+mj-cs"/>
              </a:rPr>
              <a:t>ซี เป็นแกนนำ</a:t>
            </a:r>
            <a:endParaRPr lang="th-TH" dirty="0"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3438" y="2643182"/>
            <a:ext cx="4214842" cy="17145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>
                <a:cs typeface="+mj-cs"/>
              </a:rPr>
              <a:t>	</a:t>
            </a:r>
            <a:r>
              <a:rPr lang="th-TH" b="1" dirty="0" smtClean="0">
                <a:cs typeface="+mj-cs"/>
              </a:rPr>
              <a:t>กลุ่มคนไทยในอังกฤษ       </a:t>
            </a:r>
            <a:endParaRPr lang="th-TH" b="1" dirty="0">
              <a:cs typeface="+mj-cs"/>
            </a:endParaRPr>
          </a:p>
          <a:p>
            <a:r>
              <a:rPr lang="th-TH" dirty="0" smtClean="0">
                <a:cs typeface="+mj-cs"/>
              </a:rPr>
              <a:t>กลุ่มนักเรียนไทยในมหาวิทยาลัยเคมบรดจ์เป็นแกนนำ</a:t>
            </a:r>
          </a:p>
        </p:txBody>
      </p:sp>
      <p:sp>
        <p:nvSpPr>
          <p:cNvPr id="7" name="Rectangle 6"/>
          <p:cNvSpPr/>
          <p:nvPr/>
        </p:nvSpPr>
        <p:spPr>
          <a:xfrm>
            <a:off x="500034" y="4572008"/>
            <a:ext cx="4214842" cy="17145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>
                <a:cs typeface="+mj-cs"/>
              </a:rPr>
              <a:t>	</a:t>
            </a:r>
            <a:r>
              <a:rPr lang="th-TH" b="1" dirty="0" smtClean="0">
                <a:cs typeface="+mj-cs"/>
              </a:rPr>
              <a:t>กลุ่มคนไทยในประเทศไทย         </a:t>
            </a:r>
            <a:r>
              <a:rPr lang="th-TH" dirty="0" smtClean="0">
                <a:cs typeface="+mj-cs"/>
              </a:rPr>
              <a:t>มี นายปรีดี พนมยงค์ ผู้สำเร็จราชการแทน ร</a:t>
            </a:r>
            <a:r>
              <a:rPr lang="en-US" dirty="0" smtClean="0">
                <a:cs typeface="+mj-cs"/>
              </a:rPr>
              <a:t>.8</a:t>
            </a:r>
            <a:r>
              <a:rPr lang="th-TH" dirty="0" smtClean="0">
                <a:cs typeface="+mj-cs"/>
              </a:rPr>
              <a:t> เป็นแกนนำ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285728"/>
            <a:ext cx="4000528" cy="11430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ญี่ปุ่นประกาศยอมแพ้ฝ่ายพันธมิตร ในวันที่ </a:t>
            </a:r>
            <a:r>
              <a:rPr lang="en-US" b="1" dirty="0" smtClean="0">
                <a:cs typeface="+mj-cs"/>
              </a:rPr>
              <a:t>15 </a:t>
            </a:r>
            <a:r>
              <a:rPr lang="th-TH" b="1" dirty="0" smtClean="0">
                <a:cs typeface="+mj-cs"/>
              </a:rPr>
              <a:t>สิงหาคม </a:t>
            </a:r>
            <a:r>
              <a:rPr lang="en-US" b="1" dirty="0" smtClean="0">
                <a:cs typeface="+mj-cs"/>
              </a:rPr>
              <a:t>2488</a:t>
            </a:r>
            <a:endParaRPr lang="th-TH" b="1" dirty="0"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2214554"/>
            <a:ext cx="4071966" cy="2286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>
                <a:cs typeface="+mj-cs"/>
              </a:rPr>
              <a:t>	</a:t>
            </a:r>
            <a:r>
              <a:rPr lang="th-TH" b="1" dirty="0" smtClean="0">
                <a:cs typeface="+mj-cs"/>
              </a:rPr>
              <a:t>นายปรีดี พนมยงค์                   </a:t>
            </a:r>
            <a:r>
              <a:rPr lang="th-TH" dirty="0" smtClean="0">
                <a:cs typeface="+mj-cs"/>
              </a:rPr>
              <a:t>จึงได้ประกาศสันติภาพ เมื่อวันที่ </a:t>
            </a:r>
            <a:r>
              <a:rPr lang="en-US" dirty="0" smtClean="0">
                <a:cs typeface="+mj-cs"/>
              </a:rPr>
              <a:t>16 </a:t>
            </a:r>
            <a:r>
              <a:rPr lang="th-TH" dirty="0" smtClean="0">
                <a:cs typeface="+mj-cs"/>
              </a:rPr>
              <a:t>สิงหาคม </a:t>
            </a:r>
            <a:r>
              <a:rPr lang="en-US" dirty="0" smtClean="0">
                <a:cs typeface="+mj-cs"/>
              </a:rPr>
              <a:t>2488 </a:t>
            </a:r>
            <a:r>
              <a:rPr lang="th-TH" dirty="0" smtClean="0">
                <a:cs typeface="+mj-cs"/>
              </a:rPr>
              <a:t>โดยมีสาระสำคัญโดยต่อไปนี้</a:t>
            </a:r>
            <a:endParaRPr lang="th-TH" dirty="0"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643438" y="3000372"/>
            <a:ext cx="571504" cy="500066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5214942" y="214290"/>
            <a:ext cx="3786182" cy="63579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cs typeface="+mj-cs"/>
              </a:rPr>
              <a:t>	การประกาศสงครามของจอมพล ป</a:t>
            </a:r>
            <a:r>
              <a:rPr lang="en-US" b="1" dirty="0" smtClean="0">
                <a:cs typeface="+mj-cs"/>
              </a:rPr>
              <a:t>.</a:t>
            </a:r>
            <a:r>
              <a:rPr lang="th-TH" b="1" dirty="0" smtClean="0">
                <a:cs typeface="+mj-cs"/>
              </a:rPr>
              <a:t>พิบูลสงครามต่อสหรัฐอเมริกาและอังกฤษเป็นโมฆะ ไม่ผูกพันธ์กับประชาชนชาวไทยในส่วนที่เกี่ยวกับสหประชาชาติ ประเทศไทยได้ตัดสินใจที่จะกลับมาซึ่งสัมพันธมิตรอันเคยมีมาก่อนวันที่ </a:t>
            </a:r>
            <a:r>
              <a:rPr lang="en-US" b="1" dirty="0" smtClean="0">
                <a:cs typeface="+mj-cs"/>
              </a:rPr>
              <a:t>8</a:t>
            </a:r>
            <a:r>
              <a:rPr lang="th-TH" b="1" dirty="0" smtClean="0">
                <a:cs typeface="+mj-cs"/>
              </a:rPr>
              <a:t> ธันวาคม </a:t>
            </a:r>
            <a:r>
              <a:rPr lang="en-US" b="1" dirty="0" smtClean="0">
                <a:cs typeface="+mj-cs"/>
              </a:rPr>
              <a:t>2488 </a:t>
            </a:r>
            <a:r>
              <a:rPr lang="th-TH" b="1" dirty="0" smtClean="0">
                <a:cs typeface="+mj-cs"/>
              </a:rPr>
              <a:t>และพร้อมที่จะร่วมมือทุกทางกับสหประชาชาติในการที่จะสถาปนาเสถียรภาพในโลกนี้ บรรดาดินแดนที่ญี่ปุ่นมอบให้ไทยครอบครอง ประเทศไทยไม่มีความปราถนาที่จะได้ดินแดนเหล่านี้และพร้อมที่จะคืนดินแดนให้แก่อังกฤษ</a:t>
            </a:r>
            <a:endParaRPr lang="th-TH" b="1" dirty="0">
              <a:cs typeface="+mj-cs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2143108" y="1571612"/>
            <a:ext cx="571504" cy="500066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500034" y="5214950"/>
            <a:ext cx="4071966" cy="1428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>
                <a:cs typeface="+mj-cs"/>
              </a:rPr>
              <a:t>	</a:t>
            </a:r>
            <a:r>
              <a:rPr lang="th-TH" b="1" dirty="0" smtClean="0">
                <a:cs typeface="+mj-cs"/>
              </a:rPr>
              <a:t>การประกาศเสรีภาพในครั้ง</a:t>
            </a:r>
            <a:r>
              <a:rPr lang="th-TH" b="1" smtClean="0">
                <a:cs typeface="+mj-cs"/>
              </a:rPr>
              <a:t>นี้ </a:t>
            </a:r>
            <a:r>
              <a:rPr lang="th-TH" b="1" smtClean="0">
                <a:cs typeface="+mj-cs"/>
              </a:rPr>
              <a:t>สหรัฐอเมริกาให้</a:t>
            </a:r>
            <a:r>
              <a:rPr lang="th-TH" b="1" dirty="0" smtClean="0">
                <a:cs typeface="+mj-cs"/>
              </a:rPr>
              <a:t>การสนับสนุนและยอมรับรองการประกาศเสรีภาพของไทย</a:t>
            </a:r>
            <a:endParaRPr lang="th-TH" b="1" dirty="0">
              <a:cs typeface="+mj-cs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071670" y="4643446"/>
            <a:ext cx="571504" cy="500066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8596" y="500042"/>
            <a:ext cx="3857652" cy="128588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cs typeface="+mj-cs"/>
              </a:rPr>
              <a:t>ดังนั้น เพื่อให้สอดคล้องกับสถานการณ์</a:t>
            </a:r>
            <a:endParaRPr lang="th-TH" b="1" dirty="0">
              <a:cs typeface="+mj-cs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572000" y="857232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72132" y="214290"/>
            <a:ext cx="3143272" cy="18573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/>
              <a:t> </a:t>
            </a:r>
            <a:r>
              <a:rPr lang="th-TH" b="1" dirty="0" smtClean="0">
                <a:cs typeface="+mj-cs"/>
              </a:rPr>
              <a:t>ม</a:t>
            </a:r>
            <a:r>
              <a:rPr lang="en-US" b="1" dirty="0" smtClean="0">
                <a:cs typeface="+mj-cs"/>
              </a:rPr>
              <a:t>.</a:t>
            </a:r>
            <a:r>
              <a:rPr lang="th-TH" b="1" dirty="0" smtClean="0">
                <a:cs typeface="+mj-cs"/>
              </a:rPr>
              <a:t>ร</a:t>
            </a:r>
            <a:r>
              <a:rPr lang="en-US" b="1" dirty="0" smtClean="0">
                <a:cs typeface="+mj-cs"/>
              </a:rPr>
              <a:t>.</a:t>
            </a:r>
            <a:r>
              <a:rPr lang="th-TH" b="1" dirty="0" smtClean="0">
                <a:cs typeface="+mj-cs"/>
              </a:rPr>
              <a:t>ว</a:t>
            </a:r>
            <a:r>
              <a:rPr lang="en-US" b="1" dirty="0" smtClean="0">
                <a:cs typeface="+mj-cs"/>
              </a:rPr>
              <a:t>.</a:t>
            </a:r>
            <a:r>
              <a:rPr lang="th-TH" b="1" dirty="0" smtClean="0">
                <a:cs typeface="+mj-cs"/>
              </a:rPr>
              <a:t> เสนีย์ ปราโมช จึงขึ้นดำรงตำแหน่งนายกรัฐมนตรีของไทย และได้เปิดการเจรจากับฝ่ายพันธมิตร </a:t>
            </a:r>
            <a:endParaRPr lang="th-TH" b="1" dirty="0">
              <a:cs typeface="+mj-cs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858016" y="2214554"/>
            <a:ext cx="642942" cy="7143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ounded Rectangle 7"/>
          <p:cNvSpPr/>
          <p:nvPr/>
        </p:nvSpPr>
        <p:spPr>
          <a:xfrm>
            <a:off x="5715008" y="3000372"/>
            <a:ext cx="2928958" cy="15001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cs typeface="+mj-cs"/>
              </a:rPr>
              <a:t>ซึ่งทำให้ประเทศไทยไม่เป็นผุ้แพ้สงครามในครั้งนี้</a:t>
            </a:r>
            <a:endParaRPr lang="th-TH" b="1" dirty="0">
              <a:cs typeface="+mj-cs"/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6715140" y="4786322"/>
            <a:ext cx="1000132" cy="857256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57224" y="3286124"/>
            <a:ext cx="4429156" cy="307183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cs typeface="+mj-cs"/>
              </a:rPr>
              <a:t>	การเปิดการเจรจาทำความตกลงเพื่อฟื้นฟูความสัมพันธ์กับอังกฤษ สหรัฐอเมริกา ฝรั่งเศส จีน และสหภาพโซเวียตเป็นผลสำเร็จ ทำให้ประเทศไทยได้เข้าเป็นสมาชิกองค์กรสหประชาชาติ ในวันที่ </a:t>
            </a:r>
            <a:r>
              <a:rPr lang="en-US" b="1" dirty="0" smtClean="0">
                <a:cs typeface="+mj-cs"/>
              </a:rPr>
              <a:t>16 </a:t>
            </a:r>
            <a:r>
              <a:rPr lang="th-TH" b="1" dirty="0" smtClean="0">
                <a:cs typeface="+mj-cs"/>
              </a:rPr>
              <a:t>ธันวาคม </a:t>
            </a:r>
            <a:r>
              <a:rPr lang="en-US" b="1" dirty="0" smtClean="0">
                <a:cs typeface="+mj-cs"/>
              </a:rPr>
              <a:t>2489</a:t>
            </a:r>
            <a:endParaRPr lang="th-TH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๗๐ ปี วันสันติภาพไทย กับขบวนการเสรีไทย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197</Words>
  <Application>Microsoft Office PowerPoint</Application>
  <PresentationFormat>On-screen Show (4:3)</PresentationFormat>
  <Paragraphs>33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satit</cp:lastModifiedBy>
  <cp:revision>17</cp:revision>
  <dcterms:created xsi:type="dcterms:W3CDTF">2016-01-10T13:48:22Z</dcterms:created>
  <dcterms:modified xsi:type="dcterms:W3CDTF">2016-01-11T00:39:22Z</dcterms:modified>
</cp:coreProperties>
</file>