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5"/>
  </p:notesMasterIdLst>
  <p:sldIdLst>
    <p:sldId id="342" r:id="rId3"/>
    <p:sldId id="319" r:id="rId4"/>
    <p:sldId id="323" r:id="rId5"/>
    <p:sldId id="344" r:id="rId6"/>
    <p:sldId id="320" r:id="rId7"/>
    <p:sldId id="345" r:id="rId8"/>
    <p:sldId id="346" r:id="rId9"/>
    <p:sldId id="347" r:id="rId10"/>
    <p:sldId id="348" r:id="rId11"/>
    <p:sldId id="326" r:id="rId12"/>
    <p:sldId id="327" r:id="rId13"/>
    <p:sldId id="349" r:id="rId14"/>
    <p:sldId id="350" r:id="rId15"/>
    <p:sldId id="351" r:id="rId16"/>
    <p:sldId id="352" r:id="rId17"/>
    <p:sldId id="328" r:id="rId18"/>
    <p:sldId id="353" r:id="rId19"/>
    <p:sldId id="333" r:id="rId20"/>
    <p:sldId id="354" r:id="rId21"/>
    <p:sldId id="334" r:id="rId22"/>
    <p:sldId id="338" r:id="rId23"/>
    <p:sldId id="340" r:id="rId24"/>
  </p:sldIdLst>
  <p:sldSz cx="12192000" cy="6858000"/>
  <p:notesSz cx="6858000" cy="9144000"/>
  <p:embeddedFontLst>
    <p:embeddedFont>
      <p:font typeface="Cambria Math" panose="02040503050406030204" pitchFamily="18" charset="0"/>
      <p:regular r:id="rId26"/>
    </p:embeddedFont>
    <p:embeddedFont>
      <p:font typeface="TH Mali Grade 6" panose="02000506000000020004" pitchFamily="2" charset="-34"/>
      <p:regular r:id="rId27"/>
      <p:bold r:id="rId28"/>
      <p:italic r:id="rId29"/>
      <p:boldItalic r:id="rId30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AFD4"/>
    <a:srgbClr val="2A1254"/>
    <a:srgbClr val="006800"/>
    <a:srgbClr val="A1D3AF"/>
    <a:srgbClr val="554090"/>
    <a:srgbClr val="20AC63"/>
    <a:srgbClr val="E6AF00"/>
    <a:srgbClr val="FF3525"/>
    <a:srgbClr val="A9CE91"/>
    <a:srgbClr val="FFD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5131" autoAdjust="0"/>
  </p:normalViewPr>
  <p:slideViewPr>
    <p:cSldViewPr snapToGrid="0">
      <p:cViewPr varScale="1">
        <p:scale>
          <a:sx n="56" d="100"/>
          <a:sy n="56" d="100"/>
        </p:scale>
        <p:origin x="1004" y="56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H Mali Grade 6" panose="02000506000000020004" pitchFamily="2" charset="-34"/>
              </a:defRPr>
            </a:lvl1pPr>
          </a:lstStyle>
          <a:p>
            <a:endParaRPr lang="en-US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H Mali Grade 6" panose="02000506000000020004" pitchFamily="2" charset="-34"/>
              </a:defRPr>
            </a:lvl1pPr>
          </a:lstStyle>
          <a:p>
            <a:fld id="{111D8AA0-F215-49F8-8A43-5CACF068E628}" type="datetimeFigureOut">
              <a:rPr lang="en-US" smtClean="0"/>
              <a:pPr/>
              <a:t>10/23/2022</a:t>
            </a:fld>
            <a:endParaRPr lang="en-US" dirty="0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  <a:endParaRPr lang="en-US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H Mali Grade 6" panose="02000506000000020004" pitchFamily="2" charset="-34"/>
              </a:defRPr>
            </a:lvl1pPr>
          </a:lstStyle>
          <a:p>
            <a:endParaRPr lang="en-US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H Mali Grade 6" panose="02000506000000020004" pitchFamily="2" charset="-34"/>
              </a:defRPr>
            </a:lvl1pPr>
          </a:lstStyle>
          <a:p>
            <a:fld id="{0BFD84B0-E4C4-4985-BE21-C3DC104957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42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H Mali Grade 6" panose="02000506000000020004" pitchFamily="2" charset="-34"/>
        <a:ea typeface="+mn-ea"/>
        <a:cs typeface="TH Mali Grade 6" panose="02000506000000020004" pitchFamily="2" charset="-34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H Mali Grade 6" panose="02000506000000020004" pitchFamily="2" charset="-34"/>
        <a:ea typeface="+mn-ea"/>
        <a:cs typeface="TH Mali Grade 6" panose="02000506000000020004" pitchFamily="2" charset="-34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H Mali Grade 6" panose="02000506000000020004" pitchFamily="2" charset="-34"/>
        <a:ea typeface="+mn-ea"/>
        <a:cs typeface="TH Mali Grade 6" panose="02000506000000020004" pitchFamily="2" charset="-34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H Mali Grade 6" panose="02000506000000020004" pitchFamily="2" charset="-34"/>
        <a:ea typeface="+mn-ea"/>
        <a:cs typeface="TH Mali Grade 6" panose="02000506000000020004" pitchFamily="2" charset="-34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H Mali Grade 6" panose="02000506000000020004" pitchFamily="2" charset="-34"/>
        <a:ea typeface="+mn-ea"/>
        <a:cs typeface="TH Mali Grade 6" panose="02000506000000020004" pitchFamily="2" charset="-34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D84B0-E4C4-4985-BE21-C3DC104957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53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90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3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04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3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8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60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28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4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81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6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5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1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67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7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50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1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คลิกเพื่อแก้ไขสไตล์ของข้อความต้นแบบ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6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H Mali Grade 6" panose="02000506000000020004" pitchFamily="2" charset="-34"/>
          <a:ea typeface="+mj-ea"/>
          <a:cs typeface="TH Mali Grade 6" panose="02000506000000020004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คลิกเพื่อแก้ไขสไตล์ของข้อความต้นแบบ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9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H Mali Grade 6" panose="02000506000000020004" pitchFamily="2" charset="-34"/>
          <a:ea typeface="+mj-ea"/>
          <a:cs typeface="TH Mali Grade 6" panose="02000506000000020004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3.jp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2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microsoft.com/office/2007/relationships/hdphoto" Target="../media/hdphoto14.wdp"/><Relationship Id="rId4" Type="http://schemas.openxmlformats.org/officeDocument/2006/relationships/image" Target="../media/image32.png"/><Relationship Id="rId9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534611" y="2593021"/>
            <a:ext cx="945857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th-TH" sz="1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rPr>
              <a:t>บรรจุภัณฑ์สำหรับ</a:t>
            </a:r>
          </a:p>
          <a:p>
            <a:pPr lvl="0" algn="r">
              <a:defRPr/>
            </a:pPr>
            <a:r>
              <a:rPr lang="th-TH" sz="1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rPr>
              <a:t>งานประดิษฐ์</a:t>
            </a:r>
            <a:endParaRPr kumimoji="0" lang="th-TH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5782511" y="268567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หน่วยการเรียนรู้ที่ </a:t>
            </a:r>
            <a:r>
              <a:rPr lang="th-TH" sz="5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rPr>
              <a:t>5</a:t>
            </a:r>
            <a:r>
              <a:rPr kumimoji="0" lang="th-TH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 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A2696E49-517D-4B4B-A979-150AA004B4CA}"/>
              </a:ext>
            </a:extLst>
          </p:cNvPr>
          <p:cNvGrpSpPr/>
          <p:nvPr/>
        </p:nvGrpSpPr>
        <p:grpSpPr>
          <a:xfrm>
            <a:off x="-9412857" y="-23616"/>
            <a:ext cx="13030753" cy="6858000"/>
            <a:chOff x="-10891579" y="-19050"/>
            <a:chExt cx="13030753" cy="6858000"/>
          </a:xfrm>
        </p:grpSpPr>
        <p:grpSp>
          <p:nvGrpSpPr>
            <p:cNvPr id="11" name="กลุ่ม 10"/>
            <p:cNvGrpSpPr/>
            <p:nvPr/>
          </p:nvGrpSpPr>
          <p:grpSpPr>
            <a:xfrm>
              <a:off x="-10891579" y="-19050"/>
              <a:ext cx="13030753" cy="6858000"/>
              <a:chOff x="-2467859" y="-19050"/>
              <a:chExt cx="13030753" cy="6858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-2467859" y="-19050"/>
                <a:ext cx="13030753" cy="6858000"/>
                <a:chOff x="-2467859" y="-19050"/>
                <a:chExt cx="13030753" cy="6858000"/>
              </a:xfrm>
            </p:grpSpPr>
            <p:sp>
              <p:nvSpPr>
                <p:cNvPr id="5" name="สี่เหลี่ยมผืนผ้า 4"/>
                <p:cNvSpPr/>
                <p:nvPr/>
              </p:nvSpPr>
              <p:spPr>
                <a:xfrm>
                  <a:off x="-2467859" y="-19050"/>
                  <a:ext cx="12400135" cy="6858000"/>
                </a:xfrm>
                <a:prstGeom prst="rect">
                  <a:avLst/>
                </a:prstGeom>
                <a:solidFill>
                  <a:srgbClr val="FF35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endParaRPr>
                </a:p>
              </p:txBody>
            </p:sp>
            <p:sp>
              <p:nvSpPr>
                <p:cNvPr id="6" name="สี่เหลี่ยมผืนผ้ามุมมน 5"/>
                <p:cNvSpPr/>
                <p:nvPr/>
              </p:nvSpPr>
              <p:spPr>
                <a:xfrm>
                  <a:off x="9664259" y="5370001"/>
                  <a:ext cx="898635" cy="851338"/>
                </a:xfrm>
                <a:prstGeom prst="roundRect">
                  <a:avLst/>
                </a:prstGeom>
                <a:solidFill>
                  <a:srgbClr val="FF35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endParaRPr>
                </a:p>
              </p:txBody>
            </p:sp>
            <p:sp>
              <p:nvSpPr>
                <p:cNvPr id="7" name="กล่องข้อความ 6"/>
                <p:cNvSpPr txBox="1"/>
                <p:nvPr/>
              </p:nvSpPr>
              <p:spPr>
                <a:xfrm>
                  <a:off x="9869254" y="5245268"/>
                  <a:ext cx="630621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+mn-ea"/>
                      <a:cs typeface="TH Mali Grade 6" panose="02000506000000020004" pitchFamily="2" charset="-34"/>
                    </a:rPr>
                    <a:t>1</a:t>
                  </a:r>
                </a:p>
              </p:txBody>
            </p:sp>
          </p:grpSp>
          <p:sp>
            <p:nvSpPr>
              <p:cNvPr id="10" name="กล่องข้อความ 9"/>
              <p:cNvSpPr txBox="1"/>
              <p:nvPr/>
            </p:nvSpPr>
            <p:spPr>
              <a:xfrm>
                <a:off x="431446" y="5406311"/>
                <a:ext cx="792909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ความสำคัญของบรรจุภัณฑ์</a:t>
                </a:r>
              </a:p>
            </p:txBody>
          </p:sp>
        </p:grpSp>
        <p:pic>
          <p:nvPicPr>
            <p:cNvPr id="33" name="รูปภาพ 32">
              <a:extLst>
                <a:ext uri="{FF2B5EF4-FFF2-40B4-BE49-F238E27FC236}">
                  <a16:creationId xmlns:a16="http://schemas.microsoft.com/office/drawing/2014/main" id="{8B22FCD5-BDAE-4687-B006-179DFD5D4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83" y="719717"/>
              <a:ext cx="7018664" cy="4650284"/>
            </a:xfrm>
            <a:prstGeom prst="rect">
              <a:avLst/>
            </a:prstGeom>
          </p:spPr>
        </p:pic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9AB6219E-D89C-4ED2-892F-9D642B5C0F80}"/>
              </a:ext>
            </a:extLst>
          </p:cNvPr>
          <p:cNvGrpSpPr/>
          <p:nvPr/>
        </p:nvGrpSpPr>
        <p:grpSpPr>
          <a:xfrm>
            <a:off x="-10058022" y="-27029"/>
            <a:ext cx="13050858" cy="6876653"/>
            <a:chOff x="-11542302" y="0"/>
            <a:chExt cx="13050858" cy="6876653"/>
          </a:xfrm>
        </p:grpSpPr>
        <p:grpSp>
          <p:nvGrpSpPr>
            <p:cNvPr id="36" name="กลุ่ม 35"/>
            <p:cNvGrpSpPr/>
            <p:nvPr/>
          </p:nvGrpSpPr>
          <p:grpSpPr>
            <a:xfrm>
              <a:off x="-11542302" y="0"/>
              <a:ext cx="13050858" cy="6876653"/>
              <a:chOff x="-2467862" y="-18653"/>
              <a:chExt cx="13050858" cy="687665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1" name="กลุ่ม 40"/>
              <p:cNvGrpSpPr/>
              <p:nvPr/>
            </p:nvGrpSpPr>
            <p:grpSpPr>
              <a:xfrm>
                <a:off x="-2467862" y="-18653"/>
                <a:ext cx="13050858" cy="6876653"/>
                <a:chOff x="-2467862" y="-18653"/>
                <a:chExt cx="13050858" cy="6876653"/>
              </a:xfrm>
            </p:grpSpPr>
            <p:sp>
              <p:nvSpPr>
                <p:cNvPr id="44" name="สี่เหลี่ยมผืนผ้า 43"/>
                <p:cNvSpPr/>
                <p:nvPr/>
              </p:nvSpPr>
              <p:spPr>
                <a:xfrm>
                  <a:off x="-2467862" y="-18653"/>
                  <a:ext cx="12400138" cy="6876653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endParaRPr>
                </a:p>
              </p:txBody>
            </p:sp>
            <p:sp>
              <p:nvSpPr>
                <p:cNvPr id="45" name="สี่เหลี่ยมผืนผ้ามุมมน 44"/>
                <p:cNvSpPr/>
                <p:nvPr/>
              </p:nvSpPr>
              <p:spPr>
                <a:xfrm>
                  <a:off x="9684361" y="4557567"/>
                  <a:ext cx="898635" cy="85133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endParaRPr>
                </a:p>
              </p:txBody>
            </p:sp>
            <p:sp>
              <p:nvSpPr>
                <p:cNvPr id="46" name="กล่องข้อความ 45"/>
                <p:cNvSpPr txBox="1"/>
                <p:nvPr/>
              </p:nvSpPr>
              <p:spPr>
                <a:xfrm>
                  <a:off x="9896314" y="4445302"/>
                  <a:ext cx="630621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+mn-ea"/>
                      <a:cs typeface="TH Mali Grade 6" panose="02000506000000020004" pitchFamily="2" charset="-34"/>
                    </a:rPr>
                    <a:t>2</a:t>
                  </a:r>
                </a:p>
              </p:txBody>
            </p:sp>
          </p:grpSp>
          <p:sp>
            <p:nvSpPr>
              <p:cNvPr id="43" name="กล่องข้อความ 42"/>
              <p:cNvSpPr txBox="1"/>
              <p:nvPr/>
            </p:nvSpPr>
            <p:spPr>
              <a:xfrm>
                <a:off x="-216368" y="5369479"/>
                <a:ext cx="88011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การออกแบบบรรจุภัณฑ์</a:t>
                </a:r>
              </a:p>
            </p:txBody>
          </p:sp>
        </p:grpSp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8555AA9B-0485-4E0D-9488-FEAC87FF7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11435" y="906134"/>
              <a:ext cx="6253961" cy="4260054"/>
            </a:xfrm>
            <a:prstGeom prst="rect">
              <a:avLst/>
            </a:prstGeom>
          </p:spPr>
        </p:pic>
      </p:grpSp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470D5023-FF7C-43ED-BAD7-02840E4DED75}"/>
              </a:ext>
            </a:extLst>
          </p:cNvPr>
          <p:cNvGrpSpPr/>
          <p:nvPr/>
        </p:nvGrpSpPr>
        <p:grpSpPr>
          <a:xfrm>
            <a:off x="-10658166" y="-12401"/>
            <a:ext cx="13035621" cy="6876653"/>
            <a:chOff x="-21532061" y="-15240"/>
            <a:chExt cx="13035621" cy="6944397"/>
          </a:xfrm>
        </p:grpSpPr>
        <p:grpSp>
          <p:nvGrpSpPr>
            <p:cNvPr id="26" name="กลุ่ม 25">
              <a:extLst>
                <a:ext uri="{FF2B5EF4-FFF2-40B4-BE49-F238E27FC236}">
                  <a16:creationId xmlns:a16="http://schemas.microsoft.com/office/drawing/2014/main" id="{64885BD6-F5E5-4959-B47E-4BB05F357F44}"/>
                </a:ext>
              </a:extLst>
            </p:cNvPr>
            <p:cNvGrpSpPr/>
            <p:nvPr/>
          </p:nvGrpSpPr>
          <p:grpSpPr>
            <a:xfrm>
              <a:off x="-21532061" y="-15240"/>
              <a:ext cx="13035621" cy="6944397"/>
              <a:chOff x="-2424676" y="-16987"/>
              <a:chExt cx="13035621" cy="774061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27" name="กลุ่ม 26">
                <a:extLst>
                  <a:ext uri="{FF2B5EF4-FFF2-40B4-BE49-F238E27FC236}">
                    <a16:creationId xmlns:a16="http://schemas.microsoft.com/office/drawing/2014/main" id="{07CF6DF8-74FB-40B7-B7B7-E1DCA49B8ED6}"/>
                  </a:ext>
                </a:extLst>
              </p:cNvPr>
              <p:cNvGrpSpPr/>
              <p:nvPr/>
            </p:nvGrpSpPr>
            <p:grpSpPr>
              <a:xfrm>
                <a:off x="-2424676" y="-16987"/>
                <a:ext cx="13035621" cy="7740610"/>
                <a:chOff x="-2424676" y="-16987"/>
                <a:chExt cx="13035621" cy="7740610"/>
              </a:xfrm>
            </p:grpSpPr>
            <p:sp>
              <p:nvSpPr>
                <p:cNvPr id="29" name="สี่เหลี่ยมผืนผ้า 28">
                  <a:extLst>
                    <a:ext uri="{FF2B5EF4-FFF2-40B4-BE49-F238E27FC236}">
                      <a16:creationId xmlns:a16="http://schemas.microsoft.com/office/drawing/2014/main" id="{29BF6DBD-E424-431A-A990-B8DF00DFD36F}"/>
                    </a:ext>
                  </a:extLst>
                </p:cNvPr>
                <p:cNvSpPr/>
                <p:nvPr/>
              </p:nvSpPr>
              <p:spPr>
                <a:xfrm>
                  <a:off x="-2424676" y="-16987"/>
                  <a:ext cx="12400138" cy="7740610"/>
                </a:xfrm>
                <a:prstGeom prst="rect">
                  <a:avLst/>
                </a:prstGeom>
                <a:solidFill>
                  <a:srgbClr val="E6A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endParaRPr>
                </a:p>
              </p:txBody>
            </p:sp>
            <p:sp>
              <p:nvSpPr>
                <p:cNvPr id="30" name="สี่เหลี่ยมผืนผ้ามุมมน 44">
                  <a:extLst>
                    <a:ext uri="{FF2B5EF4-FFF2-40B4-BE49-F238E27FC236}">
                      <a16:creationId xmlns:a16="http://schemas.microsoft.com/office/drawing/2014/main" id="{9B9B3257-EEA4-45DE-8BA8-BA8B7CDDC67D}"/>
                    </a:ext>
                  </a:extLst>
                </p:cNvPr>
                <p:cNvSpPr/>
                <p:nvPr/>
              </p:nvSpPr>
              <p:spPr>
                <a:xfrm>
                  <a:off x="9760364" y="4216824"/>
                  <a:ext cx="850581" cy="948949"/>
                </a:xfrm>
                <a:prstGeom prst="roundRect">
                  <a:avLst/>
                </a:prstGeom>
                <a:solidFill>
                  <a:srgbClr val="E6A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endParaRPr>
                </a:p>
              </p:txBody>
            </p:sp>
            <p:sp>
              <p:nvSpPr>
                <p:cNvPr id="31" name="กล่องข้อความ 30">
                  <a:extLst>
                    <a:ext uri="{FF2B5EF4-FFF2-40B4-BE49-F238E27FC236}">
                      <a16:creationId xmlns:a16="http://schemas.microsoft.com/office/drawing/2014/main" id="{F61ACB0D-0169-44E9-8A8B-6B24E7392A15}"/>
                    </a:ext>
                  </a:extLst>
                </p:cNvPr>
                <p:cNvSpPr txBox="1"/>
                <p:nvPr/>
              </p:nvSpPr>
              <p:spPr>
                <a:xfrm>
                  <a:off x="9908942" y="4119461"/>
                  <a:ext cx="630621" cy="11432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th-TH" sz="6000" b="1" dirty="0">
                      <a:solidFill>
                        <a:prstClr val="white"/>
                      </a:solidFill>
                      <a:latin typeface="TH Mali Grade 6" panose="02000506000000020004" pitchFamily="2" charset="-34"/>
                      <a:cs typeface="TH Mali Grade 6" panose="02000506000000020004" pitchFamily="2" charset="-34"/>
                    </a:rPr>
                    <a:t>3</a:t>
                  </a:r>
                  <a:endParaRPr kumimoji="0" lang="th-TH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endParaRPr>
                </a:p>
              </p:txBody>
            </p:sp>
          </p:grpSp>
          <p:sp>
            <p:nvSpPr>
              <p:cNvPr id="28" name="กล่องข้อความ 27">
                <a:extLst>
                  <a:ext uri="{FF2B5EF4-FFF2-40B4-BE49-F238E27FC236}">
                    <a16:creationId xmlns:a16="http://schemas.microsoft.com/office/drawing/2014/main" id="{38B02A8F-1A34-4F9A-AE26-AA796289D1F4}"/>
                  </a:ext>
                </a:extLst>
              </p:cNvPr>
              <p:cNvSpPr txBox="1"/>
              <p:nvPr/>
            </p:nvSpPr>
            <p:spPr>
              <a:xfrm>
                <a:off x="-768648" y="6104424"/>
                <a:ext cx="8801100" cy="1351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ประเภทบรรจุภัณฑ์</a:t>
                </a:r>
              </a:p>
            </p:txBody>
          </p:sp>
        </p:grpSp>
        <p:pic>
          <p:nvPicPr>
            <p:cNvPr id="34" name="รูปภาพ 33">
              <a:extLst>
                <a:ext uri="{FF2B5EF4-FFF2-40B4-BE49-F238E27FC236}">
                  <a16:creationId xmlns:a16="http://schemas.microsoft.com/office/drawing/2014/main" id="{29BB2513-2400-4B59-9E69-3AEECB26D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740854" y="1078971"/>
              <a:ext cx="6429721" cy="4260074"/>
            </a:xfrm>
            <a:prstGeom prst="rect">
              <a:avLst/>
            </a:prstGeom>
          </p:spPr>
        </p:pic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CEF40F49-547D-420D-876A-DC17EC1B2317}"/>
              </a:ext>
            </a:extLst>
          </p:cNvPr>
          <p:cNvGrpSpPr/>
          <p:nvPr/>
        </p:nvGrpSpPr>
        <p:grpSpPr>
          <a:xfrm>
            <a:off x="-11279956" y="0"/>
            <a:ext cx="13021761" cy="6862959"/>
            <a:chOff x="-12784958" y="40761"/>
            <a:chExt cx="13021761" cy="6862959"/>
          </a:xfrm>
        </p:grpSpPr>
        <p:grpSp>
          <p:nvGrpSpPr>
            <p:cNvPr id="47" name="กลุ่ม 46">
              <a:extLst>
                <a:ext uri="{FF2B5EF4-FFF2-40B4-BE49-F238E27FC236}">
                  <a16:creationId xmlns:a16="http://schemas.microsoft.com/office/drawing/2014/main" id="{7DEB2125-ED30-4EED-940D-3F47039B4DF7}"/>
                </a:ext>
              </a:extLst>
            </p:cNvPr>
            <p:cNvGrpSpPr/>
            <p:nvPr/>
          </p:nvGrpSpPr>
          <p:grpSpPr>
            <a:xfrm>
              <a:off x="-12784958" y="40761"/>
              <a:ext cx="13021761" cy="6862959"/>
              <a:chOff x="-2439916" y="73788"/>
              <a:chExt cx="13021761" cy="764983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9" name="กลุ่ม 48">
                <a:extLst>
                  <a:ext uri="{FF2B5EF4-FFF2-40B4-BE49-F238E27FC236}">
                    <a16:creationId xmlns:a16="http://schemas.microsoft.com/office/drawing/2014/main" id="{842B7268-BC86-468B-9EFF-D6D296BC69C9}"/>
                  </a:ext>
                </a:extLst>
              </p:cNvPr>
              <p:cNvGrpSpPr/>
              <p:nvPr/>
            </p:nvGrpSpPr>
            <p:grpSpPr>
              <a:xfrm>
                <a:off x="-2439916" y="73788"/>
                <a:ext cx="13021761" cy="7649835"/>
                <a:chOff x="-2439916" y="73788"/>
                <a:chExt cx="13021761" cy="7649835"/>
              </a:xfrm>
            </p:grpSpPr>
            <p:sp>
              <p:nvSpPr>
                <p:cNvPr id="51" name="สี่เหลี่ยมผืนผ้า 50">
                  <a:extLst>
                    <a:ext uri="{FF2B5EF4-FFF2-40B4-BE49-F238E27FC236}">
                      <a16:creationId xmlns:a16="http://schemas.microsoft.com/office/drawing/2014/main" id="{0C8E7A99-F256-4262-BC2B-24D3713A9D9C}"/>
                    </a:ext>
                  </a:extLst>
                </p:cNvPr>
                <p:cNvSpPr/>
                <p:nvPr/>
              </p:nvSpPr>
              <p:spPr>
                <a:xfrm>
                  <a:off x="-2439916" y="73788"/>
                  <a:ext cx="12400138" cy="7649835"/>
                </a:xfrm>
                <a:prstGeom prst="rect">
                  <a:avLst/>
                </a:prstGeom>
                <a:solidFill>
                  <a:srgbClr val="20AC6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endParaRPr>
                </a:p>
              </p:txBody>
            </p:sp>
            <p:sp>
              <p:nvSpPr>
                <p:cNvPr id="52" name="สี่เหลี่ยมผืนผ้ามุมมน 44">
                  <a:extLst>
                    <a:ext uri="{FF2B5EF4-FFF2-40B4-BE49-F238E27FC236}">
                      <a16:creationId xmlns:a16="http://schemas.microsoft.com/office/drawing/2014/main" id="{D61E73F3-1FFF-4175-8C13-D26835BAF56A}"/>
                    </a:ext>
                  </a:extLst>
                </p:cNvPr>
                <p:cNvSpPr/>
                <p:nvPr/>
              </p:nvSpPr>
              <p:spPr>
                <a:xfrm>
                  <a:off x="9731264" y="3380832"/>
                  <a:ext cx="850581" cy="948949"/>
                </a:xfrm>
                <a:prstGeom prst="roundRect">
                  <a:avLst/>
                </a:prstGeom>
                <a:solidFill>
                  <a:srgbClr val="20AC6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endParaRPr>
                </a:p>
              </p:txBody>
            </p:sp>
            <p:sp>
              <p:nvSpPr>
                <p:cNvPr id="53" name="กล่องข้อความ 52">
                  <a:extLst>
                    <a:ext uri="{FF2B5EF4-FFF2-40B4-BE49-F238E27FC236}">
                      <a16:creationId xmlns:a16="http://schemas.microsoft.com/office/drawing/2014/main" id="{E377A7D0-DC10-4022-B9A2-5F43B62BA453}"/>
                    </a:ext>
                  </a:extLst>
                </p:cNvPr>
                <p:cNvSpPr txBox="1"/>
                <p:nvPr/>
              </p:nvSpPr>
              <p:spPr>
                <a:xfrm>
                  <a:off x="9931173" y="3202613"/>
                  <a:ext cx="630621" cy="11321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th-TH" sz="6000" b="1" dirty="0">
                      <a:solidFill>
                        <a:prstClr val="white"/>
                      </a:solidFill>
                      <a:latin typeface="TH Mali Grade 6" panose="02000506000000020004" pitchFamily="2" charset="-34"/>
                      <a:cs typeface="TH Mali Grade 6" panose="02000506000000020004" pitchFamily="2" charset="-34"/>
                    </a:rPr>
                    <a:t>4</a:t>
                  </a:r>
                  <a:endParaRPr kumimoji="0" lang="th-TH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endParaRPr>
                </a:p>
              </p:txBody>
            </p:sp>
          </p:grpSp>
          <p:sp>
            <p:nvSpPr>
              <p:cNvPr id="50" name="กล่องข้อความ 49">
                <a:extLst>
                  <a:ext uri="{FF2B5EF4-FFF2-40B4-BE49-F238E27FC236}">
                    <a16:creationId xmlns:a16="http://schemas.microsoft.com/office/drawing/2014/main" id="{B3F127B7-3158-4AD0-86AC-EBB321846336}"/>
                  </a:ext>
                </a:extLst>
              </p:cNvPr>
              <p:cNvSpPr txBox="1"/>
              <p:nvPr/>
            </p:nvSpPr>
            <p:spPr>
              <a:xfrm>
                <a:off x="-768648" y="6104424"/>
                <a:ext cx="8801100" cy="1337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คุณสมบัติบรรจุภัณฑ์งานประดิษฐ์</a:t>
                </a:r>
              </a:p>
            </p:txBody>
          </p:sp>
        </p:grpSp>
        <p:grpSp>
          <p:nvGrpSpPr>
            <p:cNvPr id="54" name="กลุ่ม 53">
              <a:extLst>
                <a:ext uri="{FF2B5EF4-FFF2-40B4-BE49-F238E27FC236}">
                  <a16:creationId xmlns:a16="http://schemas.microsoft.com/office/drawing/2014/main" id="{DB6377C6-461D-48C8-A6C0-C637ACA298A2}"/>
                </a:ext>
              </a:extLst>
            </p:cNvPr>
            <p:cNvGrpSpPr/>
            <p:nvPr/>
          </p:nvGrpSpPr>
          <p:grpSpPr>
            <a:xfrm>
              <a:off x="-11459178" y="1361472"/>
              <a:ext cx="9979634" cy="3703311"/>
              <a:chOff x="1848299" y="1701077"/>
              <a:chExt cx="9979634" cy="3703311"/>
            </a:xfrm>
          </p:grpSpPr>
          <p:pic>
            <p:nvPicPr>
              <p:cNvPr id="55" name="รูปภาพ 54">
                <a:extLst>
                  <a:ext uri="{FF2B5EF4-FFF2-40B4-BE49-F238E27FC236}">
                    <a16:creationId xmlns:a16="http://schemas.microsoft.com/office/drawing/2014/main" id="{ECCF4EE9-FF69-4EA7-8DA0-78E792ACD8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5858" b="95764" l="47059" r="97355">
                            <a14:backgroundMark x1="62791" y1="87186" x2="60374" y2="9283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681" t="59004"/>
              <a:stretch/>
            </p:blipFill>
            <p:spPr>
              <a:xfrm>
                <a:off x="3692063" y="2165647"/>
                <a:ext cx="3630864" cy="2389147"/>
              </a:xfrm>
              <a:prstGeom prst="rect">
                <a:avLst/>
              </a:prstGeom>
            </p:spPr>
          </p:pic>
          <p:pic>
            <p:nvPicPr>
              <p:cNvPr id="56" name="รูปภาพ 55">
                <a:extLst>
                  <a:ext uri="{FF2B5EF4-FFF2-40B4-BE49-F238E27FC236}">
                    <a16:creationId xmlns:a16="http://schemas.microsoft.com/office/drawing/2014/main" id="{F52D3F2F-2B42-48D9-863C-080396A26E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845" b="62291" l="1505" r="4176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002" r="55206" b="37221"/>
              <a:stretch/>
            </p:blipFill>
            <p:spPr>
              <a:xfrm>
                <a:off x="1848299" y="2686922"/>
                <a:ext cx="2533732" cy="1468485"/>
              </a:xfrm>
              <a:prstGeom prst="rect">
                <a:avLst/>
              </a:prstGeom>
            </p:spPr>
          </p:pic>
          <p:pic>
            <p:nvPicPr>
              <p:cNvPr id="57" name="รูปภาพ 56">
                <a:extLst>
                  <a:ext uri="{FF2B5EF4-FFF2-40B4-BE49-F238E27FC236}">
                    <a16:creationId xmlns:a16="http://schemas.microsoft.com/office/drawing/2014/main" id="{AF5896DD-0194-4769-99F4-D4B3E6D672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29" b="31904" l="730" r="39854">
                            <a14:foregroundMark x1="11354" y1="26151" x2="16051" y2="2792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0007" b="70485"/>
              <a:stretch/>
            </p:blipFill>
            <p:spPr>
              <a:xfrm>
                <a:off x="6801502" y="1701077"/>
                <a:ext cx="2673265" cy="1720088"/>
              </a:xfrm>
              <a:prstGeom prst="rect">
                <a:avLst/>
              </a:prstGeom>
            </p:spPr>
          </p:pic>
          <p:pic>
            <p:nvPicPr>
              <p:cNvPr id="58" name="รูปภาพ 57">
                <a:extLst>
                  <a:ext uri="{FF2B5EF4-FFF2-40B4-BE49-F238E27FC236}">
                    <a16:creationId xmlns:a16="http://schemas.microsoft.com/office/drawing/2014/main" id="{C013DDFA-6640-4775-B77F-C747AC85A8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236" b="89958" l="9986" r="9648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094" b="46659"/>
              <a:stretch/>
            </p:blipFill>
            <p:spPr>
              <a:xfrm>
                <a:off x="6801502" y="2923800"/>
                <a:ext cx="3302001" cy="2480588"/>
              </a:xfrm>
              <a:prstGeom prst="rect">
                <a:avLst/>
              </a:prstGeom>
            </p:spPr>
          </p:pic>
          <p:pic>
            <p:nvPicPr>
              <p:cNvPr id="59" name="รูปภาพ 58">
                <a:extLst>
                  <a:ext uri="{FF2B5EF4-FFF2-40B4-BE49-F238E27FC236}">
                    <a16:creationId xmlns:a16="http://schemas.microsoft.com/office/drawing/2014/main" id="{7F1D05A4-AAA0-4BA6-BA67-AC58679360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63651" b="94613" l="3785" r="44095">
                            <a14:backgroundMark x1="12768" y1="72228" x2="12768" y2="72228"/>
                            <a14:backgroundMark x1="24669" y1="71339" x2="25171" y2="71339"/>
                            <a14:backgroundMark x1="22891" y1="71810" x2="23165" y2="71496"/>
                            <a14:backgroundMark x1="20383" y1="74425" x2="20383" y2="74111"/>
                            <a14:backgroundMark x1="27314" y1="71234" x2="27816" y2="71234"/>
                            <a14:backgroundMark x1="30233" y1="71653" x2="29868" y2="71653"/>
                            <a14:backgroundMark x1="32649" y1="71914" x2="31874" y2="720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420" r="54440"/>
              <a:stretch/>
            </p:blipFill>
            <p:spPr>
              <a:xfrm>
                <a:off x="5631068" y="3934200"/>
                <a:ext cx="1979736" cy="1423755"/>
              </a:xfrm>
              <a:prstGeom prst="rect">
                <a:avLst/>
              </a:prstGeom>
            </p:spPr>
          </p:pic>
          <p:pic>
            <p:nvPicPr>
              <p:cNvPr id="60" name="รูปภาพ 59">
                <a:extLst>
                  <a:ext uri="{FF2B5EF4-FFF2-40B4-BE49-F238E27FC236}">
                    <a16:creationId xmlns:a16="http://schemas.microsoft.com/office/drawing/2014/main" id="{EFDD53D0-834D-42D2-A06B-9479C3C636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845" b="62291" l="1505" r="4176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002" r="55206" b="37221"/>
              <a:stretch/>
            </p:blipFill>
            <p:spPr>
              <a:xfrm>
                <a:off x="9294201" y="3649966"/>
                <a:ext cx="2533732" cy="1468485"/>
              </a:xfrm>
              <a:prstGeom prst="rect">
                <a:avLst/>
              </a:prstGeom>
            </p:spPr>
          </p:pic>
          <p:pic>
            <p:nvPicPr>
              <p:cNvPr id="61" name="รูปภาพ 60">
                <a:extLst>
                  <a:ext uri="{FF2B5EF4-FFF2-40B4-BE49-F238E27FC236}">
                    <a16:creationId xmlns:a16="http://schemas.microsoft.com/office/drawing/2014/main" id="{D3407C1C-5DC1-4D3A-8BB1-62D6556817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63651" b="94613" l="3785" r="44095">
                            <a14:backgroundMark x1="12768" y1="72228" x2="12768" y2="72228"/>
                            <a14:backgroundMark x1="24669" y1="71339" x2="25171" y2="71339"/>
                            <a14:backgroundMark x1="22891" y1="71810" x2="23165" y2="71496"/>
                            <a14:backgroundMark x1="20383" y1="74425" x2="20383" y2="74111"/>
                            <a14:backgroundMark x1="27314" y1="71234" x2="27816" y2="71234"/>
                            <a14:backgroundMark x1="30233" y1="71653" x2="29868" y2="71653"/>
                            <a14:backgroundMark x1="32649" y1="71914" x2="31874" y2="720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420" r="54440"/>
              <a:stretch/>
            </p:blipFill>
            <p:spPr>
              <a:xfrm rot="2520897">
                <a:off x="8986653" y="2567578"/>
                <a:ext cx="1979736" cy="1423755"/>
              </a:xfrm>
              <a:prstGeom prst="rect">
                <a:avLst/>
              </a:prstGeom>
            </p:spPr>
          </p:pic>
        </p:grpSp>
      </p:grpSp>
      <p:grpSp>
        <p:nvGrpSpPr>
          <p:cNvPr id="82" name="กลุ่ม 81">
            <a:extLst>
              <a:ext uri="{FF2B5EF4-FFF2-40B4-BE49-F238E27FC236}">
                <a16:creationId xmlns:a16="http://schemas.microsoft.com/office/drawing/2014/main" id="{06D8CB84-0A2F-4C77-9BC2-F34DCA4AD1EF}"/>
              </a:ext>
            </a:extLst>
          </p:cNvPr>
          <p:cNvGrpSpPr/>
          <p:nvPr/>
        </p:nvGrpSpPr>
        <p:grpSpPr>
          <a:xfrm>
            <a:off x="-11848332" y="-12401"/>
            <a:ext cx="13016937" cy="6882963"/>
            <a:chOff x="-13486521" y="42781"/>
            <a:chExt cx="13016937" cy="6882963"/>
          </a:xfrm>
        </p:grpSpPr>
        <p:grpSp>
          <p:nvGrpSpPr>
            <p:cNvPr id="63" name="กลุ่ม 62">
              <a:extLst>
                <a:ext uri="{FF2B5EF4-FFF2-40B4-BE49-F238E27FC236}">
                  <a16:creationId xmlns:a16="http://schemas.microsoft.com/office/drawing/2014/main" id="{BFA65F23-908F-47E0-A7F6-5A2284C89F6C}"/>
                </a:ext>
              </a:extLst>
            </p:cNvPr>
            <p:cNvGrpSpPr/>
            <p:nvPr/>
          </p:nvGrpSpPr>
          <p:grpSpPr>
            <a:xfrm>
              <a:off x="-13486521" y="42781"/>
              <a:ext cx="13016937" cy="6882963"/>
              <a:chOff x="-2439916" y="51491"/>
              <a:chExt cx="13016937" cy="76721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72" name="กลุ่ม 71">
                <a:extLst>
                  <a:ext uri="{FF2B5EF4-FFF2-40B4-BE49-F238E27FC236}">
                    <a16:creationId xmlns:a16="http://schemas.microsoft.com/office/drawing/2014/main" id="{44267009-9A13-4953-AE54-B088CD57479F}"/>
                  </a:ext>
                </a:extLst>
              </p:cNvPr>
              <p:cNvGrpSpPr/>
              <p:nvPr/>
            </p:nvGrpSpPr>
            <p:grpSpPr>
              <a:xfrm>
                <a:off x="-2439916" y="51491"/>
                <a:ext cx="13016937" cy="7672132"/>
                <a:chOff x="-2439916" y="51491"/>
                <a:chExt cx="13016937" cy="7672132"/>
              </a:xfrm>
            </p:grpSpPr>
            <p:sp>
              <p:nvSpPr>
                <p:cNvPr id="74" name="สี่เหลี่ยมผืนผ้า 73">
                  <a:extLst>
                    <a:ext uri="{FF2B5EF4-FFF2-40B4-BE49-F238E27FC236}">
                      <a16:creationId xmlns:a16="http://schemas.microsoft.com/office/drawing/2014/main" id="{1DD42416-AF85-41EA-995E-24DEE31AEEFE}"/>
                    </a:ext>
                  </a:extLst>
                </p:cNvPr>
                <p:cNvSpPr/>
                <p:nvPr/>
              </p:nvSpPr>
              <p:spPr>
                <a:xfrm>
                  <a:off x="-2439916" y="51491"/>
                  <a:ext cx="12400138" cy="7672132"/>
                </a:xfrm>
                <a:prstGeom prst="rect">
                  <a:avLst/>
                </a:prstGeom>
                <a:solidFill>
                  <a:srgbClr val="55409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endParaRPr>
                </a:p>
              </p:txBody>
            </p:sp>
            <p:sp>
              <p:nvSpPr>
                <p:cNvPr id="75" name="สี่เหลี่ยมผืนผ้ามุมมน 44">
                  <a:extLst>
                    <a:ext uri="{FF2B5EF4-FFF2-40B4-BE49-F238E27FC236}">
                      <a16:creationId xmlns:a16="http://schemas.microsoft.com/office/drawing/2014/main" id="{489AB8E4-1662-4582-87DB-19C380731981}"/>
                    </a:ext>
                  </a:extLst>
                </p:cNvPr>
                <p:cNvSpPr/>
                <p:nvPr/>
              </p:nvSpPr>
              <p:spPr>
                <a:xfrm>
                  <a:off x="9726440" y="2457903"/>
                  <a:ext cx="850581" cy="948949"/>
                </a:xfrm>
                <a:prstGeom prst="roundRect">
                  <a:avLst/>
                </a:prstGeom>
                <a:solidFill>
                  <a:srgbClr val="55409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endParaRPr>
                </a:p>
              </p:txBody>
            </p:sp>
            <p:sp>
              <p:nvSpPr>
                <p:cNvPr id="76" name="กล่องข้อความ 75">
                  <a:extLst>
                    <a:ext uri="{FF2B5EF4-FFF2-40B4-BE49-F238E27FC236}">
                      <a16:creationId xmlns:a16="http://schemas.microsoft.com/office/drawing/2014/main" id="{45337814-06CF-4EF2-A075-8BE556C350FE}"/>
                    </a:ext>
                  </a:extLst>
                </p:cNvPr>
                <p:cNvSpPr txBox="1"/>
                <p:nvPr/>
              </p:nvSpPr>
              <p:spPr>
                <a:xfrm>
                  <a:off x="9797065" y="2349073"/>
                  <a:ext cx="645630" cy="11321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+mn-ea"/>
                      <a:cs typeface="TH Mali Grade 6" panose="02000506000000020004" pitchFamily="2" charset="-34"/>
                    </a:rPr>
                    <a:t>5</a:t>
                  </a:r>
                </a:p>
              </p:txBody>
            </p:sp>
          </p:grpSp>
          <p:sp>
            <p:nvSpPr>
              <p:cNvPr id="73" name="กล่องข้อความ 72">
                <a:extLst>
                  <a:ext uri="{FF2B5EF4-FFF2-40B4-BE49-F238E27FC236}">
                    <a16:creationId xmlns:a16="http://schemas.microsoft.com/office/drawing/2014/main" id="{57D7F1C6-5C86-4CEC-9AA8-B7C38076EE71}"/>
                  </a:ext>
                </a:extLst>
              </p:cNvPr>
              <p:cNvSpPr txBox="1"/>
              <p:nvPr/>
            </p:nvSpPr>
            <p:spPr>
              <a:xfrm>
                <a:off x="-1679853" y="5828063"/>
                <a:ext cx="10910147" cy="1337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การเลือกใช้บรรจุภัณฑ์สำหรับงานประดิษฐ์</a:t>
                </a:r>
              </a:p>
            </p:txBody>
          </p:sp>
        </p:grpSp>
        <p:pic>
          <p:nvPicPr>
            <p:cNvPr id="78" name="รูปภาพ 77">
              <a:extLst>
                <a:ext uri="{FF2B5EF4-FFF2-40B4-BE49-F238E27FC236}">
                  <a16:creationId xmlns:a16="http://schemas.microsoft.com/office/drawing/2014/main" id="{2D9D1F11-6ED0-4EC3-90F1-07B076315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" b="100000" l="0" r="100000">
                          <a14:foregroundMark x1="22104" y1="24592" x2="66006" y2="357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8487409" y="1532199"/>
              <a:ext cx="4547937" cy="3260742"/>
            </a:xfrm>
            <a:prstGeom prst="rect">
              <a:avLst/>
            </a:prstGeom>
          </p:spPr>
        </p:pic>
        <p:pic>
          <p:nvPicPr>
            <p:cNvPr id="79" name="รูปภาพ 78">
              <a:extLst>
                <a:ext uri="{FF2B5EF4-FFF2-40B4-BE49-F238E27FC236}">
                  <a16:creationId xmlns:a16="http://schemas.microsoft.com/office/drawing/2014/main" id="{DCBB80F3-CFDF-4924-ABE2-4F19B41D9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17" b="98624" l="439" r="989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032621" y="1832768"/>
              <a:ext cx="4440259" cy="2960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317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2.22222E-6 L 0.70378 0.00347 " pathEditMode="relative" rAng="0" ptsTypes="AA">
                                      <p:cBhvr>
                                        <p:cTn id="4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7 0.00486 L 0.75872 0.00278 " pathEditMode="relative" rAng="0" ptsTypes="AA">
                                      <p:cBhvr>
                                        <p:cTn id="4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5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54 2.96296E-6 L 0.81002 0.00046 " pathEditMode="relative" rAng="0" ptsTypes="AA">
                                      <p:cBhvr>
                                        <p:cTn id="53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486 L 0.8655 -0.00023 " pathEditMode="relative" rAng="0" ptsTypes="AA">
                                      <p:cBhvr>
                                        <p:cTn id="5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68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0972 L 0.9138 -0.00023 " pathEditMode="relative" rAng="0" ptsTypes="AA">
                                      <p:cBhvr>
                                        <p:cTn id="61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17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49B3C727-B217-4659-9476-2D817673A39D}"/>
              </a:ext>
            </a:extLst>
          </p:cNvPr>
          <p:cNvGrpSpPr/>
          <p:nvPr/>
        </p:nvGrpSpPr>
        <p:grpSpPr>
          <a:xfrm>
            <a:off x="66027" y="72260"/>
            <a:ext cx="3803240" cy="683961"/>
            <a:chOff x="66027" y="98893"/>
            <a:chExt cx="3803240" cy="683961"/>
          </a:xfrm>
        </p:grpSpPr>
        <p:sp>
          <p:nvSpPr>
            <p:cNvPr id="50" name="สี่เหลี่ยมผืนผ้า: มุมมน 49">
              <a:extLst>
                <a:ext uri="{FF2B5EF4-FFF2-40B4-BE49-F238E27FC236}">
                  <a16:creationId xmlns:a16="http://schemas.microsoft.com/office/drawing/2014/main" id="{0FBF5E7D-67E4-4F92-BB75-50F253B1FD31}"/>
                </a:ext>
              </a:extLst>
            </p:cNvPr>
            <p:cNvSpPr/>
            <p:nvPr/>
          </p:nvSpPr>
          <p:spPr>
            <a:xfrm>
              <a:off x="66027" y="98893"/>
              <a:ext cx="3803240" cy="63779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grpSp>
          <p:nvGrpSpPr>
            <p:cNvPr id="52" name="กลุ่ม 51">
              <a:extLst>
                <a:ext uri="{FF2B5EF4-FFF2-40B4-BE49-F238E27FC236}">
                  <a16:creationId xmlns:a16="http://schemas.microsoft.com/office/drawing/2014/main" id="{41A939B7-D6CD-405E-8158-510D28299D96}"/>
                </a:ext>
              </a:extLst>
            </p:cNvPr>
            <p:cNvGrpSpPr/>
            <p:nvPr/>
          </p:nvGrpSpPr>
          <p:grpSpPr>
            <a:xfrm>
              <a:off x="2853793" y="167521"/>
              <a:ext cx="756197" cy="408338"/>
              <a:chOff x="-12063323" y="4394926"/>
              <a:chExt cx="2318847" cy="1073861"/>
            </a:xfrm>
          </p:grpSpPr>
          <p:cxnSp>
            <p:nvCxnSpPr>
              <p:cNvPr id="53" name="ตัวเชื่อมต่อตรง 52">
                <a:extLst>
                  <a:ext uri="{FF2B5EF4-FFF2-40B4-BE49-F238E27FC236}">
                    <a16:creationId xmlns:a16="http://schemas.microsoft.com/office/drawing/2014/main" id="{E742BA33-A358-4DF4-8704-AECB8DE36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2063323" y="5468787"/>
                <a:ext cx="2318847" cy="0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แผนผังลำดับงาน: ข้อมูลที่เก็บอยู่ 53">
                <a:extLst>
                  <a:ext uri="{FF2B5EF4-FFF2-40B4-BE49-F238E27FC236}">
                    <a16:creationId xmlns:a16="http://schemas.microsoft.com/office/drawing/2014/main" id="{6A4BEC2D-2C16-4406-9463-14CE141922D3}"/>
                  </a:ext>
                </a:extLst>
              </p:cNvPr>
              <p:cNvSpPr/>
              <p:nvPr/>
            </p:nvSpPr>
            <p:spPr>
              <a:xfrm>
                <a:off x="-10923342" y="5122567"/>
                <a:ext cx="1178866" cy="310704"/>
              </a:xfrm>
              <a:prstGeom prst="flowChartOnlineStorag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55" name="แผนผังลำดับงาน: ข้อมูลที่เก็บอยู่ 54">
                <a:extLst>
                  <a:ext uri="{FF2B5EF4-FFF2-40B4-BE49-F238E27FC236}">
                    <a16:creationId xmlns:a16="http://schemas.microsoft.com/office/drawing/2014/main" id="{3C700DF6-5057-4AA7-8CFF-A7DEE0B3CF20}"/>
                  </a:ext>
                </a:extLst>
              </p:cNvPr>
              <p:cNvSpPr/>
              <p:nvPr/>
            </p:nvSpPr>
            <p:spPr>
              <a:xfrm flipH="1">
                <a:off x="-10923342" y="4767652"/>
                <a:ext cx="1178866" cy="310715"/>
              </a:xfrm>
              <a:prstGeom prst="flowChartOnlineStorag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33C33170-C361-42A1-8C3A-E39DC92C88A4}"/>
                  </a:ext>
                </a:extLst>
              </p:cNvPr>
              <p:cNvSpPr/>
              <p:nvPr/>
            </p:nvSpPr>
            <p:spPr>
              <a:xfrm>
                <a:off x="-11701459" y="4394926"/>
                <a:ext cx="435002" cy="399343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57" name="แผนผังลำดับงาน: หน่วงเวลา 56">
                <a:extLst>
                  <a:ext uri="{FF2B5EF4-FFF2-40B4-BE49-F238E27FC236}">
                    <a16:creationId xmlns:a16="http://schemas.microsoft.com/office/drawing/2014/main" id="{74E52532-18B3-4644-8C24-4365DAF2A4DB}"/>
                  </a:ext>
                </a:extLst>
              </p:cNvPr>
              <p:cNvSpPr/>
              <p:nvPr/>
            </p:nvSpPr>
            <p:spPr>
              <a:xfrm rot="16200000">
                <a:off x="-11768046" y="4931683"/>
                <a:ext cx="568173" cy="435002"/>
              </a:xfrm>
              <a:prstGeom prst="flowChartDelay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</p:grpSp>
        <p:sp>
          <p:nvSpPr>
            <p:cNvPr id="49" name="กล่องข้อความ 48">
              <a:extLst>
                <a:ext uri="{FF2B5EF4-FFF2-40B4-BE49-F238E27FC236}">
                  <a16:creationId xmlns:a16="http://schemas.microsoft.com/office/drawing/2014/main" id="{C74E3385-3DD5-40B3-BA36-0CAFAAF3B889}"/>
                </a:ext>
              </a:extLst>
            </p:cNvPr>
            <p:cNvSpPr txBox="1"/>
            <p:nvPr/>
          </p:nvSpPr>
          <p:spPr>
            <a:xfrm>
              <a:off x="143185" y="136523"/>
              <a:ext cx="2828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chemeClr val="accent2">
                      <a:lumMod val="50000"/>
                    </a:schemeClr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  ประเภทบรรจุภัณฑ์</a:t>
              </a:r>
            </a:p>
          </p:txBody>
        </p:sp>
      </p:grpSp>
      <p:sp>
        <p:nvSpPr>
          <p:cNvPr id="20" name="TextBox 57">
            <a:extLst>
              <a:ext uri="{FF2B5EF4-FFF2-40B4-BE49-F238E27FC236}">
                <a16:creationId xmlns:a16="http://schemas.microsoft.com/office/drawing/2014/main" id="{DA5A551D-33FB-4C65-834A-15C59587B25B}"/>
              </a:ext>
            </a:extLst>
          </p:cNvPr>
          <p:cNvSpPr txBox="1"/>
          <p:nvPr/>
        </p:nvSpPr>
        <p:spPr>
          <a:xfrm>
            <a:off x="4218335" y="98769"/>
            <a:ext cx="672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บรรจุภัณฑ์จำแนกตามวัสดุที่ใช้ผลิตได้ 4 ประเภท ดังนี้</a:t>
            </a:r>
          </a:p>
        </p:txBody>
      </p:sp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2440F066-2BD0-4B45-97F3-30CF7DE666F3}"/>
              </a:ext>
            </a:extLst>
          </p:cNvPr>
          <p:cNvSpPr/>
          <p:nvPr/>
        </p:nvSpPr>
        <p:spPr>
          <a:xfrm>
            <a:off x="-1" y="872818"/>
            <a:ext cx="702733" cy="584774"/>
          </a:xfrm>
          <a:prstGeom prst="rect">
            <a:avLst/>
          </a:prstGeom>
          <a:solidFill>
            <a:srgbClr val="004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1</a:t>
            </a:r>
            <a:endParaRPr lang="en-US" sz="4000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EF6A0C4F-B58F-4040-85D5-0D453D8476A9}"/>
              </a:ext>
            </a:extLst>
          </p:cNvPr>
          <p:cNvSpPr txBox="1"/>
          <p:nvPr/>
        </p:nvSpPr>
        <p:spPr>
          <a:xfrm>
            <a:off x="804834" y="872817"/>
            <a:ext cx="3166033" cy="584775"/>
          </a:xfrm>
          <a:prstGeom prst="rect">
            <a:avLst/>
          </a:prstGeom>
          <a:solidFill>
            <a:srgbClr val="C9E8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บรรจุภัณฑ์จากเยื่อกระดาษ</a:t>
            </a: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E2A0E5C0-73C6-4EF1-8E39-C841D1F8825D}"/>
              </a:ext>
            </a:extLst>
          </p:cNvPr>
          <p:cNvSpPr txBox="1"/>
          <p:nvPr/>
        </p:nvSpPr>
        <p:spPr>
          <a:xfrm>
            <a:off x="143185" y="1574188"/>
            <a:ext cx="110493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กรรมวิธีการผลิตจากวัสดุเยื่อกระดาษ สามารถออกแบบได้หลายรูปแบบและให้สีสัน ลวดลายได้สวยงาม เป็นที่นิยมใช้กันแพร่หลาย เช่น ถุงกระดาษ กล่อง ลัง 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54207586-36C6-487F-AB3A-FE990A0C37AE}"/>
              </a:ext>
            </a:extLst>
          </p:cNvPr>
          <p:cNvGrpSpPr/>
          <p:nvPr/>
        </p:nvGrpSpPr>
        <p:grpSpPr>
          <a:xfrm>
            <a:off x="310771" y="3138137"/>
            <a:ext cx="4210077" cy="3031806"/>
            <a:chOff x="267201" y="3184206"/>
            <a:chExt cx="4210077" cy="3031806"/>
          </a:xfrm>
        </p:grpSpPr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49F1430F-1B17-4838-B4BF-A4AF74F33A8E}"/>
                </a:ext>
              </a:extLst>
            </p:cNvPr>
            <p:cNvSpPr/>
            <p:nvPr/>
          </p:nvSpPr>
          <p:spPr>
            <a:xfrm>
              <a:off x="267201" y="3184206"/>
              <a:ext cx="4210077" cy="303180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A1D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p:sp>
          <p:nvSpPr>
            <p:cNvPr id="37" name="Rectangle 22">
              <a:extLst>
                <a:ext uri="{FF2B5EF4-FFF2-40B4-BE49-F238E27FC236}">
                  <a16:creationId xmlns:a16="http://schemas.microsoft.com/office/drawing/2014/main" id="{6EC4A583-C4BF-49EE-9F47-37845BBA3B59}"/>
                </a:ext>
              </a:extLst>
            </p:cNvPr>
            <p:cNvSpPr/>
            <p:nvPr/>
          </p:nvSpPr>
          <p:spPr>
            <a:xfrm>
              <a:off x="267201" y="3184206"/>
              <a:ext cx="145738" cy="143783"/>
            </a:xfrm>
            <a:prstGeom prst="rect">
              <a:avLst/>
            </a:prstGeom>
            <a:solidFill>
              <a:srgbClr val="A1D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44BEAC07-9349-496F-B47E-06E8C038AC26}"/>
              </a:ext>
            </a:extLst>
          </p:cNvPr>
          <p:cNvGrpSpPr/>
          <p:nvPr/>
        </p:nvGrpSpPr>
        <p:grpSpPr>
          <a:xfrm>
            <a:off x="1851190" y="3289480"/>
            <a:ext cx="711261" cy="687967"/>
            <a:chOff x="4994370" y="3278197"/>
            <a:chExt cx="711261" cy="687967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287779C3-03B4-413E-8820-487E5A621982}"/>
                </a:ext>
              </a:extLst>
            </p:cNvPr>
            <p:cNvGrpSpPr/>
            <p:nvPr/>
          </p:nvGrpSpPr>
          <p:grpSpPr>
            <a:xfrm>
              <a:off x="5029678" y="3278197"/>
              <a:ext cx="675953" cy="687967"/>
              <a:chOff x="5029678" y="3278197"/>
              <a:chExt cx="675953" cy="687967"/>
            </a:xfrm>
          </p:grpSpPr>
          <p:sp>
            <p:nvSpPr>
              <p:cNvPr id="40" name="Oval 62">
                <a:extLst>
                  <a:ext uri="{FF2B5EF4-FFF2-40B4-BE49-F238E27FC236}">
                    <a16:creationId xmlns:a16="http://schemas.microsoft.com/office/drawing/2014/main" id="{FC5CB4AE-D574-432A-8753-315AA8E440E9}"/>
                  </a:ext>
                </a:extLst>
              </p:cNvPr>
              <p:cNvSpPr/>
              <p:nvPr/>
            </p:nvSpPr>
            <p:spPr>
              <a:xfrm>
                <a:off x="5067456" y="3327989"/>
                <a:ext cx="638175" cy="638175"/>
              </a:xfrm>
              <a:prstGeom prst="ellipse">
                <a:avLst/>
              </a:prstGeom>
              <a:solidFill>
                <a:srgbClr val="5959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  <p:sp>
            <p:nvSpPr>
              <p:cNvPr id="41" name="Oval 11">
                <a:extLst>
                  <a:ext uri="{FF2B5EF4-FFF2-40B4-BE49-F238E27FC236}">
                    <a16:creationId xmlns:a16="http://schemas.microsoft.com/office/drawing/2014/main" id="{BD5E6242-25B7-4B2C-BC14-851D63862992}"/>
                  </a:ext>
                </a:extLst>
              </p:cNvPr>
              <p:cNvSpPr/>
              <p:nvPr/>
            </p:nvSpPr>
            <p:spPr>
              <a:xfrm>
                <a:off x="5029678" y="3278197"/>
                <a:ext cx="638175" cy="638175"/>
              </a:xfrm>
              <a:prstGeom prst="ellipse">
                <a:avLst/>
              </a:prstGeom>
              <a:solidFill>
                <a:srgbClr val="6699F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  <p:sp>
          <p:nvSpPr>
            <p:cNvPr id="42" name="Rectangle 85">
              <a:extLst>
                <a:ext uri="{FF2B5EF4-FFF2-40B4-BE49-F238E27FC236}">
                  <a16:creationId xmlns:a16="http://schemas.microsoft.com/office/drawing/2014/main" id="{78B30375-0CD6-4CDD-A1FA-AD077AB9FE39}"/>
                </a:ext>
              </a:extLst>
            </p:cNvPr>
            <p:cNvSpPr/>
            <p:nvPr/>
          </p:nvSpPr>
          <p:spPr>
            <a:xfrm>
              <a:off x="4994370" y="3383023"/>
              <a:ext cx="70878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ข้อดี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sp>
        <p:nvSpPr>
          <p:cNvPr id="43" name="Rectangle 21">
            <a:extLst>
              <a:ext uri="{FF2B5EF4-FFF2-40B4-BE49-F238E27FC236}">
                <a16:creationId xmlns:a16="http://schemas.microsoft.com/office/drawing/2014/main" id="{E9BA6DE7-C453-42A9-B9A3-2D86DADDA35F}"/>
              </a:ext>
            </a:extLst>
          </p:cNvPr>
          <p:cNvSpPr/>
          <p:nvPr/>
        </p:nvSpPr>
        <p:spPr>
          <a:xfrm>
            <a:off x="427327" y="4507387"/>
            <a:ext cx="355898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2. น้ำหนักเบา สะดวกในการพกพา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44" name="Rectangle 21">
            <a:extLst>
              <a:ext uri="{FF2B5EF4-FFF2-40B4-BE49-F238E27FC236}">
                <a16:creationId xmlns:a16="http://schemas.microsoft.com/office/drawing/2014/main" id="{61A9E054-FBB6-42CF-A069-3111991469BA}"/>
              </a:ext>
            </a:extLst>
          </p:cNvPr>
          <p:cNvSpPr/>
          <p:nvPr/>
        </p:nvSpPr>
        <p:spPr>
          <a:xfrm>
            <a:off x="429663" y="5016094"/>
            <a:ext cx="392767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3. พิมพ์ตกแต่งลวดลายให้สวยงามได้ง่าย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45" name="Rectangle 21">
            <a:extLst>
              <a:ext uri="{FF2B5EF4-FFF2-40B4-BE49-F238E27FC236}">
                <a16:creationId xmlns:a16="http://schemas.microsoft.com/office/drawing/2014/main" id="{23A88E2F-136C-441B-A814-41095D9067ED}"/>
              </a:ext>
            </a:extLst>
          </p:cNvPr>
          <p:cNvSpPr/>
          <p:nvPr/>
        </p:nvSpPr>
        <p:spPr>
          <a:xfrm>
            <a:off x="427327" y="5582090"/>
            <a:ext cx="327685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4. ประหยัดค่าใช้จ่ายในการขนส่ง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36" name="Rectangle 21">
            <a:extLst>
              <a:ext uri="{FF2B5EF4-FFF2-40B4-BE49-F238E27FC236}">
                <a16:creationId xmlns:a16="http://schemas.microsoft.com/office/drawing/2014/main" id="{810E5C5E-ABB1-4E54-A53B-4DC98FB659EC}"/>
              </a:ext>
            </a:extLst>
          </p:cNvPr>
          <p:cNvSpPr/>
          <p:nvPr/>
        </p:nvSpPr>
        <p:spPr>
          <a:xfrm>
            <a:off x="412939" y="3949773"/>
            <a:ext cx="2991525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1. สามารถนำกลับมาใช้ใหม่ได้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grpSp>
        <p:nvGrpSpPr>
          <p:cNvPr id="66" name="กลุ่ม 65">
            <a:extLst>
              <a:ext uri="{FF2B5EF4-FFF2-40B4-BE49-F238E27FC236}">
                <a16:creationId xmlns:a16="http://schemas.microsoft.com/office/drawing/2014/main" id="{D82E3234-36EF-4587-996E-0A8D759A842D}"/>
              </a:ext>
            </a:extLst>
          </p:cNvPr>
          <p:cNvGrpSpPr/>
          <p:nvPr/>
        </p:nvGrpSpPr>
        <p:grpSpPr>
          <a:xfrm>
            <a:off x="4813553" y="3138137"/>
            <a:ext cx="4210077" cy="3031806"/>
            <a:chOff x="267201" y="3184206"/>
            <a:chExt cx="4210077" cy="3031806"/>
          </a:xfrm>
        </p:grpSpPr>
        <p:sp>
          <p:nvSpPr>
            <p:cNvPr id="67" name="Rectangle 48">
              <a:extLst>
                <a:ext uri="{FF2B5EF4-FFF2-40B4-BE49-F238E27FC236}">
                  <a16:creationId xmlns:a16="http://schemas.microsoft.com/office/drawing/2014/main" id="{EB85A73A-7E35-4069-9F81-A0550E0B5FEF}"/>
                </a:ext>
              </a:extLst>
            </p:cNvPr>
            <p:cNvSpPr/>
            <p:nvPr/>
          </p:nvSpPr>
          <p:spPr>
            <a:xfrm>
              <a:off x="267201" y="3184206"/>
              <a:ext cx="4210077" cy="303180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BBB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p:sp>
          <p:nvSpPr>
            <p:cNvPr id="68" name="Rectangle 22">
              <a:extLst>
                <a:ext uri="{FF2B5EF4-FFF2-40B4-BE49-F238E27FC236}">
                  <a16:creationId xmlns:a16="http://schemas.microsoft.com/office/drawing/2014/main" id="{F237FF55-5137-4E4D-BF7D-8991EA5B61A2}"/>
                </a:ext>
              </a:extLst>
            </p:cNvPr>
            <p:cNvSpPr/>
            <p:nvPr/>
          </p:nvSpPr>
          <p:spPr>
            <a:xfrm>
              <a:off x="267201" y="3184206"/>
              <a:ext cx="145738" cy="143783"/>
            </a:xfrm>
            <a:prstGeom prst="rect">
              <a:avLst/>
            </a:prstGeom>
            <a:solidFill>
              <a:srgbClr val="FBBB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grpSp>
        <p:nvGrpSpPr>
          <p:cNvPr id="69" name="กลุ่ม 68">
            <a:extLst>
              <a:ext uri="{FF2B5EF4-FFF2-40B4-BE49-F238E27FC236}">
                <a16:creationId xmlns:a16="http://schemas.microsoft.com/office/drawing/2014/main" id="{5839E749-7C6C-4E09-80D7-06866AD5603F}"/>
              </a:ext>
            </a:extLst>
          </p:cNvPr>
          <p:cNvGrpSpPr/>
          <p:nvPr/>
        </p:nvGrpSpPr>
        <p:grpSpPr>
          <a:xfrm>
            <a:off x="6553173" y="3239688"/>
            <a:ext cx="874103" cy="687967"/>
            <a:chOff x="4911713" y="3278197"/>
            <a:chExt cx="874103" cy="687967"/>
          </a:xfrm>
        </p:grpSpPr>
        <p:grpSp>
          <p:nvGrpSpPr>
            <p:cNvPr id="70" name="กลุ่ม 69">
              <a:extLst>
                <a:ext uri="{FF2B5EF4-FFF2-40B4-BE49-F238E27FC236}">
                  <a16:creationId xmlns:a16="http://schemas.microsoft.com/office/drawing/2014/main" id="{2808ABA6-ADB4-40B7-86D9-1AADCD400C9E}"/>
                </a:ext>
              </a:extLst>
            </p:cNvPr>
            <p:cNvGrpSpPr/>
            <p:nvPr/>
          </p:nvGrpSpPr>
          <p:grpSpPr>
            <a:xfrm>
              <a:off x="5029678" y="3278197"/>
              <a:ext cx="675953" cy="687967"/>
              <a:chOff x="5029678" y="3278197"/>
              <a:chExt cx="675953" cy="687967"/>
            </a:xfrm>
          </p:grpSpPr>
          <p:sp>
            <p:nvSpPr>
              <p:cNvPr id="72" name="Oval 62">
                <a:extLst>
                  <a:ext uri="{FF2B5EF4-FFF2-40B4-BE49-F238E27FC236}">
                    <a16:creationId xmlns:a16="http://schemas.microsoft.com/office/drawing/2014/main" id="{1AE64815-D795-40F8-9907-A7113CAB1DA7}"/>
                  </a:ext>
                </a:extLst>
              </p:cNvPr>
              <p:cNvSpPr/>
              <p:nvPr/>
            </p:nvSpPr>
            <p:spPr>
              <a:xfrm>
                <a:off x="5067456" y="3327989"/>
                <a:ext cx="638175" cy="638175"/>
              </a:xfrm>
              <a:prstGeom prst="ellipse">
                <a:avLst/>
              </a:prstGeom>
              <a:solidFill>
                <a:srgbClr val="5959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  <p:sp>
            <p:nvSpPr>
              <p:cNvPr id="73" name="Oval 11">
                <a:extLst>
                  <a:ext uri="{FF2B5EF4-FFF2-40B4-BE49-F238E27FC236}">
                    <a16:creationId xmlns:a16="http://schemas.microsoft.com/office/drawing/2014/main" id="{BFCB5AB7-D675-4684-844D-167759E2A5AC}"/>
                  </a:ext>
                </a:extLst>
              </p:cNvPr>
              <p:cNvSpPr/>
              <p:nvPr/>
            </p:nvSpPr>
            <p:spPr>
              <a:xfrm>
                <a:off x="5029678" y="3278197"/>
                <a:ext cx="638175" cy="638175"/>
              </a:xfrm>
              <a:prstGeom prst="ellipse">
                <a:avLst/>
              </a:prstGeom>
              <a:solidFill>
                <a:srgbClr val="FF3525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  <p:sp>
          <p:nvSpPr>
            <p:cNvPr id="71" name="Rectangle 85">
              <a:extLst>
                <a:ext uri="{FF2B5EF4-FFF2-40B4-BE49-F238E27FC236}">
                  <a16:creationId xmlns:a16="http://schemas.microsoft.com/office/drawing/2014/main" id="{D31E8C9D-A207-480E-9E8C-74E8BFFC4B8C}"/>
                </a:ext>
              </a:extLst>
            </p:cNvPr>
            <p:cNvSpPr/>
            <p:nvPr/>
          </p:nvSpPr>
          <p:spPr>
            <a:xfrm>
              <a:off x="4911713" y="3384771"/>
              <a:ext cx="87410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ข้อเสีย</a:t>
              </a: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sp>
        <p:nvSpPr>
          <p:cNvPr id="74" name="Rectangle 21">
            <a:extLst>
              <a:ext uri="{FF2B5EF4-FFF2-40B4-BE49-F238E27FC236}">
                <a16:creationId xmlns:a16="http://schemas.microsoft.com/office/drawing/2014/main" id="{DBF3F05A-B244-44F3-BBF3-0E26DD1CC063}"/>
              </a:ext>
            </a:extLst>
          </p:cNvPr>
          <p:cNvSpPr/>
          <p:nvPr/>
        </p:nvSpPr>
        <p:spPr>
          <a:xfrm>
            <a:off x="4973679" y="4477148"/>
            <a:ext cx="1425390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2. ติดไฟง่าย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75" name="Rectangle 21">
            <a:extLst>
              <a:ext uri="{FF2B5EF4-FFF2-40B4-BE49-F238E27FC236}">
                <a16:creationId xmlns:a16="http://schemas.microsoft.com/office/drawing/2014/main" id="{96F6D638-989D-48B1-92F2-D9319392B52D}"/>
              </a:ext>
            </a:extLst>
          </p:cNvPr>
          <p:cNvSpPr/>
          <p:nvPr/>
        </p:nvSpPr>
        <p:spPr>
          <a:xfrm>
            <a:off x="4976015" y="4985855"/>
            <a:ext cx="260199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3. ฉีกขาดง่าย ไม่ทนทาน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76" name="Rectangle 21">
            <a:extLst>
              <a:ext uri="{FF2B5EF4-FFF2-40B4-BE49-F238E27FC236}">
                <a16:creationId xmlns:a16="http://schemas.microsoft.com/office/drawing/2014/main" id="{F3ED542F-C9DB-4468-BA24-A9245DC83463}"/>
              </a:ext>
            </a:extLst>
          </p:cNvPr>
          <p:cNvSpPr/>
          <p:nvPr/>
        </p:nvSpPr>
        <p:spPr>
          <a:xfrm>
            <a:off x="4973679" y="5551851"/>
            <a:ext cx="3376245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4. ถ้าอยู่ในที่ชื้นจะเกิดเชื้อราได้ง่าย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77" name="Rectangle 21">
            <a:extLst>
              <a:ext uri="{FF2B5EF4-FFF2-40B4-BE49-F238E27FC236}">
                <a16:creationId xmlns:a16="http://schemas.microsoft.com/office/drawing/2014/main" id="{218DD11D-7656-4598-9009-E1FD958CFD24}"/>
              </a:ext>
            </a:extLst>
          </p:cNvPr>
          <p:cNvSpPr/>
          <p:nvPr/>
        </p:nvSpPr>
        <p:spPr>
          <a:xfrm>
            <a:off x="4959291" y="3919534"/>
            <a:ext cx="268695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1. ไม่ทนต่อน้ำและความชื้น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B507AAA-583E-45CE-A4A3-0346564372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9" b="97623" l="1886" r="98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2" t="6160" r="1674" b="3493"/>
          <a:stretch/>
        </p:blipFill>
        <p:spPr>
          <a:xfrm>
            <a:off x="8824266" y="2297423"/>
            <a:ext cx="3494734" cy="3082564"/>
          </a:xfrm>
          <a:prstGeom prst="rect">
            <a:avLst/>
          </a:prstGeom>
        </p:spPr>
      </p:pic>
      <p:grpSp>
        <p:nvGrpSpPr>
          <p:cNvPr id="78" name="กลุ่ม 77">
            <a:extLst>
              <a:ext uri="{FF2B5EF4-FFF2-40B4-BE49-F238E27FC236}">
                <a16:creationId xmlns:a16="http://schemas.microsoft.com/office/drawing/2014/main" id="{CD1C17CC-8252-4A35-901C-608980C9D294}"/>
              </a:ext>
            </a:extLst>
          </p:cNvPr>
          <p:cNvGrpSpPr/>
          <p:nvPr/>
        </p:nvGrpSpPr>
        <p:grpSpPr>
          <a:xfrm>
            <a:off x="9946177" y="5425412"/>
            <a:ext cx="1690832" cy="435599"/>
            <a:chOff x="8656407" y="6065016"/>
            <a:chExt cx="4109682" cy="804332"/>
          </a:xfrm>
          <a:solidFill>
            <a:srgbClr val="DDD0E6"/>
          </a:solidFill>
        </p:grpSpPr>
        <p:sp>
          <p:nvSpPr>
            <p:cNvPr id="79" name="สี่เหลี่ยมผืนผ้า 78">
              <a:extLst>
                <a:ext uri="{FF2B5EF4-FFF2-40B4-BE49-F238E27FC236}">
                  <a16:creationId xmlns:a16="http://schemas.microsoft.com/office/drawing/2014/main" id="{D17FC4FF-97E0-4632-A765-3BD287309103}"/>
                </a:ext>
              </a:extLst>
            </p:cNvPr>
            <p:cNvSpPr/>
            <p:nvPr/>
          </p:nvSpPr>
          <p:spPr>
            <a:xfrm>
              <a:off x="8656407" y="6065016"/>
              <a:ext cx="4109682" cy="804332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Mali Grade 6" panose="02000506000000020004" pitchFamily="2" charset="-34"/>
              </a:endParaRPr>
            </a:p>
          </p:txBody>
        </p:sp>
        <p:sp>
          <p:nvSpPr>
            <p:cNvPr id="80" name="รูปแบบอิสระ: รูปร่าง 79">
              <a:extLst>
                <a:ext uri="{FF2B5EF4-FFF2-40B4-BE49-F238E27FC236}">
                  <a16:creationId xmlns:a16="http://schemas.microsoft.com/office/drawing/2014/main" id="{EE0B072F-3D37-4F9C-88F9-8815DC239748}"/>
                </a:ext>
              </a:extLst>
            </p:cNvPr>
            <p:cNvSpPr/>
            <p:nvPr/>
          </p:nvSpPr>
          <p:spPr>
            <a:xfrm>
              <a:off x="8714035" y="6154400"/>
              <a:ext cx="3880689" cy="676747"/>
            </a:xfrm>
            <a:custGeom>
              <a:avLst/>
              <a:gdLst>
                <a:gd name="connsiteX0" fmla="*/ 0 w 5438815"/>
                <a:gd name="connsiteY0" fmla="*/ 0 h 1517650"/>
                <a:gd name="connsiteX1" fmla="*/ 5438815 w 5438815"/>
                <a:gd name="connsiteY1" fmla="*/ 0 h 1517650"/>
                <a:gd name="connsiteX2" fmla="*/ 5438815 w 5438815"/>
                <a:gd name="connsiteY2" fmla="*/ 1517650 h 1517650"/>
                <a:gd name="connsiteX3" fmla="*/ 0 w 5438815"/>
                <a:gd name="connsiteY3" fmla="*/ 1517650 h 1517650"/>
                <a:gd name="connsiteX4" fmla="*/ 0 w 5438815"/>
                <a:gd name="connsiteY4" fmla="*/ 0 h 151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38815" h="1517650">
                  <a:moveTo>
                    <a:pt x="0" y="0"/>
                  </a:moveTo>
                  <a:lnTo>
                    <a:pt x="5438815" y="0"/>
                  </a:lnTo>
                  <a:lnTo>
                    <a:pt x="5438815" y="1517650"/>
                  </a:lnTo>
                  <a:lnTo>
                    <a:pt x="0" y="15176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1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th-TH" sz="2400" b="1" dirty="0">
                  <a:solidFill>
                    <a:schemeClr val="bg1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กล่องกระดาษ</a:t>
              </a:r>
              <a:endParaRPr lang="en-US" sz="2400" b="1" kern="1200" dirty="0">
                <a:solidFill>
                  <a:schemeClr val="bg1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679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7" grpId="0" animBg="1"/>
      <p:bldP spid="33" grpId="0"/>
      <p:bldP spid="43" grpId="0"/>
      <p:bldP spid="44" grpId="0"/>
      <p:bldP spid="45" grpId="0"/>
      <p:bldP spid="36" grpId="0"/>
      <p:bldP spid="74" grpId="0"/>
      <p:bldP spid="75" grpId="0"/>
      <p:bldP spid="76" grpId="0"/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96A39BC2-7D3A-4AD5-B173-4A42BE850D84}"/>
              </a:ext>
            </a:extLst>
          </p:cNvPr>
          <p:cNvGrpSpPr/>
          <p:nvPr/>
        </p:nvGrpSpPr>
        <p:grpSpPr>
          <a:xfrm>
            <a:off x="336262" y="275019"/>
            <a:ext cx="3369775" cy="1154740"/>
            <a:chOff x="1045526" y="3678748"/>
            <a:chExt cx="2338114" cy="760912"/>
          </a:xfrm>
        </p:grpSpPr>
        <p:sp>
          <p:nvSpPr>
            <p:cNvPr id="22" name="Rectangle 1">
              <a:extLst>
                <a:ext uri="{FF2B5EF4-FFF2-40B4-BE49-F238E27FC236}">
                  <a16:creationId xmlns:a16="http://schemas.microsoft.com/office/drawing/2014/main" id="{76BF4412-2083-4AFE-AA4E-7BAF3A97727B}"/>
                </a:ext>
              </a:extLst>
            </p:cNvPr>
            <p:cNvSpPr/>
            <p:nvPr/>
          </p:nvSpPr>
          <p:spPr>
            <a:xfrm>
              <a:off x="1485981" y="4013762"/>
              <a:ext cx="1897659" cy="425898"/>
            </a:xfrm>
            <a:prstGeom prst="rect">
              <a:avLst/>
            </a:prstGeom>
            <a:solidFill>
              <a:srgbClr val="FFE593"/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latin typeface="TH Mali Grade 6" panose="02000506000000020004" pitchFamily="2" charset="-34"/>
                  <a:cs typeface="TH Mali Grade 6" panose="02000506000000020004" pitchFamily="2" charset="-34"/>
                </a:rPr>
                <a:t>สาระน่ารู้</a:t>
              </a:r>
              <a:endParaRPr lang="th-TH" sz="3600" b="1" dirty="0">
                <a:solidFill>
                  <a:schemeClr val="accent1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p:grpSp>
          <p:nvGrpSpPr>
            <p:cNvPr id="27" name="กลุ่ม 26">
              <a:extLst>
                <a:ext uri="{FF2B5EF4-FFF2-40B4-BE49-F238E27FC236}">
                  <a16:creationId xmlns:a16="http://schemas.microsoft.com/office/drawing/2014/main" id="{C875324E-A7CB-41A4-B302-CD5CC1AD98D2}"/>
                </a:ext>
              </a:extLst>
            </p:cNvPr>
            <p:cNvGrpSpPr/>
            <p:nvPr/>
          </p:nvGrpSpPr>
          <p:grpSpPr>
            <a:xfrm>
              <a:off x="1045526" y="3678748"/>
              <a:ext cx="653396" cy="756009"/>
              <a:chOff x="447555" y="3696154"/>
              <a:chExt cx="653396" cy="756009"/>
            </a:xfrm>
          </p:grpSpPr>
          <p:grpSp>
            <p:nvGrpSpPr>
              <p:cNvPr id="28" name="กลุ่ม 27">
                <a:extLst>
                  <a:ext uri="{FF2B5EF4-FFF2-40B4-BE49-F238E27FC236}">
                    <a16:creationId xmlns:a16="http://schemas.microsoft.com/office/drawing/2014/main" id="{68228706-06C5-4323-838B-E0C5D62D662B}"/>
                  </a:ext>
                </a:extLst>
              </p:cNvPr>
              <p:cNvGrpSpPr/>
              <p:nvPr/>
            </p:nvGrpSpPr>
            <p:grpSpPr>
              <a:xfrm>
                <a:off x="447555" y="3696154"/>
                <a:ext cx="653396" cy="756009"/>
                <a:chOff x="523317" y="3774535"/>
                <a:chExt cx="653396" cy="756009"/>
              </a:xfrm>
            </p:grpSpPr>
            <p:sp>
              <p:nvSpPr>
                <p:cNvPr id="30" name="วงรี 29">
                  <a:extLst>
                    <a:ext uri="{FF2B5EF4-FFF2-40B4-BE49-F238E27FC236}">
                      <a16:creationId xmlns:a16="http://schemas.microsoft.com/office/drawing/2014/main" id="{BB8E5C0E-9107-47E2-8BC0-DE3B58755F57}"/>
                    </a:ext>
                  </a:extLst>
                </p:cNvPr>
                <p:cNvSpPr/>
                <p:nvPr/>
              </p:nvSpPr>
              <p:spPr>
                <a:xfrm>
                  <a:off x="527460" y="3883107"/>
                  <a:ext cx="649253" cy="647437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TH Mali Grade 6" panose="02000506000000020004" pitchFamily="2" charset="-34"/>
                  </a:endParaRPr>
                </a:p>
              </p:txBody>
            </p:sp>
            <p:sp>
              <p:nvSpPr>
                <p:cNvPr id="31" name="คำบรรยายภาพ: สี่เหลี่ยมมุมมน 30">
                  <a:extLst>
                    <a:ext uri="{FF2B5EF4-FFF2-40B4-BE49-F238E27FC236}">
                      <a16:creationId xmlns:a16="http://schemas.microsoft.com/office/drawing/2014/main" id="{6939E5F6-F8AD-457A-9D99-8F2A918EA6D1}"/>
                    </a:ext>
                  </a:extLst>
                </p:cNvPr>
                <p:cNvSpPr/>
                <p:nvPr/>
              </p:nvSpPr>
              <p:spPr>
                <a:xfrm>
                  <a:off x="523317" y="3774535"/>
                  <a:ext cx="440456" cy="295526"/>
                </a:xfrm>
                <a:prstGeom prst="wedgeRoundRectCallout">
                  <a:avLst>
                    <a:gd name="adj1" fmla="val -21904"/>
                    <a:gd name="adj2" fmla="val 86434"/>
                    <a:gd name="adj3" fmla="val 16667"/>
                  </a:avLst>
                </a:prstGeom>
                <a:solidFill>
                  <a:srgbClr val="FFC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TH Mali Grade 6" panose="02000506000000020004" pitchFamily="2" charset="-34"/>
                  </a:endParaRPr>
                </a:p>
              </p:txBody>
            </p:sp>
          </p:grpSp>
          <p:sp>
            <p:nvSpPr>
              <p:cNvPr id="29" name="คำบรรยายภาพ: สี่เหลี่ยมมุมมน 28">
                <a:extLst>
                  <a:ext uri="{FF2B5EF4-FFF2-40B4-BE49-F238E27FC236}">
                    <a16:creationId xmlns:a16="http://schemas.microsoft.com/office/drawing/2014/main" id="{76B6A82F-43B0-47AB-AB6C-DD34A95722CA}"/>
                  </a:ext>
                </a:extLst>
              </p:cNvPr>
              <p:cNvSpPr/>
              <p:nvPr/>
            </p:nvSpPr>
            <p:spPr>
              <a:xfrm>
                <a:off x="646702" y="3916915"/>
                <a:ext cx="440456" cy="295526"/>
              </a:xfrm>
              <a:prstGeom prst="wedgeRoundRectCallout">
                <a:avLst>
                  <a:gd name="adj1" fmla="val 16227"/>
                  <a:gd name="adj2" fmla="val 95906"/>
                  <a:gd name="adj3" fmla="val 1666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H Mali Grade 6" panose="02000506000000020004" pitchFamily="2" charset="-34"/>
                  </a:rPr>
                  <a:t>??</a:t>
                </a:r>
              </a:p>
            </p:txBody>
          </p:sp>
        </p:grpSp>
      </p:grpSp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D086E3EB-AC25-4C06-908A-3248B77662D8}"/>
              </a:ext>
            </a:extLst>
          </p:cNvPr>
          <p:cNvSpPr/>
          <p:nvPr/>
        </p:nvSpPr>
        <p:spPr>
          <a:xfrm>
            <a:off x="336262" y="2221747"/>
            <a:ext cx="11519476" cy="4250073"/>
          </a:xfrm>
          <a:prstGeom prst="roundRect">
            <a:avLst/>
          </a:prstGeom>
          <a:noFill/>
          <a:ln w="38100">
            <a:solidFill>
              <a:srgbClr val="FDB9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Mali Grade 6" panose="02000506000000020004" pitchFamily="2" charset="-34"/>
            </a:endParaRPr>
          </a:p>
        </p:txBody>
      </p:sp>
      <p:sp>
        <p:nvSpPr>
          <p:cNvPr id="32" name="Rectangle 1">
            <a:extLst>
              <a:ext uri="{FF2B5EF4-FFF2-40B4-BE49-F238E27FC236}">
                <a16:creationId xmlns:a16="http://schemas.microsoft.com/office/drawing/2014/main" id="{995A63D5-D358-490D-9E63-29F6850FF151}"/>
              </a:ext>
            </a:extLst>
          </p:cNvPr>
          <p:cNvSpPr/>
          <p:nvPr/>
        </p:nvSpPr>
        <p:spPr>
          <a:xfrm>
            <a:off x="4140209" y="783428"/>
            <a:ext cx="4546592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บรรจุภัณฑ์จากเยื่อกระดาษขึ้นรูป</a:t>
            </a: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EE6DE4A4-FE04-468D-8C53-5686FB481CA8}"/>
              </a:ext>
            </a:extLst>
          </p:cNvPr>
          <p:cNvSpPr txBox="1"/>
          <p:nvPr/>
        </p:nvSpPr>
        <p:spPr>
          <a:xfrm>
            <a:off x="5863596" y="3146071"/>
            <a:ext cx="57756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นอกจากจะมีการออกแบบให้สามารถรองรับการกระแทกจากการตกหล่นลงพื้น เพื่อป้องกัน</a:t>
            </a:r>
          </a:p>
          <a:p>
            <a:r>
              <a:rPr lang="th-TH" sz="32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ความเสียหายไม่ให้เกิดขึ้นหรือเกิดขึ้นน้อยที่สุดแล้ว ยังออกแบบให้มีความสวยงาม เหมาะสมกับสินค้าแต่ละประเภทอีกด้วย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4015B514-E130-489D-AEDA-F78FFE8A9E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58" b="89922" l="2146" r="94952">
                        <a14:foregroundMark x1="36526" y1="20816" x2="41296" y2="40492"/>
                        <a14:foregroundMark x1="35533" y1="39832" x2="58704" y2="21656"/>
                        <a14:foregroundMark x1="58824" y1="21656" x2="59936" y2="21656"/>
                        <a14:foregroundMark x1="35095" y1="39172" x2="36407" y2="45171"/>
                        <a14:foregroundMark x1="39825" y1="21536" x2="55843" y2="22016"/>
                        <a14:foregroundMark x1="42806" y1="19496" x2="60493" y2="20336"/>
                        <a14:foregroundMark x1="59380" y1="38992" x2="56836" y2="45351"/>
                        <a14:foregroundMark x1="60692" y1="31494" x2="61367" y2="35993"/>
                        <a14:foregroundMark x1="62043" y1="32813" x2="62361" y2="38032"/>
                        <a14:foregroundMark x1="87878" y1="34013" x2="87083" y2="59988"/>
                        <a14:foregroundMark x1="90978" y1="49850" x2="90183" y2="57169"/>
                        <a14:backgroundMark x1="33347" y1="37852" x2="34340" y2="55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19" b="15046"/>
          <a:stretch/>
        </p:blipFill>
        <p:spPr>
          <a:xfrm>
            <a:off x="-342962" y="2767608"/>
            <a:ext cx="6438962" cy="293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7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2440F066-2BD0-4B45-97F3-30CF7DE666F3}"/>
              </a:ext>
            </a:extLst>
          </p:cNvPr>
          <p:cNvSpPr/>
          <p:nvPr/>
        </p:nvSpPr>
        <p:spPr>
          <a:xfrm>
            <a:off x="-1" y="872818"/>
            <a:ext cx="702733" cy="584774"/>
          </a:xfrm>
          <a:prstGeom prst="rect">
            <a:avLst/>
          </a:prstGeom>
          <a:solidFill>
            <a:srgbClr val="004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2</a:t>
            </a:r>
            <a:endParaRPr lang="en-US" sz="4000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EF6A0C4F-B58F-4040-85D5-0D453D8476A9}"/>
              </a:ext>
            </a:extLst>
          </p:cNvPr>
          <p:cNvSpPr txBox="1"/>
          <p:nvPr/>
        </p:nvSpPr>
        <p:spPr>
          <a:xfrm>
            <a:off x="804834" y="872817"/>
            <a:ext cx="3166033" cy="584775"/>
          </a:xfrm>
          <a:prstGeom prst="rect">
            <a:avLst/>
          </a:prstGeom>
          <a:solidFill>
            <a:srgbClr val="C9E8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บรรจุภัณฑ์จากพลาสติก</a:t>
            </a: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E2A0E5C0-73C6-4EF1-8E39-C841D1F8825D}"/>
              </a:ext>
            </a:extLst>
          </p:cNvPr>
          <p:cNvSpPr txBox="1"/>
          <p:nvPr/>
        </p:nvSpPr>
        <p:spPr>
          <a:xfrm>
            <a:off x="143185" y="1574188"/>
            <a:ext cx="11989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เป็นวัสดุที่สังเคราะห์ขึ้นประกอบด้วยธาตุต่าง ๆ หลายชนิด ได้แก่ คาร์บอน ออกซิเจนไฮโดรเจน ไนโตรเจน คลอรีน การผลิตเป็นบรรจุภัณฑ์มีหลายรูปแบบ เช่น กล่อง ซอง ถาด ถ้วย ขวด 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54207586-36C6-487F-AB3A-FE990A0C37AE}"/>
              </a:ext>
            </a:extLst>
          </p:cNvPr>
          <p:cNvGrpSpPr/>
          <p:nvPr/>
        </p:nvGrpSpPr>
        <p:grpSpPr>
          <a:xfrm>
            <a:off x="310771" y="2651406"/>
            <a:ext cx="4703532" cy="3886923"/>
            <a:chOff x="267201" y="3184206"/>
            <a:chExt cx="4210077" cy="3031806"/>
          </a:xfrm>
        </p:grpSpPr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49F1430F-1B17-4838-B4BF-A4AF74F33A8E}"/>
                </a:ext>
              </a:extLst>
            </p:cNvPr>
            <p:cNvSpPr/>
            <p:nvPr/>
          </p:nvSpPr>
          <p:spPr>
            <a:xfrm>
              <a:off x="267201" y="3184206"/>
              <a:ext cx="4210077" cy="303180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A1D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p:sp>
          <p:nvSpPr>
            <p:cNvPr id="37" name="Rectangle 22">
              <a:extLst>
                <a:ext uri="{FF2B5EF4-FFF2-40B4-BE49-F238E27FC236}">
                  <a16:creationId xmlns:a16="http://schemas.microsoft.com/office/drawing/2014/main" id="{6EC4A583-C4BF-49EE-9F47-37845BBA3B59}"/>
                </a:ext>
              </a:extLst>
            </p:cNvPr>
            <p:cNvSpPr/>
            <p:nvPr/>
          </p:nvSpPr>
          <p:spPr>
            <a:xfrm>
              <a:off x="267201" y="3184206"/>
              <a:ext cx="145738" cy="143783"/>
            </a:xfrm>
            <a:prstGeom prst="rect">
              <a:avLst/>
            </a:prstGeom>
            <a:solidFill>
              <a:srgbClr val="A1D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44BEAC07-9349-496F-B47E-06E8C038AC26}"/>
              </a:ext>
            </a:extLst>
          </p:cNvPr>
          <p:cNvGrpSpPr/>
          <p:nvPr/>
        </p:nvGrpSpPr>
        <p:grpSpPr>
          <a:xfrm>
            <a:off x="2154532" y="2706483"/>
            <a:ext cx="711261" cy="687967"/>
            <a:chOff x="4994370" y="3278197"/>
            <a:chExt cx="711261" cy="687967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287779C3-03B4-413E-8820-487E5A621982}"/>
                </a:ext>
              </a:extLst>
            </p:cNvPr>
            <p:cNvGrpSpPr/>
            <p:nvPr/>
          </p:nvGrpSpPr>
          <p:grpSpPr>
            <a:xfrm>
              <a:off x="5029678" y="3278197"/>
              <a:ext cx="675953" cy="687967"/>
              <a:chOff x="5029678" y="3278197"/>
              <a:chExt cx="675953" cy="687967"/>
            </a:xfrm>
          </p:grpSpPr>
          <p:sp>
            <p:nvSpPr>
              <p:cNvPr id="40" name="Oval 62">
                <a:extLst>
                  <a:ext uri="{FF2B5EF4-FFF2-40B4-BE49-F238E27FC236}">
                    <a16:creationId xmlns:a16="http://schemas.microsoft.com/office/drawing/2014/main" id="{FC5CB4AE-D574-432A-8753-315AA8E440E9}"/>
                  </a:ext>
                </a:extLst>
              </p:cNvPr>
              <p:cNvSpPr/>
              <p:nvPr/>
            </p:nvSpPr>
            <p:spPr>
              <a:xfrm>
                <a:off x="5067456" y="3327989"/>
                <a:ext cx="638175" cy="638175"/>
              </a:xfrm>
              <a:prstGeom prst="ellipse">
                <a:avLst/>
              </a:prstGeom>
              <a:solidFill>
                <a:srgbClr val="5959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  <p:sp>
            <p:nvSpPr>
              <p:cNvPr id="41" name="Oval 11">
                <a:extLst>
                  <a:ext uri="{FF2B5EF4-FFF2-40B4-BE49-F238E27FC236}">
                    <a16:creationId xmlns:a16="http://schemas.microsoft.com/office/drawing/2014/main" id="{BD5E6242-25B7-4B2C-BC14-851D63862992}"/>
                  </a:ext>
                </a:extLst>
              </p:cNvPr>
              <p:cNvSpPr/>
              <p:nvPr/>
            </p:nvSpPr>
            <p:spPr>
              <a:xfrm>
                <a:off x="5029678" y="3278197"/>
                <a:ext cx="638175" cy="638175"/>
              </a:xfrm>
              <a:prstGeom prst="ellipse">
                <a:avLst/>
              </a:prstGeom>
              <a:solidFill>
                <a:srgbClr val="6699F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  <p:sp>
          <p:nvSpPr>
            <p:cNvPr id="42" name="Rectangle 85">
              <a:extLst>
                <a:ext uri="{FF2B5EF4-FFF2-40B4-BE49-F238E27FC236}">
                  <a16:creationId xmlns:a16="http://schemas.microsoft.com/office/drawing/2014/main" id="{78B30375-0CD6-4CDD-A1FA-AD077AB9FE39}"/>
                </a:ext>
              </a:extLst>
            </p:cNvPr>
            <p:cNvSpPr/>
            <p:nvPr/>
          </p:nvSpPr>
          <p:spPr>
            <a:xfrm>
              <a:off x="4994370" y="3383023"/>
              <a:ext cx="70878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ข้อดี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sp>
        <p:nvSpPr>
          <p:cNvPr id="43" name="Rectangle 21">
            <a:extLst>
              <a:ext uri="{FF2B5EF4-FFF2-40B4-BE49-F238E27FC236}">
                <a16:creationId xmlns:a16="http://schemas.microsoft.com/office/drawing/2014/main" id="{E9BA6DE7-C453-42A9-B9A3-2D86DADDA35F}"/>
              </a:ext>
            </a:extLst>
          </p:cNvPr>
          <p:cNvSpPr/>
          <p:nvPr/>
        </p:nvSpPr>
        <p:spPr>
          <a:xfrm>
            <a:off x="386323" y="3872918"/>
            <a:ext cx="1858201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2. ทนต่อสารเคมี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44" name="Rectangle 21">
            <a:extLst>
              <a:ext uri="{FF2B5EF4-FFF2-40B4-BE49-F238E27FC236}">
                <a16:creationId xmlns:a16="http://schemas.microsoft.com/office/drawing/2014/main" id="{61A9E054-FBB6-42CF-A069-3111991469BA}"/>
              </a:ext>
            </a:extLst>
          </p:cNvPr>
          <p:cNvSpPr/>
          <p:nvPr/>
        </p:nvSpPr>
        <p:spPr>
          <a:xfrm>
            <a:off x="388659" y="4381625"/>
            <a:ext cx="345318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3. ป้องกันการซึมผ่านของอากาศได้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45" name="Rectangle 21">
            <a:extLst>
              <a:ext uri="{FF2B5EF4-FFF2-40B4-BE49-F238E27FC236}">
                <a16:creationId xmlns:a16="http://schemas.microsoft.com/office/drawing/2014/main" id="{23A88E2F-136C-441B-A814-41095D9067ED}"/>
              </a:ext>
            </a:extLst>
          </p:cNvPr>
          <p:cNvSpPr/>
          <p:nvPr/>
        </p:nvSpPr>
        <p:spPr>
          <a:xfrm>
            <a:off x="386323" y="4947621"/>
            <a:ext cx="4517583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4. พลาสติกบางชนิดเป็นฉนวนกันความร้อนได้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36" name="Rectangle 21">
            <a:extLst>
              <a:ext uri="{FF2B5EF4-FFF2-40B4-BE49-F238E27FC236}">
                <a16:creationId xmlns:a16="http://schemas.microsoft.com/office/drawing/2014/main" id="{810E5C5E-ABB1-4E54-A53B-4DC98FB659EC}"/>
              </a:ext>
            </a:extLst>
          </p:cNvPr>
          <p:cNvSpPr/>
          <p:nvPr/>
        </p:nvSpPr>
        <p:spPr>
          <a:xfrm>
            <a:off x="371935" y="3315304"/>
            <a:ext cx="366318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1. มีน้ำหนักเบา แข็งแรงกว่ากระดาษ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grpSp>
        <p:nvGrpSpPr>
          <p:cNvPr id="66" name="กลุ่ม 65">
            <a:extLst>
              <a:ext uri="{FF2B5EF4-FFF2-40B4-BE49-F238E27FC236}">
                <a16:creationId xmlns:a16="http://schemas.microsoft.com/office/drawing/2014/main" id="{D82E3234-36EF-4587-996E-0A8D759A842D}"/>
              </a:ext>
            </a:extLst>
          </p:cNvPr>
          <p:cNvGrpSpPr/>
          <p:nvPr/>
        </p:nvGrpSpPr>
        <p:grpSpPr>
          <a:xfrm>
            <a:off x="5250369" y="2651406"/>
            <a:ext cx="4210077" cy="3031806"/>
            <a:chOff x="267201" y="3184206"/>
            <a:chExt cx="4210077" cy="3031806"/>
          </a:xfrm>
        </p:grpSpPr>
        <p:sp>
          <p:nvSpPr>
            <p:cNvPr id="67" name="Rectangle 48">
              <a:extLst>
                <a:ext uri="{FF2B5EF4-FFF2-40B4-BE49-F238E27FC236}">
                  <a16:creationId xmlns:a16="http://schemas.microsoft.com/office/drawing/2014/main" id="{EB85A73A-7E35-4069-9F81-A0550E0B5FEF}"/>
                </a:ext>
              </a:extLst>
            </p:cNvPr>
            <p:cNvSpPr/>
            <p:nvPr/>
          </p:nvSpPr>
          <p:spPr>
            <a:xfrm>
              <a:off x="267201" y="3184206"/>
              <a:ext cx="4210077" cy="303180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BBB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p:sp>
          <p:nvSpPr>
            <p:cNvPr id="68" name="Rectangle 22">
              <a:extLst>
                <a:ext uri="{FF2B5EF4-FFF2-40B4-BE49-F238E27FC236}">
                  <a16:creationId xmlns:a16="http://schemas.microsoft.com/office/drawing/2014/main" id="{F237FF55-5137-4E4D-BF7D-8991EA5B61A2}"/>
                </a:ext>
              </a:extLst>
            </p:cNvPr>
            <p:cNvSpPr/>
            <p:nvPr/>
          </p:nvSpPr>
          <p:spPr>
            <a:xfrm>
              <a:off x="267201" y="3184206"/>
              <a:ext cx="145738" cy="143783"/>
            </a:xfrm>
            <a:prstGeom prst="rect">
              <a:avLst/>
            </a:prstGeom>
            <a:solidFill>
              <a:srgbClr val="FBBB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grpSp>
        <p:nvGrpSpPr>
          <p:cNvPr id="69" name="กลุ่ม 68">
            <a:extLst>
              <a:ext uri="{FF2B5EF4-FFF2-40B4-BE49-F238E27FC236}">
                <a16:creationId xmlns:a16="http://schemas.microsoft.com/office/drawing/2014/main" id="{5839E749-7C6C-4E09-80D7-06866AD5603F}"/>
              </a:ext>
            </a:extLst>
          </p:cNvPr>
          <p:cNvGrpSpPr/>
          <p:nvPr/>
        </p:nvGrpSpPr>
        <p:grpSpPr>
          <a:xfrm>
            <a:off x="6989989" y="2752957"/>
            <a:ext cx="874103" cy="687967"/>
            <a:chOff x="4911713" y="3278197"/>
            <a:chExt cx="874103" cy="687967"/>
          </a:xfrm>
        </p:grpSpPr>
        <p:grpSp>
          <p:nvGrpSpPr>
            <p:cNvPr id="70" name="กลุ่ม 69">
              <a:extLst>
                <a:ext uri="{FF2B5EF4-FFF2-40B4-BE49-F238E27FC236}">
                  <a16:creationId xmlns:a16="http://schemas.microsoft.com/office/drawing/2014/main" id="{2808ABA6-ADB4-40B7-86D9-1AADCD400C9E}"/>
                </a:ext>
              </a:extLst>
            </p:cNvPr>
            <p:cNvGrpSpPr/>
            <p:nvPr/>
          </p:nvGrpSpPr>
          <p:grpSpPr>
            <a:xfrm>
              <a:off x="5029678" y="3278197"/>
              <a:ext cx="675953" cy="687967"/>
              <a:chOff x="5029678" y="3278197"/>
              <a:chExt cx="675953" cy="687967"/>
            </a:xfrm>
          </p:grpSpPr>
          <p:sp>
            <p:nvSpPr>
              <p:cNvPr id="72" name="Oval 62">
                <a:extLst>
                  <a:ext uri="{FF2B5EF4-FFF2-40B4-BE49-F238E27FC236}">
                    <a16:creationId xmlns:a16="http://schemas.microsoft.com/office/drawing/2014/main" id="{1AE64815-D795-40F8-9907-A7113CAB1DA7}"/>
                  </a:ext>
                </a:extLst>
              </p:cNvPr>
              <p:cNvSpPr/>
              <p:nvPr/>
            </p:nvSpPr>
            <p:spPr>
              <a:xfrm>
                <a:off x="5067456" y="3327989"/>
                <a:ext cx="638175" cy="638175"/>
              </a:xfrm>
              <a:prstGeom prst="ellipse">
                <a:avLst/>
              </a:prstGeom>
              <a:solidFill>
                <a:srgbClr val="5959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  <p:sp>
            <p:nvSpPr>
              <p:cNvPr id="73" name="Oval 11">
                <a:extLst>
                  <a:ext uri="{FF2B5EF4-FFF2-40B4-BE49-F238E27FC236}">
                    <a16:creationId xmlns:a16="http://schemas.microsoft.com/office/drawing/2014/main" id="{BFCB5AB7-D675-4684-844D-167759E2A5AC}"/>
                  </a:ext>
                </a:extLst>
              </p:cNvPr>
              <p:cNvSpPr/>
              <p:nvPr/>
            </p:nvSpPr>
            <p:spPr>
              <a:xfrm>
                <a:off x="5029678" y="3278197"/>
                <a:ext cx="638175" cy="638175"/>
              </a:xfrm>
              <a:prstGeom prst="ellipse">
                <a:avLst/>
              </a:prstGeom>
              <a:solidFill>
                <a:srgbClr val="FF3525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  <p:sp>
          <p:nvSpPr>
            <p:cNvPr id="71" name="Rectangle 85">
              <a:extLst>
                <a:ext uri="{FF2B5EF4-FFF2-40B4-BE49-F238E27FC236}">
                  <a16:creationId xmlns:a16="http://schemas.microsoft.com/office/drawing/2014/main" id="{D31E8C9D-A207-480E-9E8C-74E8BFFC4B8C}"/>
                </a:ext>
              </a:extLst>
            </p:cNvPr>
            <p:cNvSpPr/>
            <p:nvPr/>
          </p:nvSpPr>
          <p:spPr>
            <a:xfrm>
              <a:off x="4911713" y="3384771"/>
              <a:ext cx="87410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ข้อเสีย</a:t>
              </a: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sp>
        <p:nvSpPr>
          <p:cNvPr id="74" name="Rectangle 21">
            <a:extLst>
              <a:ext uri="{FF2B5EF4-FFF2-40B4-BE49-F238E27FC236}">
                <a16:creationId xmlns:a16="http://schemas.microsoft.com/office/drawing/2014/main" id="{DBF3F05A-B244-44F3-BBF3-0E26DD1CC063}"/>
              </a:ext>
            </a:extLst>
          </p:cNvPr>
          <p:cNvSpPr/>
          <p:nvPr/>
        </p:nvSpPr>
        <p:spPr>
          <a:xfrm>
            <a:off x="5410495" y="3990417"/>
            <a:ext cx="261161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2. ละลายเมื่อถูกความร้อน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75" name="Rectangle 21">
            <a:extLst>
              <a:ext uri="{FF2B5EF4-FFF2-40B4-BE49-F238E27FC236}">
                <a16:creationId xmlns:a16="http://schemas.microsoft.com/office/drawing/2014/main" id="{96F6D638-989D-48B1-92F2-D9319392B52D}"/>
              </a:ext>
            </a:extLst>
          </p:cNvPr>
          <p:cNvSpPr/>
          <p:nvPr/>
        </p:nvSpPr>
        <p:spPr>
          <a:xfrm>
            <a:off x="5412831" y="4499124"/>
            <a:ext cx="3259226" cy="1083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3. ก่อให้เกิดปัญหาสภาพแวดล้อม</a:t>
            </a:r>
          </a:p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ถูกทำลาย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77" name="Rectangle 21">
            <a:extLst>
              <a:ext uri="{FF2B5EF4-FFF2-40B4-BE49-F238E27FC236}">
                <a16:creationId xmlns:a16="http://schemas.microsoft.com/office/drawing/2014/main" id="{218DD11D-7656-4598-9009-E1FD958CFD24}"/>
              </a:ext>
            </a:extLst>
          </p:cNvPr>
          <p:cNvSpPr/>
          <p:nvPr/>
        </p:nvSpPr>
        <p:spPr>
          <a:xfrm>
            <a:off x="5396107" y="3432803"/>
            <a:ext cx="344196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1. ยากแก่การทำลายหรือย่อยสลาย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grpSp>
        <p:nvGrpSpPr>
          <p:cNvPr id="78" name="กลุ่ม 77">
            <a:extLst>
              <a:ext uri="{FF2B5EF4-FFF2-40B4-BE49-F238E27FC236}">
                <a16:creationId xmlns:a16="http://schemas.microsoft.com/office/drawing/2014/main" id="{CD1C17CC-8252-4A35-901C-608980C9D294}"/>
              </a:ext>
            </a:extLst>
          </p:cNvPr>
          <p:cNvGrpSpPr/>
          <p:nvPr/>
        </p:nvGrpSpPr>
        <p:grpSpPr>
          <a:xfrm>
            <a:off x="9587795" y="5364698"/>
            <a:ext cx="2476855" cy="435599"/>
            <a:chOff x="8656407" y="6065016"/>
            <a:chExt cx="4109682" cy="804332"/>
          </a:xfrm>
          <a:solidFill>
            <a:srgbClr val="DDD0E6"/>
          </a:solidFill>
        </p:grpSpPr>
        <p:sp>
          <p:nvSpPr>
            <p:cNvPr id="79" name="สี่เหลี่ยมผืนผ้า 78">
              <a:extLst>
                <a:ext uri="{FF2B5EF4-FFF2-40B4-BE49-F238E27FC236}">
                  <a16:creationId xmlns:a16="http://schemas.microsoft.com/office/drawing/2014/main" id="{D17FC4FF-97E0-4632-A765-3BD287309103}"/>
                </a:ext>
              </a:extLst>
            </p:cNvPr>
            <p:cNvSpPr/>
            <p:nvPr/>
          </p:nvSpPr>
          <p:spPr>
            <a:xfrm>
              <a:off x="8656407" y="6065016"/>
              <a:ext cx="4109682" cy="804332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Mali Grade 6" panose="02000506000000020004" pitchFamily="2" charset="-34"/>
              </a:endParaRPr>
            </a:p>
          </p:txBody>
        </p:sp>
        <p:sp>
          <p:nvSpPr>
            <p:cNvPr id="80" name="รูปแบบอิสระ: รูปร่าง 79">
              <a:extLst>
                <a:ext uri="{FF2B5EF4-FFF2-40B4-BE49-F238E27FC236}">
                  <a16:creationId xmlns:a16="http://schemas.microsoft.com/office/drawing/2014/main" id="{EE0B072F-3D37-4F9C-88F9-8815DC239748}"/>
                </a:ext>
              </a:extLst>
            </p:cNvPr>
            <p:cNvSpPr/>
            <p:nvPr/>
          </p:nvSpPr>
          <p:spPr>
            <a:xfrm>
              <a:off x="8714035" y="6154400"/>
              <a:ext cx="3880689" cy="676747"/>
            </a:xfrm>
            <a:custGeom>
              <a:avLst/>
              <a:gdLst>
                <a:gd name="connsiteX0" fmla="*/ 0 w 5438815"/>
                <a:gd name="connsiteY0" fmla="*/ 0 h 1517650"/>
                <a:gd name="connsiteX1" fmla="*/ 5438815 w 5438815"/>
                <a:gd name="connsiteY1" fmla="*/ 0 h 1517650"/>
                <a:gd name="connsiteX2" fmla="*/ 5438815 w 5438815"/>
                <a:gd name="connsiteY2" fmla="*/ 1517650 h 1517650"/>
                <a:gd name="connsiteX3" fmla="*/ 0 w 5438815"/>
                <a:gd name="connsiteY3" fmla="*/ 1517650 h 1517650"/>
                <a:gd name="connsiteX4" fmla="*/ 0 w 5438815"/>
                <a:gd name="connsiteY4" fmla="*/ 0 h 151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38815" h="1517650">
                  <a:moveTo>
                    <a:pt x="0" y="0"/>
                  </a:moveTo>
                  <a:lnTo>
                    <a:pt x="5438815" y="0"/>
                  </a:lnTo>
                  <a:lnTo>
                    <a:pt x="5438815" y="1517650"/>
                  </a:lnTo>
                  <a:lnTo>
                    <a:pt x="0" y="15176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1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th-TH" sz="2400" b="1" dirty="0">
                  <a:solidFill>
                    <a:schemeClr val="bg1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บรรจุภัณฑ์งานพลาสติก</a:t>
              </a:r>
              <a:endParaRPr lang="en-US" sz="2400" b="1" kern="1200" dirty="0">
                <a:solidFill>
                  <a:schemeClr val="bg1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sp>
        <p:nvSpPr>
          <p:cNvPr id="46" name="Rectangle 21">
            <a:extLst>
              <a:ext uri="{FF2B5EF4-FFF2-40B4-BE49-F238E27FC236}">
                <a16:creationId xmlns:a16="http://schemas.microsoft.com/office/drawing/2014/main" id="{A16F1A57-8EC9-46ED-81D3-BE5408E1978B}"/>
              </a:ext>
            </a:extLst>
          </p:cNvPr>
          <p:cNvSpPr/>
          <p:nvPr/>
        </p:nvSpPr>
        <p:spPr>
          <a:xfrm>
            <a:off x="379788" y="5447946"/>
            <a:ext cx="4166525" cy="1083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5. ช่วยยืดอายุผลิตภัณฑ์ได้ เพราะสามารถ</a:t>
            </a:r>
          </a:p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ต่อต้านการทำลายของเชื้อราและแบคทีเรีย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89B010D-272C-4D2C-BA0B-4D2D4FA2DC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05" l="9928" r="96093">
                        <a14:foregroundMark x1="77472" y1="39892" x2="78668" y2="60287"/>
                        <a14:foregroundMark x1="75478" y1="18421" x2="76675" y2="41208"/>
                        <a14:foregroundMark x1="65191" y1="20096" x2="78668" y2="16926"/>
                        <a14:foregroundMark x1="62839" y1="20096" x2="71372" y2="19079"/>
                        <a14:foregroundMark x1="65710" y1="19737" x2="78349" y2="16627"/>
                        <a14:foregroundMark x1="45574" y1="11304" x2="49003" y2="11483"/>
                        <a14:foregroundMark x1="40152" y1="13756" x2="42584" y2="13457"/>
                        <a14:foregroundMark x1="62520" y1="23266" x2="63397" y2="24222"/>
                        <a14:backgroundMark x1="63716" y1="86364" x2="61643" y2="92225"/>
                        <a14:backgroundMark x1="87002" y1="97189" x2="88198" y2="9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70" r="2695"/>
          <a:stretch/>
        </p:blipFill>
        <p:spPr>
          <a:xfrm>
            <a:off x="9160154" y="2675468"/>
            <a:ext cx="3031846" cy="2573626"/>
          </a:xfrm>
          <a:prstGeom prst="rect">
            <a:avLst/>
          </a:prstGeom>
        </p:spPr>
      </p:pic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49B3C727-B217-4659-9476-2D817673A39D}"/>
              </a:ext>
            </a:extLst>
          </p:cNvPr>
          <p:cNvGrpSpPr/>
          <p:nvPr/>
        </p:nvGrpSpPr>
        <p:grpSpPr>
          <a:xfrm>
            <a:off x="66027" y="72260"/>
            <a:ext cx="3803240" cy="683961"/>
            <a:chOff x="66027" y="98893"/>
            <a:chExt cx="3803240" cy="683961"/>
          </a:xfrm>
        </p:grpSpPr>
        <p:sp>
          <p:nvSpPr>
            <p:cNvPr id="48" name="สี่เหลี่ยมผืนผ้า: มุมมน 49">
              <a:extLst>
                <a:ext uri="{FF2B5EF4-FFF2-40B4-BE49-F238E27FC236}">
                  <a16:creationId xmlns:a16="http://schemas.microsoft.com/office/drawing/2014/main" id="{0FBF5E7D-67E4-4F92-BB75-50F253B1FD31}"/>
                </a:ext>
              </a:extLst>
            </p:cNvPr>
            <p:cNvSpPr/>
            <p:nvPr/>
          </p:nvSpPr>
          <p:spPr>
            <a:xfrm>
              <a:off x="66027" y="98893"/>
              <a:ext cx="3803240" cy="63779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grpSp>
          <p:nvGrpSpPr>
            <p:cNvPr id="51" name="กลุ่ม 50">
              <a:extLst>
                <a:ext uri="{FF2B5EF4-FFF2-40B4-BE49-F238E27FC236}">
                  <a16:creationId xmlns:a16="http://schemas.microsoft.com/office/drawing/2014/main" id="{41A939B7-D6CD-405E-8158-510D28299D96}"/>
                </a:ext>
              </a:extLst>
            </p:cNvPr>
            <p:cNvGrpSpPr/>
            <p:nvPr/>
          </p:nvGrpSpPr>
          <p:grpSpPr>
            <a:xfrm>
              <a:off x="2853793" y="167521"/>
              <a:ext cx="756197" cy="408338"/>
              <a:chOff x="-12063323" y="4394926"/>
              <a:chExt cx="2318847" cy="1073861"/>
            </a:xfrm>
          </p:grpSpPr>
          <p:cxnSp>
            <p:nvCxnSpPr>
              <p:cNvPr id="59" name="ตัวเชื่อมต่อตรง 58">
                <a:extLst>
                  <a:ext uri="{FF2B5EF4-FFF2-40B4-BE49-F238E27FC236}">
                    <a16:creationId xmlns:a16="http://schemas.microsoft.com/office/drawing/2014/main" id="{E742BA33-A358-4DF4-8704-AECB8DE36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2063323" y="5468787"/>
                <a:ext cx="2318847" cy="0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แผนผังลำดับงาน: ข้อมูลที่เก็บอยู่ 59">
                <a:extLst>
                  <a:ext uri="{FF2B5EF4-FFF2-40B4-BE49-F238E27FC236}">
                    <a16:creationId xmlns:a16="http://schemas.microsoft.com/office/drawing/2014/main" id="{6A4BEC2D-2C16-4406-9463-14CE141922D3}"/>
                  </a:ext>
                </a:extLst>
              </p:cNvPr>
              <p:cNvSpPr/>
              <p:nvPr/>
            </p:nvSpPr>
            <p:spPr>
              <a:xfrm>
                <a:off x="-10923342" y="5122567"/>
                <a:ext cx="1178866" cy="310704"/>
              </a:xfrm>
              <a:prstGeom prst="flowChartOnlineStorag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61" name="แผนผังลำดับงาน: ข้อมูลที่เก็บอยู่ 60">
                <a:extLst>
                  <a:ext uri="{FF2B5EF4-FFF2-40B4-BE49-F238E27FC236}">
                    <a16:creationId xmlns:a16="http://schemas.microsoft.com/office/drawing/2014/main" id="{3C700DF6-5057-4AA7-8CFF-A7DEE0B3CF20}"/>
                  </a:ext>
                </a:extLst>
              </p:cNvPr>
              <p:cNvSpPr/>
              <p:nvPr/>
            </p:nvSpPr>
            <p:spPr>
              <a:xfrm flipH="1">
                <a:off x="-10923342" y="4767652"/>
                <a:ext cx="1178866" cy="310715"/>
              </a:xfrm>
              <a:prstGeom prst="flowChartOnlineStorag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62" name="วงรี 61">
                <a:extLst>
                  <a:ext uri="{FF2B5EF4-FFF2-40B4-BE49-F238E27FC236}">
                    <a16:creationId xmlns:a16="http://schemas.microsoft.com/office/drawing/2014/main" id="{33C33170-C361-42A1-8C3A-E39DC92C88A4}"/>
                  </a:ext>
                </a:extLst>
              </p:cNvPr>
              <p:cNvSpPr/>
              <p:nvPr/>
            </p:nvSpPr>
            <p:spPr>
              <a:xfrm>
                <a:off x="-11701459" y="4394926"/>
                <a:ext cx="435002" cy="399343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63" name="แผนผังลำดับงาน: หน่วงเวลา 62">
                <a:extLst>
                  <a:ext uri="{FF2B5EF4-FFF2-40B4-BE49-F238E27FC236}">
                    <a16:creationId xmlns:a16="http://schemas.microsoft.com/office/drawing/2014/main" id="{74E52532-18B3-4644-8C24-4365DAF2A4DB}"/>
                  </a:ext>
                </a:extLst>
              </p:cNvPr>
              <p:cNvSpPr/>
              <p:nvPr/>
            </p:nvSpPr>
            <p:spPr>
              <a:xfrm rot="16200000">
                <a:off x="-11768046" y="4931683"/>
                <a:ext cx="568173" cy="435002"/>
              </a:xfrm>
              <a:prstGeom prst="flowChartDelay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</p:grpSp>
        <p:sp>
          <p:nvSpPr>
            <p:cNvPr id="58" name="กล่องข้อความ 57">
              <a:extLst>
                <a:ext uri="{FF2B5EF4-FFF2-40B4-BE49-F238E27FC236}">
                  <a16:creationId xmlns:a16="http://schemas.microsoft.com/office/drawing/2014/main" id="{C74E3385-3DD5-40B3-BA36-0CAFAAF3B889}"/>
                </a:ext>
              </a:extLst>
            </p:cNvPr>
            <p:cNvSpPr txBox="1"/>
            <p:nvPr/>
          </p:nvSpPr>
          <p:spPr>
            <a:xfrm>
              <a:off x="143185" y="136523"/>
              <a:ext cx="2828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chemeClr val="accent2">
                      <a:lumMod val="50000"/>
                    </a:schemeClr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  ประเภทบรรจุภัณฑ์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402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33" grpId="0"/>
      <p:bldP spid="44" grpId="0"/>
      <p:bldP spid="45" grpId="0"/>
      <p:bldP spid="36" grpId="0"/>
      <p:bldP spid="74" grpId="0"/>
      <p:bldP spid="75" grpId="0"/>
      <p:bldP spid="77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2440F066-2BD0-4B45-97F3-30CF7DE666F3}"/>
              </a:ext>
            </a:extLst>
          </p:cNvPr>
          <p:cNvSpPr/>
          <p:nvPr/>
        </p:nvSpPr>
        <p:spPr>
          <a:xfrm>
            <a:off x="-1" y="872818"/>
            <a:ext cx="702733" cy="584774"/>
          </a:xfrm>
          <a:prstGeom prst="rect">
            <a:avLst/>
          </a:prstGeom>
          <a:solidFill>
            <a:srgbClr val="004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3</a:t>
            </a:r>
            <a:endParaRPr lang="en-US" sz="4000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EF6A0C4F-B58F-4040-85D5-0D453D8476A9}"/>
              </a:ext>
            </a:extLst>
          </p:cNvPr>
          <p:cNvSpPr txBox="1"/>
          <p:nvPr/>
        </p:nvSpPr>
        <p:spPr>
          <a:xfrm>
            <a:off x="804834" y="872817"/>
            <a:ext cx="3166033" cy="584775"/>
          </a:xfrm>
          <a:prstGeom prst="rect">
            <a:avLst/>
          </a:prstGeom>
          <a:solidFill>
            <a:srgbClr val="C9E8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บรรจุภัณฑ์จากแก้ว</a:t>
            </a: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E2A0E5C0-73C6-4EF1-8E39-C841D1F8825D}"/>
              </a:ext>
            </a:extLst>
          </p:cNvPr>
          <p:cNvSpPr txBox="1"/>
          <p:nvPr/>
        </p:nvSpPr>
        <p:spPr>
          <a:xfrm>
            <a:off x="143185" y="1574188"/>
            <a:ext cx="11989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แก้วผลิตขึ้นมาจากการหลอมเหลวรวมกันระหว่าง หินปูน โซดา </a:t>
            </a:r>
            <a:r>
              <a:rPr lang="th-TH" sz="3200" dirty="0" err="1">
                <a:latin typeface="TH Mali Grade 6" panose="02000506000000020004" pitchFamily="2" charset="-34"/>
                <a:cs typeface="TH Mali Grade 6" panose="02000506000000020004" pitchFamily="2" charset="-34"/>
              </a:rPr>
              <a:t>ซิลิ</a:t>
            </a:r>
            <a:r>
              <a:rPr lang="th-TH" sz="32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กา อะลูมิเนียม โพแทสเซียม และแมกนีเซียมออกไซด์ นำไปขึ้นรูปตามแบบออกมาเป็นภาชนะบรรจุ เช่น ขวด แก้วน้ำ จาน ชาม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54207586-36C6-487F-AB3A-FE990A0C37AE}"/>
              </a:ext>
            </a:extLst>
          </p:cNvPr>
          <p:cNvGrpSpPr/>
          <p:nvPr/>
        </p:nvGrpSpPr>
        <p:grpSpPr>
          <a:xfrm>
            <a:off x="143185" y="3169922"/>
            <a:ext cx="4703532" cy="3031806"/>
            <a:chOff x="267201" y="3184206"/>
            <a:chExt cx="4210077" cy="3031806"/>
          </a:xfrm>
        </p:grpSpPr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49F1430F-1B17-4838-B4BF-A4AF74F33A8E}"/>
                </a:ext>
              </a:extLst>
            </p:cNvPr>
            <p:cNvSpPr/>
            <p:nvPr/>
          </p:nvSpPr>
          <p:spPr>
            <a:xfrm>
              <a:off x="267201" y="3184206"/>
              <a:ext cx="4210077" cy="303180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A1D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p:sp>
          <p:nvSpPr>
            <p:cNvPr id="37" name="Rectangle 22">
              <a:extLst>
                <a:ext uri="{FF2B5EF4-FFF2-40B4-BE49-F238E27FC236}">
                  <a16:creationId xmlns:a16="http://schemas.microsoft.com/office/drawing/2014/main" id="{6EC4A583-C4BF-49EE-9F47-37845BBA3B59}"/>
                </a:ext>
              </a:extLst>
            </p:cNvPr>
            <p:cNvSpPr/>
            <p:nvPr/>
          </p:nvSpPr>
          <p:spPr>
            <a:xfrm>
              <a:off x="267201" y="3184206"/>
              <a:ext cx="145738" cy="143783"/>
            </a:xfrm>
            <a:prstGeom prst="rect">
              <a:avLst/>
            </a:prstGeom>
            <a:solidFill>
              <a:srgbClr val="A1D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44BEAC07-9349-496F-B47E-06E8C038AC26}"/>
              </a:ext>
            </a:extLst>
          </p:cNvPr>
          <p:cNvGrpSpPr/>
          <p:nvPr/>
        </p:nvGrpSpPr>
        <p:grpSpPr>
          <a:xfrm>
            <a:off x="1962250" y="3216616"/>
            <a:ext cx="711261" cy="687967"/>
            <a:chOff x="4994370" y="3278197"/>
            <a:chExt cx="711261" cy="687967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287779C3-03B4-413E-8820-487E5A621982}"/>
                </a:ext>
              </a:extLst>
            </p:cNvPr>
            <p:cNvGrpSpPr/>
            <p:nvPr/>
          </p:nvGrpSpPr>
          <p:grpSpPr>
            <a:xfrm>
              <a:off x="5029678" y="3278197"/>
              <a:ext cx="675953" cy="687967"/>
              <a:chOff x="5029678" y="3278197"/>
              <a:chExt cx="675953" cy="687967"/>
            </a:xfrm>
          </p:grpSpPr>
          <p:sp>
            <p:nvSpPr>
              <p:cNvPr id="40" name="Oval 62">
                <a:extLst>
                  <a:ext uri="{FF2B5EF4-FFF2-40B4-BE49-F238E27FC236}">
                    <a16:creationId xmlns:a16="http://schemas.microsoft.com/office/drawing/2014/main" id="{FC5CB4AE-D574-432A-8753-315AA8E440E9}"/>
                  </a:ext>
                </a:extLst>
              </p:cNvPr>
              <p:cNvSpPr/>
              <p:nvPr/>
            </p:nvSpPr>
            <p:spPr>
              <a:xfrm>
                <a:off x="5067456" y="3327989"/>
                <a:ext cx="638175" cy="638175"/>
              </a:xfrm>
              <a:prstGeom prst="ellipse">
                <a:avLst/>
              </a:prstGeom>
              <a:solidFill>
                <a:srgbClr val="5959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  <p:sp>
            <p:nvSpPr>
              <p:cNvPr id="41" name="Oval 11">
                <a:extLst>
                  <a:ext uri="{FF2B5EF4-FFF2-40B4-BE49-F238E27FC236}">
                    <a16:creationId xmlns:a16="http://schemas.microsoft.com/office/drawing/2014/main" id="{BD5E6242-25B7-4B2C-BC14-851D63862992}"/>
                  </a:ext>
                </a:extLst>
              </p:cNvPr>
              <p:cNvSpPr/>
              <p:nvPr/>
            </p:nvSpPr>
            <p:spPr>
              <a:xfrm>
                <a:off x="5029678" y="3278197"/>
                <a:ext cx="638175" cy="638175"/>
              </a:xfrm>
              <a:prstGeom prst="ellipse">
                <a:avLst/>
              </a:prstGeom>
              <a:solidFill>
                <a:srgbClr val="6699F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  <p:sp>
          <p:nvSpPr>
            <p:cNvPr id="42" name="Rectangle 85">
              <a:extLst>
                <a:ext uri="{FF2B5EF4-FFF2-40B4-BE49-F238E27FC236}">
                  <a16:creationId xmlns:a16="http://schemas.microsoft.com/office/drawing/2014/main" id="{78B30375-0CD6-4CDD-A1FA-AD077AB9FE39}"/>
                </a:ext>
              </a:extLst>
            </p:cNvPr>
            <p:cNvSpPr/>
            <p:nvPr/>
          </p:nvSpPr>
          <p:spPr>
            <a:xfrm>
              <a:off x="4994370" y="3383023"/>
              <a:ext cx="70878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ข้อดี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sp>
        <p:nvSpPr>
          <p:cNvPr id="43" name="Rectangle 21">
            <a:extLst>
              <a:ext uri="{FF2B5EF4-FFF2-40B4-BE49-F238E27FC236}">
                <a16:creationId xmlns:a16="http://schemas.microsoft.com/office/drawing/2014/main" id="{E9BA6DE7-C453-42A9-B9A3-2D86DADDA35F}"/>
              </a:ext>
            </a:extLst>
          </p:cNvPr>
          <p:cNvSpPr/>
          <p:nvPr/>
        </p:nvSpPr>
        <p:spPr>
          <a:xfrm>
            <a:off x="218737" y="4391433"/>
            <a:ext cx="390683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2. สวยงามเพราะสามารถทำสีต่างๆ ได้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44" name="Rectangle 21">
            <a:extLst>
              <a:ext uri="{FF2B5EF4-FFF2-40B4-BE49-F238E27FC236}">
                <a16:creationId xmlns:a16="http://schemas.microsoft.com/office/drawing/2014/main" id="{61A9E054-FBB6-42CF-A069-3111991469BA}"/>
              </a:ext>
            </a:extLst>
          </p:cNvPr>
          <p:cNvSpPr/>
          <p:nvPr/>
        </p:nvSpPr>
        <p:spPr>
          <a:xfrm>
            <a:off x="221073" y="4900140"/>
            <a:ext cx="216116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3. นำกลับมาใช้ได้อีก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45" name="Rectangle 21">
            <a:extLst>
              <a:ext uri="{FF2B5EF4-FFF2-40B4-BE49-F238E27FC236}">
                <a16:creationId xmlns:a16="http://schemas.microsoft.com/office/drawing/2014/main" id="{23A88E2F-136C-441B-A814-41095D9067ED}"/>
              </a:ext>
            </a:extLst>
          </p:cNvPr>
          <p:cNvSpPr/>
          <p:nvPr/>
        </p:nvSpPr>
        <p:spPr>
          <a:xfrm>
            <a:off x="218737" y="5466136"/>
            <a:ext cx="311014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4. ไม่สร้างปัญหาต่อสิ่งแวดล้อม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36" name="Rectangle 21">
            <a:extLst>
              <a:ext uri="{FF2B5EF4-FFF2-40B4-BE49-F238E27FC236}">
                <a16:creationId xmlns:a16="http://schemas.microsoft.com/office/drawing/2014/main" id="{810E5C5E-ABB1-4E54-A53B-4DC98FB659EC}"/>
              </a:ext>
            </a:extLst>
          </p:cNvPr>
          <p:cNvSpPr/>
          <p:nvPr/>
        </p:nvSpPr>
        <p:spPr>
          <a:xfrm>
            <a:off x="204349" y="3833819"/>
            <a:ext cx="172835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1. ทนความร้อน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grpSp>
        <p:nvGrpSpPr>
          <p:cNvPr id="66" name="กลุ่ม 65">
            <a:extLst>
              <a:ext uri="{FF2B5EF4-FFF2-40B4-BE49-F238E27FC236}">
                <a16:creationId xmlns:a16="http://schemas.microsoft.com/office/drawing/2014/main" id="{D82E3234-36EF-4587-996E-0A8D759A842D}"/>
              </a:ext>
            </a:extLst>
          </p:cNvPr>
          <p:cNvGrpSpPr/>
          <p:nvPr/>
        </p:nvGrpSpPr>
        <p:grpSpPr>
          <a:xfrm>
            <a:off x="4967320" y="3169456"/>
            <a:ext cx="4210077" cy="3031806"/>
            <a:chOff x="267201" y="3184206"/>
            <a:chExt cx="4210077" cy="3031806"/>
          </a:xfrm>
        </p:grpSpPr>
        <p:sp>
          <p:nvSpPr>
            <p:cNvPr id="67" name="Rectangle 48">
              <a:extLst>
                <a:ext uri="{FF2B5EF4-FFF2-40B4-BE49-F238E27FC236}">
                  <a16:creationId xmlns:a16="http://schemas.microsoft.com/office/drawing/2014/main" id="{EB85A73A-7E35-4069-9F81-A0550E0B5FEF}"/>
                </a:ext>
              </a:extLst>
            </p:cNvPr>
            <p:cNvSpPr/>
            <p:nvPr/>
          </p:nvSpPr>
          <p:spPr>
            <a:xfrm>
              <a:off x="267201" y="3184206"/>
              <a:ext cx="4210077" cy="303180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BBB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p:sp>
          <p:nvSpPr>
            <p:cNvPr id="68" name="Rectangle 22">
              <a:extLst>
                <a:ext uri="{FF2B5EF4-FFF2-40B4-BE49-F238E27FC236}">
                  <a16:creationId xmlns:a16="http://schemas.microsoft.com/office/drawing/2014/main" id="{F237FF55-5137-4E4D-BF7D-8991EA5B61A2}"/>
                </a:ext>
              </a:extLst>
            </p:cNvPr>
            <p:cNvSpPr/>
            <p:nvPr/>
          </p:nvSpPr>
          <p:spPr>
            <a:xfrm>
              <a:off x="267201" y="3184206"/>
              <a:ext cx="145738" cy="143783"/>
            </a:xfrm>
            <a:prstGeom prst="rect">
              <a:avLst/>
            </a:prstGeom>
            <a:solidFill>
              <a:srgbClr val="FBBB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grpSp>
        <p:nvGrpSpPr>
          <p:cNvPr id="69" name="กลุ่ม 68">
            <a:extLst>
              <a:ext uri="{FF2B5EF4-FFF2-40B4-BE49-F238E27FC236}">
                <a16:creationId xmlns:a16="http://schemas.microsoft.com/office/drawing/2014/main" id="{5839E749-7C6C-4E09-80D7-06866AD5603F}"/>
              </a:ext>
            </a:extLst>
          </p:cNvPr>
          <p:cNvGrpSpPr/>
          <p:nvPr/>
        </p:nvGrpSpPr>
        <p:grpSpPr>
          <a:xfrm>
            <a:off x="6602395" y="3219348"/>
            <a:ext cx="874103" cy="687967"/>
            <a:chOff x="4911713" y="3278197"/>
            <a:chExt cx="874103" cy="687967"/>
          </a:xfrm>
        </p:grpSpPr>
        <p:grpSp>
          <p:nvGrpSpPr>
            <p:cNvPr id="70" name="กลุ่ม 69">
              <a:extLst>
                <a:ext uri="{FF2B5EF4-FFF2-40B4-BE49-F238E27FC236}">
                  <a16:creationId xmlns:a16="http://schemas.microsoft.com/office/drawing/2014/main" id="{2808ABA6-ADB4-40B7-86D9-1AADCD400C9E}"/>
                </a:ext>
              </a:extLst>
            </p:cNvPr>
            <p:cNvGrpSpPr/>
            <p:nvPr/>
          </p:nvGrpSpPr>
          <p:grpSpPr>
            <a:xfrm>
              <a:off x="5029678" y="3278197"/>
              <a:ext cx="675953" cy="687967"/>
              <a:chOff x="5029678" y="3278197"/>
              <a:chExt cx="675953" cy="687967"/>
            </a:xfrm>
          </p:grpSpPr>
          <p:sp>
            <p:nvSpPr>
              <p:cNvPr id="72" name="Oval 62">
                <a:extLst>
                  <a:ext uri="{FF2B5EF4-FFF2-40B4-BE49-F238E27FC236}">
                    <a16:creationId xmlns:a16="http://schemas.microsoft.com/office/drawing/2014/main" id="{1AE64815-D795-40F8-9907-A7113CAB1DA7}"/>
                  </a:ext>
                </a:extLst>
              </p:cNvPr>
              <p:cNvSpPr/>
              <p:nvPr/>
            </p:nvSpPr>
            <p:spPr>
              <a:xfrm>
                <a:off x="5067456" y="3327989"/>
                <a:ext cx="638175" cy="638175"/>
              </a:xfrm>
              <a:prstGeom prst="ellipse">
                <a:avLst/>
              </a:prstGeom>
              <a:solidFill>
                <a:srgbClr val="5959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  <p:sp>
            <p:nvSpPr>
              <p:cNvPr id="73" name="Oval 11">
                <a:extLst>
                  <a:ext uri="{FF2B5EF4-FFF2-40B4-BE49-F238E27FC236}">
                    <a16:creationId xmlns:a16="http://schemas.microsoft.com/office/drawing/2014/main" id="{BFCB5AB7-D675-4684-844D-167759E2A5AC}"/>
                  </a:ext>
                </a:extLst>
              </p:cNvPr>
              <p:cNvSpPr/>
              <p:nvPr/>
            </p:nvSpPr>
            <p:spPr>
              <a:xfrm>
                <a:off x="5029678" y="3278197"/>
                <a:ext cx="638175" cy="638175"/>
              </a:xfrm>
              <a:prstGeom prst="ellipse">
                <a:avLst/>
              </a:prstGeom>
              <a:solidFill>
                <a:srgbClr val="FF3525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  <p:sp>
          <p:nvSpPr>
            <p:cNvPr id="71" name="Rectangle 85">
              <a:extLst>
                <a:ext uri="{FF2B5EF4-FFF2-40B4-BE49-F238E27FC236}">
                  <a16:creationId xmlns:a16="http://schemas.microsoft.com/office/drawing/2014/main" id="{D31E8C9D-A207-480E-9E8C-74E8BFFC4B8C}"/>
                </a:ext>
              </a:extLst>
            </p:cNvPr>
            <p:cNvSpPr/>
            <p:nvPr/>
          </p:nvSpPr>
          <p:spPr>
            <a:xfrm>
              <a:off x="4911713" y="3384771"/>
              <a:ext cx="87410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ข้อเสีย</a:t>
              </a: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sp>
        <p:nvSpPr>
          <p:cNvPr id="74" name="Rectangle 21">
            <a:extLst>
              <a:ext uri="{FF2B5EF4-FFF2-40B4-BE49-F238E27FC236}">
                <a16:creationId xmlns:a16="http://schemas.microsoft.com/office/drawing/2014/main" id="{DBF3F05A-B244-44F3-BBF3-0E26DD1CC063}"/>
              </a:ext>
            </a:extLst>
          </p:cNvPr>
          <p:cNvSpPr/>
          <p:nvPr/>
        </p:nvSpPr>
        <p:spPr>
          <a:xfrm>
            <a:off x="5127446" y="4508467"/>
            <a:ext cx="349005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2. ต้นทุนการผลิตสูงจึงมีราคาแพง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75" name="Rectangle 21">
            <a:extLst>
              <a:ext uri="{FF2B5EF4-FFF2-40B4-BE49-F238E27FC236}">
                <a16:creationId xmlns:a16="http://schemas.microsoft.com/office/drawing/2014/main" id="{96F6D638-989D-48B1-92F2-D9319392B52D}"/>
              </a:ext>
            </a:extLst>
          </p:cNvPr>
          <p:cNvSpPr/>
          <p:nvPr/>
        </p:nvSpPr>
        <p:spPr>
          <a:xfrm>
            <a:off x="5129782" y="5017174"/>
            <a:ext cx="258115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3. ไม่สะดวกต่อการพกพา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77" name="Rectangle 21">
            <a:extLst>
              <a:ext uri="{FF2B5EF4-FFF2-40B4-BE49-F238E27FC236}">
                <a16:creationId xmlns:a16="http://schemas.microsoft.com/office/drawing/2014/main" id="{218DD11D-7656-4598-9009-E1FD958CFD24}"/>
              </a:ext>
            </a:extLst>
          </p:cNvPr>
          <p:cNvSpPr/>
          <p:nvPr/>
        </p:nvSpPr>
        <p:spPr>
          <a:xfrm>
            <a:off x="5113058" y="3950853"/>
            <a:ext cx="292740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1. มีน้ำหนักมาก แตกหักง่าย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grpSp>
        <p:nvGrpSpPr>
          <p:cNvPr id="78" name="กลุ่ม 77">
            <a:extLst>
              <a:ext uri="{FF2B5EF4-FFF2-40B4-BE49-F238E27FC236}">
                <a16:creationId xmlns:a16="http://schemas.microsoft.com/office/drawing/2014/main" id="{CD1C17CC-8252-4A35-901C-608980C9D294}"/>
              </a:ext>
            </a:extLst>
          </p:cNvPr>
          <p:cNvGrpSpPr/>
          <p:nvPr/>
        </p:nvGrpSpPr>
        <p:grpSpPr>
          <a:xfrm>
            <a:off x="9528527" y="5983929"/>
            <a:ext cx="2476855" cy="435599"/>
            <a:chOff x="8656407" y="6065016"/>
            <a:chExt cx="4109682" cy="804332"/>
          </a:xfrm>
          <a:solidFill>
            <a:srgbClr val="DDD0E6"/>
          </a:solidFill>
        </p:grpSpPr>
        <p:sp>
          <p:nvSpPr>
            <p:cNvPr id="79" name="สี่เหลี่ยมผืนผ้า 78">
              <a:extLst>
                <a:ext uri="{FF2B5EF4-FFF2-40B4-BE49-F238E27FC236}">
                  <a16:creationId xmlns:a16="http://schemas.microsoft.com/office/drawing/2014/main" id="{D17FC4FF-97E0-4632-A765-3BD287309103}"/>
                </a:ext>
              </a:extLst>
            </p:cNvPr>
            <p:cNvSpPr/>
            <p:nvPr/>
          </p:nvSpPr>
          <p:spPr>
            <a:xfrm>
              <a:off x="8656407" y="6065016"/>
              <a:ext cx="4109682" cy="804332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Mali Grade 6" panose="02000506000000020004" pitchFamily="2" charset="-34"/>
              </a:endParaRPr>
            </a:p>
          </p:txBody>
        </p:sp>
        <p:sp>
          <p:nvSpPr>
            <p:cNvPr id="80" name="รูปแบบอิสระ: รูปร่าง 79">
              <a:extLst>
                <a:ext uri="{FF2B5EF4-FFF2-40B4-BE49-F238E27FC236}">
                  <a16:creationId xmlns:a16="http://schemas.microsoft.com/office/drawing/2014/main" id="{EE0B072F-3D37-4F9C-88F9-8815DC239748}"/>
                </a:ext>
              </a:extLst>
            </p:cNvPr>
            <p:cNvSpPr/>
            <p:nvPr/>
          </p:nvSpPr>
          <p:spPr>
            <a:xfrm>
              <a:off x="8714035" y="6154400"/>
              <a:ext cx="3880689" cy="676747"/>
            </a:xfrm>
            <a:custGeom>
              <a:avLst/>
              <a:gdLst>
                <a:gd name="connsiteX0" fmla="*/ 0 w 5438815"/>
                <a:gd name="connsiteY0" fmla="*/ 0 h 1517650"/>
                <a:gd name="connsiteX1" fmla="*/ 5438815 w 5438815"/>
                <a:gd name="connsiteY1" fmla="*/ 0 h 1517650"/>
                <a:gd name="connsiteX2" fmla="*/ 5438815 w 5438815"/>
                <a:gd name="connsiteY2" fmla="*/ 1517650 h 1517650"/>
                <a:gd name="connsiteX3" fmla="*/ 0 w 5438815"/>
                <a:gd name="connsiteY3" fmla="*/ 1517650 h 1517650"/>
                <a:gd name="connsiteX4" fmla="*/ 0 w 5438815"/>
                <a:gd name="connsiteY4" fmla="*/ 0 h 151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38815" h="1517650">
                  <a:moveTo>
                    <a:pt x="0" y="0"/>
                  </a:moveTo>
                  <a:lnTo>
                    <a:pt x="5438815" y="0"/>
                  </a:lnTo>
                  <a:lnTo>
                    <a:pt x="5438815" y="1517650"/>
                  </a:lnTo>
                  <a:lnTo>
                    <a:pt x="0" y="15176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1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th-TH" sz="2400" b="1" dirty="0">
                  <a:solidFill>
                    <a:schemeClr val="bg1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บรรจุภัณฑ์จากแก้ว</a:t>
              </a:r>
              <a:endParaRPr lang="en-US" sz="2400" b="1" kern="1200" dirty="0">
                <a:solidFill>
                  <a:schemeClr val="bg1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sp>
        <p:nvSpPr>
          <p:cNvPr id="47" name="Rectangle 21">
            <a:extLst>
              <a:ext uri="{FF2B5EF4-FFF2-40B4-BE49-F238E27FC236}">
                <a16:creationId xmlns:a16="http://schemas.microsoft.com/office/drawing/2014/main" id="{7F4D6569-72C6-4EC6-BB92-195881CB5247}"/>
              </a:ext>
            </a:extLst>
          </p:cNvPr>
          <p:cNvSpPr/>
          <p:nvPr/>
        </p:nvSpPr>
        <p:spPr>
          <a:xfrm>
            <a:off x="5129782" y="5460095"/>
            <a:ext cx="387638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4. มีข้อจำกัดในการออกแบบบรรจุภัณฑ์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E7CFBBF-2CAB-49E3-8F0F-136F70326F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938" y="4061891"/>
            <a:ext cx="2752184" cy="1834789"/>
          </a:xfrm>
          <a:prstGeom prst="rect">
            <a:avLst/>
          </a:prstGeom>
        </p:spPr>
      </p:pic>
      <p:grpSp>
        <p:nvGrpSpPr>
          <p:cNvPr id="46" name="กลุ่ม 45">
            <a:extLst>
              <a:ext uri="{FF2B5EF4-FFF2-40B4-BE49-F238E27FC236}">
                <a16:creationId xmlns:a16="http://schemas.microsoft.com/office/drawing/2014/main" id="{49B3C727-B217-4659-9476-2D817673A39D}"/>
              </a:ext>
            </a:extLst>
          </p:cNvPr>
          <p:cNvGrpSpPr/>
          <p:nvPr/>
        </p:nvGrpSpPr>
        <p:grpSpPr>
          <a:xfrm>
            <a:off x="66027" y="72260"/>
            <a:ext cx="3803240" cy="683961"/>
            <a:chOff x="66027" y="98893"/>
            <a:chExt cx="3803240" cy="683961"/>
          </a:xfrm>
        </p:grpSpPr>
        <p:sp>
          <p:nvSpPr>
            <p:cNvPr id="48" name="สี่เหลี่ยมผืนผ้า: มุมมน 49">
              <a:extLst>
                <a:ext uri="{FF2B5EF4-FFF2-40B4-BE49-F238E27FC236}">
                  <a16:creationId xmlns:a16="http://schemas.microsoft.com/office/drawing/2014/main" id="{0FBF5E7D-67E4-4F92-BB75-50F253B1FD31}"/>
                </a:ext>
              </a:extLst>
            </p:cNvPr>
            <p:cNvSpPr/>
            <p:nvPr/>
          </p:nvSpPr>
          <p:spPr>
            <a:xfrm>
              <a:off x="66027" y="98893"/>
              <a:ext cx="3803240" cy="63779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grpSp>
          <p:nvGrpSpPr>
            <p:cNvPr id="51" name="กลุ่ม 50">
              <a:extLst>
                <a:ext uri="{FF2B5EF4-FFF2-40B4-BE49-F238E27FC236}">
                  <a16:creationId xmlns:a16="http://schemas.microsoft.com/office/drawing/2014/main" id="{41A939B7-D6CD-405E-8158-510D28299D96}"/>
                </a:ext>
              </a:extLst>
            </p:cNvPr>
            <p:cNvGrpSpPr/>
            <p:nvPr/>
          </p:nvGrpSpPr>
          <p:grpSpPr>
            <a:xfrm>
              <a:off x="2853793" y="167521"/>
              <a:ext cx="756197" cy="408338"/>
              <a:chOff x="-12063323" y="4394926"/>
              <a:chExt cx="2318847" cy="1073861"/>
            </a:xfrm>
          </p:grpSpPr>
          <p:cxnSp>
            <p:nvCxnSpPr>
              <p:cNvPr id="59" name="ตัวเชื่อมต่อตรง 58">
                <a:extLst>
                  <a:ext uri="{FF2B5EF4-FFF2-40B4-BE49-F238E27FC236}">
                    <a16:creationId xmlns:a16="http://schemas.microsoft.com/office/drawing/2014/main" id="{E742BA33-A358-4DF4-8704-AECB8DE36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2063323" y="5468787"/>
                <a:ext cx="2318847" cy="0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แผนผังลำดับงาน: ข้อมูลที่เก็บอยู่ 59">
                <a:extLst>
                  <a:ext uri="{FF2B5EF4-FFF2-40B4-BE49-F238E27FC236}">
                    <a16:creationId xmlns:a16="http://schemas.microsoft.com/office/drawing/2014/main" id="{6A4BEC2D-2C16-4406-9463-14CE141922D3}"/>
                  </a:ext>
                </a:extLst>
              </p:cNvPr>
              <p:cNvSpPr/>
              <p:nvPr/>
            </p:nvSpPr>
            <p:spPr>
              <a:xfrm>
                <a:off x="-10923342" y="5122567"/>
                <a:ext cx="1178866" cy="310704"/>
              </a:xfrm>
              <a:prstGeom prst="flowChartOnlineStorag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61" name="แผนผังลำดับงาน: ข้อมูลที่เก็บอยู่ 60">
                <a:extLst>
                  <a:ext uri="{FF2B5EF4-FFF2-40B4-BE49-F238E27FC236}">
                    <a16:creationId xmlns:a16="http://schemas.microsoft.com/office/drawing/2014/main" id="{3C700DF6-5057-4AA7-8CFF-A7DEE0B3CF20}"/>
                  </a:ext>
                </a:extLst>
              </p:cNvPr>
              <p:cNvSpPr/>
              <p:nvPr/>
            </p:nvSpPr>
            <p:spPr>
              <a:xfrm flipH="1">
                <a:off x="-10923342" y="4767652"/>
                <a:ext cx="1178866" cy="310715"/>
              </a:xfrm>
              <a:prstGeom prst="flowChartOnlineStorag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62" name="วงรี 61">
                <a:extLst>
                  <a:ext uri="{FF2B5EF4-FFF2-40B4-BE49-F238E27FC236}">
                    <a16:creationId xmlns:a16="http://schemas.microsoft.com/office/drawing/2014/main" id="{33C33170-C361-42A1-8C3A-E39DC92C88A4}"/>
                  </a:ext>
                </a:extLst>
              </p:cNvPr>
              <p:cNvSpPr/>
              <p:nvPr/>
            </p:nvSpPr>
            <p:spPr>
              <a:xfrm>
                <a:off x="-11701459" y="4394926"/>
                <a:ext cx="435002" cy="399343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63" name="แผนผังลำดับงาน: หน่วงเวลา 62">
                <a:extLst>
                  <a:ext uri="{FF2B5EF4-FFF2-40B4-BE49-F238E27FC236}">
                    <a16:creationId xmlns:a16="http://schemas.microsoft.com/office/drawing/2014/main" id="{74E52532-18B3-4644-8C24-4365DAF2A4DB}"/>
                  </a:ext>
                </a:extLst>
              </p:cNvPr>
              <p:cNvSpPr/>
              <p:nvPr/>
            </p:nvSpPr>
            <p:spPr>
              <a:xfrm rot="16200000">
                <a:off x="-11768046" y="4931683"/>
                <a:ext cx="568173" cy="435002"/>
              </a:xfrm>
              <a:prstGeom prst="flowChartDelay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</p:grpSp>
        <p:sp>
          <p:nvSpPr>
            <p:cNvPr id="58" name="กล่องข้อความ 57">
              <a:extLst>
                <a:ext uri="{FF2B5EF4-FFF2-40B4-BE49-F238E27FC236}">
                  <a16:creationId xmlns:a16="http://schemas.microsoft.com/office/drawing/2014/main" id="{C74E3385-3DD5-40B3-BA36-0CAFAAF3B889}"/>
                </a:ext>
              </a:extLst>
            </p:cNvPr>
            <p:cNvSpPr txBox="1"/>
            <p:nvPr/>
          </p:nvSpPr>
          <p:spPr>
            <a:xfrm>
              <a:off x="143185" y="136523"/>
              <a:ext cx="2828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chemeClr val="accent2">
                      <a:lumMod val="50000"/>
                    </a:schemeClr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  ประเภทบรรจุภัณฑ์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745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33" grpId="0"/>
      <p:bldP spid="43" grpId="0"/>
      <p:bldP spid="44" grpId="0"/>
      <p:bldP spid="45" grpId="0"/>
      <p:bldP spid="36" grpId="0"/>
      <p:bldP spid="74" grpId="0"/>
      <p:bldP spid="75" grpId="0"/>
      <p:bldP spid="77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2440F066-2BD0-4B45-97F3-30CF7DE666F3}"/>
              </a:ext>
            </a:extLst>
          </p:cNvPr>
          <p:cNvSpPr/>
          <p:nvPr/>
        </p:nvSpPr>
        <p:spPr>
          <a:xfrm>
            <a:off x="-1" y="872818"/>
            <a:ext cx="702733" cy="584774"/>
          </a:xfrm>
          <a:prstGeom prst="rect">
            <a:avLst/>
          </a:prstGeom>
          <a:solidFill>
            <a:srgbClr val="004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4</a:t>
            </a:r>
            <a:endParaRPr lang="en-US" sz="4000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EF6A0C4F-B58F-4040-85D5-0D453D8476A9}"/>
              </a:ext>
            </a:extLst>
          </p:cNvPr>
          <p:cNvSpPr txBox="1"/>
          <p:nvPr/>
        </p:nvSpPr>
        <p:spPr>
          <a:xfrm>
            <a:off x="804834" y="872817"/>
            <a:ext cx="3166033" cy="584775"/>
          </a:xfrm>
          <a:prstGeom prst="rect">
            <a:avLst/>
          </a:prstGeom>
          <a:solidFill>
            <a:srgbClr val="C9E8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บรรจุภัณฑ์จากโลหะ</a:t>
            </a: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E2A0E5C0-73C6-4EF1-8E39-C841D1F8825D}"/>
              </a:ext>
            </a:extLst>
          </p:cNvPr>
          <p:cNvSpPr txBox="1"/>
          <p:nvPr/>
        </p:nvSpPr>
        <p:spPr>
          <a:xfrm>
            <a:off x="143185" y="1632654"/>
            <a:ext cx="11989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โลหะในงานอุตสาหกรรมปัจจุบันนิยมใช้ 2 ชนิด คือ เหล็กเคลือบดีบุก และอะลูมิเนียม รวมทั้งเปลวอะลูมิเนียมที่นำมาผลิตเป็นวัสดุบรรจุภัณฑ์อ่อนนุ่ม  เช่น กระป๋องอะลูมิเนียม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54207586-36C6-487F-AB3A-FE990A0C37AE}"/>
              </a:ext>
            </a:extLst>
          </p:cNvPr>
          <p:cNvGrpSpPr/>
          <p:nvPr/>
        </p:nvGrpSpPr>
        <p:grpSpPr>
          <a:xfrm>
            <a:off x="143185" y="2810933"/>
            <a:ext cx="4703532" cy="3390795"/>
            <a:chOff x="267201" y="3184206"/>
            <a:chExt cx="4210077" cy="3031806"/>
          </a:xfrm>
        </p:grpSpPr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49F1430F-1B17-4838-B4BF-A4AF74F33A8E}"/>
                </a:ext>
              </a:extLst>
            </p:cNvPr>
            <p:cNvSpPr/>
            <p:nvPr/>
          </p:nvSpPr>
          <p:spPr>
            <a:xfrm>
              <a:off x="267201" y="3184206"/>
              <a:ext cx="4210077" cy="303180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A1D3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p:sp>
          <p:nvSpPr>
            <p:cNvPr id="37" name="Rectangle 22">
              <a:extLst>
                <a:ext uri="{FF2B5EF4-FFF2-40B4-BE49-F238E27FC236}">
                  <a16:creationId xmlns:a16="http://schemas.microsoft.com/office/drawing/2014/main" id="{6EC4A583-C4BF-49EE-9F47-37845BBA3B59}"/>
                </a:ext>
              </a:extLst>
            </p:cNvPr>
            <p:cNvSpPr/>
            <p:nvPr/>
          </p:nvSpPr>
          <p:spPr>
            <a:xfrm>
              <a:off x="267201" y="3184206"/>
              <a:ext cx="145738" cy="143783"/>
            </a:xfrm>
            <a:prstGeom prst="rect">
              <a:avLst/>
            </a:prstGeom>
            <a:solidFill>
              <a:srgbClr val="A1D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44BEAC07-9349-496F-B47E-06E8C038AC26}"/>
              </a:ext>
            </a:extLst>
          </p:cNvPr>
          <p:cNvGrpSpPr/>
          <p:nvPr/>
        </p:nvGrpSpPr>
        <p:grpSpPr>
          <a:xfrm>
            <a:off x="1999731" y="2842802"/>
            <a:ext cx="711261" cy="687967"/>
            <a:chOff x="4994370" y="3278197"/>
            <a:chExt cx="711261" cy="687967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287779C3-03B4-413E-8820-487E5A621982}"/>
                </a:ext>
              </a:extLst>
            </p:cNvPr>
            <p:cNvGrpSpPr/>
            <p:nvPr/>
          </p:nvGrpSpPr>
          <p:grpSpPr>
            <a:xfrm>
              <a:off x="5029678" y="3278197"/>
              <a:ext cx="675953" cy="687967"/>
              <a:chOff x="5029678" y="3278197"/>
              <a:chExt cx="675953" cy="687967"/>
            </a:xfrm>
          </p:grpSpPr>
          <p:sp>
            <p:nvSpPr>
              <p:cNvPr id="40" name="Oval 62">
                <a:extLst>
                  <a:ext uri="{FF2B5EF4-FFF2-40B4-BE49-F238E27FC236}">
                    <a16:creationId xmlns:a16="http://schemas.microsoft.com/office/drawing/2014/main" id="{FC5CB4AE-D574-432A-8753-315AA8E440E9}"/>
                  </a:ext>
                </a:extLst>
              </p:cNvPr>
              <p:cNvSpPr/>
              <p:nvPr/>
            </p:nvSpPr>
            <p:spPr>
              <a:xfrm>
                <a:off x="5067456" y="3327989"/>
                <a:ext cx="638175" cy="638175"/>
              </a:xfrm>
              <a:prstGeom prst="ellipse">
                <a:avLst/>
              </a:prstGeom>
              <a:solidFill>
                <a:srgbClr val="5959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  <p:sp>
            <p:nvSpPr>
              <p:cNvPr id="41" name="Oval 11">
                <a:extLst>
                  <a:ext uri="{FF2B5EF4-FFF2-40B4-BE49-F238E27FC236}">
                    <a16:creationId xmlns:a16="http://schemas.microsoft.com/office/drawing/2014/main" id="{BD5E6242-25B7-4B2C-BC14-851D63862992}"/>
                  </a:ext>
                </a:extLst>
              </p:cNvPr>
              <p:cNvSpPr/>
              <p:nvPr/>
            </p:nvSpPr>
            <p:spPr>
              <a:xfrm>
                <a:off x="5029678" y="3278197"/>
                <a:ext cx="638175" cy="638175"/>
              </a:xfrm>
              <a:prstGeom prst="ellipse">
                <a:avLst/>
              </a:prstGeom>
              <a:solidFill>
                <a:srgbClr val="6699F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  <p:sp>
          <p:nvSpPr>
            <p:cNvPr id="42" name="Rectangle 85">
              <a:extLst>
                <a:ext uri="{FF2B5EF4-FFF2-40B4-BE49-F238E27FC236}">
                  <a16:creationId xmlns:a16="http://schemas.microsoft.com/office/drawing/2014/main" id="{78B30375-0CD6-4CDD-A1FA-AD077AB9FE39}"/>
                </a:ext>
              </a:extLst>
            </p:cNvPr>
            <p:cNvSpPr/>
            <p:nvPr/>
          </p:nvSpPr>
          <p:spPr>
            <a:xfrm>
              <a:off x="4994370" y="3383023"/>
              <a:ext cx="70878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ข้อดี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sp>
        <p:nvSpPr>
          <p:cNvPr id="43" name="Rectangle 21">
            <a:extLst>
              <a:ext uri="{FF2B5EF4-FFF2-40B4-BE49-F238E27FC236}">
                <a16:creationId xmlns:a16="http://schemas.microsoft.com/office/drawing/2014/main" id="{E9BA6DE7-C453-42A9-B9A3-2D86DADDA35F}"/>
              </a:ext>
            </a:extLst>
          </p:cNvPr>
          <p:cNvSpPr/>
          <p:nvPr/>
        </p:nvSpPr>
        <p:spPr>
          <a:xfrm>
            <a:off x="256218" y="4017619"/>
            <a:ext cx="264527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2. นำมาหลอมใช้ใหม่ได้อีก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44" name="Rectangle 21">
            <a:extLst>
              <a:ext uri="{FF2B5EF4-FFF2-40B4-BE49-F238E27FC236}">
                <a16:creationId xmlns:a16="http://schemas.microsoft.com/office/drawing/2014/main" id="{61A9E054-FBB6-42CF-A069-3111991469BA}"/>
              </a:ext>
            </a:extLst>
          </p:cNvPr>
          <p:cNvSpPr/>
          <p:nvPr/>
        </p:nvSpPr>
        <p:spPr>
          <a:xfrm>
            <a:off x="258554" y="4526326"/>
            <a:ext cx="5874927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3. ป้องกันการซึมผ่านของอากาศ แสง กลิ่น</a:t>
            </a:r>
          </a:p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รสได้ดี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45" name="Rectangle 21">
            <a:extLst>
              <a:ext uri="{FF2B5EF4-FFF2-40B4-BE49-F238E27FC236}">
                <a16:creationId xmlns:a16="http://schemas.microsoft.com/office/drawing/2014/main" id="{23A88E2F-136C-441B-A814-41095D9067ED}"/>
              </a:ext>
            </a:extLst>
          </p:cNvPr>
          <p:cNvSpPr/>
          <p:nvPr/>
        </p:nvSpPr>
        <p:spPr>
          <a:xfrm>
            <a:off x="241830" y="5559183"/>
            <a:ext cx="332494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4. สามารถฆ่าเชื้อได้ด้วยความร้อน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36" name="Rectangle 21">
            <a:extLst>
              <a:ext uri="{FF2B5EF4-FFF2-40B4-BE49-F238E27FC236}">
                <a16:creationId xmlns:a16="http://schemas.microsoft.com/office/drawing/2014/main" id="{810E5C5E-ABB1-4E54-A53B-4DC98FB659EC}"/>
              </a:ext>
            </a:extLst>
          </p:cNvPr>
          <p:cNvSpPr/>
          <p:nvPr/>
        </p:nvSpPr>
        <p:spPr>
          <a:xfrm>
            <a:off x="241830" y="3460005"/>
            <a:ext cx="196880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1. แข็งแรงทนทาน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grpSp>
        <p:nvGrpSpPr>
          <p:cNvPr id="66" name="กลุ่ม 65">
            <a:extLst>
              <a:ext uri="{FF2B5EF4-FFF2-40B4-BE49-F238E27FC236}">
                <a16:creationId xmlns:a16="http://schemas.microsoft.com/office/drawing/2014/main" id="{D82E3234-36EF-4587-996E-0A8D759A842D}"/>
              </a:ext>
            </a:extLst>
          </p:cNvPr>
          <p:cNvGrpSpPr/>
          <p:nvPr/>
        </p:nvGrpSpPr>
        <p:grpSpPr>
          <a:xfrm>
            <a:off x="4967320" y="2810467"/>
            <a:ext cx="4210077" cy="3390795"/>
            <a:chOff x="267201" y="3184206"/>
            <a:chExt cx="4210077" cy="3031806"/>
          </a:xfrm>
        </p:grpSpPr>
        <p:sp>
          <p:nvSpPr>
            <p:cNvPr id="67" name="Rectangle 48">
              <a:extLst>
                <a:ext uri="{FF2B5EF4-FFF2-40B4-BE49-F238E27FC236}">
                  <a16:creationId xmlns:a16="http://schemas.microsoft.com/office/drawing/2014/main" id="{EB85A73A-7E35-4069-9F81-A0550E0B5FEF}"/>
                </a:ext>
              </a:extLst>
            </p:cNvPr>
            <p:cNvSpPr/>
            <p:nvPr/>
          </p:nvSpPr>
          <p:spPr>
            <a:xfrm>
              <a:off x="267201" y="3184206"/>
              <a:ext cx="4210077" cy="303180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BBB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p:sp>
          <p:nvSpPr>
            <p:cNvPr id="68" name="Rectangle 22">
              <a:extLst>
                <a:ext uri="{FF2B5EF4-FFF2-40B4-BE49-F238E27FC236}">
                  <a16:creationId xmlns:a16="http://schemas.microsoft.com/office/drawing/2014/main" id="{F237FF55-5137-4E4D-BF7D-8991EA5B61A2}"/>
                </a:ext>
              </a:extLst>
            </p:cNvPr>
            <p:cNvSpPr/>
            <p:nvPr/>
          </p:nvSpPr>
          <p:spPr>
            <a:xfrm>
              <a:off x="267201" y="3184206"/>
              <a:ext cx="145738" cy="143783"/>
            </a:xfrm>
            <a:prstGeom prst="rect">
              <a:avLst/>
            </a:prstGeom>
            <a:solidFill>
              <a:srgbClr val="FBBB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grpSp>
        <p:nvGrpSpPr>
          <p:cNvPr id="69" name="กลุ่ม 68">
            <a:extLst>
              <a:ext uri="{FF2B5EF4-FFF2-40B4-BE49-F238E27FC236}">
                <a16:creationId xmlns:a16="http://schemas.microsoft.com/office/drawing/2014/main" id="{5839E749-7C6C-4E09-80D7-06866AD5603F}"/>
              </a:ext>
            </a:extLst>
          </p:cNvPr>
          <p:cNvGrpSpPr/>
          <p:nvPr/>
        </p:nvGrpSpPr>
        <p:grpSpPr>
          <a:xfrm>
            <a:off x="6540829" y="2884934"/>
            <a:ext cx="874103" cy="687967"/>
            <a:chOff x="4911713" y="3278197"/>
            <a:chExt cx="874103" cy="687967"/>
          </a:xfrm>
        </p:grpSpPr>
        <p:grpSp>
          <p:nvGrpSpPr>
            <p:cNvPr id="70" name="กลุ่ม 69">
              <a:extLst>
                <a:ext uri="{FF2B5EF4-FFF2-40B4-BE49-F238E27FC236}">
                  <a16:creationId xmlns:a16="http://schemas.microsoft.com/office/drawing/2014/main" id="{2808ABA6-ADB4-40B7-86D9-1AADCD400C9E}"/>
                </a:ext>
              </a:extLst>
            </p:cNvPr>
            <p:cNvGrpSpPr/>
            <p:nvPr/>
          </p:nvGrpSpPr>
          <p:grpSpPr>
            <a:xfrm>
              <a:off x="5029678" y="3278197"/>
              <a:ext cx="675953" cy="687967"/>
              <a:chOff x="5029678" y="3278197"/>
              <a:chExt cx="675953" cy="687967"/>
            </a:xfrm>
          </p:grpSpPr>
          <p:sp>
            <p:nvSpPr>
              <p:cNvPr id="72" name="Oval 62">
                <a:extLst>
                  <a:ext uri="{FF2B5EF4-FFF2-40B4-BE49-F238E27FC236}">
                    <a16:creationId xmlns:a16="http://schemas.microsoft.com/office/drawing/2014/main" id="{1AE64815-D795-40F8-9907-A7113CAB1DA7}"/>
                  </a:ext>
                </a:extLst>
              </p:cNvPr>
              <p:cNvSpPr/>
              <p:nvPr/>
            </p:nvSpPr>
            <p:spPr>
              <a:xfrm>
                <a:off x="5067456" y="3327989"/>
                <a:ext cx="638175" cy="638175"/>
              </a:xfrm>
              <a:prstGeom prst="ellipse">
                <a:avLst/>
              </a:prstGeom>
              <a:solidFill>
                <a:srgbClr val="5959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  <p:sp>
            <p:nvSpPr>
              <p:cNvPr id="73" name="Oval 11">
                <a:extLst>
                  <a:ext uri="{FF2B5EF4-FFF2-40B4-BE49-F238E27FC236}">
                    <a16:creationId xmlns:a16="http://schemas.microsoft.com/office/drawing/2014/main" id="{BFCB5AB7-D675-4684-844D-167759E2A5AC}"/>
                  </a:ext>
                </a:extLst>
              </p:cNvPr>
              <p:cNvSpPr/>
              <p:nvPr/>
            </p:nvSpPr>
            <p:spPr>
              <a:xfrm>
                <a:off x="5029678" y="3278197"/>
                <a:ext cx="638175" cy="638175"/>
              </a:xfrm>
              <a:prstGeom prst="ellipse">
                <a:avLst/>
              </a:prstGeom>
              <a:solidFill>
                <a:srgbClr val="FF3525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  <p:sp>
          <p:nvSpPr>
            <p:cNvPr id="71" name="Rectangle 85">
              <a:extLst>
                <a:ext uri="{FF2B5EF4-FFF2-40B4-BE49-F238E27FC236}">
                  <a16:creationId xmlns:a16="http://schemas.microsoft.com/office/drawing/2014/main" id="{D31E8C9D-A207-480E-9E8C-74E8BFFC4B8C}"/>
                </a:ext>
              </a:extLst>
            </p:cNvPr>
            <p:cNvSpPr/>
            <p:nvPr/>
          </p:nvSpPr>
          <p:spPr>
            <a:xfrm>
              <a:off x="4911713" y="3384771"/>
              <a:ext cx="87410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ข้อเสีย</a:t>
              </a: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sp>
        <p:nvSpPr>
          <p:cNvPr id="74" name="Rectangle 21">
            <a:extLst>
              <a:ext uri="{FF2B5EF4-FFF2-40B4-BE49-F238E27FC236}">
                <a16:creationId xmlns:a16="http://schemas.microsoft.com/office/drawing/2014/main" id="{DBF3F05A-B244-44F3-BBF3-0E26DD1CC063}"/>
              </a:ext>
            </a:extLst>
          </p:cNvPr>
          <p:cNvSpPr/>
          <p:nvPr/>
        </p:nvSpPr>
        <p:spPr>
          <a:xfrm>
            <a:off x="5065880" y="4174053"/>
            <a:ext cx="143180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2. ต้นทุนสูง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75" name="Rectangle 21">
            <a:extLst>
              <a:ext uri="{FF2B5EF4-FFF2-40B4-BE49-F238E27FC236}">
                <a16:creationId xmlns:a16="http://schemas.microsoft.com/office/drawing/2014/main" id="{96F6D638-989D-48B1-92F2-D9319392B52D}"/>
              </a:ext>
            </a:extLst>
          </p:cNvPr>
          <p:cNvSpPr/>
          <p:nvPr/>
        </p:nvSpPr>
        <p:spPr>
          <a:xfrm>
            <a:off x="5068216" y="4682760"/>
            <a:ext cx="409759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3. บางชนิดเกิดการกัดกร่อนเป็นสนิมง่าย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77" name="Rectangle 21">
            <a:extLst>
              <a:ext uri="{FF2B5EF4-FFF2-40B4-BE49-F238E27FC236}">
                <a16:creationId xmlns:a16="http://schemas.microsoft.com/office/drawing/2014/main" id="{218DD11D-7656-4598-9009-E1FD958CFD24}"/>
              </a:ext>
            </a:extLst>
          </p:cNvPr>
          <p:cNvSpPr/>
          <p:nvPr/>
        </p:nvSpPr>
        <p:spPr>
          <a:xfrm>
            <a:off x="5051492" y="3616439"/>
            <a:ext cx="3998210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1. มีน้ำหนักมากกว่ากระดาษและพลาสติก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grpSp>
        <p:nvGrpSpPr>
          <p:cNvPr id="78" name="กลุ่ม 77">
            <a:extLst>
              <a:ext uri="{FF2B5EF4-FFF2-40B4-BE49-F238E27FC236}">
                <a16:creationId xmlns:a16="http://schemas.microsoft.com/office/drawing/2014/main" id="{CD1C17CC-8252-4A35-901C-608980C9D294}"/>
              </a:ext>
            </a:extLst>
          </p:cNvPr>
          <p:cNvGrpSpPr/>
          <p:nvPr/>
        </p:nvGrpSpPr>
        <p:grpSpPr>
          <a:xfrm>
            <a:off x="9528527" y="5983930"/>
            <a:ext cx="2476855" cy="435599"/>
            <a:chOff x="8656408" y="6065009"/>
            <a:chExt cx="4109682" cy="804331"/>
          </a:xfrm>
          <a:solidFill>
            <a:srgbClr val="DDD0E6"/>
          </a:solidFill>
        </p:grpSpPr>
        <p:sp>
          <p:nvSpPr>
            <p:cNvPr id="79" name="สี่เหลี่ยมผืนผ้า 78">
              <a:extLst>
                <a:ext uri="{FF2B5EF4-FFF2-40B4-BE49-F238E27FC236}">
                  <a16:creationId xmlns:a16="http://schemas.microsoft.com/office/drawing/2014/main" id="{D17FC4FF-97E0-4632-A765-3BD287309103}"/>
                </a:ext>
              </a:extLst>
            </p:cNvPr>
            <p:cNvSpPr/>
            <p:nvPr/>
          </p:nvSpPr>
          <p:spPr>
            <a:xfrm>
              <a:off x="8656408" y="6065009"/>
              <a:ext cx="4109682" cy="804331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Mali Grade 6" panose="02000506000000020004" pitchFamily="2" charset="-34"/>
              </a:endParaRPr>
            </a:p>
          </p:txBody>
        </p:sp>
        <p:sp>
          <p:nvSpPr>
            <p:cNvPr id="80" name="รูปแบบอิสระ: รูปร่าง 79">
              <a:extLst>
                <a:ext uri="{FF2B5EF4-FFF2-40B4-BE49-F238E27FC236}">
                  <a16:creationId xmlns:a16="http://schemas.microsoft.com/office/drawing/2014/main" id="{EE0B072F-3D37-4F9C-88F9-8815DC239748}"/>
                </a:ext>
              </a:extLst>
            </p:cNvPr>
            <p:cNvSpPr/>
            <p:nvPr/>
          </p:nvSpPr>
          <p:spPr>
            <a:xfrm>
              <a:off x="8714035" y="6154400"/>
              <a:ext cx="3880689" cy="676747"/>
            </a:xfrm>
            <a:custGeom>
              <a:avLst/>
              <a:gdLst>
                <a:gd name="connsiteX0" fmla="*/ 0 w 5438815"/>
                <a:gd name="connsiteY0" fmla="*/ 0 h 1517650"/>
                <a:gd name="connsiteX1" fmla="*/ 5438815 w 5438815"/>
                <a:gd name="connsiteY1" fmla="*/ 0 h 1517650"/>
                <a:gd name="connsiteX2" fmla="*/ 5438815 w 5438815"/>
                <a:gd name="connsiteY2" fmla="*/ 1517650 h 1517650"/>
                <a:gd name="connsiteX3" fmla="*/ 0 w 5438815"/>
                <a:gd name="connsiteY3" fmla="*/ 1517650 h 1517650"/>
                <a:gd name="connsiteX4" fmla="*/ 0 w 5438815"/>
                <a:gd name="connsiteY4" fmla="*/ 0 h 151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38815" h="1517650">
                  <a:moveTo>
                    <a:pt x="0" y="0"/>
                  </a:moveTo>
                  <a:lnTo>
                    <a:pt x="5438815" y="0"/>
                  </a:lnTo>
                  <a:lnTo>
                    <a:pt x="5438815" y="1517650"/>
                  </a:lnTo>
                  <a:lnTo>
                    <a:pt x="0" y="15176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1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th-TH" sz="2400" b="1" dirty="0">
                  <a:solidFill>
                    <a:schemeClr val="bg1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กระป๋องอะลูมิเนียม</a:t>
              </a:r>
              <a:endParaRPr lang="en-US" sz="2400" b="1" kern="1200" dirty="0">
                <a:solidFill>
                  <a:schemeClr val="bg1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sp>
        <p:nvSpPr>
          <p:cNvPr id="47" name="Rectangle 21">
            <a:extLst>
              <a:ext uri="{FF2B5EF4-FFF2-40B4-BE49-F238E27FC236}">
                <a16:creationId xmlns:a16="http://schemas.microsoft.com/office/drawing/2014/main" id="{7F4D6569-72C6-4EC6-BB92-195881CB5247}"/>
              </a:ext>
            </a:extLst>
          </p:cNvPr>
          <p:cNvSpPr/>
          <p:nvPr/>
        </p:nvSpPr>
        <p:spPr>
          <a:xfrm>
            <a:off x="5068216" y="5125681"/>
            <a:ext cx="3049233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4. มีกระบวนการผลิตที่ยุ่งยาก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sp>
        <p:nvSpPr>
          <p:cNvPr id="46" name="Rectangle 21">
            <a:extLst>
              <a:ext uri="{FF2B5EF4-FFF2-40B4-BE49-F238E27FC236}">
                <a16:creationId xmlns:a16="http://schemas.microsoft.com/office/drawing/2014/main" id="{41432AA1-3348-4585-BDFF-6C1C0FB614AD}"/>
              </a:ext>
            </a:extLst>
          </p:cNvPr>
          <p:cNvSpPr/>
          <p:nvPr/>
        </p:nvSpPr>
        <p:spPr>
          <a:xfrm>
            <a:off x="5065880" y="5573696"/>
            <a:ext cx="3781805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800" dirty="0">
                <a:latin typeface="TH Mali Grade 6" panose="02000506000000020004" pitchFamily="2" charset="-34"/>
                <a:ea typeface="Calibri"/>
                <a:cs typeface="TH Mali Grade 6" panose="02000506000000020004" pitchFamily="2" charset="-34"/>
              </a:rPr>
              <a:t>5. มีจุดอ่อนตรงรอยต่อหรือตรงฝาปิด</a:t>
            </a:r>
            <a:endParaRPr lang="en-US" sz="2800" b="1" dirty="0">
              <a:latin typeface="TH Mali Grade 6" panose="02000506000000020004" pitchFamily="2" charset="-34"/>
              <a:ea typeface="Calibri"/>
              <a:cs typeface="+mj-cs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52918DA-686A-4299-B7EB-59134AD99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771" y1="44287" x2="58008" y2="45508"/>
                        <a14:foregroundMark x1="36865" y1="39307" x2="65186" y2="41309"/>
                        <a14:backgroundMark x1="18408" y1="60059" x2="20313" y2="869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4" t="35894" r="27484" b="9786"/>
          <a:stretch/>
        </p:blipFill>
        <p:spPr>
          <a:xfrm>
            <a:off x="9373516" y="3273019"/>
            <a:ext cx="2675299" cy="2664905"/>
          </a:xfrm>
          <a:prstGeom prst="rect">
            <a:avLst/>
          </a:prstGeom>
        </p:spPr>
      </p:pic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49B3C727-B217-4659-9476-2D817673A39D}"/>
              </a:ext>
            </a:extLst>
          </p:cNvPr>
          <p:cNvGrpSpPr/>
          <p:nvPr/>
        </p:nvGrpSpPr>
        <p:grpSpPr>
          <a:xfrm>
            <a:off x="66027" y="72260"/>
            <a:ext cx="3803240" cy="683961"/>
            <a:chOff x="66027" y="98893"/>
            <a:chExt cx="3803240" cy="683961"/>
          </a:xfrm>
        </p:grpSpPr>
        <p:sp>
          <p:nvSpPr>
            <p:cNvPr id="51" name="สี่เหลี่ยมผืนผ้า: มุมมน 49">
              <a:extLst>
                <a:ext uri="{FF2B5EF4-FFF2-40B4-BE49-F238E27FC236}">
                  <a16:creationId xmlns:a16="http://schemas.microsoft.com/office/drawing/2014/main" id="{0FBF5E7D-67E4-4F92-BB75-50F253B1FD31}"/>
                </a:ext>
              </a:extLst>
            </p:cNvPr>
            <p:cNvSpPr/>
            <p:nvPr/>
          </p:nvSpPr>
          <p:spPr>
            <a:xfrm>
              <a:off x="66027" y="98893"/>
              <a:ext cx="3803240" cy="63779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grpSp>
          <p:nvGrpSpPr>
            <p:cNvPr id="58" name="กลุ่ม 57">
              <a:extLst>
                <a:ext uri="{FF2B5EF4-FFF2-40B4-BE49-F238E27FC236}">
                  <a16:creationId xmlns:a16="http://schemas.microsoft.com/office/drawing/2014/main" id="{41A939B7-D6CD-405E-8158-510D28299D96}"/>
                </a:ext>
              </a:extLst>
            </p:cNvPr>
            <p:cNvGrpSpPr/>
            <p:nvPr/>
          </p:nvGrpSpPr>
          <p:grpSpPr>
            <a:xfrm>
              <a:off x="2853793" y="167521"/>
              <a:ext cx="756197" cy="408338"/>
              <a:chOff x="-12063323" y="4394926"/>
              <a:chExt cx="2318847" cy="1073861"/>
            </a:xfrm>
          </p:grpSpPr>
          <p:cxnSp>
            <p:nvCxnSpPr>
              <p:cNvPr id="60" name="ตัวเชื่อมต่อตรง 59">
                <a:extLst>
                  <a:ext uri="{FF2B5EF4-FFF2-40B4-BE49-F238E27FC236}">
                    <a16:creationId xmlns:a16="http://schemas.microsoft.com/office/drawing/2014/main" id="{E742BA33-A358-4DF4-8704-AECB8DE36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2063323" y="5468787"/>
                <a:ext cx="2318847" cy="0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แผนผังลำดับงาน: ข้อมูลที่เก็บอยู่ 60">
                <a:extLst>
                  <a:ext uri="{FF2B5EF4-FFF2-40B4-BE49-F238E27FC236}">
                    <a16:creationId xmlns:a16="http://schemas.microsoft.com/office/drawing/2014/main" id="{6A4BEC2D-2C16-4406-9463-14CE141922D3}"/>
                  </a:ext>
                </a:extLst>
              </p:cNvPr>
              <p:cNvSpPr/>
              <p:nvPr/>
            </p:nvSpPr>
            <p:spPr>
              <a:xfrm>
                <a:off x="-10923342" y="5122567"/>
                <a:ext cx="1178866" cy="310704"/>
              </a:xfrm>
              <a:prstGeom prst="flowChartOnlineStorag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62" name="แผนผังลำดับงาน: ข้อมูลที่เก็บอยู่ 61">
                <a:extLst>
                  <a:ext uri="{FF2B5EF4-FFF2-40B4-BE49-F238E27FC236}">
                    <a16:creationId xmlns:a16="http://schemas.microsoft.com/office/drawing/2014/main" id="{3C700DF6-5057-4AA7-8CFF-A7DEE0B3CF20}"/>
                  </a:ext>
                </a:extLst>
              </p:cNvPr>
              <p:cNvSpPr/>
              <p:nvPr/>
            </p:nvSpPr>
            <p:spPr>
              <a:xfrm flipH="1">
                <a:off x="-10923342" y="4767652"/>
                <a:ext cx="1178866" cy="310715"/>
              </a:xfrm>
              <a:prstGeom prst="flowChartOnlineStorag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63" name="วงรี 62">
                <a:extLst>
                  <a:ext uri="{FF2B5EF4-FFF2-40B4-BE49-F238E27FC236}">
                    <a16:creationId xmlns:a16="http://schemas.microsoft.com/office/drawing/2014/main" id="{33C33170-C361-42A1-8C3A-E39DC92C88A4}"/>
                  </a:ext>
                </a:extLst>
              </p:cNvPr>
              <p:cNvSpPr/>
              <p:nvPr/>
            </p:nvSpPr>
            <p:spPr>
              <a:xfrm>
                <a:off x="-11701459" y="4394926"/>
                <a:ext cx="435002" cy="399343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64" name="แผนผังลำดับงาน: หน่วงเวลา 63">
                <a:extLst>
                  <a:ext uri="{FF2B5EF4-FFF2-40B4-BE49-F238E27FC236}">
                    <a16:creationId xmlns:a16="http://schemas.microsoft.com/office/drawing/2014/main" id="{74E52532-18B3-4644-8C24-4365DAF2A4DB}"/>
                  </a:ext>
                </a:extLst>
              </p:cNvPr>
              <p:cNvSpPr/>
              <p:nvPr/>
            </p:nvSpPr>
            <p:spPr>
              <a:xfrm rot="16200000">
                <a:off x="-11768046" y="4931683"/>
                <a:ext cx="568173" cy="435002"/>
              </a:xfrm>
              <a:prstGeom prst="flowChartDelay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</p:grpSp>
        <p:sp>
          <p:nvSpPr>
            <p:cNvPr id="59" name="กล่องข้อความ 58">
              <a:extLst>
                <a:ext uri="{FF2B5EF4-FFF2-40B4-BE49-F238E27FC236}">
                  <a16:creationId xmlns:a16="http://schemas.microsoft.com/office/drawing/2014/main" id="{C74E3385-3DD5-40B3-BA36-0CAFAAF3B889}"/>
                </a:ext>
              </a:extLst>
            </p:cNvPr>
            <p:cNvSpPr txBox="1"/>
            <p:nvPr/>
          </p:nvSpPr>
          <p:spPr>
            <a:xfrm>
              <a:off x="143185" y="136523"/>
              <a:ext cx="2828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solidFill>
                    <a:schemeClr val="accent2">
                      <a:lumMod val="50000"/>
                    </a:schemeClr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  ประเภทบรรจุภัณฑ์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787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33" grpId="0"/>
      <p:bldP spid="43" grpId="0"/>
      <p:bldP spid="44" grpId="0"/>
      <p:bldP spid="45" grpId="0"/>
      <p:bldP spid="36" grpId="0"/>
      <p:bldP spid="74" grpId="0"/>
      <p:bldP spid="75" grpId="0"/>
      <p:bldP spid="77" grpId="0"/>
      <p:bldP spid="47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AC63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กล่องข้อความ 9"/>
          <p:cNvSpPr txBox="1"/>
          <p:nvPr/>
        </p:nvSpPr>
        <p:spPr>
          <a:xfrm>
            <a:off x="1" y="5057242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6600" b="1" dirty="0">
                <a:solidFill>
                  <a:srgbClr val="00206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คุณสมบัติบรรจุภัณฑ์งานประดิษฐ์</a:t>
            </a:r>
            <a:endParaRPr kumimoji="0" lang="th-TH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grpSp>
        <p:nvGrpSpPr>
          <p:cNvPr id="15" name="กลุ่ม 14"/>
          <p:cNvGrpSpPr/>
          <p:nvPr/>
        </p:nvGrpSpPr>
        <p:grpSpPr>
          <a:xfrm>
            <a:off x="2" y="3786771"/>
            <a:ext cx="5799221" cy="965671"/>
            <a:chOff x="-1" y="4668252"/>
            <a:chExt cx="5799221" cy="965671"/>
          </a:xfrm>
        </p:grpSpPr>
        <p:sp>
          <p:nvSpPr>
            <p:cNvPr id="12" name="สี่เหลี่ยมผืนผ้ามุมมน 11"/>
            <p:cNvSpPr/>
            <p:nvPr/>
          </p:nvSpPr>
          <p:spPr>
            <a:xfrm>
              <a:off x="-1" y="4689177"/>
              <a:ext cx="5799221" cy="944746"/>
            </a:xfrm>
            <a:prstGeom prst="roundRect">
              <a:avLst>
                <a:gd name="adj" fmla="val 50000"/>
              </a:avLst>
            </a:prstGeom>
            <a:solidFill>
              <a:srgbClr val="99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4</a:t>
              </a:r>
            </a:p>
          </p:txBody>
        </p:sp>
        <p:sp>
          <p:nvSpPr>
            <p:cNvPr id="13" name="สี่เหลี่ยมผืนผ้า 12"/>
            <p:cNvSpPr/>
            <p:nvPr/>
          </p:nvSpPr>
          <p:spPr>
            <a:xfrm>
              <a:off x="0" y="4668252"/>
              <a:ext cx="4547937" cy="965671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สาระการเรียนรู้เรื่องที่</a:t>
              </a:r>
            </a:p>
          </p:txBody>
        </p:sp>
      </p:grp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6FCB69DD-8F72-4C59-86A8-7BE01528744D}"/>
              </a:ext>
            </a:extLst>
          </p:cNvPr>
          <p:cNvGrpSpPr/>
          <p:nvPr/>
        </p:nvGrpSpPr>
        <p:grpSpPr>
          <a:xfrm>
            <a:off x="1676548" y="0"/>
            <a:ext cx="9979634" cy="3940365"/>
            <a:chOff x="1848299" y="1701077"/>
            <a:chExt cx="9979634" cy="3703311"/>
          </a:xfrm>
        </p:grpSpPr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01B38FF7-5AF0-4F59-A292-E277A9310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5858" b="95764" l="47059" r="97355">
                          <a14:backgroundMark x1="62791" y1="87186" x2="60374" y2="928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81" t="59004"/>
            <a:stretch/>
          </p:blipFill>
          <p:spPr>
            <a:xfrm>
              <a:off x="3692063" y="2165647"/>
              <a:ext cx="3630864" cy="2389147"/>
            </a:xfrm>
            <a:prstGeom prst="rect">
              <a:avLst/>
            </a:prstGeom>
          </p:spPr>
        </p:pic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75812F31-2F02-4B8E-9DC8-6AA6465511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845" b="62291" l="1505" r="417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02" r="55206" b="37221"/>
            <a:stretch/>
          </p:blipFill>
          <p:spPr>
            <a:xfrm>
              <a:off x="1848299" y="2686922"/>
              <a:ext cx="2533732" cy="1468485"/>
            </a:xfrm>
            <a:prstGeom prst="rect">
              <a:avLst/>
            </a:prstGeom>
          </p:spPr>
        </p:pic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48CE2E77-82E1-481C-B1ED-532C86C28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29" b="31904" l="730" r="39854">
                          <a14:foregroundMark x1="11354" y1="26151" x2="16051" y2="27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007" b="70485"/>
            <a:stretch/>
          </p:blipFill>
          <p:spPr>
            <a:xfrm>
              <a:off x="6801502" y="1701077"/>
              <a:ext cx="2673265" cy="1720088"/>
            </a:xfrm>
            <a:prstGeom prst="rect">
              <a:avLst/>
            </a:prstGeom>
          </p:spPr>
        </p:pic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9A6F7F59-07F2-4D0E-B0CC-BAD865E01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36" b="89958" l="9986" r="964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94" b="46659"/>
            <a:stretch/>
          </p:blipFill>
          <p:spPr>
            <a:xfrm>
              <a:off x="6801502" y="2923800"/>
              <a:ext cx="3302001" cy="2480588"/>
            </a:xfrm>
            <a:prstGeom prst="rect">
              <a:avLst/>
            </a:prstGeom>
          </p:spPr>
        </p:pic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7A61EB20-8A5A-4BF7-A2D1-13E3E78944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651" b="94613" l="3785" r="44095">
                          <a14:backgroundMark x1="12768" y1="72228" x2="12768" y2="72228"/>
                          <a14:backgroundMark x1="24669" y1="71339" x2="25171" y2="71339"/>
                          <a14:backgroundMark x1="22891" y1="71810" x2="23165" y2="71496"/>
                          <a14:backgroundMark x1="20383" y1="74425" x2="20383" y2="74111"/>
                          <a14:backgroundMark x1="27314" y1="71234" x2="27816" y2="71234"/>
                          <a14:backgroundMark x1="30233" y1="71653" x2="29868" y2="71653"/>
                          <a14:backgroundMark x1="32649" y1="71914" x2="31874" y2="720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420" r="54440"/>
            <a:stretch/>
          </p:blipFill>
          <p:spPr>
            <a:xfrm>
              <a:off x="5631068" y="3934200"/>
              <a:ext cx="1979736" cy="1423755"/>
            </a:xfrm>
            <a:prstGeom prst="rect">
              <a:avLst/>
            </a:prstGeom>
          </p:spPr>
        </p:pic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F02DCBB9-7AA2-41A5-AD2A-397E765EE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845" b="62291" l="1505" r="417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02" r="55206" b="37221"/>
            <a:stretch/>
          </p:blipFill>
          <p:spPr>
            <a:xfrm>
              <a:off x="9294201" y="3649966"/>
              <a:ext cx="2533732" cy="1468485"/>
            </a:xfrm>
            <a:prstGeom prst="rect">
              <a:avLst/>
            </a:prstGeom>
          </p:spPr>
        </p:pic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id="{B8A2B3A6-328F-471F-B7AE-5F4B9DAFF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651" b="94613" l="3785" r="44095">
                          <a14:backgroundMark x1="12768" y1="72228" x2="12768" y2="72228"/>
                          <a14:backgroundMark x1="24669" y1="71339" x2="25171" y2="71339"/>
                          <a14:backgroundMark x1="22891" y1="71810" x2="23165" y2="71496"/>
                          <a14:backgroundMark x1="20383" y1="74425" x2="20383" y2="74111"/>
                          <a14:backgroundMark x1="27314" y1="71234" x2="27816" y2="71234"/>
                          <a14:backgroundMark x1="30233" y1="71653" x2="29868" y2="71653"/>
                          <a14:backgroundMark x1="32649" y1="71914" x2="31874" y2="720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420" r="54440"/>
            <a:stretch/>
          </p:blipFill>
          <p:spPr>
            <a:xfrm rot="2520897">
              <a:off x="8986653" y="2567578"/>
              <a:ext cx="1979736" cy="1423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6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49B3C727-B217-4659-9476-2D817673A39D}"/>
              </a:ext>
            </a:extLst>
          </p:cNvPr>
          <p:cNvGrpSpPr/>
          <p:nvPr/>
        </p:nvGrpSpPr>
        <p:grpSpPr>
          <a:xfrm>
            <a:off x="66027" y="38202"/>
            <a:ext cx="6296747" cy="769441"/>
            <a:chOff x="66027" y="38202"/>
            <a:chExt cx="6296747" cy="769441"/>
          </a:xfrm>
        </p:grpSpPr>
        <p:sp>
          <p:nvSpPr>
            <p:cNvPr id="50" name="สี่เหลี่ยมผืนผ้า: มุมมน 49">
              <a:extLst>
                <a:ext uri="{FF2B5EF4-FFF2-40B4-BE49-F238E27FC236}">
                  <a16:creationId xmlns:a16="http://schemas.microsoft.com/office/drawing/2014/main" id="{0FBF5E7D-67E4-4F92-BB75-50F253B1FD31}"/>
                </a:ext>
              </a:extLst>
            </p:cNvPr>
            <p:cNvSpPr/>
            <p:nvPr/>
          </p:nvSpPr>
          <p:spPr>
            <a:xfrm>
              <a:off x="66027" y="98893"/>
              <a:ext cx="6296747" cy="637794"/>
            </a:xfrm>
            <a:prstGeom prst="roundRect">
              <a:avLst>
                <a:gd name="adj" fmla="val 50000"/>
              </a:avLst>
            </a:prstGeom>
            <a:solidFill>
              <a:srgbClr val="A1D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grpSp>
          <p:nvGrpSpPr>
            <p:cNvPr id="52" name="กลุ่ม 51">
              <a:extLst>
                <a:ext uri="{FF2B5EF4-FFF2-40B4-BE49-F238E27FC236}">
                  <a16:creationId xmlns:a16="http://schemas.microsoft.com/office/drawing/2014/main" id="{41A939B7-D6CD-405E-8158-510D28299D96}"/>
                </a:ext>
              </a:extLst>
            </p:cNvPr>
            <p:cNvGrpSpPr/>
            <p:nvPr/>
          </p:nvGrpSpPr>
          <p:grpSpPr>
            <a:xfrm>
              <a:off x="5522486" y="176991"/>
              <a:ext cx="756197" cy="408339"/>
              <a:chOff x="-3879887" y="4419828"/>
              <a:chExt cx="2318848" cy="1073864"/>
            </a:xfrm>
          </p:grpSpPr>
          <p:cxnSp>
            <p:nvCxnSpPr>
              <p:cNvPr id="53" name="ตัวเชื่อมต่อตรง 52">
                <a:extLst>
                  <a:ext uri="{FF2B5EF4-FFF2-40B4-BE49-F238E27FC236}">
                    <a16:creationId xmlns:a16="http://schemas.microsoft.com/office/drawing/2014/main" id="{E742BA33-A358-4DF4-8704-AECB8DE36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879887" y="5493692"/>
                <a:ext cx="2318847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แผนผังลำดับงาน: ข้อมูลที่เก็บอยู่ 53">
                <a:extLst>
                  <a:ext uri="{FF2B5EF4-FFF2-40B4-BE49-F238E27FC236}">
                    <a16:creationId xmlns:a16="http://schemas.microsoft.com/office/drawing/2014/main" id="{6A4BEC2D-2C16-4406-9463-14CE141922D3}"/>
                  </a:ext>
                </a:extLst>
              </p:cNvPr>
              <p:cNvSpPr/>
              <p:nvPr/>
            </p:nvSpPr>
            <p:spPr>
              <a:xfrm>
                <a:off x="-2739905" y="5147461"/>
                <a:ext cx="1178866" cy="310704"/>
              </a:xfrm>
              <a:prstGeom prst="flowChartOnlineStorag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55" name="แผนผังลำดับงาน: ข้อมูลที่เก็บอยู่ 54">
                <a:extLst>
                  <a:ext uri="{FF2B5EF4-FFF2-40B4-BE49-F238E27FC236}">
                    <a16:creationId xmlns:a16="http://schemas.microsoft.com/office/drawing/2014/main" id="{3C700DF6-5057-4AA7-8CFF-A7DEE0B3CF20}"/>
                  </a:ext>
                </a:extLst>
              </p:cNvPr>
              <p:cNvSpPr/>
              <p:nvPr/>
            </p:nvSpPr>
            <p:spPr>
              <a:xfrm flipH="1">
                <a:off x="-2739906" y="4792552"/>
                <a:ext cx="1178866" cy="310715"/>
              </a:xfrm>
              <a:prstGeom prst="flowChartOnlineStorag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33C33170-C361-42A1-8C3A-E39DC92C88A4}"/>
                  </a:ext>
                </a:extLst>
              </p:cNvPr>
              <p:cNvSpPr/>
              <p:nvPr/>
            </p:nvSpPr>
            <p:spPr>
              <a:xfrm>
                <a:off x="-3518023" y="4419828"/>
                <a:ext cx="435002" cy="39934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57" name="แผนผังลำดับงาน: หน่วงเวลา 56">
                <a:extLst>
                  <a:ext uri="{FF2B5EF4-FFF2-40B4-BE49-F238E27FC236}">
                    <a16:creationId xmlns:a16="http://schemas.microsoft.com/office/drawing/2014/main" id="{74E52532-18B3-4644-8C24-4365DAF2A4DB}"/>
                  </a:ext>
                </a:extLst>
              </p:cNvPr>
              <p:cNvSpPr/>
              <p:nvPr/>
            </p:nvSpPr>
            <p:spPr>
              <a:xfrm rot="16200000">
                <a:off x="-3584609" y="4956579"/>
                <a:ext cx="568173" cy="435002"/>
              </a:xfrm>
              <a:prstGeom prst="flowChartDelay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</p:grpSp>
        <p:sp>
          <p:nvSpPr>
            <p:cNvPr id="49" name="กล่องข้อความ 48">
              <a:extLst>
                <a:ext uri="{FF2B5EF4-FFF2-40B4-BE49-F238E27FC236}">
                  <a16:creationId xmlns:a16="http://schemas.microsoft.com/office/drawing/2014/main" id="{C74E3385-3DD5-40B3-BA36-0CAFAAF3B889}"/>
                </a:ext>
              </a:extLst>
            </p:cNvPr>
            <p:cNvSpPr txBox="1"/>
            <p:nvPr/>
          </p:nvSpPr>
          <p:spPr>
            <a:xfrm>
              <a:off x="261191" y="38202"/>
              <a:ext cx="56032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>
                  <a:solidFill>
                    <a:srgbClr val="006800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คุณสมบัติบรรจุภัณฑ์งานประดิษฐ์</a:t>
              </a:r>
              <a:endParaRPr lang="en-US" sz="4400" b="1" dirty="0">
                <a:solidFill>
                  <a:srgbClr val="0068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1DE3F3C9-E6FD-411F-AB11-54D8260FCE1C}"/>
              </a:ext>
            </a:extLst>
          </p:cNvPr>
          <p:cNvGrpSpPr/>
          <p:nvPr/>
        </p:nvGrpSpPr>
        <p:grpSpPr>
          <a:xfrm>
            <a:off x="66027" y="814784"/>
            <a:ext cx="11973573" cy="6043215"/>
            <a:chOff x="1020932" y="1145281"/>
            <a:chExt cx="10884023" cy="5558754"/>
          </a:xfrm>
        </p:grpSpPr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DC701766-CD9D-405D-9AF5-6D704A3DCCDF}"/>
                </a:ext>
              </a:extLst>
            </p:cNvPr>
            <p:cNvSpPr/>
            <p:nvPr/>
          </p:nvSpPr>
          <p:spPr>
            <a:xfrm>
              <a:off x="1020932" y="1669129"/>
              <a:ext cx="10884023" cy="5034906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AA358890-876A-4BB9-B010-FCDA30864985}"/>
                </a:ext>
              </a:extLst>
            </p:cNvPr>
            <p:cNvSpPr/>
            <p:nvPr/>
          </p:nvSpPr>
          <p:spPr>
            <a:xfrm>
              <a:off x="1313896" y="1669129"/>
              <a:ext cx="10324730" cy="5034906"/>
            </a:xfrm>
            <a:prstGeom prst="rect">
              <a:avLst/>
            </a:prstGeom>
            <a:solidFill>
              <a:srgbClr val="FDDD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E71C7872-6A93-4208-A43C-469FAD314043}"/>
                </a:ext>
              </a:extLst>
            </p:cNvPr>
            <p:cNvSpPr/>
            <p:nvPr/>
          </p:nvSpPr>
          <p:spPr>
            <a:xfrm>
              <a:off x="1031043" y="1145281"/>
              <a:ext cx="1003176" cy="1189608"/>
            </a:xfrm>
            <a:prstGeom prst="roundRect">
              <a:avLst/>
            </a:prstGeom>
            <a:solidFill>
              <a:srgbClr val="FFF2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</p:grp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A1A40FF1-4DE0-42E1-9021-E32E246EA49C}"/>
              </a:ext>
            </a:extLst>
          </p:cNvPr>
          <p:cNvSpPr txBox="1"/>
          <p:nvPr/>
        </p:nvSpPr>
        <p:spPr>
          <a:xfrm>
            <a:off x="1915029" y="1661817"/>
            <a:ext cx="7187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น้ำหนักเบา สามารถใช้มือหยิบถือได้ง่าย</a:t>
            </a:r>
          </a:p>
        </p:txBody>
      </p: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1FEA8C79-519F-4656-B25F-03FE4B7652D5}"/>
              </a:ext>
            </a:extLst>
          </p:cNvPr>
          <p:cNvGrpSpPr/>
          <p:nvPr/>
        </p:nvGrpSpPr>
        <p:grpSpPr>
          <a:xfrm>
            <a:off x="1209210" y="1521322"/>
            <a:ext cx="564083" cy="707886"/>
            <a:chOff x="5005009" y="3162439"/>
            <a:chExt cx="708789" cy="889482"/>
          </a:xfrm>
        </p:grpSpPr>
        <p:grpSp>
          <p:nvGrpSpPr>
            <p:cNvPr id="28" name="กลุ่ม 27">
              <a:extLst>
                <a:ext uri="{FF2B5EF4-FFF2-40B4-BE49-F238E27FC236}">
                  <a16:creationId xmlns:a16="http://schemas.microsoft.com/office/drawing/2014/main" id="{A798A632-14C7-4BB8-87AA-3C88C7D7CDE8}"/>
                </a:ext>
              </a:extLst>
            </p:cNvPr>
            <p:cNvGrpSpPr/>
            <p:nvPr/>
          </p:nvGrpSpPr>
          <p:grpSpPr>
            <a:xfrm>
              <a:off x="5029678" y="3278197"/>
              <a:ext cx="675953" cy="687967"/>
              <a:chOff x="5029678" y="3278197"/>
              <a:chExt cx="675953" cy="687967"/>
            </a:xfrm>
          </p:grpSpPr>
          <p:sp>
            <p:nvSpPr>
              <p:cNvPr id="30" name="Oval 62">
                <a:extLst>
                  <a:ext uri="{FF2B5EF4-FFF2-40B4-BE49-F238E27FC236}">
                    <a16:creationId xmlns:a16="http://schemas.microsoft.com/office/drawing/2014/main" id="{FBB6E404-1A38-44AB-8C55-354A8ABDA24B}"/>
                  </a:ext>
                </a:extLst>
              </p:cNvPr>
              <p:cNvSpPr/>
              <p:nvPr/>
            </p:nvSpPr>
            <p:spPr>
              <a:xfrm>
                <a:off x="5067456" y="3327989"/>
                <a:ext cx="638175" cy="638175"/>
              </a:xfrm>
              <a:prstGeom prst="ellipse">
                <a:avLst/>
              </a:prstGeom>
              <a:solidFill>
                <a:srgbClr val="5959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  <p:sp>
            <p:nvSpPr>
              <p:cNvPr id="31" name="Oval 11">
                <a:extLst>
                  <a:ext uri="{FF2B5EF4-FFF2-40B4-BE49-F238E27FC236}">
                    <a16:creationId xmlns:a16="http://schemas.microsoft.com/office/drawing/2014/main" id="{923D8BDA-AB3A-4092-83F1-F6FCF9D20588}"/>
                  </a:ext>
                </a:extLst>
              </p:cNvPr>
              <p:cNvSpPr/>
              <p:nvPr/>
            </p:nvSpPr>
            <p:spPr>
              <a:xfrm>
                <a:off x="5029678" y="3278197"/>
                <a:ext cx="638175" cy="6381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  <p:sp>
          <p:nvSpPr>
            <p:cNvPr id="29" name="Rectangle 85">
              <a:extLst>
                <a:ext uri="{FF2B5EF4-FFF2-40B4-BE49-F238E27FC236}">
                  <a16:creationId xmlns:a16="http://schemas.microsoft.com/office/drawing/2014/main" id="{48F01A1E-49CC-4B0C-BD19-503FB2DD97A3}"/>
                </a:ext>
              </a:extLst>
            </p:cNvPr>
            <p:cNvSpPr/>
            <p:nvPr/>
          </p:nvSpPr>
          <p:spPr>
            <a:xfrm>
              <a:off x="5005009" y="3162439"/>
              <a:ext cx="708789" cy="889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1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19A41510-7581-4952-9E79-5FCD36A6F5DB}"/>
              </a:ext>
            </a:extLst>
          </p:cNvPr>
          <p:cNvSpPr txBox="1"/>
          <p:nvPr/>
        </p:nvSpPr>
        <p:spPr>
          <a:xfrm>
            <a:off x="1915029" y="2297364"/>
            <a:ext cx="7187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ใช้งานสะดวก กะทัดรัด ไม่ใหญ่เทอะทะ และจัดส่งง่าย</a:t>
            </a: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94B75021-D73A-455F-9E2E-72493E6715F6}"/>
              </a:ext>
            </a:extLst>
          </p:cNvPr>
          <p:cNvSpPr txBox="1"/>
          <p:nvPr/>
        </p:nvSpPr>
        <p:spPr>
          <a:xfrm>
            <a:off x="1948293" y="2939812"/>
            <a:ext cx="7187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มีวัสดุกันการแตก และความเสียหายของชิ้นงาน</a:t>
            </a:r>
          </a:p>
        </p:txBody>
      </p:sp>
      <p:grpSp>
        <p:nvGrpSpPr>
          <p:cNvPr id="58" name="กลุ่ม 57">
            <a:extLst>
              <a:ext uri="{FF2B5EF4-FFF2-40B4-BE49-F238E27FC236}">
                <a16:creationId xmlns:a16="http://schemas.microsoft.com/office/drawing/2014/main" id="{38EDBAA7-956E-4EA3-8358-1E0B7466EE25}"/>
              </a:ext>
            </a:extLst>
          </p:cNvPr>
          <p:cNvGrpSpPr/>
          <p:nvPr/>
        </p:nvGrpSpPr>
        <p:grpSpPr>
          <a:xfrm>
            <a:off x="1216514" y="2158358"/>
            <a:ext cx="564083" cy="707886"/>
            <a:chOff x="5005009" y="3162439"/>
            <a:chExt cx="708789" cy="889482"/>
          </a:xfrm>
        </p:grpSpPr>
        <p:grpSp>
          <p:nvGrpSpPr>
            <p:cNvPr id="59" name="กลุ่ม 58">
              <a:extLst>
                <a:ext uri="{FF2B5EF4-FFF2-40B4-BE49-F238E27FC236}">
                  <a16:creationId xmlns:a16="http://schemas.microsoft.com/office/drawing/2014/main" id="{8BB1FD03-86AF-4466-9CA0-74372A8B6A14}"/>
                </a:ext>
              </a:extLst>
            </p:cNvPr>
            <p:cNvGrpSpPr/>
            <p:nvPr/>
          </p:nvGrpSpPr>
          <p:grpSpPr>
            <a:xfrm>
              <a:off x="5029678" y="3278197"/>
              <a:ext cx="675953" cy="687967"/>
              <a:chOff x="5029678" y="3278197"/>
              <a:chExt cx="675953" cy="687967"/>
            </a:xfrm>
          </p:grpSpPr>
          <p:sp>
            <p:nvSpPr>
              <p:cNvPr id="61" name="Oval 62">
                <a:extLst>
                  <a:ext uri="{FF2B5EF4-FFF2-40B4-BE49-F238E27FC236}">
                    <a16:creationId xmlns:a16="http://schemas.microsoft.com/office/drawing/2014/main" id="{697F990B-0779-48B2-A8AB-964E1372101B}"/>
                  </a:ext>
                </a:extLst>
              </p:cNvPr>
              <p:cNvSpPr/>
              <p:nvPr/>
            </p:nvSpPr>
            <p:spPr>
              <a:xfrm>
                <a:off x="5067456" y="3327989"/>
                <a:ext cx="638175" cy="638175"/>
              </a:xfrm>
              <a:prstGeom prst="ellipse">
                <a:avLst/>
              </a:prstGeom>
              <a:solidFill>
                <a:srgbClr val="5959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  <p:sp>
            <p:nvSpPr>
              <p:cNvPr id="62" name="Oval 11">
                <a:extLst>
                  <a:ext uri="{FF2B5EF4-FFF2-40B4-BE49-F238E27FC236}">
                    <a16:creationId xmlns:a16="http://schemas.microsoft.com/office/drawing/2014/main" id="{E8E6B5A8-D1B1-435E-8B0D-0125AE54C8BF}"/>
                  </a:ext>
                </a:extLst>
              </p:cNvPr>
              <p:cNvSpPr/>
              <p:nvPr/>
            </p:nvSpPr>
            <p:spPr>
              <a:xfrm>
                <a:off x="5029678" y="3278197"/>
                <a:ext cx="638175" cy="6381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  <p:sp>
          <p:nvSpPr>
            <p:cNvPr id="60" name="Rectangle 85">
              <a:extLst>
                <a:ext uri="{FF2B5EF4-FFF2-40B4-BE49-F238E27FC236}">
                  <a16:creationId xmlns:a16="http://schemas.microsoft.com/office/drawing/2014/main" id="{87F07C72-0BBB-45F5-8655-C1953F2E7E1A}"/>
                </a:ext>
              </a:extLst>
            </p:cNvPr>
            <p:cNvSpPr/>
            <p:nvPr/>
          </p:nvSpPr>
          <p:spPr>
            <a:xfrm>
              <a:off x="5005009" y="3162439"/>
              <a:ext cx="708789" cy="889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2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grpSp>
        <p:nvGrpSpPr>
          <p:cNvPr id="63" name="กลุ่ม 62">
            <a:extLst>
              <a:ext uri="{FF2B5EF4-FFF2-40B4-BE49-F238E27FC236}">
                <a16:creationId xmlns:a16="http://schemas.microsoft.com/office/drawing/2014/main" id="{6B6A7323-3D95-4CE8-B259-785B78DDC0BB}"/>
              </a:ext>
            </a:extLst>
          </p:cNvPr>
          <p:cNvGrpSpPr/>
          <p:nvPr/>
        </p:nvGrpSpPr>
        <p:grpSpPr>
          <a:xfrm>
            <a:off x="1216514" y="2797995"/>
            <a:ext cx="564083" cy="707886"/>
            <a:chOff x="5005009" y="3162439"/>
            <a:chExt cx="708789" cy="889482"/>
          </a:xfrm>
        </p:grpSpPr>
        <p:grpSp>
          <p:nvGrpSpPr>
            <p:cNvPr id="64" name="กลุ่ม 63">
              <a:extLst>
                <a:ext uri="{FF2B5EF4-FFF2-40B4-BE49-F238E27FC236}">
                  <a16:creationId xmlns:a16="http://schemas.microsoft.com/office/drawing/2014/main" id="{EA9A75C5-0A77-4049-99C9-616F053A78F7}"/>
                </a:ext>
              </a:extLst>
            </p:cNvPr>
            <p:cNvGrpSpPr/>
            <p:nvPr/>
          </p:nvGrpSpPr>
          <p:grpSpPr>
            <a:xfrm>
              <a:off x="5029678" y="3278197"/>
              <a:ext cx="675953" cy="687967"/>
              <a:chOff x="5029678" y="3278197"/>
              <a:chExt cx="675953" cy="687967"/>
            </a:xfrm>
          </p:grpSpPr>
          <p:sp>
            <p:nvSpPr>
              <p:cNvPr id="66" name="Oval 62">
                <a:extLst>
                  <a:ext uri="{FF2B5EF4-FFF2-40B4-BE49-F238E27FC236}">
                    <a16:creationId xmlns:a16="http://schemas.microsoft.com/office/drawing/2014/main" id="{0AB6C938-6149-41BC-BC64-AC71C7FF4304}"/>
                  </a:ext>
                </a:extLst>
              </p:cNvPr>
              <p:cNvSpPr/>
              <p:nvPr/>
            </p:nvSpPr>
            <p:spPr>
              <a:xfrm>
                <a:off x="5067456" y="3327989"/>
                <a:ext cx="638175" cy="638175"/>
              </a:xfrm>
              <a:prstGeom prst="ellipse">
                <a:avLst/>
              </a:prstGeom>
              <a:solidFill>
                <a:srgbClr val="5959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  <p:sp>
            <p:nvSpPr>
              <p:cNvPr id="67" name="Oval 11">
                <a:extLst>
                  <a:ext uri="{FF2B5EF4-FFF2-40B4-BE49-F238E27FC236}">
                    <a16:creationId xmlns:a16="http://schemas.microsoft.com/office/drawing/2014/main" id="{061EEF9D-AD75-46F4-A5D4-58299FE3B663}"/>
                  </a:ext>
                </a:extLst>
              </p:cNvPr>
              <p:cNvSpPr/>
              <p:nvPr/>
            </p:nvSpPr>
            <p:spPr>
              <a:xfrm>
                <a:off x="5029678" y="3278197"/>
                <a:ext cx="638175" cy="6381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  <p:sp>
          <p:nvSpPr>
            <p:cNvPr id="65" name="Rectangle 85">
              <a:extLst>
                <a:ext uri="{FF2B5EF4-FFF2-40B4-BE49-F238E27FC236}">
                  <a16:creationId xmlns:a16="http://schemas.microsoft.com/office/drawing/2014/main" id="{345E23ED-25EA-49EF-A2D3-44F1F681354A}"/>
                </a:ext>
              </a:extLst>
            </p:cNvPr>
            <p:cNvSpPr/>
            <p:nvPr/>
          </p:nvSpPr>
          <p:spPr>
            <a:xfrm>
              <a:off x="5005009" y="3162439"/>
              <a:ext cx="708789" cy="889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3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grpSp>
        <p:nvGrpSpPr>
          <p:cNvPr id="68" name="กลุ่ม 67">
            <a:extLst>
              <a:ext uri="{FF2B5EF4-FFF2-40B4-BE49-F238E27FC236}">
                <a16:creationId xmlns:a16="http://schemas.microsoft.com/office/drawing/2014/main" id="{3F1A7BDE-F2BA-42DF-8E05-C5F98EBC5F25}"/>
              </a:ext>
            </a:extLst>
          </p:cNvPr>
          <p:cNvGrpSpPr/>
          <p:nvPr/>
        </p:nvGrpSpPr>
        <p:grpSpPr>
          <a:xfrm>
            <a:off x="1228843" y="3443391"/>
            <a:ext cx="564083" cy="707886"/>
            <a:chOff x="5005009" y="3162439"/>
            <a:chExt cx="708789" cy="889482"/>
          </a:xfrm>
        </p:grpSpPr>
        <p:grpSp>
          <p:nvGrpSpPr>
            <p:cNvPr id="69" name="กลุ่ม 68">
              <a:extLst>
                <a:ext uri="{FF2B5EF4-FFF2-40B4-BE49-F238E27FC236}">
                  <a16:creationId xmlns:a16="http://schemas.microsoft.com/office/drawing/2014/main" id="{8C554794-BD51-411C-AA5F-34500715E7A4}"/>
                </a:ext>
              </a:extLst>
            </p:cNvPr>
            <p:cNvGrpSpPr/>
            <p:nvPr/>
          </p:nvGrpSpPr>
          <p:grpSpPr>
            <a:xfrm>
              <a:off x="5029678" y="3278197"/>
              <a:ext cx="675953" cy="687967"/>
              <a:chOff x="5029678" y="3278197"/>
              <a:chExt cx="675953" cy="687967"/>
            </a:xfrm>
          </p:grpSpPr>
          <p:sp>
            <p:nvSpPr>
              <p:cNvPr id="71" name="Oval 62">
                <a:extLst>
                  <a:ext uri="{FF2B5EF4-FFF2-40B4-BE49-F238E27FC236}">
                    <a16:creationId xmlns:a16="http://schemas.microsoft.com/office/drawing/2014/main" id="{D537B312-406E-449B-9082-886D8C876C6A}"/>
                  </a:ext>
                </a:extLst>
              </p:cNvPr>
              <p:cNvSpPr/>
              <p:nvPr/>
            </p:nvSpPr>
            <p:spPr>
              <a:xfrm>
                <a:off x="5067456" y="3327989"/>
                <a:ext cx="638175" cy="638175"/>
              </a:xfrm>
              <a:prstGeom prst="ellipse">
                <a:avLst/>
              </a:prstGeom>
              <a:solidFill>
                <a:srgbClr val="5959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  <p:sp>
            <p:nvSpPr>
              <p:cNvPr id="72" name="Oval 11">
                <a:extLst>
                  <a:ext uri="{FF2B5EF4-FFF2-40B4-BE49-F238E27FC236}">
                    <a16:creationId xmlns:a16="http://schemas.microsoft.com/office/drawing/2014/main" id="{F669144B-82CB-484A-83F6-7331A6085176}"/>
                  </a:ext>
                </a:extLst>
              </p:cNvPr>
              <p:cNvSpPr/>
              <p:nvPr/>
            </p:nvSpPr>
            <p:spPr>
              <a:xfrm>
                <a:off x="5029678" y="3278197"/>
                <a:ext cx="638175" cy="6381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  <p:sp>
          <p:nvSpPr>
            <p:cNvPr id="70" name="Rectangle 85">
              <a:extLst>
                <a:ext uri="{FF2B5EF4-FFF2-40B4-BE49-F238E27FC236}">
                  <a16:creationId xmlns:a16="http://schemas.microsoft.com/office/drawing/2014/main" id="{914E3F85-9208-41C7-9010-AA2DE1AF64EE}"/>
                </a:ext>
              </a:extLst>
            </p:cNvPr>
            <p:cNvSpPr/>
            <p:nvPr/>
          </p:nvSpPr>
          <p:spPr>
            <a:xfrm>
              <a:off x="5005009" y="3162439"/>
              <a:ext cx="708789" cy="889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4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sp>
        <p:nvSpPr>
          <p:cNvPr id="73" name="กล่องข้อความ 72">
            <a:extLst>
              <a:ext uri="{FF2B5EF4-FFF2-40B4-BE49-F238E27FC236}">
                <a16:creationId xmlns:a16="http://schemas.microsoft.com/office/drawing/2014/main" id="{55AAE7F2-66FA-4B66-922E-F5AB8BEC3F43}"/>
              </a:ext>
            </a:extLst>
          </p:cNvPr>
          <p:cNvSpPr txBox="1"/>
          <p:nvPr/>
        </p:nvSpPr>
        <p:spPr>
          <a:xfrm>
            <a:off x="1883489" y="3582260"/>
            <a:ext cx="997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บรรจุภัณฑ์ที่ห่อหุ้มผลิตภัณฑ์ต้องใช้วัสดุที่มีความอ่อนนุ่ม ไม่ทำให้เกิดรอยขีดข่วนจากการห่อหุ้มสินค้า</a:t>
            </a:r>
          </a:p>
        </p:txBody>
      </p:sp>
      <p:grpSp>
        <p:nvGrpSpPr>
          <p:cNvPr id="74" name="กลุ่ม 73">
            <a:extLst>
              <a:ext uri="{FF2B5EF4-FFF2-40B4-BE49-F238E27FC236}">
                <a16:creationId xmlns:a16="http://schemas.microsoft.com/office/drawing/2014/main" id="{DDF8037C-F85F-49EF-846D-19A3D84D755B}"/>
              </a:ext>
            </a:extLst>
          </p:cNvPr>
          <p:cNvGrpSpPr/>
          <p:nvPr/>
        </p:nvGrpSpPr>
        <p:grpSpPr>
          <a:xfrm>
            <a:off x="1216514" y="4121787"/>
            <a:ext cx="564083" cy="707886"/>
            <a:chOff x="5005009" y="3162439"/>
            <a:chExt cx="708789" cy="889482"/>
          </a:xfrm>
        </p:grpSpPr>
        <p:grpSp>
          <p:nvGrpSpPr>
            <p:cNvPr id="75" name="กลุ่ม 74">
              <a:extLst>
                <a:ext uri="{FF2B5EF4-FFF2-40B4-BE49-F238E27FC236}">
                  <a16:creationId xmlns:a16="http://schemas.microsoft.com/office/drawing/2014/main" id="{30E7E951-9AFE-468B-82E1-A692D028A893}"/>
                </a:ext>
              </a:extLst>
            </p:cNvPr>
            <p:cNvGrpSpPr/>
            <p:nvPr/>
          </p:nvGrpSpPr>
          <p:grpSpPr>
            <a:xfrm>
              <a:off x="5029678" y="3278197"/>
              <a:ext cx="675953" cy="687967"/>
              <a:chOff x="5029678" y="3278197"/>
              <a:chExt cx="675953" cy="687967"/>
            </a:xfrm>
          </p:grpSpPr>
          <p:sp>
            <p:nvSpPr>
              <p:cNvPr id="77" name="Oval 62">
                <a:extLst>
                  <a:ext uri="{FF2B5EF4-FFF2-40B4-BE49-F238E27FC236}">
                    <a16:creationId xmlns:a16="http://schemas.microsoft.com/office/drawing/2014/main" id="{EB5F8B94-F873-4374-9EE2-A895462AEF91}"/>
                  </a:ext>
                </a:extLst>
              </p:cNvPr>
              <p:cNvSpPr/>
              <p:nvPr/>
            </p:nvSpPr>
            <p:spPr>
              <a:xfrm>
                <a:off x="5067456" y="3327989"/>
                <a:ext cx="638175" cy="638175"/>
              </a:xfrm>
              <a:prstGeom prst="ellipse">
                <a:avLst/>
              </a:prstGeom>
              <a:solidFill>
                <a:srgbClr val="5959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  <p:sp>
            <p:nvSpPr>
              <p:cNvPr id="78" name="Oval 11">
                <a:extLst>
                  <a:ext uri="{FF2B5EF4-FFF2-40B4-BE49-F238E27FC236}">
                    <a16:creationId xmlns:a16="http://schemas.microsoft.com/office/drawing/2014/main" id="{8EA1C890-8E9F-4C0C-9694-2F3539DB7767}"/>
                  </a:ext>
                </a:extLst>
              </p:cNvPr>
              <p:cNvSpPr/>
              <p:nvPr/>
            </p:nvSpPr>
            <p:spPr>
              <a:xfrm>
                <a:off x="5029678" y="3278197"/>
                <a:ext cx="638175" cy="6381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  <p:sp>
          <p:nvSpPr>
            <p:cNvPr id="76" name="Rectangle 85">
              <a:extLst>
                <a:ext uri="{FF2B5EF4-FFF2-40B4-BE49-F238E27FC236}">
                  <a16:creationId xmlns:a16="http://schemas.microsoft.com/office/drawing/2014/main" id="{DABF04FF-4892-4634-9290-75CF2AC91BCF}"/>
                </a:ext>
              </a:extLst>
            </p:cNvPr>
            <p:cNvSpPr/>
            <p:nvPr/>
          </p:nvSpPr>
          <p:spPr>
            <a:xfrm>
              <a:off x="5005009" y="3162439"/>
              <a:ext cx="708789" cy="889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5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sp>
        <p:nvSpPr>
          <p:cNvPr id="79" name="กล่องข้อความ 78">
            <a:extLst>
              <a:ext uri="{FF2B5EF4-FFF2-40B4-BE49-F238E27FC236}">
                <a16:creationId xmlns:a16="http://schemas.microsoft.com/office/drawing/2014/main" id="{556575DB-5B7E-4167-9693-E98014A45346}"/>
              </a:ext>
            </a:extLst>
          </p:cNvPr>
          <p:cNvSpPr txBox="1"/>
          <p:nvPr/>
        </p:nvSpPr>
        <p:spPr>
          <a:xfrm>
            <a:off x="1871160" y="4260656"/>
            <a:ext cx="4698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สามารถทนต่อแรงกระแทก แข็งแรงทนทาน</a:t>
            </a:r>
          </a:p>
        </p:txBody>
      </p:sp>
      <p:grpSp>
        <p:nvGrpSpPr>
          <p:cNvPr id="80" name="กลุ่ม 79">
            <a:extLst>
              <a:ext uri="{FF2B5EF4-FFF2-40B4-BE49-F238E27FC236}">
                <a16:creationId xmlns:a16="http://schemas.microsoft.com/office/drawing/2014/main" id="{DC2291F8-9ABB-4DF3-B6EB-AB1129FEBA77}"/>
              </a:ext>
            </a:extLst>
          </p:cNvPr>
          <p:cNvGrpSpPr/>
          <p:nvPr/>
        </p:nvGrpSpPr>
        <p:grpSpPr>
          <a:xfrm>
            <a:off x="1204185" y="4774084"/>
            <a:ext cx="564083" cy="707886"/>
            <a:chOff x="5005009" y="3162439"/>
            <a:chExt cx="708789" cy="889482"/>
          </a:xfrm>
        </p:grpSpPr>
        <p:grpSp>
          <p:nvGrpSpPr>
            <p:cNvPr id="81" name="กลุ่ม 80">
              <a:extLst>
                <a:ext uri="{FF2B5EF4-FFF2-40B4-BE49-F238E27FC236}">
                  <a16:creationId xmlns:a16="http://schemas.microsoft.com/office/drawing/2014/main" id="{B8344473-88ED-4298-B231-57E9F9F8E2F0}"/>
                </a:ext>
              </a:extLst>
            </p:cNvPr>
            <p:cNvGrpSpPr/>
            <p:nvPr/>
          </p:nvGrpSpPr>
          <p:grpSpPr>
            <a:xfrm>
              <a:off x="5029678" y="3278197"/>
              <a:ext cx="675953" cy="687967"/>
              <a:chOff x="5029678" y="3278197"/>
              <a:chExt cx="675953" cy="687967"/>
            </a:xfrm>
          </p:grpSpPr>
          <p:sp>
            <p:nvSpPr>
              <p:cNvPr id="83" name="Oval 62">
                <a:extLst>
                  <a:ext uri="{FF2B5EF4-FFF2-40B4-BE49-F238E27FC236}">
                    <a16:creationId xmlns:a16="http://schemas.microsoft.com/office/drawing/2014/main" id="{DC2808FC-FFAD-4616-A80F-1DE5081B805C}"/>
                  </a:ext>
                </a:extLst>
              </p:cNvPr>
              <p:cNvSpPr/>
              <p:nvPr/>
            </p:nvSpPr>
            <p:spPr>
              <a:xfrm>
                <a:off x="5067456" y="3327989"/>
                <a:ext cx="638175" cy="638175"/>
              </a:xfrm>
              <a:prstGeom prst="ellipse">
                <a:avLst/>
              </a:prstGeom>
              <a:solidFill>
                <a:srgbClr val="5959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  <p:sp>
            <p:nvSpPr>
              <p:cNvPr id="84" name="Oval 11">
                <a:extLst>
                  <a:ext uri="{FF2B5EF4-FFF2-40B4-BE49-F238E27FC236}">
                    <a16:creationId xmlns:a16="http://schemas.microsoft.com/office/drawing/2014/main" id="{6513F8F0-7B2F-47C2-97A3-0646EEA9BB6E}"/>
                  </a:ext>
                </a:extLst>
              </p:cNvPr>
              <p:cNvSpPr/>
              <p:nvPr/>
            </p:nvSpPr>
            <p:spPr>
              <a:xfrm>
                <a:off x="5029678" y="3278197"/>
                <a:ext cx="638175" cy="6381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  <p:sp>
          <p:nvSpPr>
            <p:cNvPr id="82" name="Rectangle 85">
              <a:extLst>
                <a:ext uri="{FF2B5EF4-FFF2-40B4-BE49-F238E27FC236}">
                  <a16:creationId xmlns:a16="http://schemas.microsoft.com/office/drawing/2014/main" id="{E45DE734-DAD8-48C9-A6D5-9D92B75EBFB2}"/>
                </a:ext>
              </a:extLst>
            </p:cNvPr>
            <p:cNvSpPr/>
            <p:nvPr/>
          </p:nvSpPr>
          <p:spPr>
            <a:xfrm>
              <a:off x="5005009" y="3162439"/>
              <a:ext cx="708789" cy="889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6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sp>
        <p:nvSpPr>
          <p:cNvPr id="85" name="กล่องข้อความ 84">
            <a:extLst>
              <a:ext uri="{FF2B5EF4-FFF2-40B4-BE49-F238E27FC236}">
                <a16:creationId xmlns:a16="http://schemas.microsoft.com/office/drawing/2014/main" id="{87811014-9B15-44FA-8EE2-392E65F4646C}"/>
              </a:ext>
            </a:extLst>
          </p:cNvPr>
          <p:cNvSpPr txBox="1"/>
          <p:nvPr/>
        </p:nvSpPr>
        <p:spPr>
          <a:xfrm>
            <a:off x="1858831" y="4912953"/>
            <a:ext cx="5168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สามารถปกป้องผลิตภัณฑ์ที่อยู่ภายในไม่ให้เสียหาย</a:t>
            </a:r>
          </a:p>
        </p:txBody>
      </p:sp>
      <p:grpSp>
        <p:nvGrpSpPr>
          <p:cNvPr id="86" name="กลุ่ม 85">
            <a:extLst>
              <a:ext uri="{FF2B5EF4-FFF2-40B4-BE49-F238E27FC236}">
                <a16:creationId xmlns:a16="http://schemas.microsoft.com/office/drawing/2014/main" id="{709DC9C0-7D3A-40F6-B39E-FB3BD6E6E8F4}"/>
              </a:ext>
            </a:extLst>
          </p:cNvPr>
          <p:cNvGrpSpPr/>
          <p:nvPr/>
        </p:nvGrpSpPr>
        <p:grpSpPr>
          <a:xfrm>
            <a:off x="1216514" y="5385795"/>
            <a:ext cx="564083" cy="707886"/>
            <a:chOff x="5005009" y="3162439"/>
            <a:chExt cx="708789" cy="889482"/>
          </a:xfrm>
        </p:grpSpPr>
        <p:grpSp>
          <p:nvGrpSpPr>
            <p:cNvPr id="87" name="กลุ่ม 86">
              <a:extLst>
                <a:ext uri="{FF2B5EF4-FFF2-40B4-BE49-F238E27FC236}">
                  <a16:creationId xmlns:a16="http://schemas.microsoft.com/office/drawing/2014/main" id="{3291D17E-A80D-4B0D-AF5C-DCA5CA25C40C}"/>
                </a:ext>
              </a:extLst>
            </p:cNvPr>
            <p:cNvGrpSpPr/>
            <p:nvPr/>
          </p:nvGrpSpPr>
          <p:grpSpPr>
            <a:xfrm>
              <a:off x="5029678" y="3278197"/>
              <a:ext cx="675953" cy="687967"/>
              <a:chOff x="5029678" y="3278197"/>
              <a:chExt cx="675953" cy="687967"/>
            </a:xfrm>
          </p:grpSpPr>
          <p:sp>
            <p:nvSpPr>
              <p:cNvPr id="89" name="Oval 62">
                <a:extLst>
                  <a:ext uri="{FF2B5EF4-FFF2-40B4-BE49-F238E27FC236}">
                    <a16:creationId xmlns:a16="http://schemas.microsoft.com/office/drawing/2014/main" id="{8E8CF9A8-2440-4621-8158-3394A9A487C1}"/>
                  </a:ext>
                </a:extLst>
              </p:cNvPr>
              <p:cNvSpPr/>
              <p:nvPr/>
            </p:nvSpPr>
            <p:spPr>
              <a:xfrm>
                <a:off x="5067456" y="3327989"/>
                <a:ext cx="638175" cy="638175"/>
              </a:xfrm>
              <a:prstGeom prst="ellipse">
                <a:avLst/>
              </a:prstGeom>
              <a:solidFill>
                <a:srgbClr val="5959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  <p:sp>
            <p:nvSpPr>
              <p:cNvPr id="90" name="Oval 11">
                <a:extLst>
                  <a:ext uri="{FF2B5EF4-FFF2-40B4-BE49-F238E27FC236}">
                    <a16:creationId xmlns:a16="http://schemas.microsoft.com/office/drawing/2014/main" id="{22BB3096-C06B-4AEC-A23B-D9A983B88166}"/>
                  </a:ext>
                </a:extLst>
              </p:cNvPr>
              <p:cNvSpPr/>
              <p:nvPr/>
            </p:nvSpPr>
            <p:spPr>
              <a:xfrm>
                <a:off x="5029678" y="3278197"/>
                <a:ext cx="638175" cy="6381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  <p:sp>
          <p:nvSpPr>
            <p:cNvPr id="88" name="Rectangle 85">
              <a:extLst>
                <a:ext uri="{FF2B5EF4-FFF2-40B4-BE49-F238E27FC236}">
                  <a16:creationId xmlns:a16="http://schemas.microsoft.com/office/drawing/2014/main" id="{C494E204-4A48-4B95-8D17-2955958A5E3C}"/>
                </a:ext>
              </a:extLst>
            </p:cNvPr>
            <p:cNvSpPr/>
            <p:nvPr/>
          </p:nvSpPr>
          <p:spPr>
            <a:xfrm>
              <a:off x="5005009" y="3162439"/>
              <a:ext cx="708789" cy="889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7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sp>
        <p:nvSpPr>
          <p:cNvPr id="91" name="กล่องข้อความ 90">
            <a:extLst>
              <a:ext uri="{FF2B5EF4-FFF2-40B4-BE49-F238E27FC236}">
                <a16:creationId xmlns:a16="http://schemas.microsoft.com/office/drawing/2014/main" id="{16C7220C-0826-4B09-9CB7-145CA46C16AE}"/>
              </a:ext>
            </a:extLst>
          </p:cNvPr>
          <p:cNvSpPr txBox="1"/>
          <p:nvPr/>
        </p:nvSpPr>
        <p:spPr>
          <a:xfrm>
            <a:off x="1871160" y="5524664"/>
            <a:ext cx="449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ให้ข้อมูลของสิ่งที่ห่อหุ้มภายในชัดเจน</a:t>
            </a:r>
          </a:p>
        </p:txBody>
      </p:sp>
      <p:grpSp>
        <p:nvGrpSpPr>
          <p:cNvPr id="92" name="กลุ่ม 91">
            <a:extLst>
              <a:ext uri="{FF2B5EF4-FFF2-40B4-BE49-F238E27FC236}">
                <a16:creationId xmlns:a16="http://schemas.microsoft.com/office/drawing/2014/main" id="{4BCC4C98-0170-48CE-BA2E-820AA98B33B4}"/>
              </a:ext>
            </a:extLst>
          </p:cNvPr>
          <p:cNvGrpSpPr/>
          <p:nvPr/>
        </p:nvGrpSpPr>
        <p:grpSpPr>
          <a:xfrm>
            <a:off x="1246313" y="6026131"/>
            <a:ext cx="564083" cy="707886"/>
            <a:chOff x="5005009" y="3162439"/>
            <a:chExt cx="708789" cy="889482"/>
          </a:xfrm>
        </p:grpSpPr>
        <p:grpSp>
          <p:nvGrpSpPr>
            <p:cNvPr id="93" name="กลุ่ม 92">
              <a:extLst>
                <a:ext uri="{FF2B5EF4-FFF2-40B4-BE49-F238E27FC236}">
                  <a16:creationId xmlns:a16="http://schemas.microsoft.com/office/drawing/2014/main" id="{1FB47C9E-4EE9-4C0B-9054-627F12458102}"/>
                </a:ext>
              </a:extLst>
            </p:cNvPr>
            <p:cNvGrpSpPr/>
            <p:nvPr/>
          </p:nvGrpSpPr>
          <p:grpSpPr>
            <a:xfrm>
              <a:off x="5029678" y="3278197"/>
              <a:ext cx="675953" cy="687967"/>
              <a:chOff x="5029678" y="3278197"/>
              <a:chExt cx="675953" cy="687967"/>
            </a:xfrm>
          </p:grpSpPr>
          <p:sp>
            <p:nvSpPr>
              <p:cNvPr id="95" name="Oval 62">
                <a:extLst>
                  <a:ext uri="{FF2B5EF4-FFF2-40B4-BE49-F238E27FC236}">
                    <a16:creationId xmlns:a16="http://schemas.microsoft.com/office/drawing/2014/main" id="{BAF031E6-73E1-4DA9-88C1-6758E5009316}"/>
                  </a:ext>
                </a:extLst>
              </p:cNvPr>
              <p:cNvSpPr/>
              <p:nvPr/>
            </p:nvSpPr>
            <p:spPr>
              <a:xfrm>
                <a:off x="5067456" y="3327989"/>
                <a:ext cx="638175" cy="638175"/>
              </a:xfrm>
              <a:prstGeom prst="ellipse">
                <a:avLst/>
              </a:prstGeom>
              <a:solidFill>
                <a:srgbClr val="5959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  <p:sp>
            <p:nvSpPr>
              <p:cNvPr id="96" name="Oval 11">
                <a:extLst>
                  <a:ext uri="{FF2B5EF4-FFF2-40B4-BE49-F238E27FC236}">
                    <a16:creationId xmlns:a16="http://schemas.microsoft.com/office/drawing/2014/main" id="{66A4E335-5DD0-420D-B274-5ED5167A5B81}"/>
                  </a:ext>
                </a:extLst>
              </p:cNvPr>
              <p:cNvSpPr/>
              <p:nvPr/>
            </p:nvSpPr>
            <p:spPr>
              <a:xfrm>
                <a:off x="5029678" y="3278197"/>
                <a:ext cx="638175" cy="6381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  <p:sp>
          <p:nvSpPr>
            <p:cNvPr id="94" name="Rectangle 85">
              <a:extLst>
                <a:ext uri="{FF2B5EF4-FFF2-40B4-BE49-F238E27FC236}">
                  <a16:creationId xmlns:a16="http://schemas.microsoft.com/office/drawing/2014/main" id="{C7257631-0C1A-4C39-805E-8F5CACBD1130}"/>
                </a:ext>
              </a:extLst>
            </p:cNvPr>
            <p:cNvSpPr/>
            <p:nvPr/>
          </p:nvSpPr>
          <p:spPr>
            <a:xfrm>
              <a:off x="5005009" y="3162439"/>
              <a:ext cx="708789" cy="889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8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sp>
        <p:nvSpPr>
          <p:cNvPr id="97" name="กล่องข้อความ 96">
            <a:extLst>
              <a:ext uri="{FF2B5EF4-FFF2-40B4-BE49-F238E27FC236}">
                <a16:creationId xmlns:a16="http://schemas.microsoft.com/office/drawing/2014/main" id="{4E4FBF64-DFA8-48A8-8C61-F47E711F1ADD}"/>
              </a:ext>
            </a:extLst>
          </p:cNvPr>
          <p:cNvSpPr txBox="1"/>
          <p:nvPr/>
        </p:nvSpPr>
        <p:spPr>
          <a:xfrm>
            <a:off x="1900959" y="6165000"/>
            <a:ext cx="4461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มีเอกลักษณ์เฉพาะที่โดดเด่น สวยงาม ดึงดูด</a:t>
            </a:r>
          </a:p>
        </p:txBody>
      </p:sp>
      <p:pic>
        <p:nvPicPr>
          <p:cNvPr id="98" name="รูปภาพ 97">
            <a:extLst>
              <a:ext uri="{FF2B5EF4-FFF2-40B4-BE49-F238E27FC236}">
                <a16:creationId xmlns:a16="http://schemas.microsoft.com/office/drawing/2014/main" id="{C2CADF54-BA91-47FE-9A05-B0860B669E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36" b="89958" l="9986" r="96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94" b="46659"/>
          <a:stretch/>
        </p:blipFill>
        <p:spPr>
          <a:xfrm>
            <a:off x="6570133" y="4758249"/>
            <a:ext cx="3302001" cy="2480588"/>
          </a:xfrm>
          <a:prstGeom prst="rect">
            <a:avLst/>
          </a:prstGeom>
        </p:spPr>
      </p:pic>
      <p:pic>
        <p:nvPicPr>
          <p:cNvPr id="100" name="รูปภาพ 99">
            <a:extLst>
              <a:ext uri="{FF2B5EF4-FFF2-40B4-BE49-F238E27FC236}">
                <a16:creationId xmlns:a16="http://schemas.microsoft.com/office/drawing/2014/main" id="{CB7920FA-CFA7-42B0-83E9-FD28C4E5CD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858" b="95764" l="47059" r="97355">
                        <a14:backgroundMark x1="62791" y1="87186" x2="60374" y2="92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81" t="59004"/>
          <a:stretch/>
        </p:blipFill>
        <p:spPr>
          <a:xfrm>
            <a:off x="8681213" y="4325527"/>
            <a:ext cx="2713569" cy="1785557"/>
          </a:xfrm>
          <a:prstGeom prst="rect">
            <a:avLst/>
          </a:prstGeom>
        </p:spPr>
      </p:pic>
      <p:pic>
        <p:nvPicPr>
          <p:cNvPr id="99" name="รูปภาพ 98">
            <a:extLst>
              <a:ext uri="{FF2B5EF4-FFF2-40B4-BE49-F238E27FC236}">
                <a16:creationId xmlns:a16="http://schemas.microsoft.com/office/drawing/2014/main" id="{FA2A4CAF-1E8D-4248-9370-436801E8BD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845" b="62291" l="1505" r="41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002" r="55206" b="37221"/>
          <a:stretch/>
        </p:blipFill>
        <p:spPr>
          <a:xfrm>
            <a:off x="9242677" y="5467102"/>
            <a:ext cx="2533732" cy="14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7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44" grpId="0"/>
      <p:bldP spid="73" grpId="0"/>
      <p:bldP spid="79" grpId="0"/>
      <p:bldP spid="85" grpId="0"/>
      <p:bldP spid="91" grpId="0"/>
      <p:bldP spid="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409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กล่องข้อความ 9"/>
          <p:cNvSpPr txBox="1"/>
          <p:nvPr/>
        </p:nvSpPr>
        <p:spPr>
          <a:xfrm>
            <a:off x="1" y="5353574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6600" b="1" dirty="0">
                <a:solidFill>
                  <a:srgbClr val="00206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การเลือกใช้บรรจุภัณฑ์สำหรับงานประดิษฐ์</a:t>
            </a:r>
            <a:endParaRPr kumimoji="0" lang="th-TH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grpSp>
        <p:nvGrpSpPr>
          <p:cNvPr id="15" name="กลุ่ม 14"/>
          <p:cNvGrpSpPr/>
          <p:nvPr/>
        </p:nvGrpSpPr>
        <p:grpSpPr>
          <a:xfrm>
            <a:off x="0" y="4252437"/>
            <a:ext cx="5799221" cy="965671"/>
            <a:chOff x="-1" y="4668252"/>
            <a:chExt cx="5799221" cy="965671"/>
          </a:xfrm>
        </p:grpSpPr>
        <p:sp>
          <p:nvSpPr>
            <p:cNvPr id="12" name="สี่เหลี่ยมผืนผ้ามุมมน 11"/>
            <p:cNvSpPr/>
            <p:nvPr/>
          </p:nvSpPr>
          <p:spPr>
            <a:xfrm>
              <a:off x="-1" y="4689177"/>
              <a:ext cx="5799221" cy="944746"/>
            </a:xfrm>
            <a:prstGeom prst="roundRect">
              <a:avLst>
                <a:gd name="adj" fmla="val 50000"/>
              </a:avLst>
            </a:prstGeom>
            <a:solidFill>
              <a:srgbClr val="99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11500" b="1" dirty="0">
                  <a:solidFill>
                    <a:srgbClr val="002060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5</a:t>
              </a:r>
              <a:endParaRPr kumimoji="0" lang="th-TH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endParaRPr>
            </a:p>
          </p:txBody>
        </p:sp>
        <p:sp>
          <p:nvSpPr>
            <p:cNvPr id="13" name="สี่เหลี่ยมผืนผ้า 12"/>
            <p:cNvSpPr/>
            <p:nvPr/>
          </p:nvSpPr>
          <p:spPr>
            <a:xfrm>
              <a:off x="0" y="4668252"/>
              <a:ext cx="4547937" cy="965671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สาระการเรียนรู้เรื่องที่</a:t>
              </a:r>
            </a:p>
          </p:txBody>
        </p:sp>
      </p:grp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5B3BD95-F3D5-4134-ADB1-643651CE3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" b="100000" l="0" r="100000">
                        <a14:foregroundMark x1="22104" y1="24592" x2="66006" y2="357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6152" y="774148"/>
            <a:ext cx="4547937" cy="3260742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1C934DB-7305-4C15-99CC-A05BCBD46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7" b="98624" l="439" r="989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54" y="768238"/>
            <a:ext cx="4440259" cy="296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4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สี่เหลี่ยมผืนผ้ามุมมน 6">
            <a:extLst>
              <a:ext uri="{FF2B5EF4-FFF2-40B4-BE49-F238E27FC236}">
                <a16:creationId xmlns:a16="http://schemas.microsoft.com/office/drawing/2014/main" id="{D7489BDB-3BDA-4770-A8CC-F4E929E23C3F}"/>
              </a:ext>
            </a:extLst>
          </p:cNvPr>
          <p:cNvSpPr/>
          <p:nvPr/>
        </p:nvSpPr>
        <p:spPr>
          <a:xfrm>
            <a:off x="169333" y="1449854"/>
            <a:ext cx="11819467" cy="5231155"/>
          </a:xfrm>
          <a:prstGeom prst="roundRect">
            <a:avLst>
              <a:gd name="adj" fmla="val 3992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Mali Grade 6" panose="02000506000000020004" pitchFamily="2" charset="-34"/>
            </a:endParaRPr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49B3C727-B217-4659-9476-2D817673A39D}"/>
              </a:ext>
            </a:extLst>
          </p:cNvPr>
          <p:cNvGrpSpPr/>
          <p:nvPr/>
        </p:nvGrpSpPr>
        <p:grpSpPr>
          <a:xfrm>
            <a:off x="66027" y="38202"/>
            <a:ext cx="7619625" cy="769441"/>
            <a:chOff x="66027" y="38202"/>
            <a:chExt cx="7494227" cy="769441"/>
          </a:xfrm>
        </p:grpSpPr>
        <p:sp>
          <p:nvSpPr>
            <p:cNvPr id="50" name="สี่เหลี่ยมผืนผ้า: มุมมน 49">
              <a:extLst>
                <a:ext uri="{FF2B5EF4-FFF2-40B4-BE49-F238E27FC236}">
                  <a16:creationId xmlns:a16="http://schemas.microsoft.com/office/drawing/2014/main" id="{0FBF5E7D-67E4-4F92-BB75-50F253B1FD31}"/>
                </a:ext>
              </a:extLst>
            </p:cNvPr>
            <p:cNvSpPr/>
            <p:nvPr/>
          </p:nvSpPr>
          <p:spPr>
            <a:xfrm>
              <a:off x="66027" y="98893"/>
              <a:ext cx="7494227" cy="637794"/>
            </a:xfrm>
            <a:prstGeom prst="roundRect">
              <a:avLst>
                <a:gd name="adj" fmla="val 50000"/>
              </a:avLst>
            </a:prstGeom>
            <a:solidFill>
              <a:srgbClr val="C4AF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grpSp>
          <p:nvGrpSpPr>
            <p:cNvPr id="52" name="กลุ่ม 51">
              <a:extLst>
                <a:ext uri="{FF2B5EF4-FFF2-40B4-BE49-F238E27FC236}">
                  <a16:creationId xmlns:a16="http://schemas.microsoft.com/office/drawing/2014/main" id="{41A939B7-D6CD-405E-8158-510D28299D96}"/>
                </a:ext>
              </a:extLst>
            </p:cNvPr>
            <p:cNvGrpSpPr/>
            <p:nvPr/>
          </p:nvGrpSpPr>
          <p:grpSpPr>
            <a:xfrm>
              <a:off x="6640938" y="158269"/>
              <a:ext cx="756198" cy="408337"/>
              <a:chOff x="-450195" y="4370595"/>
              <a:chExt cx="2318849" cy="1073859"/>
            </a:xfrm>
          </p:grpSpPr>
          <p:cxnSp>
            <p:nvCxnSpPr>
              <p:cNvPr id="53" name="ตัวเชื่อมต่อตรง 52">
                <a:extLst>
                  <a:ext uri="{FF2B5EF4-FFF2-40B4-BE49-F238E27FC236}">
                    <a16:creationId xmlns:a16="http://schemas.microsoft.com/office/drawing/2014/main" id="{E742BA33-A358-4DF4-8704-AECB8DE36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450195" y="5444454"/>
                <a:ext cx="2318848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แผนผังลำดับงาน: ข้อมูลที่เก็บอยู่ 53">
                <a:extLst>
                  <a:ext uri="{FF2B5EF4-FFF2-40B4-BE49-F238E27FC236}">
                    <a16:creationId xmlns:a16="http://schemas.microsoft.com/office/drawing/2014/main" id="{6A4BEC2D-2C16-4406-9463-14CE141922D3}"/>
                  </a:ext>
                </a:extLst>
              </p:cNvPr>
              <p:cNvSpPr/>
              <p:nvPr/>
            </p:nvSpPr>
            <p:spPr>
              <a:xfrm>
                <a:off x="689787" y="5098223"/>
                <a:ext cx="1178867" cy="310704"/>
              </a:xfrm>
              <a:prstGeom prst="flowChartOnlineStorag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55" name="แผนผังลำดับงาน: ข้อมูลที่เก็บอยู่ 54">
                <a:extLst>
                  <a:ext uri="{FF2B5EF4-FFF2-40B4-BE49-F238E27FC236}">
                    <a16:creationId xmlns:a16="http://schemas.microsoft.com/office/drawing/2014/main" id="{3C700DF6-5057-4AA7-8CFF-A7DEE0B3CF20}"/>
                  </a:ext>
                </a:extLst>
              </p:cNvPr>
              <p:cNvSpPr/>
              <p:nvPr/>
            </p:nvSpPr>
            <p:spPr>
              <a:xfrm flipH="1">
                <a:off x="689784" y="4743314"/>
                <a:ext cx="1178864" cy="310715"/>
              </a:xfrm>
              <a:prstGeom prst="flowChartOnlineStorag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33C33170-C361-42A1-8C3A-E39DC92C88A4}"/>
                  </a:ext>
                </a:extLst>
              </p:cNvPr>
              <p:cNvSpPr/>
              <p:nvPr/>
            </p:nvSpPr>
            <p:spPr>
              <a:xfrm>
                <a:off x="-88330" y="4370595"/>
                <a:ext cx="435002" cy="399343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57" name="แผนผังลำดับงาน: หน่วงเวลา 56">
                <a:extLst>
                  <a:ext uri="{FF2B5EF4-FFF2-40B4-BE49-F238E27FC236}">
                    <a16:creationId xmlns:a16="http://schemas.microsoft.com/office/drawing/2014/main" id="{74E52532-18B3-4644-8C24-4365DAF2A4DB}"/>
                  </a:ext>
                </a:extLst>
              </p:cNvPr>
              <p:cNvSpPr/>
              <p:nvPr/>
            </p:nvSpPr>
            <p:spPr>
              <a:xfrm rot="16200000">
                <a:off x="-154918" y="4907343"/>
                <a:ext cx="568173" cy="435003"/>
              </a:xfrm>
              <a:prstGeom prst="flowChartDelay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</p:grpSp>
        <p:sp>
          <p:nvSpPr>
            <p:cNvPr id="49" name="กล่องข้อความ 48">
              <a:extLst>
                <a:ext uri="{FF2B5EF4-FFF2-40B4-BE49-F238E27FC236}">
                  <a16:creationId xmlns:a16="http://schemas.microsoft.com/office/drawing/2014/main" id="{C74E3385-3DD5-40B3-BA36-0CAFAAF3B889}"/>
                </a:ext>
              </a:extLst>
            </p:cNvPr>
            <p:cNvSpPr txBox="1"/>
            <p:nvPr/>
          </p:nvSpPr>
          <p:spPr>
            <a:xfrm>
              <a:off x="261191" y="38202"/>
              <a:ext cx="67515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>
                  <a:solidFill>
                    <a:srgbClr val="2A1254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การเลือกใช้บรรจุภัณฑ์สำหรับงานประดิษฐ์</a:t>
              </a:r>
            </a:p>
          </p:txBody>
        </p:sp>
      </p:grp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A1A40FF1-4DE0-42E1-9021-E32E246EA49C}"/>
              </a:ext>
            </a:extLst>
          </p:cNvPr>
          <p:cNvSpPr txBox="1"/>
          <p:nvPr/>
        </p:nvSpPr>
        <p:spPr>
          <a:xfrm>
            <a:off x="381591" y="885147"/>
            <a:ext cx="10582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บรรจุภัณฑ์มีหลายประเภทแต่ที่ใช้กับงานประดิษฐ์ส่วนใหญ่จะใช้อยู่  2 ประเภท คือ</a:t>
            </a:r>
          </a:p>
        </p:txBody>
      </p: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73A26D01-B05B-4FED-8586-CD32D7C05C29}"/>
              </a:ext>
            </a:extLst>
          </p:cNvPr>
          <p:cNvGrpSpPr/>
          <p:nvPr/>
        </p:nvGrpSpPr>
        <p:grpSpPr>
          <a:xfrm>
            <a:off x="732554" y="1837267"/>
            <a:ext cx="819345" cy="923331"/>
            <a:chOff x="6072320" y="15676"/>
            <a:chExt cx="795725" cy="1013793"/>
          </a:xfrm>
          <a:solidFill>
            <a:srgbClr val="99CCFF"/>
          </a:solidFill>
        </p:grpSpPr>
        <p:sp>
          <p:nvSpPr>
            <p:cNvPr id="28" name="คำบรรยายภาพแบบสี่เหลี่ยมมุมมน 38">
              <a:extLst>
                <a:ext uri="{FF2B5EF4-FFF2-40B4-BE49-F238E27FC236}">
                  <a16:creationId xmlns:a16="http://schemas.microsoft.com/office/drawing/2014/main" id="{125DEC10-EB6D-45CA-8B06-33CAF426EE57}"/>
                </a:ext>
              </a:extLst>
            </p:cNvPr>
            <p:cNvSpPr/>
            <p:nvPr/>
          </p:nvSpPr>
          <p:spPr>
            <a:xfrm rot="16200000">
              <a:off x="6011010" y="172434"/>
              <a:ext cx="918344" cy="795724"/>
            </a:xfrm>
            <a:prstGeom prst="wedgeRoundRectCallout">
              <a:avLst/>
            </a:prstGeom>
            <a:solidFill>
              <a:srgbClr val="C4AF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id="{5EA09B3E-690D-402A-B522-AABCBDAD2FE9}"/>
                </a:ext>
              </a:extLst>
            </p:cNvPr>
            <p:cNvSpPr txBox="1"/>
            <p:nvPr/>
          </p:nvSpPr>
          <p:spPr>
            <a:xfrm>
              <a:off x="6226523" y="15676"/>
              <a:ext cx="641522" cy="1013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5400" b="1" dirty="0">
                  <a:latin typeface="TH Mali Grade 6" panose="02000506000000020004" pitchFamily="2" charset="-34"/>
                  <a:cs typeface="TH Mali Grade 6" panose="02000506000000020004" pitchFamily="2" charset="-34"/>
                </a:rPr>
                <a:t>1.</a:t>
              </a:r>
              <a:endParaRPr lang="en-US" sz="5400" b="1" dirty="0">
                <a:latin typeface="TH Mali Grade 6" panose="02000506000000020004" pitchFamily="2" charset="-34"/>
                <a:cs typeface="+mj-cs"/>
              </a:endParaRPr>
            </a:p>
          </p:txBody>
        </p:sp>
      </p:grpSp>
      <p:sp>
        <p:nvSpPr>
          <p:cNvPr id="35" name="สี่เหลี่ยมผืนผ้ามุมมน 50">
            <a:extLst>
              <a:ext uri="{FF2B5EF4-FFF2-40B4-BE49-F238E27FC236}">
                <a16:creationId xmlns:a16="http://schemas.microsoft.com/office/drawing/2014/main" id="{2F48E287-A221-4251-BAE9-7FFC747BD3CC}"/>
              </a:ext>
            </a:extLst>
          </p:cNvPr>
          <p:cNvSpPr/>
          <p:nvPr/>
        </p:nvSpPr>
        <p:spPr>
          <a:xfrm>
            <a:off x="2273899" y="1837267"/>
            <a:ext cx="2623175" cy="1067101"/>
          </a:xfrm>
          <a:prstGeom prst="roundRect">
            <a:avLst/>
          </a:prstGeom>
          <a:solidFill>
            <a:srgbClr val="C4A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บรรจุภัณฑ์จากกระดาษ</a:t>
            </a:r>
          </a:p>
        </p:txBody>
      </p:sp>
      <p:cxnSp>
        <p:nvCxnSpPr>
          <p:cNvPr id="41" name="ตัวเชื่อมต่อตรง 40">
            <a:extLst>
              <a:ext uri="{FF2B5EF4-FFF2-40B4-BE49-F238E27FC236}">
                <a16:creationId xmlns:a16="http://schemas.microsoft.com/office/drawing/2014/main" id="{3657EF01-0F23-4E50-9BD4-E03A96F8C1AC}"/>
              </a:ext>
            </a:extLst>
          </p:cNvPr>
          <p:cNvCxnSpPr>
            <a:cxnSpLocks/>
          </p:cNvCxnSpPr>
          <p:nvPr/>
        </p:nvCxnSpPr>
        <p:spPr>
          <a:xfrm>
            <a:off x="6001461" y="1449854"/>
            <a:ext cx="0" cy="523115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2E01B0E1-04FB-485D-9FE3-BE565C190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7" b="98624" l="439" r="989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9" y="3473765"/>
            <a:ext cx="4440259" cy="2960173"/>
          </a:xfrm>
          <a:prstGeom prst="rect">
            <a:avLst/>
          </a:prstGeom>
        </p:spPr>
      </p:pic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8E0DF56D-8969-4CAA-B4DE-EC7B01B1C308}"/>
              </a:ext>
            </a:extLst>
          </p:cNvPr>
          <p:cNvGrpSpPr/>
          <p:nvPr/>
        </p:nvGrpSpPr>
        <p:grpSpPr>
          <a:xfrm>
            <a:off x="6912871" y="1837267"/>
            <a:ext cx="819344" cy="923331"/>
            <a:chOff x="6072320" y="15676"/>
            <a:chExt cx="795724" cy="1013793"/>
          </a:xfrm>
          <a:solidFill>
            <a:srgbClr val="99CCFF"/>
          </a:solidFill>
        </p:grpSpPr>
        <p:sp>
          <p:nvSpPr>
            <p:cNvPr id="45" name="คำบรรยายภาพแบบสี่เหลี่ยมมุมมน 38">
              <a:extLst>
                <a:ext uri="{FF2B5EF4-FFF2-40B4-BE49-F238E27FC236}">
                  <a16:creationId xmlns:a16="http://schemas.microsoft.com/office/drawing/2014/main" id="{75DEDF50-BF0D-4CA2-9969-29A9C2866348}"/>
                </a:ext>
              </a:extLst>
            </p:cNvPr>
            <p:cNvSpPr/>
            <p:nvPr/>
          </p:nvSpPr>
          <p:spPr>
            <a:xfrm rot="16200000">
              <a:off x="6011010" y="172434"/>
              <a:ext cx="918344" cy="795724"/>
            </a:xfrm>
            <a:prstGeom prst="wedgeRoundRectCallout">
              <a:avLst/>
            </a:prstGeom>
            <a:solidFill>
              <a:srgbClr val="C4AF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sp>
          <p:nvSpPr>
            <p:cNvPr id="46" name="กล่องข้อความ 45">
              <a:extLst>
                <a:ext uri="{FF2B5EF4-FFF2-40B4-BE49-F238E27FC236}">
                  <a16:creationId xmlns:a16="http://schemas.microsoft.com/office/drawing/2014/main" id="{6F249029-AA6E-47D1-A405-C13BAFEB84E9}"/>
                </a:ext>
              </a:extLst>
            </p:cNvPr>
            <p:cNvSpPr txBox="1"/>
            <p:nvPr/>
          </p:nvSpPr>
          <p:spPr>
            <a:xfrm>
              <a:off x="6193631" y="15676"/>
              <a:ext cx="641522" cy="1013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5400" b="1" dirty="0">
                  <a:latin typeface="TH Mali Grade 6" panose="02000506000000020004" pitchFamily="2" charset="-34"/>
                  <a:cs typeface="TH Mali Grade 6" panose="02000506000000020004" pitchFamily="2" charset="-34"/>
                </a:rPr>
                <a:t>2.</a:t>
              </a:r>
              <a:endParaRPr lang="en-US" sz="5400" b="1" dirty="0">
                <a:latin typeface="TH Mali Grade 6" panose="02000506000000020004" pitchFamily="2" charset="-34"/>
                <a:cs typeface="+mj-cs"/>
              </a:endParaRPr>
            </a:p>
          </p:txBody>
        </p:sp>
      </p:grpSp>
      <p:sp>
        <p:nvSpPr>
          <p:cNvPr id="47" name="สี่เหลี่ยมผืนผ้ามุมมน 50">
            <a:extLst>
              <a:ext uri="{FF2B5EF4-FFF2-40B4-BE49-F238E27FC236}">
                <a16:creationId xmlns:a16="http://schemas.microsoft.com/office/drawing/2014/main" id="{6908D471-E39A-4411-9DD5-67302592AEFE}"/>
              </a:ext>
            </a:extLst>
          </p:cNvPr>
          <p:cNvSpPr/>
          <p:nvPr/>
        </p:nvSpPr>
        <p:spPr>
          <a:xfrm>
            <a:off x="8454216" y="1837267"/>
            <a:ext cx="2623175" cy="1067101"/>
          </a:xfrm>
          <a:prstGeom prst="roundRect">
            <a:avLst/>
          </a:prstGeom>
          <a:solidFill>
            <a:srgbClr val="C4A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บรรจุภัณฑ์จาก</a:t>
            </a:r>
          </a:p>
          <a:p>
            <a:pPr algn="ctr"/>
            <a:r>
              <a:rPr lang="th-TH" sz="3600" b="1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พลาสติก</a:t>
            </a:r>
          </a:p>
        </p:txBody>
      </p:sp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AB01696E-90B3-463C-90BD-2A23FD04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3" b="100000" l="0" r="100000">
                        <a14:foregroundMark x1="22104" y1="24592" x2="66006" y2="357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8855" y="3648391"/>
            <a:ext cx="3392552" cy="24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2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7" grpId="0"/>
      <p:bldP spid="35" grpId="0" animBg="1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สี่เหลี่ยมผืนผ้ามุมมน 50">
            <a:extLst>
              <a:ext uri="{FF2B5EF4-FFF2-40B4-BE49-F238E27FC236}">
                <a16:creationId xmlns:a16="http://schemas.microsoft.com/office/drawing/2014/main" id="{2F48E287-A221-4251-BAE9-7FFC747BD3CC}"/>
              </a:ext>
            </a:extLst>
          </p:cNvPr>
          <p:cNvSpPr/>
          <p:nvPr/>
        </p:nvSpPr>
        <p:spPr>
          <a:xfrm>
            <a:off x="834412" y="3280661"/>
            <a:ext cx="2742777" cy="604038"/>
          </a:xfrm>
          <a:prstGeom prst="roundRect">
            <a:avLst>
              <a:gd name="adj" fmla="val 3677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1 </a:t>
            </a:r>
          </a:p>
        </p:txBody>
      </p:sp>
      <p:sp>
        <p:nvSpPr>
          <p:cNvPr id="61" name="สี่เหลี่ยมผืนผ้ามุมมน 50">
            <a:extLst>
              <a:ext uri="{FF2B5EF4-FFF2-40B4-BE49-F238E27FC236}">
                <a16:creationId xmlns:a16="http://schemas.microsoft.com/office/drawing/2014/main" id="{F3062246-5D0C-4EA7-BDA4-D373903078B8}"/>
              </a:ext>
            </a:extLst>
          </p:cNvPr>
          <p:cNvSpPr/>
          <p:nvPr/>
        </p:nvSpPr>
        <p:spPr>
          <a:xfrm>
            <a:off x="3349746" y="3280661"/>
            <a:ext cx="2742775" cy="604038"/>
          </a:xfrm>
          <a:prstGeom prst="roundRect">
            <a:avLst>
              <a:gd name="adj" fmla="val 36772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2 </a:t>
            </a:r>
          </a:p>
        </p:txBody>
      </p:sp>
      <p:sp>
        <p:nvSpPr>
          <p:cNvPr id="62" name="กล่องข้อความ 61">
            <a:extLst>
              <a:ext uri="{FF2B5EF4-FFF2-40B4-BE49-F238E27FC236}">
                <a16:creationId xmlns:a16="http://schemas.microsoft.com/office/drawing/2014/main" id="{9EA08FD7-C0EB-4B8B-B201-13C7C67E9D1B}"/>
              </a:ext>
            </a:extLst>
          </p:cNvPr>
          <p:cNvSpPr txBox="1"/>
          <p:nvPr/>
        </p:nvSpPr>
        <p:spPr>
          <a:xfrm>
            <a:off x="264458" y="1736915"/>
            <a:ext cx="2838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กล่องกระดาษแบบคงรูป</a:t>
            </a:r>
          </a:p>
        </p:txBody>
      </p:sp>
      <p:sp>
        <p:nvSpPr>
          <p:cNvPr id="63" name="สี่เหลี่ยมผืนผ้ามุมมน 50">
            <a:extLst>
              <a:ext uri="{FF2B5EF4-FFF2-40B4-BE49-F238E27FC236}">
                <a16:creationId xmlns:a16="http://schemas.microsoft.com/office/drawing/2014/main" id="{36D7611F-F59C-440F-BA22-52EB812B2921}"/>
              </a:ext>
            </a:extLst>
          </p:cNvPr>
          <p:cNvSpPr/>
          <p:nvPr/>
        </p:nvSpPr>
        <p:spPr>
          <a:xfrm>
            <a:off x="5877766" y="3262316"/>
            <a:ext cx="2617789" cy="604038"/>
          </a:xfrm>
          <a:prstGeom prst="roundRect">
            <a:avLst>
              <a:gd name="adj" fmla="val 3677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 3 </a:t>
            </a:r>
          </a:p>
        </p:txBody>
      </p:sp>
      <p:sp>
        <p:nvSpPr>
          <p:cNvPr id="65" name="สี่เหลี่ยมผืนผ้ามุมมน 50">
            <a:extLst>
              <a:ext uri="{FF2B5EF4-FFF2-40B4-BE49-F238E27FC236}">
                <a16:creationId xmlns:a16="http://schemas.microsoft.com/office/drawing/2014/main" id="{CA025770-0967-48FE-8264-903B283874F8}"/>
              </a:ext>
            </a:extLst>
          </p:cNvPr>
          <p:cNvSpPr/>
          <p:nvPr/>
        </p:nvSpPr>
        <p:spPr>
          <a:xfrm>
            <a:off x="8255594" y="3228891"/>
            <a:ext cx="2742775" cy="604038"/>
          </a:xfrm>
          <a:prstGeom prst="roundRect">
            <a:avLst>
              <a:gd name="adj" fmla="val 36772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 4 </a:t>
            </a:r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F4EBD3F9-9C0C-4B15-B0E2-2A9558795996}"/>
              </a:ext>
            </a:extLst>
          </p:cNvPr>
          <p:cNvGrpSpPr/>
          <p:nvPr/>
        </p:nvGrpSpPr>
        <p:grpSpPr>
          <a:xfrm>
            <a:off x="3025795" y="2029302"/>
            <a:ext cx="351075" cy="1086179"/>
            <a:chOff x="2549308" y="2074250"/>
            <a:chExt cx="351075" cy="1086179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011F7868-4A5C-44CC-83D3-2CE68165FD22}"/>
                </a:ext>
              </a:extLst>
            </p:cNvPr>
            <p:cNvCxnSpPr>
              <a:cxnSpLocks/>
            </p:cNvCxnSpPr>
            <p:nvPr/>
          </p:nvCxnSpPr>
          <p:spPr>
            <a:xfrm>
              <a:off x="2900383" y="2074250"/>
              <a:ext cx="0" cy="1086179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C62378CF-664B-4446-BC61-02413EEC35C8}"/>
                </a:ext>
              </a:extLst>
            </p:cNvPr>
            <p:cNvCxnSpPr>
              <a:cxnSpLocks/>
            </p:cNvCxnSpPr>
            <p:nvPr/>
          </p:nvCxnSpPr>
          <p:spPr>
            <a:xfrm>
              <a:off x="2549308" y="2074250"/>
              <a:ext cx="351075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กล่องข้อความ 70">
            <a:extLst>
              <a:ext uri="{FF2B5EF4-FFF2-40B4-BE49-F238E27FC236}">
                <a16:creationId xmlns:a16="http://schemas.microsoft.com/office/drawing/2014/main" id="{9383FDC0-461C-4051-9D91-C93795FA20BF}"/>
              </a:ext>
            </a:extLst>
          </p:cNvPr>
          <p:cNvSpPr txBox="1"/>
          <p:nvPr/>
        </p:nvSpPr>
        <p:spPr>
          <a:xfrm>
            <a:off x="264457" y="4572908"/>
            <a:ext cx="3179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กล่องกระดาษแข็งพับได้</a:t>
            </a:r>
          </a:p>
        </p:txBody>
      </p:sp>
      <p:grpSp>
        <p:nvGrpSpPr>
          <p:cNvPr id="72" name="กลุ่ม 71">
            <a:extLst>
              <a:ext uri="{FF2B5EF4-FFF2-40B4-BE49-F238E27FC236}">
                <a16:creationId xmlns:a16="http://schemas.microsoft.com/office/drawing/2014/main" id="{187A353D-C4FC-4C85-B83B-CAEACE556F4E}"/>
              </a:ext>
            </a:extLst>
          </p:cNvPr>
          <p:cNvGrpSpPr/>
          <p:nvPr/>
        </p:nvGrpSpPr>
        <p:grpSpPr>
          <a:xfrm rot="5400000">
            <a:off x="3329457" y="3915180"/>
            <a:ext cx="962521" cy="999265"/>
            <a:chOff x="1535042" y="2309642"/>
            <a:chExt cx="962521" cy="999265"/>
          </a:xfrm>
        </p:grpSpPr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EB66CB45-AC81-40F2-9DCE-430C8AA7D04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952999" y="2809274"/>
              <a:ext cx="999265" cy="2"/>
            </a:xfrm>
            <a:prstGeom prst="line">
              <a:avLst/>
            </a:prstGeom>
            <a:ln w="28575">
              <a:solidFill>
                <a:srgbClr val="F2A068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0BA01221-3E6E-4F69-A110-B2D093AEB3B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016303" y="1828382"/>
              <a:ext cx="0" cy="962521"/>
            </a:xfrm>
            <a:prstGeom prst="line">
              <a:avLst/>
            </a:prstGeom>
            <a:ln w="28575">
              <a:solidFill>
                <a:srgbClr val="F2A068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กล่องข้อความ 77">
            <a:extLst>
              <a:ext uri="{FF2B5EF4-FFF2-40B4-BE49-F238E27FC236}">
                <a16:creationId xmlns:a16="http://schemas.microsoft.com/office/drawing/2014/main" id="{21C2EE94-18DC-44A7-97BB-C14244C02AFC}"/>
              </a:ext>
            </a:extLst>
          </p:cNvPr>
          <p:cNvSpPr txBox="1"/>
          <p:nvPr/>
        </p:nvSpPr>
        <p:spPr>
          <a:xfrm>
            <a:off x="5874944" y="1332319"/>
            <a:ext cx="2397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กล่องกระดาษลูกฟูก</a:t>
            </a:r>
          </a:p>
        </p:txBody>
      </p:sp>
      <p:cxnSp>
        <p:nvCxnSpPr>
          <p:cNvPr id="79" name="ตัวเชื่อมต่อตรง 78">
            <a:extLst>
              <a:ext uri="{FF2B5EF4-FFF2-40B4-BE49-F238E27FC236}">
                <a16:creationId xmlns:a16="http://schemas.microsoft.com/office/drawing/2014/main" id="{E29A83F3-3853-46D1-9B66-11FAC3ECFD2F}"/>
              </a:ext>
            </a:extLst>
          </p:cNvPr>
          <p:cNvCxnSpPr>
            <a:cxnSpLocks/>
          </p:cNvCxnSpPr>
          <p:nvPr/>
        </p:nvCxnSpPr>
        <p:spPr>
          <a:xfrm>
            <a:off x="6925757" y="1954645"/>
            <a:ext cx="0" cy="1407663"/>
          </a:xfrm>
          <a:prstGeom prst="line">
            <a:avLst/>
          </a:prstGeom>
          <a:ln w="28575">
            <a:solidFill>
              <a:srgbClr val="ABABA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กล่องข้อความ 79">
            <a:extLst>
              <a:ext uri="{FF2B5EF4-FFF2-40B4-BE49-F238E27FC236}">
                <a16:creationId xmlns:a16="http://schemas.microsoft.com/office/drawing/2014/main" id="{4C2B81A2-EB2A-41D8-91FC-9ACC8EE53681}"/>
              </a:ext>
            </a:extLst>
          </p:cNvPr>
          <p:cNvSpPr txBox="1"/>
          <p:nvPr/>
        </p:nvSpPr>
        <p:spPr>
          <a:xfrm>
            <a:off x="9099765" y="4932176"/>
            <a:ext cx="1500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ถุงกระดาษ</a:t>
            </a:r>
          </a:p>
        </p:txBody>
      </p:sp>
      <p:cxnSp>
        <p:nvCxnSpPr>
          <p:cNvPr id="81" name="ตัวเชื่อมต่อตรง 80">
            <a:extLst>
              <a:ext uri="{FF2B5EF4-FFF2-40B4-BE49-F238E27FC236}">
                <a16:creationId xmlns:a16="http://schemas.microsoft.com/office/drawing/2014/main" id="{E3A89D9F-3BE5-464C-9AEC-A45E076FB84A}"/>
              </a:ext>
            </a:extLst>
          </p:cNvPr>
          <p:cNvCxnSpPr>
            <a:cxnSpLocks/>
          </p:cNvCxnSpPr>
          <p:nvPr/>
        </p:nvCxnSpPr>
        <p:spPr>
          <a:xfrm>
            <a:off x="9682687" y="3829809"/>
            <a:ext cx="0" cy="1086224"/>
          </a:xfrm>
          <a:prstGeom prst="line">
            <a:avLst/>
          </a:prstGeom>
          <a:ln w="28575">
            <a:solidFill>
              <a:srgbClr val="FFCD2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29E77EF-FC4A-4BFC-81E4-B2759DF3AB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35" t="22482" r="16744" b="16879"/>
          <a:stretch/>
        </p:blipFill>
        <p:spPr>
          <a:xfrm>
            <a:off x="3526748" y="1791273"/>
            <a:ext cx="2696093" cy="1517738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ED786D2B-C202-4B53-B148-68730F89E0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7" b="98624" l="439" r="989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093" y="4724407"/>
            <a:ext cx="2897386" cy="1931591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FA828A9D-669A-4E4E-A13E-FE1ED399D9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95" b="96167" l="4609" r="94419">
                        <a14:backgroundMark x1="46342" y1="76156" x2="45285" y2="88839"/>
                        <a14:backgroundMark x1="36829" y1="85400" x2="35433" y2="90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5" t="3637" r="5955" b="7097"/>
          <a:stretch/>
        </p:blipFill>
        <p:spPr>
          <a:xfrm>
            <a:off x="8295432" y="236555"/>
            <a:ext cx="3818434" cy="2902501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021B705-29FB-4E60-A2CB-7C6EBBA9EB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14" b="91569" l="9949" r="89966">
                        <a14:foregroundMark x1="23570" y1="77443" x2="52946" y2="91401"/>
                        <a14:foregroundMark x1="46328" y1="31547" x2="44321" y2="20994"/>
                        <a14:foregroundMark x1="34116" y1="18984" x2="39325" y2="12172"/>
                        <a14:foregroundMark x1="44193" y1="12619" x2="45474" y2="31993"/>
                        <a14:foregroundMark x1="43339" y1="13568" x2="41204" y2="24400"/>
                        <a14:foregroundMark x1="55081" y1="11837" x2="53459" y2="14629"/>
                        <a14:backgroundMark x1="22588" y1="76661" x2="52391" y2="90620"/>
                        <a14:backgroundMark x1="24253" y1="78671" x2="33860" y2="82412"/>
                        <a14:backgroundMark x1="23911" y1="77443" x2="51537" y2="91122"/>
                        <a14:backgroundMark x1="61998" y1="80570" x2="61272" y2="84143"/>
                        <a14:backgroundMark x1="72417" y1="71580" x2="72673" y2="73423"/>
                        <a14:backgroundMark x1="46072" y1="13233" x2="45730" y2="13735"/>
                        <a14:backgroundMark x1="46072" y1="31714" x2="44663" y2="17253"/>
                        <a14:backgroundMark x1="43467" y1="16806" x2="42869" y2="21441"/>
                        <a14:backgroundMark x1="44065" y1="14461" x2="43254" y2="16192"/>
                        <a14:backgroundMark x1="51793" y1="14015" x2="51879" y2="17141"/>
                        <a14:backgroundMark x1="50000" y1="12172" x2="50000" y2="14350"/>
                        <a14:backgroundMark x1="54014" y1="11558" x2="54398" y2="13735"/>
                        <a14:backgroundMark x1="57472" y1="11558" x2="57728" y2="12339"/>
                        <a14:backgroundMark x1="58412" y1="19430" x2="59009" y2="17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59" t="6072" r="19105" b="9282"/>
          <a:stretch/>
        </p:blipFill>
        <p:spPr>
          <a:xfrm>
            <a:off x="6180075" y="3933553"/>
            <a:ext cx="2711059" cy="2870428"/>
          </a:xfrm>
          <a:prstGeom prst="rect">
            <a:avLst/>
          </a:prstGeom>
        </p:spPr>
      </p:pic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49B3C727-B217-4659-9476-2D817673A39D}"/>
              </a:ext>
            </a:extLst>
          </p:cNvPr>
          <p:cNvGrpSpPr/>
          <p:nvPr/>
        </p:nvGrpSpPr>
        <p:grpSpPr>
          <a:xfrm>
            <a:off x="66027" y="38202"/>
            <a:ext cx="7619625" cy="769441"/>
            <a:chOff x="66027" y="38202"/>
            <a:chExt cx="7494227" cy="769441"/>
          </a:xfrm>
        </p:grpSpPr>
        <p:sp>
          <p:nvSpPr>
            <p:cNvPr id="48" name="สี่เหลี่ยมผืนผ้า: มุมมน 49">
              <a:extLst>
                <a:ext uri="{FF2B5EF4-FFF2-40B4-BE49-F238E27FC236}">
                  <a16:creationId xmlns:a16="http://schemas.microsoft.com/office/drawing/2014/main" id="{0FBF5E7D-67E4-4F92-BB75-50F253B1FD31}"/>
                </a:ext>
              </a:extLst>
            </p:cNvPr>
            <p:cNvSpPr/>
            <p:nvPr/>
          </p:nvSpPr>
          <p:spPr>
            <a:xfrm>
              <a:off x="66027" y="98893"/>
              <a:ext cx="7494227" cy="637794"/>
            </a:xfrm>
            <a:prstGeom prst="roundRect">
              <a:avLst>
                <a:gd name="adj" fmla="val 50000"/>
              </a:avLst>
            </a:prstGeom>
            <a:solidFill>
              <a:srgbClr val="C4AF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grpSp>
          <p:nvGrpSpPr>
            <p:cNvPr id="49" name="กลุ่ม 48">
              <a:extLst>
                <a:ext uri="{FF2B5EF4-FFF2-40B4-BE49-F238E27FC236}">
                  <a16:creationId xmlns:a16="http://schemas.microsoft.com/office/drawing/2014/main" id="{41A939B7-D6CD-405E-8158-510D28299D96}"/>
                </a:ext>
              </a:extLst>
            </p:cNvPr>
            <p:cNvGrpSpPr/>
            <p:nvPr/>
          </p:nvGrpSpPr>
          <p:grpSpPr>
            <a:xfrm>
              <a:off x="6640938" y="158269"/>
              <a:ext cx="756198" cy="408337"/>
              <a:chOff x="-450195" y="4370595"/>
              <a:chExt cx="2318849" cy="1073859"/>
            </a:xfrm>
          </p:grpSpPr>
          <p:cxnSp>
            <p:nvCxnSpPr>
              <p:cNvPr id="51" name="ตัวเชื่อมต่อตรง 50">
                <a:extLst>
                  <a:ext uri="{FF2B5EF4-FFF2-40B4-BE49-F238E27FC236}">
                    <a16:creationId xmlns:a16="http://schemas.microsoft.com/office/drawing/2014/main" id="{E742BA33-A358-4DF4-8704-AECB8DE36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450195" y="5444454"/>
                <a:ext cx="2318848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แผนผังลำดับงาน: ข้อมูลที่เก็บอยู่ 51">
                <a:extLst>
                  <a:ext uri="{FF2B5EF4-FFF2-40B4-BE49-F238E27FC236}">
                    <a16:creationId xmlns:a16="http://schemas.microsoft.com/office/drawing/2014/main" id="{6A4BEC2D-2C16-4406-9463-14CE141922D3}"/>
                  </a:ext>
                </a:extLst>
              </p:cNvPr>
              <p:cNvSpPr/>
              <p:nvPr/>
            </p:nvSpPr>
            <p:spPr>
              <a:xfrm>
                <a:off x="689787" y="5098223"/>
                <a:ext cx="1178867" cy="310704"/>
              </a:xfrm>
              <a:prstGeom prst="flowChartOnlineStorag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53" name="แผนผังลำดับงาน: ข้อมูลที่เก็บอยู่ 52">
                <a:extLst>
                  <a:ext uri="{FF2B5EF4-FFF2-40B4-BE49-F238E27FC236}">
                    <a16:creationId xmlns:a16="http://schemas.microsoft.com/office/drawing/2014/main" id="{3C700DF6-5057-4AA7-8CFF-A7DEE0B3CF20}"/>
                  </a:ext>
                </a:extLst>
              </p:cNvPr>
              <p:cNvSpPr/>
              <p:nvPr/>
            </p:nvSpPr>
            <p:spPr>
              <a:xfrm flipH="1">
                <a:off x="689784" y="4743314"/>
                <a:ext cx="1178864" cy="310715"/>
              </a:xfrm>
              <a:prstGeom prst="flowChartOnlineStorag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54" name="วงรี 53">
                <a:extLst>
                  <a:ext uri="{FF2B5EF4-FFF2-40B4-BE49-F238E27FC236}">
                    <a16:creationId xmlns:a16="http://schemas.microsoft.com/office/drawing/2014/main" id="{33C33170-C361-42A1-8C3A-E39DC92C88A4}"/>
                  </a:ext>
                </a:extLst>
              </p:cNvPr>
              <p:cNvSpPr/>
              <p:nvPr/>
            </p:nvSpPr>
            <p:spPr>
              <a:xfrm>
                <a:off x="-88330" y="4370595"/>
                <a:ext cx="435002" cy="399343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55" name="แผนผังลำดับงาน: หน่วงเวลา 54">
                <a:extLst>
                  <a:ext uri="{FF2B5EF4-FFF2-40B4-BE49-F238E27FC236}">
                    <a16:creationId xmlns:a16="http://schemas.microsoft.com/office/drawing/2014/main" id="{74E52532-18B3-4644-8C24-4365DAF2A4DB}"/>
                  </a:ext>
                </a:extLst>
              </p:cNvPr>
              <p:cNvSpPr/>
              <p:nvPr/>
            </p:nvSpPr>
            <p:spPr>
              <a:xfrm rot="16200000">
                <a:off x="-154918" y="4907343"/>
                <a:ext cx="568173" cy="435003"/>
              </a:xfrm>
              <a:prstGeom prst="flowChartDelay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</p:grpSp>
        <p:sp>
          <p:nvSpPr>
            <p:cNvPr id="50" name="กล่องข้อความ 49">
              <a:extLst>
                <a:ext uri="{FF2B5EF4-FFF2-40B4-BE49-F238E27FC236}">
                  <a16:creationId xmlns:a16="http://schemas.microsoft.com/office/drawing/2014/main" id="{C74E3385-3DD5-40B3-BA36-0CAFAAF3B889}"/>
                </a:ext>
              </a:extLst>
            </p:cNvPr>
            <p:cNvSpPr txBox="1"/>
            <p:nvPr/>
          </p:nvSpPr>
          <p:spPr>
            <a:xfrm>
              <a:off x="261191" y="38202"/>
              <a:ext cx="67515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>
                  <a:solidFill>
                    <a:srgbClr val="2A1254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บรรจุภัณฑ์กระดาษที่ใช้ในงานประดิษฐ์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265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61" grpId="0" animBg="1"/>
      <p:bldP spid="62" grpId="0"/>
      <p:bldP spid="63" grpId="0" animBg="1"/>
      <p:bldP spid="65" grpId="0" animBg="1"/>
      <p:bldP spid="71" grpId="0"/>
      <p:bldP spid="78" grpId="0"/>
      <p:bldP spid="8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>
            <a:alpha val="6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กล่องข้อความ 9"/>
          <p:cNvSpPr txBox="1"/>
          <p:nvPr/>
        </p:nvSpPr>
        <p:spPr>
          <a:xfrm>
            <a:off x="914397" y="5651111"/>
            <a:ext cx="108043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6600" b="1" dirty="0">
                <a:solidFill>
                  <a:srgbClr val="00206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ความสำคัญของบรรจุภัณฑ์</a:t>
            </a:r>
            <a:endParaRPr kumimoji="0" lang="th-TH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grpSp>
        <p:nvGrpSpPr>
          <p:cNvPr id="15" name="กลุ่ม 14"/>
          <p:cNvGrpSpPr/>
          <p:nvPr/>
        </p:nvGrpSpPr>
        <p:grpSpPr>
          <a:xfrm>
            <a:off x="-1" y="4668252"/>
            <a:ext cx="5799221" cy="965671"/>
            <a:chOff x="-1" y="4668252"/>
            <a:chExt cx="5799221" cy="965671"/>
          </a:xfrm>
        </p:grpSpPr>
        <p:sp>
          <p:nvSpPr>
            <p:cNvPr id="12" name="สี่เหลี่ยมผืนผ้ามุมมน 11"/>
            <p:cNvSpPr/>
            <p:nvPr/>
          </p:nvSpPr>
          <p:spPr>
            <a:xfrm>
              <a:off x="-1" y="4689177"/>
              <a:ext cx="5799221" cy="944746"/>
            </a:xfrm>
            <a:prstGeom prst="roundRect">
              <a:avLst>
                <a:gd name="adj" fmla="val 50000"/>
              </a:avLst>
            </a:prstGeom>
            <a:solidFill>
              <a:srgbClr val="99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1</a:t>
              </a:r>
            </a:p>
          </p:txBody>
        </p:sp>
        <p:sp>
          <p:nvSpPr>
            <p:cNvPr id="13" name="สี่เหลี่ยมผืนผ้า 12"/>
            <p:cNvSpPr/>
            <p:nvPr/>
          </p:nvSpPr>
          <p:spPr>
            <a:xfrm>
              <a:off x="0" y="4668252"/>
              <a:ext cx="4547937" cy="965671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สาระการเรียนรู้เรื่องที่</a:t>
              </a:r>
            </a:p>
          </p:txBody>
        </p:sp>
      </p:grp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FDA4AFE-441F-4C6C-858B-17A77B8456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506" y="235349"/>
            <a:ext cx="6382139" cy="422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9D7AEB68-47CD-4C03-BD57-40F68E14913A}"/>
              </a:ext>
            </a:extLst>
          </p:cNvPr>
          <p:cNvSpPr/>
          <p:nvPr/>
        </p:nvSpPr>
        <p:spPr>
          <a:xfrm>
            <a:off x="241576" y="1282273"/>
            <a:ext cx="5431091" cy="54105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Mali Grade 6" panose="02000506000000020004" pitchFamily="2" charset="-34"/>
            </a:endParaRP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B154A2AF-5813-488E-BB7D-67B6F93BF0A3}"/>
              </a:ext>
            </a:extLst>
          </p:cNvPr>
          <p:cNvSpPr/>
          <p:nvPr/>
        </p:nvSpPr>
        <p:spPr>
          <a:xfrm>
            <a:off x="6013674" y="1282273"/>
            <a:ext cx="5865060" cy="541054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Mali Grade 6" panose="02000506000000020004" pitchFamily="2" charset="-34"/>
            </a:endParaRPr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A0ED289B-D03C-4A21-AAA6-F2EB1A4A0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" y="1804606"/>
            <a:ext cx="2564384" cy="20052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FCEA5469-2613-4947-87E6-F4A8AE9D992C}"/>
              </a:ext>
            </a:extLst>
          </p:cNvPr>
          <p:cNvSpPr txBox="1"/>
          <p:nvPr/>
        </p:nvSpPr>
        <p:spPr>
          <a:xfrm>
            <a:off x="3090831" y="2414255"/>
            <a:ext cx="2496915" cy="1077218"/>
          </a:xfrm>
          <a:prstGeom prst="rect">
            <a:avLst/>
          </a:prstGeom>
          <a:solidFill>
            <a:srgbClr val="A1D3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บรรจุภัณฑ์พลาสติกชนิดอ่อนตัว</a:t>
            </a:r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ED146E69-42EA-4276-9E24-DE78040D2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" y="4463539"/>
            <a:ext cx="2564384" cy="1709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id="{9A4F32D3-1669-418C-9527-6BFB32A44617}"/>
              </a:ext>
            </a:extLst>
          </p:cNvPr>
          <p:cNvSpPr txBox="1"/>
          <p:nvPr/>
        </p:nvSpPr>
        <p:spPr>
          <a:xfrm>
            <a:off x="3094280" y="4779724"/>
            <a:ext cx="2496915" cy="1077218"/>
          </a:xfrm>
          <a:prstGeom prst="rect">
            <a:avLst/>
          </a:prstGeom>
          <a:solidFill>
            <a:srgbClr val="A1D3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บรรจุภัณฑ์พลาสติกชนิดกึ่งอ่อนกึ่งแข็ง</a:t>
            </a:r>
          </a:p>
        </p:txBody>
      </p: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31CFD840-E007-48A5-925E-D3A8D2D661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79" y="1728915"/>
            <a:ext cx="2780792" cy="185497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9" name="กล่องข้อความ 58">
            <a:extLst>
              <a:ext uri="{FF2B5EF4-FFF2-40B4-BE49-F238E27FC236}">
                <a16:creationId xmlns:a16="http://schemas.microsoft.com/office/drawing/2014/main" id="{48FF7841-2490-4ACC-B993-80AD112709E2}"/>
              </a:ext>
            </a:extLst>
          </p:cNvPr>
          <p:cNvSpPr txBox="1"/>
          <p:nvPr/>
        </p:nvSpPr>
        <p:spPr>
          <a:xfrm>
            <a:off x="9197878" y="2224158"/>
            <a:ext cx="2496915" cy="1077218"/>
          </a:xfrm>
          <a:prstGeom prst="rect">
            <a:avLst/>
          </a:prstGeom>
          <a:solidFill>
            <a:srgbClr val="A1D3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บรรจุภัณฑ์พลาสติกชนิดคงรูป</a:t>
            </a:r>
          </a:p>
        </p:txBody>
      </p:sp>
      <p:grpSp>
        <p:nvGrpSpPr>
          <p:cNvPr id="60" name="กลุ่ม 59">
            <a:extLst>
              <a:ext uri="{FF2B5EF4-FFF2-40B4-BE49-F238E27FC236}">
                <a16:creationId xmlns:a16="http://schemas.microsoft.com/office/drawing/2014/main" id="{27C3F1E8-535B-4A5A-9F50-9C3991517FE0}"/>
              </a:ext>
            </a:extLst>
          </p:cNvPr>
          <p:cNvGrpSpPr/>
          <p:nvPr/>
        </p:nvGrpSpPr>
        <p:grpSpPr>
          <a:xfrm>
            <a:off x="3952532" y="1697396"/>
            <a:ext cx="564083" cy="707886"/>
            <a:chOff x="5005009" y="3162439"/>
            <a:chExt cx="708789" cy="889482"/>
          </a:xfrm>
        </p:grpSpPr>
        <p:grpSp>
          <p:nvGrpSpPr>
            <p:cNvPr id="64" name="กลุ่ม 63">
              <a:extLst>
                <a:ext uri="{FF2B5EF4-FFF2-40B4-BE49-F238E27FC236}">
                  <a16:creationId xmlns:a16="http://schemas.microsoft.com/office/drawing/2014/main" id="{A8D7A802-BD32-4B50-B17A-E350B4C80465}"/>
                </a:ext>
              </a:extLst>
            </p:cNvPr>
            <p:cNvGrpSpPr/>
            <p:nvPr/>
          </p:nvGrpSpPr>
          <p:grpSpPr>
            <a:xfrm>
              <a:off x="5029678" y="3278197"/>
              <a:ext cx="675953" cy="687967"/>
              <a:chOff x="5029678" y="3278197"/>
              <a:chExt cx="675953" cy="687967"/>
            </a:xfrm>
          </p:grpSpPr>
          <p:sp>
            <p:nvSpPr>
              <p:cNvPr id="68" name="Oval 62">
                <a:extLst>
                  <a:ext uri="{FF2B5EF4-FFF2-40B4-BE49-F238E27FC236}">
                    <a16:creationId xmlns:a16="http://schemas.microsoft.com/office/drawing/2014/main" id="{13C9FF5A-FAF6-44EB-9619-4FDCAC2C9E07}"/>
                  </a:ext>
                </a:extLst>
              </p:cNvPr>
              <p:cNvSpPr/>
              <p:nvPr/>
            </p:nvSpPr>
            <p:spPr>
              <a:xfrm>
                <a:off x="5067456" y="3327989"/>
                <a:ext cx="638175" cy="638175"/>
              </a:xfrm>
              <a:prstGeom prst="ellipse">
                <a:avLst/>
              </a:prstGeom>
              <a:solidFill>
                <a:srgbClr val="5959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  <p:sp>
            <p:nvSpPr>
              <p:cNvPr id="69" name="Oval 11">
                <a:extLst>
                  <a:ext uri="{FF2B5EF4-FFF2-40B4-BE49-F238E27FC236}">
                    <a16:creationId xmlns:a16="http://schemas.microsoft.com/office/drawing/2014/main" id="{A295471F-50AF-4D85-8462-A909EFFF0F09}"/>
                  </a:ext>
                </a:extLst>
              </p:cNvPr>
              <p:cNvSpPr/>
              <p:nvPr/>
            </p:nvSpPr>
            <p:spPr>
              <a:xfrm>
                <a:off x="5029678" y="3278197"/>
                <a:ext cx="638175" cy="638175"/>
              </a:xfrm>
              <a:prstGeom prst="ellipse">
                <a:avLst/>
              </a:prstGeom>
              <a:solidFill>
                <a:srgbClr val="92D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  <p:sp>
          <p:nvSpPr>
            <p:cNvPr id="66" name="Rectangle 85">
              <a:extLst>
                <a:ext uri="{FF2B5EF4-FFF2-40B4-BE49-F238E27FC236}">
                  <a16:creationId xmlns:a16="http://schemas.microsoft.com/office/drawing/2014/main" id="{AEC39672-4849-4FDD-B9CB-985491F20B9C}"/>
                </a:ext>
              </a:extLst>
            </p:cNvPr>
            <p:cNvSpPr/>
            <p:nvPr/>
          </p:nvSpPr>
          <p:spPr>
            <a:xfrm>
              <a:off x="5005009" y="3162439"/>
              <a:ext cx="708789" cy="889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1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47DDB7B0-B6F4-43E9-9D23-25F55DC47C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40" y="4282537"/>
            <a:ext cx="2740283" cy="18268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3" name="กล่องข้อความ 72">
            <a:extLst>
              <a:ext uri="{FF2B5EF4-FFF2-40B4-BE49-F238E27FC236}">
                <a16:creationId xmlns:a16="http://schemas.microsoft.com/office/drawing/2014/main" id="{08E742F3-9859-4773-A4C1-EED11DFD192E}"/>
              </a:ext>
            </a:extLst>
          </p:cNvPr>
          <p:cNvSpPr txBox="1"/>
          <p:nvPr/>
        </p:nvSpPr>
        <p:spPr>
          <a:xfrm>
            <a:off x="9205154" y="4637070"/>
            <a:ext cx="2496915" cy="1077218"/>
          </a:xfrm>
          <a:prstGeom prst="rect">
            <a:avLst/>
          </a:prstGeom>
          <a:solidFill>
            <a:srgbClr val="A1D3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บรรจุภัณฑ์แผ่นพลาสติกอัดอากาศ</a:t>
            </a:r>
          </a:p>
        </p:txBody>
      </p:sp>
      <p:grpSp>
        <p:nvGrpSpPr>
          <p:cNvPr id="74" name="กลุ่ม 73">
            <a:extLst>
              <a:ext uri="{FF2B5EF4-FFF2-40B4-BE49-F238E27FC236}">
                <a16:creationId xmlns:a16="http://schemas.microsoft.com/office/drawing/2014/main" id="{025D4644-257B-4B2D-812A-384B55D8B0D7}"/>
              </a:ext>
            </a:extLst>
          </p:cNvPr>
          <p:cNvGrpSpPr/>
          <p:nvPr/>
        </p:nvGrpSpPr>
        <p:grpSpPr>
          <a:xfrm>
            <a:off x="3947516" y="4037059"/>
            <a:ext cx="564083" cy="707886"/>
            <a:chOff x="5005009" y="3162439"/>
            <a:chExt cx="708789" cy="889482"/>
          </a:xfrm>
        </p:grpSpPr>
        <p:grpSp>
          <p:nvGrpSpPr>
            <p:cNvPr id="75" name="กลุ่ม 74">
              <a:extLst>
                <a:ext uri="{FF2B5EF4-FFF2-40B4-BE49-F238E27FC236}">
                  <a16:creationId xmlns:a16="http://schemas.microsoft.com/office/drawing/2014/main" id="{32CA1758-C20F-4575-9763-9866DACB2408}"/>
                </a:ext>
              </a:extLst>
            </p:cNvPr>
            <p:cNvGrpSpPr/>
            <p:nvPr/>
          </p:nvGrpSpPr>
          <p:grpSpPr>
            <a:xfrm>
              <a:off x="5029678" y="3278197"/>
              <a:ext cx="675953" cy="687967"/>
              <a:chOff x="5029678" y="3278197"/>
              <a:chExt cx="675953" cy="687967"/>
            </a:xfrm>
          </p:grpSpPr>
          <p:sp>
            <p:nvSpPr>
              <p:cNvPr id="87" name="Oval 62">
                <a:extLst>
                  <a:ext uri="{FF2B5EF4-FFF2-40B4-BE49-F238E27FC236}">
                    <a16:creationId xmlns:a16="http://schemas.microsoft.com/office/drawing/2014/main" id="{ADF3CD41-0271-4307-928C-8FD0181BC833}"/>
                  </a:ext>
                </a:extLst>
              </p:cNvPr>
              <p:cNvSpPr/>
              <p:nvPr/>
            </p:nvSpPr>
            <p:spPr>
              <a:xfrm>
                <a:off x="5067456" y="3327989"/>
                <a:ext cx="638175" cy="638175"/>
              </a:xfrm>
              <a:prstGeom prst="ellipse">
                <a:avLst/>
              </a:prstGeom>
              <a:solidFill>
                <a:srgbClr val="5959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  <p:sp>
            <p:nvSpPr>
              <p:cNvPr id="88" name="Oval 11">
                <a:extLst>
                  <a:ext uri="{FF2B5EF4-FFF2-40B4-BE49-F238E27FC236}">
                    <a16:creationId xmlns:a16="http://schemas.microsoft.com/office/drawing/2014/main" id="{BE96DBB2-6D56-4C50-A284-08F592CA3D83}"/>
                  </a:ext>
                </a:extLst>
              </p:cNvPr>
              <p:cNvSpPr/>
              <p:nvPr/>
            </p:nvSpPr>
            <p:spPr>
              <a:xfrm>
                <a:off x="5029678" y="3278197"/>
                <a:ext cx="638175" cy="638175"/>
              </a:xfrm>
              <a:prstGeom prst="ellipse">
                <a:avLst/>
              </a:prstGeom>
              <a:solidFill>
                <a:srgbClr val="92D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  <p:sp>
          <p:nvSpPr>
            <p:cNvPr id="82" name="Rectangle 85">
              <a:extLst>
                <a:ext uri="{FF2B5EF4-FFF2-40B4-BE49-F238E27FC236}">
                  <a16:creationId xmlns:a16="http://schemas.microsoft.com/office/drawing/2014/main" id="{3B26C9DF-EA2B-4BFD-9B3A-775390C8946A}"/>
                </a:ext>
              </a:extLst>
            </p:cNvPr>
            <p:cNvSpPr/>
            <p:nvPr/>
          </p:nvSpPr>
          <p:spPr>
            <a:xfrm>
              <a:off x="5005009" y="3162439"/>
              <a:ext cx="708789" cy="889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2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grpSp>
        <p:nvGrpSpPr>
          <p:cNvPr id="89" name="กลุ่ม 88">
            <a:extLst>
              <a:ext uri="{FF2B5EF4-FFF2-40B4-BE49-F238E27FC236}">
                <a16:creationId xmlns:a16="http://schemas.microsoft.com/office/drawing/2014/main" id="{8B2E5D23-AC0F-4E9D-8F47-94A6530095BD}"/>
              </a:ext>
            </a:extLst>
          </p:cNvPr>
          <p:cNvGrpSpPr/>
          <p:nvPr/>
        </p:nvGrpSpPr>
        <p:grpSpPr>
          <a:xfrm>
            <a:off x="10090744" y="1518963"/>
            <a:ext cx="564083" cy="707886"/>
            <a:chOff x="5005009" y="3162439"/>
            <a:chExt cx="708789" cy="889482"/>
          </a:xfrm>
        </p:grpSpPr>
        <p:grpSp>
          <p:nvGrpSpPr>
            <p:cNvPr id="90" name="กลุ่ม 89">
              <a:extLst>
                <a:ext uri="{FF2B5EF4-FFF2-40B4-BE49-F238E27FC236}">
                  <a16:creationId xmlns:a16="http://schemas.microsoft.com/office/drawing/2014/main" id="{D8D3C6D3-679A-4E6F-9B82-CC8ECCEC72E4}"/>
                </a:ext>
              </a:extLst>
            </p:cNvPr>
            <p:cNvGrpSpPr/>
            <p:nvPr/>
          </p:nvGrpSpPr>
          <p:grpSpPr>
            <a:xfrm>
              <a:off x="5029678" y="3278197"/>
              <a:ext cx="675953" cy="687967"/>
              <a:chOff x="5029678" y="3278197"/>
              <a:chExt cx="675953" cy="687967"/>
            </a:xfrm>
          </p:grpSpPr>
          <p:sp>
            <p:nvSpPr>
              <p:cNvPr id="92" name="Oval 62">
                <a:extLst>
                  <a:ext uri="{FF2B5EF4-FFF2-40B4-BE49-F238E27FC236}">
                    <a16:creationId xmlns:a16="http://schemas.microsoft.com/office/drawing/2014/main" id="{95E5B77E-A87B-4432-B0CB-592D9438ECF5}"/>
                  </a:ext>
                </a:extLst>
              </p:cNvPr>
              <p:cNvSpPr/>
              <p:nvPr/>
            </p:nvSpPr>
            <p:spPr>
              <a:xfrm>
                <a:off x="5067456" y="3327989"/>
                <a:ext cx="638175" cy="638175"/>
              </a:xfrm>
              <a:prstGeom prst="ellipse">
                <a:avLst/>
              </a:prstGeom>
              <a:solidFill>
                <a:srgbClr val="5959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  <p:sp>
            <p:nvSpPr>
              <p:cNvPr id="93" name="Oval 11">
                <a:extLst>
                  <a:ext uri="{FF2B5EF4-FFF2-40B4-BE49-F238E27FC236}">
                    <a16:creationId xmlns:a16="http://schemas.microsoft.com/office/drawing/2014/main" id="{2C4D7F2F-5839-4777-B1A5-AA870F33ED9E}"/>
                  </a:ext>
                </a:extLst>
              </p:cNvPr>
              <p:cNvSpPr/>
              <p:nvPr/>
            </p:nvSpPr>
            <p:spPr>
              <a:xfrm>
                <a:off x="5029678" y="3278197"/>
                <a:ext cx="638175" cy="638175"/>
              </a:xfrm>
              <a:prstGeom prst="ellipse">
                <a:avLst/>
              </a:prstGeom>
              <a:solidFill>
                <a:srgbClr val="92D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  <p:sp>
          <p:nvSpPr>
            <p:cNvPr id="91" name="Rectangle 85">
              <a:extLst>
                <a:ext uri="{FF2B5EF4-FFF2-40B4-BE49-F238E27FC236}">
                  <a16:creationId xmlns:a16="http://schemas.microsoft.com/office/drawing/2014/main" id="{2ABBD5E6-6785-4D74-AE2C-5D1E93EA04FE}"/>
                </a:ext>
              </a:extLst>
            </p:cNvPr>
            <p:cNvSpPr/>
            <p:nvPr/>
          </p:nvSpPr>
          <p:spPr>
            <a:xfrm>
              <a:off x="5005009" y="3162439"/>
              <a:ext cx="708789" cy="889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3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grpSp>
        <p:nvGrpSpPr>
          <p:cNvPr id="94" name="กลุ่ม 93">
            <a:extLst>
              <a:ext uri="{FF2B5EF4-FFF2-40B4-BE49-F238E27FC236}">
                <a16:creationId xmlns:a16="http://schemas.microsoft.com/office/drawing/2014/main" id="{D2DC25AB-D9F2-4310-86B4-3F48572D1392}"/>
              </a:ext>
            </a:extLst>
          </p:cNvPr>
          <p:cNvGrpSpPr/>
          <p:nvPr/>
        </p:nvGrpSpPr>
        <p:grpSpPr>
          <a:xfrm>
            <a:off x="10171570" y="3838337"/>
            <a:ext cx="564083" cy="707886"/>
            <a:chOff x="5005009" y="3162439"/>
            <a:chExt cx="708789" cy="889482"/>
          </a:xfrm>
        </p:grpSpPr>
        <p:grpSp>
          <p:nvGrpSpPr>
            <p:cNvPr id="95" name="กลุ่ม 94">
              <a:extLst>
                <a:ext uri="{FF2B5EF4-FFF2-40B4-BE49-F238E27FC236}">
                  <a16:creationId xmlns:a16="http://schemas.microsoft.com/office/drawing/2014/main" id="{74FB01E6-B0F6-4FDA-91C9-B4D118318C55}"/>
                </a:ext>
              </a:extLst>
            </p:cNvPr>
            <p:cNvGrpSpPr/>
            <p:nvPr/>
          </p:nvGrpSpPr>
          <p:grpSpPr>
            <a:xfrm>
              <a:off x="5029678" y="3278197"/>
              <a:ext cx="675953" cy="687967"/>
              <a:chOff x="5029678" y="3278197"/>
              <a:chExt cx="675953" cy="687967"/>
            </a:xfrm>
          </p:grpSpPr>
          <p:sp>
            <p:nvSpPr>
              <p:cNvPr id="97" name="Oval 62">
                <a:extLst>
                  <a:ext uri="{FF2B5EF4-FFF2-40B4-BE49-F238E27FC236}">
                    <a16:creationId xmlns:a16="http://schemas.microsoft.com/office/drawing/2014/main" id="{86B863D7-8802-48C5-9CF2-83BFF8FA690B}"/>
                  </a:ext>
                </a:extLst>
              </p:cNvPr>
              <p:cNvSpPr/>
              <p:nvPr/>
            </p:nvSpPr>
            <p:spPr>
              <a:xfrm>
                <a:off x="5067456" y="3327989"/>
                <a:ext cx="638175" cy="638175"/>
              </a:xfrm>
              <a:prstGeom prst="ellipse">
                <a:avLst/>
              </a:prstGeom>
              <a:solidFill>
                <a:srgbClr val="595959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  <p:sp>
            <p:nvSpPr>
              <p:cNvPr id="98" name="Oval 11">
                <a:extLst>
                  <a:ext uri="{FF2B5EF4-FFF2-40B4-BE49-F238E27FC236}">
                    <a16:creationId xmlns:a16="http://schemas.microsoft.com/office/drawing/2014/main" id="{4A03AAFD-5335-4796-AE23-8DD7DD3991D7}"/>
                  </a:ext>
                </a:extLst>
              </p:cNvPr>
              <p:cNvSpPr/>
              <p:nvPr/>
            </p:nvSpPr>
            <p:spPr>
              <a:xfrm>
                <a:off x="5029678" y="3278197"/>
                <a:ext cx="638175" cy="638175"/>
              </a:xfrm>
              <a:prstGeom prst="ellipse">
                <a:avLst/>
              </a:prstGeom>
              <a:solidFill>
                <a:srgbClr val="92D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  <p:sp>
          <p:nvSpPr>
            <p:cNvPr id="96" name="Rectangle 85">
              <a:extLst>
                <a:ext uri="{FF2B5EF4-FFF2-40B4-BE49-F238E27FC236}">
                  <a16:creationId xmlns:a16="http://schemas.microsoft.com/office/drawing/2014/main" id="{49D58DEE-3845-4E14-9E60-60447F6C3E72}"/>
                </a:ext>
              </a:extLst>
            </p:cNvPr>
            <p:cNvSpPr/>
            <p:nvPr/>
          </p:nvSpPr>
          <p:spPr>
            <a:xfrm>
              <a:off x="5005009" y="3162439"/>
              <a:ext cx="708789" cy="889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4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49B3C727-B217-4659-9476-2D817673A39D}"/>
              </a:ext>
            </a:extLst>
          </p:cNvPr>
          <p:cNvGrpSpPr/>
          <p:nvPr/>
        </p:nvGrpSpPr>
        <p:grpSpPr>
          <a:xfrm>
            <a:off x="66027" y="38202"/>
            <a:ext cx="7619625" cy="769441"/>
            <a:chOff x="66027" y="38202"/>
            <a:chExt cx="7494227" cy="769441"/>
          </a:xfrm>
        </p:grpSpPr>
        <p:sp>
          <p:nvSpPr>
            <p:cNvPr id="42" name="สี่เหลี่ยมผืนผ้า: มุมมน 49">
              <a:extLst>
                <a:ext uri="{FF2B5EF4-FFF2-40B4-BE49-F238E27FC236}">
                  <a16:creationId xmlns:a16="http://schemas.microsoft.com/office/drawing/2014/main" id="{0FBF5E7D-67E4-4F92-BB75-50F253B1FD31}"/>
                </a:ext>
              </a:extLst>
            </p:cNvPr>
            <p:cNvSpPr/>
            <p:nvPr/>
          </p:nvSpPr>
          <p:spPr>
            <a:xfrm>
              <a:off x="66027" y="98893"/>
              <a:ext cx="7494227" cy="637794"/>
            </a:xfrm>
            <a:prstGeom prst="roundRect">
              <a:avLst>
                <a:gd name="adj" fmla="val 50000"/>
              </a:avLst>
            </a:prstGeom>
            <a:solidFill>
              <a:srgbClr val="C4AF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grpSp>
          <p:nvGrpSpPr>
            <p:cNvPr id="43" name="กลุ่ม 42">
              <a:extLst>
                <a:ext uri="{FF2B5EF4-FFF2-40B4-BE49-F238E27FC236}">
                  <a16:creationId xmlns:a16="http://schemas.microsoft.com/office/drawing/2014/main" id="{41A939B7-D6CD-405E-8158-510D28299D96}"/>
                </a:ext>
              </a:extLst>
            </p:cNvPr>
            <p:cNvGrpSpPr/>
            <p:nvPr/>
          </p:nvGrpSpPr>
          <p:grpSpPr>
            <a:xfrm>
              <a:off x="6640938" y="158269"/>
              <a:ext cx="756198" cy="408337"/>
              <a:chOff x="-450195" y="4370595"/>
              <a:chExt cx="2318849" cy="1073859"/>
            </a:xfrm>
          </p:grpSpPr>
          <p:cxnSp>
            <p:nvCxnSpPr>
              <p:cNvPr id="45" name="ตัวเชื่อมต่อตรง 44">
                <a:extLst>
                  <a:ext uri="{FF2B5EF4-FFF2-40B4-BE49-F238E27FC236}">
                    <a16:creationId xmlns:a16="http://schemas.microsoft.com/office/drawing/2014/main" id="{E742BA33-A358-4DF4-8704-AECB8DE36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450195" y="5444454"/>
                <a:ext cx="2318848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แผนผังลำดับงาน: ข้อมูลที่เก็บอยู่ 45">
                <a:extLst>
                  <a:ext uri="{FF2B5EF4-FFF2-40B4-BE49-F238E27FC236}">
                    <a16:creationId xmlns:a16="http://schemas.microsoft.com/office/drawing/2014/main" id="{6A4BEC2D-2C16-4406-9463-14CE141922D3}"/>
                  </a:ext>
                </a:extLst>
              </p:cNvPr>
              <p:cNvSpPr/>
              <p:nvPr/>
            </p:nvSpPr>
            <p:spPr>
              <a:xfrm>
                <a:off x="689787" y="5098223"/>
                <a:ext cx="1178867" cy="310704"/>
              </a:xfrm>
              <a:prstGeom prst="flowChartOnlineStorag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47" name="แผนผังลำดับงาน: ข้อมูลที่เก็บอยู่ 46">
                <a:extLst>
                  <a:ext uri="{FF2B5EF4-FFF2-40B4-BE49-F238E27FC236}">
                    <a16:creationId xmlns:a16="http://schemas.microsoft.com/office/drawing/2014/main" id="{3C700DF6-5057-4AA7-8CFF-A7DEE0B3CF20}"/>
                  </a:ext>
                </a:extLst>
              </p:cNvPr>
              <p:cNvSpPr/>
              <p:nvPr/>
            </p:nvSpPr>
            <p:spPr>
              <a:xfrm flipH="1">
                <a:off x="689784" y="4743314"/>
                <a:ext cx="1178864" cy="310715"/>
              </a:xfrm>
              <a:prstGeom prst="flowChartOnlineStorag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48" name="วงรี 47">
                <a:extLst>
                  <a:ext uri="{FF2B5EF4-FFF2-40B4-BE49-F238E27FC236}">
                    <a16:creationId xmlns:a16="http://schemas.microsoft.com/office/drawing/2014/main" id="{33C33170-C361-42A1-8C3A-E39DC92C88A4}"/>
                  </a:ext>
                </a:extLst>
              </p:cNvPr>
              <p:cNvSpPr/>
              <p:nvPr/>
            </p:nvSpPr>
            <p:spPr>
              <a:xfrm>
                <a:off x="-88330" y="4370595"/>
                <a:ext cx="435002" cy="399343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51" name="แผนผังลำดับงาน: หน่วงเวลา 50">
                <a:extLst>
                  <a:ext uri="{FF2B5EF4-FFF2-40B4-BE49-F238E27FC236}">
                    <a16:creationId xmlns:a16="http://schemas.microsoft.com/office/drawing/2014/main" id="{74E52532-18B3-4644-8C24-4365DAF2A4DB}"/>
                  </a:ext>
                </a:extLst>
              </p:cNvPr>
              <p:cNvSpPr/>
              <p:nvPr/>
            </p:nvSpPr>
            <p:spPr>
              <a:xfrm rot="16200000">
                <a:off x="-154918" y="4907343"/>
                <a:ext cx="568173" cy="435003"/>
              </a:xfrm>
              <a:prstGeom prst="flowChartDelay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</p:grpSp>
        <p:sp>
          <p:nvSpPr>
            <p:cNvPr id="44" name="กล่องข้อความ 43">
              <a:extLst>
                <a:ext uri="{FF2B5EF4-FFF2-40B4-BE49-F238E27FC236}">
                  <a16:creationId xmlns:a16="http://schemas.microsoft.com/office/drawing/2014/main" id="{C74E3385-3DD5-40B3-BA36-0CAFAAF3B889}"/>
                </a:ext>
              </a:extLst>
            </p:cNvPr>
            <p:cNvSpPr txBox="1"/>
            <p:nvPr/>
          </p:nvSpPr>
          <p:spPr>
            <a:xfrm>
              <a:off x="261191" y="38202"/>
              <a:ext cx="67515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>
                  <a:solidFill>
                    <a:srgbClr val="2A1254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บรรจุภัณฑ์กระดาษที่ใช้ในงานประดิษฐ์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175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3" grpId="0" animBg="1"/>
      <p:bldP spid="56" grpId="0" animBg="1"/>
      <p:bldP spid="59" grpId="0" animBg="1"/>
      <p:bldP spid="7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8D33BE6-89B9-4344-A6A0-BAC01CDC6D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390" y="644916"/>
            <a:ext cx="8384584" cy="5627112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83" name="กลุ่ม 82">
            <a:extLst>
              <a:ext uri="{FF2B5EF4-FFF2-40B4-BE49-F238E27FC236}">
                <a16:creationId xmlns:a16="http://schemas.microsoft.com/office/drawing/2014/main" id="{155BC64F-1A1E-4801-B230-AB3AB0546880}"/>
              </a:ext>
            </a:extLst>
          </p:cNvPr>
          <p:cNvGrpSpPr/>
          <p:nvPr/>
        </p:nvGrpSpPr>
        <p:grpSpPr>
          <a:xfrm>
            <a:off x="769520" y="2822485"/>
            <a:ext cx="7147249" cy="1701044"/>
            <a:chOff x="288905" y="2444110"/>
            <a:chExt cx="7147249" cy="1701044"/>
          </a:xfrm>
        </p:grpSpPr>
        <p:sp>
          <p:nvSpPr>
            <p:cNvPr id="84" name="สามเหลี่ยมหน้าจั่ว 83">
              <a:extLst>
                <a:ext uri="{FF2B5EF4-FFF2-40B4-BE49-F238E27FC236}">
                  <a16:creationId xmlns:a16="http://schemas.microsoft.com/office/drawing/2014/main" id="{115B5F54-1591-4BE2-AF5C-830FA07E4E44}"/>
                </a:ext>
              </a:extLst>
            </p:cNvPr>
            <p:cNvSpPr/>
            <p:nvPr/>
          </p:nvSpPr>
          <p:spPr>
            <a:xfrm rot="13561042" flipH="1">
              <a:off x="6586663" y="3424249"/>
              <a:ext cx="690272" cy="751537"/>
            </a:xfrm>
            <a:prstGeom prst="triangle">
              <a:avLst>
                <a:gd name="adj" fmla="val 22937"/>
              </a:avLst>
            </a:prstGeom>
            <a:solidFill>
              <a:srgbClr val="FABE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grpSp>
          <p:nvGrpSpPr>
            <p:cNvPr id="85" name="กลุ่ม 84">
              <a:extLst>
                <a:ext uri="{FF2B5EF4-FFF2-40B4-BE49-F238E27FC236}">
                  <a16:creationId xmlns:a16="http://schemas.microsoft.com/office/drawing/2014/main" id="{EF37EF5D-6848-4D96-9CA5-CC535D6897BA}"/>
                </a:ext>
              </a:extLst>
            </p:cNvPr>
            <p:cNvGrpSpPr/>
            <p:nvPr/>
          </p:nvGrpSpPr>
          <p:grpSpPr>
            <a:xfrm>
              <a:off x="288905" y="2444110"/>
              <a:ext cx="7147249" cy="1320682"/>
              <a:chOff x="7368854" y="5331589"/>
              <a:chExt cx="7147249" cy="1320682"/>
            </a:xfrm>
          </p:grpSpPr>
          <p:sp>
            <p:nvSpPr>
              <p:cNvPr id="86" name="สามเหลี่ยมหน้าจั่ว 85">
                <a:extLst>
                  <a:ext uri="{FF2B5EF4-FFF2-40B4-BE49-F238E27FC236}">
                    <a16:creationId xmlns:a16="http://schemas.microsoft.com/office/drawing/2014/main" id="{9B53E7D0-5C3C-4E03-9879-794F256E91E5}"/>
                  </a:ext>
                </a:extLst>
              </p:cNvPr>
              <p:cNvSpPr/>
              <p:nvPr/>
            </p:nvSpPr>
            <p:spPr>
              <a:xfrm rot="8480239" flipH="1">
                <a:off x="7528666" y="5331589"/>
                <a:ext cx="690272" cy="751537"/>
              </a:xfrm>
              <a:prstGeom prst="triangle">
                <a:avLst/>
              </a:prstGeom>
              <a:solidFill>
                <a:srgbClr val="FABE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87" name="สี่เหลี่ยมผืนผ้า 86">
                <a:extLst>
                  <a:ext uri="{FF2B5EF4-FFF2-40B4-BE49-F238E27FC236}">
                    <a16:creationId xmlns:a16="http://schemas.microsoft.com/office/drawing/2014/main" id="{7E471AA5-9FA5-4165-9F19-D59F3F7056C4}"/>
                  </a:ext>
                </a:extLst>
              </p:cNvPr>
              <p:cNvSpPr/>
              <p:nvPr/>
            </p:nvSpPr>
            <p:spPr>
              <a:xfrm>
                <a:off x="7368854" y="5631875"/>
                <a:ext cx="7147249" cy="1020396"/>
              </a:xfrm>
              <a:prstGeom prst="rect">
                <a:avLst/>
              </a:prstGeom>
              <a:solidFill>
                <a:srgbClr val="FED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</p:grpSp>
      </p:grpSp>
      <p:grpSp>
        <p:nvGrpSpPr>
          <p:cNvPr id="88" name="กลุ่ม 87">
            <a:extLst>
              <a:ext uri="{FF2B5EF4-FFF2-40B4-BE49-F238E27FC236}">
                <a16:creationId xmlns:a16="http://schemas.microsoft.com/office/drawing/2014/main" id="{7492A075-235E-4A28-8529-6A735715E010}"/>
              </a:ext>
            </a:extLst>
          </p:cNvPr>
          <p:cNvGrpSpPr/>
          <p:nvPr/>
        </p:nvGrpSpPr>
        <p:grpSpPr>
          <a:xfrm>
            <a:off x="769521" y="1294722"/>
            <a:ext cx="7147249" cy="1677487"/>
            <a:chOff x="288906" y="916347"/>
            <a:chExt cx="7147249" cy="1677487"/>
          </a:xfrm>
        </p:grpSpPr>
        <p:sp>
          <p:nvSpPr>
            <p:cNvPr id="89" name="สามเหลี่ยมหน้าจั่ว 88">
              <a:extLst>
                <a:ext uri="{FF2B5EF4-FFF2-40B4-BE49-F238E27FC236}">
                  <a16:creationId xmlns:a16="http://schemas.microsoft.com/office/drawing/2014/main" id="{A0E7B5AB-B6ED-43C9-969F-C8E2835BC98E}"/>
                </a:ext>
              </a:extLst>
            </p:cNvPr>
            <p:cNvSpPr/>
            <p:nvPr/>
          </p:nvSpPr>
          <p:spPr>
            <a:xfrm rot="13561042" flipH="1">
              <a:off x="6580957" y="1872929"/>
              <a:ext cx="690272" cy="751537"/>
            </a:xfrm>
            <a:prstGeom prst="triangle">
              <a:avLst>
                <a:gd name="adj" fmla="val 22937"/>
              </a:avLst>
            </a:prstGeom>
            <a:solidFill>
              <a:srgbClr val="F3BE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grpSp>
          <p:nvGrpSpPr>
            <p:cNvPr id="90" name="กลุ่ม 89">
              <a:extLst>
                <a:ext uri="{FF2B5EF4-FFF2-40B4-BE49-F238E27FC236}">
                  <a16:creationId xmlns:a16="http://schemas.microsoft.com/office/drawing/2014/main" id="{25D9ADA0-AFC9-4F14-9EF8-2BB0D2D10291}"/>
                </a:ext>
              </a:extLst>
            </p:cNvPr>
            <p:cNvGrpSpPr/>
            <p:nvPr/>
          </p:nvGrpSpPr>
          <p:grpSpPr>
            <a:xfrm>
              <a:off x="288906" y="916347"/>
              <a:ext cx="7147249" cy="1320682"/>
              <a:chOff x="7368854" y="5331589"/>
              <a:chExt cx="7147249" cy="1320682"/>
            </a:xfrm>
          </p:grpSpPr>
          <p:sp>
            <p:nvSpPr>
              <p:cNvPr id="91" name="สามเหลี่ยมหน้าจั่ว 90">
                <a:extLst>
                  <a:ext uri="{FF2B5EF4-FFF2-40B4-BE49-F238E27FC236}">
                    <a16:creationId xmlns:a16="http://schemas.microsoft.com/office/drawing/2014/main" id="{DAF78FA7-FB3C-4B1B-A025-C7BF1DFE5D1F}"/>
                  </a:ext>
                </a:extLst>
              </p:cNvPr>
              <p:cNvSpPr/>
              <p:nvPr/>
            </p:nvSpPr>
            <p:spPr>
              <a:xfrm rot="8480239" flipH="1">
                <a:off x="7528666" y="5331589"/>
                <a:ext cx="690272" cy="751537"/>
              </a:xfrm>
              <a:prstGeom prst="triangle">
                <a:avLst/>
              </a:prstGeom>
              <a:solidFill>
                <a:srgbClr val="F3BE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92" name="สี่เหลี่ยมผืนผ้า 91">
                <a:extLst>
                  <a:ext uri="{FF2B5EF4-FFF2-40B4-BE49-F238E27FC236}">
                    <a16:creationId xmlns:a16="http://schemas.microsoft.com/office/drawing/2014/main" id="{8F977369-68A6-4397-936F-732B81E4CC9C}"/>
                  </a:ext>
                </a:extLst>
              </p:cNvPr>
              <p:cNvSpPr/>
              <p:nvPr/>
            </p:nvSpPr>
            <p:spPr>
              <a:xfrm>
                <a:off x="7368854" y="5631875"/>
                <a:ext cx="7147249" cy="1020396"/>
              </a:xfrm>
              <a:prstGeom prst="rect">
                <a:avLst/>
              </a:prstGeom>
              <a:solidFill>
                <a:srgbClr val="FBDF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</p:grpSp>
      </p:grpSp>
      <p:grpSp>
        <p:nvGrpSpPr>
          <p:cNvPr id="93" name="กลุ่ม 92">
            <a:extLst>
              <a:ext uri="{FF2B5EF4-FFF2-40B4-BE49-F238E27FC236}">
                <a16:creationId xmlns:a16="http://schemas.microsoft.com/office/drawing/2014/main" id="{2D8D2AF3-BF89-40B6-A29D-F93DB8D53DA5}"/>
              </a:ext>
            </a:extLst>
          </p:cNvPr>
          <p:cNvGrpSpPr/>
          <p:nvPr/>
        </p:nvGrpSpPr>
        <p:grpSpPr>
          <a:xfrm>
            <a:off x="769520" y="4352970"/>
            <a:ext cx="7147249" cy="1689209"/>
            <a:chOff x="288905" y="3974595"/>
            <a:chExt cx="7147249" cy="1689209"/>
          </a:xfrm>
        </p:grpSpPr>
        <p:sp>
          <p:nvSpPr>
            <p:cNvPr id="94" name="สามเหลี่ยมหน้าจั่ว 93">
              <a:extLst>
                <a:ext uri="{FF2B5EF4-FFF2-40B4-BE49-F238E27FC236}">
                  <a16:creationId xmlns:a16="http://schemas.microsoft.com/office/drawing/2014/main" id="{0CAFEED1-58F3-484C-852C-62B479DFB4C9}"/>
                </a:ext>
              </a:extLst>
            </p:cNvPr>
            <p:cNvSpPr/>
            <p:nvPr/>
          </p:nvSpPr>
          <p:spPr>
            <a:xfrm rot="13561042" flipH="1">
              <a:off x="6580957" y="4942899"/>
              <a:ext cx="690272" cy="751537"/>
            </a:xfrm>
            <a:prstGeom prst="triangle">
              <a:avLst>
                <a:gd name="adj" fmla="val 22937"/>
              </a:avLst>
            </a:prstGeom>
            <a:solidFill>
              <a:srgbClr val="C7B2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grpSp>
          <p:nvGrpSpPr>
            <p:cNvPr id="95" name="กลุ่ม 94">
              <a:extLst>
                <a:ext uri="{FF2B5EF4-FFF2-40B4-BE49-F238E27FC236}">
                  <a16:creationId xmlns:a16="http://schemas.microsoft.com/office/drawing/2014/main" id="{905D532D-5D3C-4D59-B2BA-46D73998558E}"/>
                </a:ext>
              </a:extLst>
            </p:cNvPr>
            <p:cNvGrpSpPr/>
            <p:nvPr/>
          </p:nvGrpSpPr>
          <p:grpSpPr>
            <a:xfrm>
              <a:off x="288905" y="3974595"/>
              <a:ext cx="7147249" cy="1320682"/>
              <a:chOff x="7368854" y="5331589"/>
              <a:chExt cx="7147249" cy="1320682"/>
            </a:xfrm>
          </p:grpSpPr>
          <p:sp>
            <p:nvSpPr>
              <p:cNvPr id="96" name="สามเหลี่ยมหน้าจั่ว 95">
                <a:extLst>
                  <a:ext uri="{FF2B5EF4-FFF2-40B4-BE49-F238E27FC236}">
                    <a16:creationId xmlns:a16="http://schemas.microsoft.com/office/drawing/2014/main" id="{B3C5AF69-FFDA-4899-B385-F3C44EAAA45D}"/>
                  </a:ext>
                </a:extLst>
              </p:cNvPr>
              <p:cNvSpPr/>
              <p:nvPr/>
            </p:nvSpPr>
            <p:spPr>
              <a:xfrm rot="8480239" flipH="1">
                <a:off x="7528666" y="5331589"/>
                <a:ext cx="690272" cy="751537"/>
              </a:xfrm>
              <a:prstGeom prst="triangle">
                <a:avLst/>
              </a:prstGeom>
              <a:solidFill>
                <a:srgbClr val="C7B2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97" name="สี่เหลี่ยมผืนผ้า 96">
                <a:extLst>
                  <a:ext uri="{FF2B5EF4-FFF2-40B4-BE49-F238E27FC236}">
                    <a16:creationId xmlns:a16="http://schemas.microsoft.com/office/drawing/2014/main" id="{3553C4EC-BD35-403F-A6C1-36A5C15AD260}"/>
                  </a:ext>
                </a:extLst>
              </p:cNvPr>
              <p:cNvSpPr/>
              <p:nvPr/>
            </p:nvSpPr>
            <p:spPr>
              <a:xfrm>
                <a:off x="7368854" y="5631875"/>
                <a:ext cx="7147249" cy="1020396"/>
              </a:xfrm>
              <a:prstGeom prst="rect">
                <a:avLst/>
              </a:prstGeom>
              <a:solidFill>
                <a:srgbClr val="E0CC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</p:grpSp>
      </p:grp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2C450E13-9CF3-4459-B3AF-44A89D5E8A7F}"/>
              </a:ext>
            </a:extLst>
          </p:cNvPr>
          <p:cNvSpPr txBox="1"/>
          <p:nvPr/>
        </p:nvSpPr>
        <p:spPr>
          <a:xfrm>
            <a:off x="879806" y="1661297"/>
            <a:ext cx="69266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1. ไม่ควรเก็บบรรจุภัณฑ์ประเภทกระดาษไว้ในที่ชื้น เพราะจะทำให้เกิดเชื้อรา</a:t>
            </a:r>
            <a:endParaRPr lang="en-US" dirty="0"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98" name="กล่องข้อความ 97">
            <a:extLst>
              <a:ext uri="{FF2B5EF4-FFF2-40B4-BE49-F238E27FC236}">
                <a16:creationId xmlns:a16="http://schemas.microsoft.com/office/drawing/2014/main" id="{B9F3AFB4-9882-46AA-8948-D7D43CFB4B96}"/>
              </a:ext>
            </a:extLst>
          </p:cNvPr>
          <p:cNvSpPr txBox="1"/>
          <p:nvPr/>
        </p:nvSpPr>
        <p:spPr>
          <a:xfrm>
            <a:off x="879806" y="3162575"/>
            <a:ext cx="69266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2. บรรจุภัณฑ์ประเภทกระดาษและพลาสติก เป็นวัสดุที่ติดไฟง่ายจึงควรเก็บไว้ให้ห่างจากฟืนไฟ</a:t>
            </a:r>
            <a:endParaRPr lang="en-US" dirty="0"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99" name="กล่องข้อความ 98">
            <a:extLst>
              <a:ext uri="{FF2B5EF4-FFF2-40B4-BE49-F238E27FC236}">
                <a16:creationId xmlns:a16="http://schemas.microsoft.com/office/drawing/2014/main" id="{45D761BC-6DAE-4ACC-BC15-88811AA74209}"/>
              </a:ext>
            </a:extLst>
          </p:cNvPr>
          <p:cNvSpPr txBox="1"/>
          <p:nvPr/>
        </p:nvSpPr>
        <p:spPr>
          <a:xfrm>
            <a:off x="990093" y="4665747"/>
            <a:ext cx="69266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3. บรรจุภัณฑ์พลาสติกอาจทำให้เกิดอันตรายต่อมนุษย์ได้ มีความเป็นพิษที่สามารถก่อมะเร็ง เมื่อถูกความร้อนจึงไม่ควรนำมาใช้กับอาหาร</a:t>
            </a:r>
            <a:endParaRPr lang="en-US" dirty="0">
              <a:latin typeface="TH Mali Grade 6" panose="02000506000000020004" pitchFamily="2" charset="-34"/>
              <a:cs typeface="+mj-cs"/>
            </a:endParaRPr>
          </a:p>
        </p:txBody>
      </p: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49B3C727-B217-4659-9476-2D817673A39D}"/>
              </a:ext>
            </a:extLst>
          </p:cNvPr>
          <p:cNvGrpSpPr/>
          <p:nvPr/>
        </p:nvGrpSpPr>
        <p:grpSpPr>
          <a:xfrm>
            <a:off x="66023" y="1051"/>
            <a:ext cx="8014287" cy="769441"/>
            <a:chOff x="66027" y="1051"/>
            <a:chExt cx="7882390" cy="769441"/>
          </a:xfrm>
        </p:grpSpPr>
        <p:sp>
          <p:nvSpPr>
            <p:cNvPr id="31" name="สี่เหลี่ยมผืนผ้า: มุมมน 49">
              <a:extLst>
                <a:ext uri="{FF2B5EF4-FFF2-40B4-BE49-F238E27FC236}">
                  <a16:creationId xmlns:a16="http://schemas.microsoft.com/office/drawing/2014/main" id="{0FBF5E7D-67E4-4F92-BB75-50F253B1FD31}"/>
                </a:ext>
              </a:extLst>
            </p:cNvPr>
            <p:cNvSpPr/>
            <p:nvPr/>
          </p:nvSpPr>
          <p:spPr>
            <a:xfrm>
              <a:off x="66027" y="98893"/>
              <a:ext cx="7882390" cy="637794"/>
            </a:xfrm>
            <a:prstGeom prst="roundRect">
              <a:avLst>
                <a:gd name="adj" fmla="val 50000"/>
              </a:avLst>
            </a:prstGeom>
            <a:solidFill>
              <a:srgbClr val="C4AF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grpSp>
          <p:nvGrpSpPr>
            <p:cNvPr id="32" name="กลุ่ม 31">
              <a:extLst>
                <a:ext uri="{FF2B5EF4-FFF2-40B4-BE49-F238E27FC236}">
                  <a16:creationId xmlns:a16="http://schemas.microsoft.com/office/drawing/2014/main" id="{41A939B7-D6CD-405E-8158-510D28299D96}"/>
                </a:ext>
              </a:extLst>
            </p:cNvPr>
            <p:cNvGrpSpPr/>
            <p:nvPr/>
          </p:nvGrpSpPr>
          <p:grpSpPr>
            <a:xfrm>
              <a:off x="6842832" y="158269"/>
              <a:ext cx="774552" cy="408337"/>
              <a:chOff x="168898" y="4370595"/>
              <a:chExt cx="2375131" cy="1073859"/>
            </a:xfrm>
          </p:grpSpPr>
          <p:cxnSp>
            <p:nvCxnSpPr>
              <p:cNvPr id="34" name="ตัวเชื่อมต่อตรง 33">
                <a:extLst>
                  <a:ext uri="{FF2B5EF4-FFF2-40B4-BE49-F238E27FC236}">
                    <a16:creationId xmlns:a16="http://schemas.microsoft.com/office/drawing/2014/main" id="{E742BA33-A358-4DF4-8704-AECB8DE36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898" y="5444454"/>
                <a:ext cx="2318849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แผนผังลำดับงาน: ข้อมูลที่เก็บอยู่ 34">
                <a:extLst>
                  <a:ext uri="{FF2B5EF4-FFF2-40B4-BE49-F238E27FC236}">
                    <a16:creationId xmlns:a16="http://schemas.microsoft.com/office/drawing/2014/main" id="{6A4BEC2D-2C16-4406-9463-14CE141922D3}"/>
                  </a:ext>
                </a:extLst>
              </p:cNvPr>
              <p:cNvSpPr/>
              <p:nvPr/>
            </p:nvSpPr>
            <p:spPr>
              <a:xfrm>
                <a:off x="1365163" y="5098223"/>
                <a:ext cx="1178866" cy="310705"/>
              </a:xfrm>
              <a:prstGeom prst="flowChartOnlineStorag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36" name="แผนผังลำดับงาน: ข้อมูลที่เก็บอยู่ 35">
                <a:extLst>
                  <a:ext uri="{FF2B5EF4-FFF2-40B4-BE49-F238E27FC236}">
                    <a16:creationId xmlns:a16="http://schemas.microsoft.com/office/drawing/2014/main" id="{3C700DF6-5057-4AA7-8CFF-A7DEE0B3CF20}"/>
                  </a:ext>
                </a:extLst>
              </p:cNvPr>
              <p:cNvSpPr/>
              <p:nvPr/>
            </p:nvSpPr>
            <p:spPr>
              <a:xfrm flipH="1">
                <a:off x="1196316" y="4743314"/>
                <a:ext cx="1178863" cy="310715"/>
              </a:xfrm>
              <a:prstGeom prst="flowChartOnlineStorag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37" name="วงรี 36">
                <a:extLst>
                  <a:ext uri="{FF2B5EF4-FFF2-40B4-BE49-F238E27FC236}">
                    <a16:creationId xmlns:a16="http://schemas.microsoft.com/office/drawing/2014/main" id="{33C33170-C361-42A1-8C3A-E39DC92C88A4}"/>
                  </a:ext>
                </a:extLst>
              </p:cNvPr>
              <p:cNvSpPr/>
              <p:nvPr/>
            </p:nvSpPr>
            <p:spPr>
              <a:xfrm>
                <a:off x="755889" y="4370595"/>
                <a:ext cx="435003" cy="399343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38" name="แผนผังลำดับงาน: หน่วงเวลา 37">
                <a:extLst>
                  <a:ext uri="{FF2B5EF4-FFF2-40B4-BE49-F238E27FC236}">
                    <a16:creationId xmlns:a16="http://schemas.microsoft.com/office/drawing/2014/main" id="{74E52532-18B3-4644-8C24-4365DAF2A4DB}"/>
                  </a:ext>
                </a:extLst>
              </p:cNvPr>
              <p:cNvSpPr/>
              <p:nvPr/>
            </p:nvSpPr>
            <p:spPr>
              <a:xfrm rot="16200000">
                <a:off x="689304" y="4907344"/>
                <a:ext cx="568173" cy="435002"/>
              </a:xfrm>
              <a:prstGeom prst="flowChartDelay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</p:grpSp>
        <p:sp>
          <p:nvSpPr>
            <p:cNvPr id="33" name="กล่องข้อความ 32">
              <a:extLst>
                <a:ext uri="{FF2B5EF4-FFF2-40B4-BE49-F238E27FC236}">
                  <a16:creationId xmlns:a16="http://schemas.microsoft.com/office/drawing/2014/main" id="{C74E3385-3DD5-40B3-BA36-0CAFAAF3B889}"/>
                </a:ext>
              </a:extLst>
            </p:cNvPr>
            <p:cNvSpPr txBox="1"/>
            <p:nvPr/>
          </p:nvSpPr>
          <p:spPr>
            <a:xfrm>
              <a:off x="68941" y="1051"/>
              <a:ext cx="70116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>
                  <a:solidFill>
                    <a:srgbClr val="2A1254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ข้อควรระวังในการใช้บรรจุภัณฑ์งานประดิษฐ์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12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98" grpId="0"/>
      <p:bldP spid="9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สี่เหลี่ยมผืนผ้า: มุมมน 46">
            <a:extLst>
              <a:ext uri="{FF2B5EF4-FFF2-40B4-BE49-F238E27FC236}">
                <a16:creationId xmlns:a16="http://schemas.microsoft.com/office/drawing/2014/main" id="{13A52CA8-BC2C-4BBC-930D-4D0FC26C74A0}"/>
              </a:ext>
            </a:extLst>
          </p:cNvPr>
          <p:cNvSpPr/>
          <p:nvPr/>
        </p:nvSpPr>
        <p:spPr>
          <a:xfrm>
            <a:off x="190868" y="2101283"/>
            <a:ext cx="11804343" cy="42728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B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Mali Grade 6" panose="02000506000000020004" pitchFamily="2" charset="-34"/>
            </a:endParaRPr>
          </a:p>
        </p:txBody>
      </p:sp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0BC5270A-E8AE-4899-9233-A506E7AA186F}"/>
              </a:ext>
            </a:extLst>
          </p:cNvPr>
          <p:cNvSpPr/>
          <p:nvPr/>
        </p:nvSpPr>
        <p:spPr>
          <a:xfrm>
            <a:off x="347708" y="2235200"/>
            <a:ext cx="11496583" cy="401467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7B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Mali Grade 6" panose="02000506000000020004" pitchFamily="2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B3F343C5-E31A-42FA-B9FB-FB2D570D93E4}"/>
              </a:ext>
            </a:extLst>
          </p:cNvPr>
          <p:cNvSpPr txBox="1"/>
          <p:nvPr/>
        </p:nvSpPr>
        <p:spPr>
          <a:xfrm>
            <a:off x="602467" y="2252566"/>
            <a:ext cx="1146820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   บรรจุภัณฑ์เป็นสิ่งจำเป็นสำหรับผลิตภัณฑ์ทุกชนิด ซึ่งผู้ออกแบบจะต้องคำนึงถึง</a:t>
            </a:r>
          </a:p>
          <a:p>
            <a:r>
              <a:rPr lang="th-TH" sz="36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ประเภทของสินค้า กลุ่มเป้าหมาย ความสะดวก วัสดุที่ใช้ ตลอดจนความน่าสนใจและความ</a:t>
            </a:r>
          </a:p>
          <a:p>
            <a:r>
              <a:rPr lang="th-TH" sz="36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ต้องการของตลาด บรรจุภัณฑ์แบ่งตามวัสดุที่ใช้ผลิตมี 4 ประเภท คือ บรรจุภัณฑ์จากกระดาษ</a:t>
            </a:r>
          </a:p>
          <a:p>
            <a:r>
              <a:rPr lang="th-TH" sz="36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พลาสติก แก้ว และโลหะ คุณสมบัติของบรรจุภัณฑ์ควรจะมีน้ำหนักเบา กะทัดรัด ปกป้อง</a:t>
            </a:r>
          </a:p>
          <a:p>
            <a:r>
              <a:rPr lang="th-TH" sz="36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ผลิตภัณฑ์ มีความแข็งแรง บรรจุภัณฑ์ที่ใช้กับงานประดิษฐ์ส่วนใหญ่จะใช้ 2 ประเภท คือ</a:t>
            </a:r>
          </a:p>
          <a:p>
            <a:r>
              <a:rPr lang="th-TH" sz="36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บรรจุภัณฑ์จากกระดาษ ได้แก่ กล่องกระดาษ ถุงกระดาษ และบรรจุภัณฑ์จากพลาสติก ได้แก่</a:t>
            </a:r>
          </a:p>
          <a:p>
            <a:r>
              <a:rPr lang="th-TH" sz="36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พลาสติกชนิดอ่อนตัว ชนิดกึ่งอ่อนกึ่งแข็ง ชนิดคงรูป และพลาสติกอัดอากาศ</a:t>
            </a:r>
            <a:endParaRPr lang="en-US" sz="3600" dirty="0">
              <a:latin typeface="TH Mali Grade 6" panose="02000506000000020004" pitchFamily="2" charset="-34"/>
              <a:cs typeface="+mj-cs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6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52E9D55F-5E8A-4A5D-B247-8977DDAD916A}"/>
              </a:ext>
            </a:extLst>
          </p:cNvPr>
          <p:cNvGrpSpPr/>
          <p:nvPr/>
        </p:nvGrpSpPr>
        <p:grpSpPr>
          <a:xfrm>
            <a:off x="66028" y="0"/>
            <a:ext cx="5642314" cy="830997"/>
            <a:chOff x="66028" y="0"/>
            <a:chExt cx="5642314" cy="830997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859D1303-6A27-4396-9049-282788DBA5E2}"/>
                </a:ext>
              </a:extLst>
            </p:cNvPr>
            <p:cNvGrpSpPr/>
            <p:nvPr/>
          </p:nvGrpSpPr>
          <p:grpSpPr>
            <a:xfrm>
              <a:off x="66028" y="98893"/>
              <a:ext cx="5642314" cy="637794"/>
              <a:chOff x="66028" y="98893"/>
              <a:chExt cx="7527370" cy="637794"/>
            </a:xfrm>
          </p:grpSpPr>
          <p:sp>
            <p:nvSpPr>
              <p:cNvPr id="7" name="สี่เหลี่ยมผืนผ้า: มุมมน 6">
                <a:extLst>
                  <a:ext uri="{FF2B5EF4-FFF2-40B4-BE49-F238E27FC236}">
                    <a16:creationId xmlns:a16="http://schemas.microsoft.com/office/drawing/2014/main" id="{F04D4C31-5EBE-42FA-B71E-86AF8A5500D0}"/>
                  </a:ext>
                </a:extLst>
              </p:cNvPr>
              <p:cNvSpPr/>
              <p:nvPr/>
            </p:nvSpPr>
            <p:spPr>
              <a:xfrm>
                <a:off x="66028" y="98893"/>
                <a:ext cx="7527370" cy="637794"/>
              </a:xfrm>
              <a:prstGeom prst="roundRect">
                <a:avLst>
                  <a:gd name="adj" fmla="val 50000"/>
                </a:avLst>
              </a:prstGeom>
              <a:solidFill>
                <a:srgbClr val="FFB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grpSp>
            <p:nvGrpSpPr>
              <p:cNvPr id="8" name="กลุ่ม 7">
                <a:extLst>
                  <a:ext uri="{FF2B5EF4-FFF2-40B4-BE49-F238E27FC236}">
                    <a16:creationId xmlns:a16="http://schemas.microsoft.com/office/drawing/2014/main" id="{DB91FA2A-A416-4560-A6C9-16842B437ACF}"/>
                  </a:ext>
                </a:extLst>
              </p:cNvPr>
              <p:cNvGrpSpPr/>
              <p:nvPr/>
            </p:nvGrpSpPr>
            <p:grpSpPr>
              <a:xfrm>
                <a:off x="6551822" y="213620"/>
                <a:ext cx="881747" cy="408339"/>
                <a:chOff x="1078992" y="4359271"/>
                <a:chExt cx="2318847" cy="1073863"/>
              </a:xfrm>
            </p:grpSpPr>
            <p:cxnSp>
              <p:nvCxnSpPr>
                <p:cNvPr id="9" name="ตัวเชื่อมต่อตรง 8">
                  <a:extLst>
                    <a:ext uri="{FF2B5EF4-FFF2-40B4-BE49-F238E27FC236}">
                      <a16:creationId xmlns:a16="http://schemas.microsoft.com/office/drawing/2014/main" id="{5F9B2BDF-9911-4AEF-BAA4-B37047AC83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992" y="5433134"/>
                  <a:ext cx="2318847" cy="0"/>
                </a:xfrm>
                <a:prstGeom prst="line">
                  <a:avLst/>
                </a:prstGeom>
                <a:ln w="28575">
                  <a:solidFill>
                    <a:srgbClr val="EF899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แผนผังลำดับงาน: ข้อมูลที่เก็บอยู่ 10">
                  <a:extLst>
                    <a:ext uri="{FF2B5EF4-FFF2-40B4-BE49-F238E27FC236}">
                      <a16:creationId xmlns:a16="http://schemas.microsoft.com/office/drawing/2014/main" id="{CDE81429-B4F7-46D6-87C0-83EF9668A33D}"/>
                    </a:ext>
                  </a:extLst>
                </p:cNvPr>
                <p:cNvSpPr/>
                <p:nvPr/>
              </p:nvSpPr>
              <p:spPr>
                <a:xfrm>
                  <a:off x="2218973" y="5086910"/>
                  <a:ext cx="1178866" cy="310704"/>
                </a:xfrm>
                <a:prstGeom prst="flowChartOnlineStorage">
                  <a:avLst/>
                </a:prstGeom>
                <a:solidFill>
                  <a:srgbClr val="EF89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TH Mali Grade 6" panose="02000506000000020004" pitchFamily="2" charset="-34"/>
                  </a:endParaRPr>
                </a:p>
              </p:txBody>
            </p:sp>
            <p:sp>
              <p:nvSpPr>
                <p:cNvPr id="14" name="แผนผังลำดับงาน: ข้อมูลที่เก็บอยู่ 13">
                  <a:extLst>
                    <a:ext uri="{FF2B5EF4-FFF2-40B4-BE49-F238E27FC236}">
                      <a16:creationId xmlns:a16="http://schemas.microsoft.com/office/drawing/2014/main" id="{5C00E52D-95F8-4877-8209-FEB03B821DD5}"/>
                    </a:ext>
                  </a:extLst>
                </p:cNvPr>
                <p:cNvSpPr/>
                <p:nvPr/>
              </p:nvSpPr>
              <p:spPr>
                <a:xfrm flipH="1">
                  <a:off x="2218973" y="4731995"/>
                  <a:ext cx="1178865" cy="310714"/>
                </a:xfrm>
                <a:prstGeom prst="flowChartOnlineStorage">
                  <a:avLst/>
                </a:prstGeom>
                <a:solidFill>
                  <a:srgbClr val="EF89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TH Mali Grade 6" panose="02000506000000020004" pitchFamily="2" charset="-34"/>
                  </a:endParaRPr>
                </a:p>
              </p:txBody>
            </p:sp>
            <p:sp>
              <p:nvSpPr>
                <p:cNvPr id="16" name="วงรี 15">
                  <a:extLst>
                    <a:ext uri="{FF2B5EF4-FFF2-40B4-BE49-F238E27FC236}">
                      <a16:creationId xmlns:a16="http://schemas.microsoft.com/office/drawing/2014/main" id="{2AA5E6D6-9A63-4FDE-9772-2E97F4048E76}"/>
                    </a:ext>
                  </a:extLst>
                </p:cNvPr>
                <p:cNvSpPr/>
                <p:nvPr/>
              </p:nvSpPr>
              <p:spPr>
                <a:xfrm>
                  <a:off x="1440855" y="4359271"/>
                  <a:ext cx="435002" cy="399342"/>
                </a:xfrm>
                <a:prstGeom prst="ellipse">
                  <a:avLst/>
                </a:prstGeom>
                <a:solidFill>
                  <a:srgbClr val="EF89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TH Mali Grade 6" panose="02000506000000020004" pitchFamily="2" charset="-34"/>
                  </a:endParaRPr>
                </a:p>
              </p:txBody>
            </p:sp>
            <p:sp>
              <p:nvSpPr>
                <p:cNvPr id="17" name="แผนผังลำดับงาน: หน่วงเวลา 16">
                  <a:extLst>
                    <a:ext uri="{FF2B5EF4-FFF2-40B4-BE49-F238E27FC236}">
                      <a16:creationId xmlns:a16="http://schemas.microsoft.com/office/drawing/2014/main" id="{44CD3416-BACC-426B-BA4A-6AA40E73628D}"/>
                    </a:ext>
                  </a:extLst>
                </p:cNvPr>
                <p:cNvSpPr/>
                <p:nvPr/>
              </p:nvSpPr>
              <p:spPr>
                <a:xfrm rot="16200000">
                  <a:off x="1374270" y="4896027"/>
                  <a:ext cx="568172" cy="435001"/>
                </a:xfrm>
                <a:prstGeom prst="flowChartDelay">
                  <a:avLst/>
                </a:prstGeom>
                <a:solidFill>
                  <a:srgbClr val="EF89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TH Mali Grade 6" panose="02000506000000020004" pitchFamily="2" charset="-34"/>
                  </a:endParaRPr>
                </a:p>
              </p:txBody>
            </p:sp>
          </p:grpSp>
        </p:grp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8377FD97-36D3-4ECB-BAAE-C9489F4F1556}"/>
                </a:ext>
              </a:extLst>
            </p:cNvPr>
            <p:cNvSpPr txBox="1"/>
            <p:nvPr/>
          </p:nvSpPr>
          <p:spPr>
            <a:xfrm>
              <a:off x="337352" y="0"/>
              <a:ext cx="43524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solidFill>
                    <a:srgbClr val="C00000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ความสำคัญของบรรจุภัณฑ์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4DB465B2-E284-489D-BD58-C9CDC376EC72}"/>
              </a:ext>
            </a:extLst>
          </p:cNvPr>
          <p:cNvGrpSpPr/>
          <p:nvPr/>
        </p:nvGrpSpPr>
        <p:grpSpPr>
          <a:xfrm>
            <a:off x="163507" y="1856222"/>
            <a:ext cx="3704308" cy="4385958"/>
            <a:chOff x="212724" y="2619375"/>
            <a:chExt cx="4187826" cy="4476748"/>
          </a:xfrm>
        </p:grpSpPr>
        <p:sp>
          <p:nvSpPr>
            <p:cNvPr id="31" name="สี่เหลี่ยมผืนผ้ามุมมน 69">
              <a:extLst>
                <a:ext uri="{FF2B5EF4-FFF2-40B4-BE49-F238E27FC236}">
                  <a16:creationId xmlns:a16="http://schemas.microsoft.com/office/drawing/2014/main" id="{373FE79D-0B79-4A33-935D-6C628D902069}"/>
                </a:ext>
              </a:extLst>
            </p:cNvPr>
            <p:cNvSpPr/>
            <p:nvPr/>
          </p:nvSpPr>
          <p:spPr>
            <a:xfrm>
              <a:off x="212725" y="2619375"/>
              <a:ext cx="4187825" cy="4476748"/>
            </a:xfrm>
            <a:prstGeom prst="roundRect">
              <a:avLst>
                <a:gd name="adj" fmla="val 0"/>
              </a:avLst>
            </a:prstGeom>
            <a:solidFill>
              <a:srgbClr val="FFE7E9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sp>
          <p:nvSpPr>
            <p:cNvPr id="32" name="สี่เหลี่ยมผืนผ้า 31">
              <a:extLst>
                <a:ext uri="{FF2B5EF4-FFF2-40B4-BE49-F238E27FC236}">
                  <a16:creationId xmlns:a16="http://schemas.microsoft.com/office/drawing/2014/main" id="{AF84D31A-CAED-471C-8605-6EC83ACE62F2}"/>
                </a:ext>
              </a:extLst>
            </p:cNvPr>
            <p:cNvSpPr/>
            <p:nvPr/>
          </p:nvSpPr>
          <p:spPr>
            <a:xfrm>
              <a:off x="212724" y="2619375"/>
              <a:ext cx="4187825" cy="1217826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sp>
          <p:nvSpPr>
            <p:cNvPr id="33" name="สี่เหลี่ยมผืนผ้า 32">
              <a:extLst>
                <a:ext uri="{FF2B5EF4-FFF2-40B4-BE49-F238E27FC236}">
                  <a16:creationId xmlns:a16="http://schemas.microsoft.com/office/drawing/2014/main" id="{DF825EC3-7E91-4978-A0A0-D54741BF6A43}"/>
                </a:ext>
              </a:extLst>
            </p:cNvPr>
            <p:cNvSpPr/>
            <p:nvPr/>
          </p:nvSpPr>
          <p:spPr>
            <a:xfrm>
              <a:off x="1086928" y="2708949"/>
              <a:ext cx="2923515" cy="109951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บรรจุภัณฑ์ช่วยในการสื่อสารด้านการตลาด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endParaRPr>
            </a:p>
          </p:txBody>
        </p:sp>
        <p:grpSp>
          <p:nvGrpSpPr>
            <p:cNvPr id="34" name="กลุ่ม 33">
              <a:extLst>
                <a:ext uri="{FF2B5EF4-FFF2-40B4-BE49-F238E27FC236}">
                  <a16:creationId xmlns:a16="http://schemas.microsoft.com/office/drawing/2014/main" id="{2B0DEF90-847E-4483-8A53-E112877CFD47}"/>
                </a:ext>
              </a:extLst>
            </p:cNvPr>
            <p:cNvGrpSpPr/>
            <p:nvPr/>
          </p:nvGrpSpPr>
          <p:grpSpPr>
            <a:xfrm>
              <a:off x="421226" y="2908754"/>
              <a:ext cx="557237" cy="659710"/>
              <a:chOff x="1529720" y="2083970"/>
              <a:chExt cx="557237" cy="659710"/>
            </a:xfrm>
          </p:grpSpPr>
          <p:sp>
            <p:nvSpPr>
              <p:cNvPr id="35" name="สี่เหลี่ยมผืนผ้ามุมมน 82">
                <a:extLst>
                  <a:ext uri="{FF2B5EF4-FFF2-40B4-BE49-F238E27FC236}">
                    <a16:creationId xmlns:a16="http://schemas.microsoft.com/office/drawing/2014/main" id="{1665DF01-2764-4CE4-9FF9-04E212649A58}"/>
                  </a:ext>
                </a:extLst>
              </p:cNvPr>
              <p:cNvSpPr/>
              <p:nvPr/>
            </p:nvSpPr>
            <p:spPr>
              <a:xfrm>
                <a:off x="1529720" y="2174903"/>
                <a:ext cx="457200" cy="457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/>
                </a:defPPr>
                <a:lvl1pPr marL="0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93994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87988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781983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375977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969971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563965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157960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751954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6" name="สี่เหลี่ยมผืนผ้า 35">
                    <a:extLst>
                      <a:ext uri="{FF2B5EF4-FFF2-40B4-BE49-F238E27FC236}">
                        <a16:creationId xmlns:a16="http://schemas.microsoft.com/office/drawing/2014/main" id="{D8D09182-CB9C-418D-A8CC-D77ED4DD83B3}"/>
                      </a:ext>
                    </a:extLst>
                  </p:cNvPr>
                  <p:cNvSpPr/>
                  <p:nvPr/>
                </p:nvSpPr>
                <p:spPr>
                  <a:xfrm>
                    <a:off x="1612823" y="2083970"/>
                    <a:ext cx="474134" cy="6597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>
                    <a:defPPr>
                      <a:defRPr lang="th-TH"/>
                    </a:defPPr>
                    <a:lvl1pPr marL="0" algn="l" defTabSz="1187988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93994" algn="l" defTabSz="1187988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87988" algn="l" defTabSz="1187988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81983" algn="l" defTabSz="1187988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75977" algn="l" defTabSz="1187988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969971" algn="l" defTabSz="1187988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563965" algn="l" defTabSz="1187988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157960" algn="l" defTabSz="1187988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751954" algn="l" defTabSz="1187988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th-TH" b="1" i="1" smtClean="0">
                              <a:solidFill>
                                <a:srgbClr val="FF505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1</m:t>
                          </m:r>
                        </m:oMath>
                      </m:oMathPara>
                    </a14:m>
                    <a:endParaRPr lang="en-US" b="1" dirty="0">
                      <a:solidFill>
                        <a:srgbClr val="FF5050"/>
                      </a:solidFill>
                      <a:latin typeface="TH Mali Grade 6" panose="02000506000000020004" pitchFamily="2" charset="-34"/>
                      <a:cs typeface="TH Mali Grade 6" panose="02000506000000020004" pitchFamily="2" charset="-34"/>
                    </a:endParaRPr>
                  </a:p>
                </p:txBody>
              </p:sp>
            </mc:Choice>
            <mc:Fallback>
              <p:sp>
                <p:nvSpPr>
                  <p:cNvPr id="36" name="สี่เหลี่ยมผืนผ้า 35">
                    <a:extLst>
                      <a:ext uri="{FF2B5EF4-FFF2-40B4-BE49-F238E27FC236}">
                        <a16:creationId xmlns:a16="http://schemas.microsoft.com/office/drawing/2014/main" id="{D8D09182-CB9C-418D-A8CC-D77ED4DD83B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12823" y="2083970"/>
                    <a:ext cx="474134" cy="659710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6BE12808-23CE-4A77-8894-79FE148B0B8D}"/>
              </a:ext>
            </a:extLst>
          </p:cNvPr>
          <p:cNvGrpSpPr/>
          <p:nvPr/>
        </p:nvGrpSpPr>
        <p:grpSpPr>
          <a:xfrm>
            <a:off x="4118347" y="1856221"/>
            <a:ext cx="3704308" cy="4379819"/>
            <a:chOff x="4567236" y="2619375"/>
            <a:chExt cx="4187826" cy="4476748"/>
          </a:xfrm>
        </p:grpSpPr>
        <p:sp>
          <p:nvSpPr>
            <p:cNvPr id="25" name="สี่เหลี่ยมผืนผ้ามุมมน 73">
              <a:extLst>
                <a:ext uri="{FF2B5EF4-FFF2-40B4-BE49-F238E27FC236}">
                  <a16:creationId xmlns:a16="http://schemas.microsoft.com/office/drawing/2014/main" id="{161FB9B7-99A8-4ABE-9D36-6654DA80744C}"/>
                </a:ext>
              </a:extLst>
            </p:cNvPr>
            <p:cNvSpPr/>
            <p:nvPr/>
          </p:nvSpPr>
          <p:spPr>
            <a:xfrm>
              <a:off x="4567237" y="2619375"/>
              <a:ext cx="4187825" cy="4476748"/>
            </a:xfrm>
            <a:prstGeom prst="roundRect">
              <a:avLst>
                <a:gd name="adj" fmla="val 0"/>
              </a:avLst>
            </a:prstGeom>
            <a:solidFill>
              <a:srgbClr val="FFDCC5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sp>
          <p:nvSpPr>
            <p:cNvPr id="26" name="สี่เหลี่ยมผืนผ้า 25">
              <a:extLst>
                <a:ext uri="{FF2B5EF4-FFF2-40B4-BE49-F238E27FC236}">
                  <a16:creationId xmlns:a16="http://schemas.microsoft.com/office/drawing/2014/main" id="{89DF626C-5629-4111-879E-B45CB6E914E7}"/>
                </a:ext>
              </a:extLst>
            </p:cNvPr>
            <p:cNvSpPr/>
            <p:nvPr/>
          </p:nvSpPr>
          <p:spPr>
            <a:xfrm>
              <a:off x="4567236" y="2619375"/>
              <a:ext cx="4187825" cy="1217826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sp>
          <p:nvSpPr>
            <p:cNvPr id="27" name="สี่เหลี่ยมผืนผ้า 26">
              <a:extLst>
                <a:ext uri="{FF2B5EF4-FFF2-40B4-BE49-F238E27FC236}">
                  <a16:creationId xmlns:a16="http://schemas.microsoft.com/office/drawing/2014/main" id="{6F447C46-79F1-45CF-BE05-2828B0D6FDB5}"/>
                </a:ext>
              </a:extLst>
            </p:cNvPr>
            <p:cNvSpPr/>
            <p:nvPr/>
          </p:nvSpPr>
          <p:spPr>
            <a:xfrm>
              <a:off x="5127296" y="2755332"/>
              <a:ext cx="3596855" cy="110105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เป็นเครื่องมือที่ช่วยให้ผลิตภัณฑ์มีความแตกต่าง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endParaRPr>
            </a:p>
          </p:txBody>
        </p:sp>
        <p:grpSp>
          <p:nvGrpSpPr>
            <p:cNvPr id="28" name="กลุ่ม 27">
              <a:extLst>
                <a:ext uri="{FF2B5EF4-FFF2-40B4-BE49-F238E27FC236}">
                  <a16:creationId xmlns:a16="http://schemas.microsoft.com/office/drawing/2014/main" id="{80C7CB4F-24E1-4C40-AF75-E976846E0BDA}"/>
                </a:ext>
              </a:extLst>
            </p:cNvPr>
            <p:cNvGrpSpPr/>
            <p:nvPr/>
          </p:nvGrpSpPr>
          <p:grpSpPr>
            <a:xfrm>
              <a:off x="4729027" y="2874466"/>
              <a:ext cx="529590" cy="786469"/>
              <a:chOff x="1483009" y="2049682"/>
              <a:chExt cx="529590" cy="786469"/>
            </a:xfrm>
          </p:grpSpPr>
          <p:sp>
            <p:nvSpPr>
              <p:cNvPr id="29" name="สี่เหลี่ยมผืนผ้ามุมมน 87">
                <a:extLst>
                  <a:ext uri="{FF2B5EF4-FFF2-40B4-BE49-F238E27FC236}">
                    <a16:creationId xmlns:a16="http://schemas.microsoft.com/office/drawing/2014/main" id="{C02ABF35-7687-4A8E-A337-C289FEB4CD74}"/>
                  </a:ext>
                </a:extLst>
              </p:cNvPr>
              <p:cNvSpPr/>
              <p:nvPr/>
            </p:nvSpPr>
            <p:spPr>
              <a:xfrm>
                <a:off x="1483009" y="2159350"/>
                <a:ext cx="457200" cy="457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/>
                </a:defPPr>
                <a:lvl1pPr marL="0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93994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87988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781983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375977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969971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563965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157960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751954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0" name="สี่เหลี่ยมผืนผ้า 29">
                    <a:extLst>
                      <a:ext uri="{FF2B5EF4-FFF2-40B4-BE49-F238E27FC236}">
                        <a16:creationId xmlns:a16="http://schemas.microsoft.com/office/drawing/2014/main" id="{273D122C-8B22-4A30-92EE-E0CCF249A4DD}"/>
                      </a:ext>
                    </a:extLst>
                  </p:cNvPr>
                  <p:cNvSpPr/>
                  <p:nvPr/>
                </p:nvSpPr>
                <p:spPr>
                  <a:xfrm>
                    <a:off x="1637128" y="2049682"/>
                    <a:ext cx="375471" cy="78646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>
                    <a:defPPr>
                      <a:defRPr lang="th-TH"/>
                    </a:defPPr>
                    <a:lvl1pPr marL="0" algn="l" defTabSz="1187988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93994" algn="l" defTabSz="1187988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87988" algn="l" defTabSz="1187988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781983" algn="l" defTabSz="1187988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375977" algn="l" defTabSz="1187988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969971" algn="l" defTabSz="1187988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563965" algn="l" defTabSz="1187988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157960" algn="l" defTabSz="1187988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751954" algn="l" defTabSz="1187988" rtl="0" eaLnBrk="1" latinLnBrk="0" hangingPunct="1">
                      <a:defRPr sz="3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th-TH" sz="4400" b="1" i="1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2</m:t>
                          </m:r>
                        </m:oMath>
                      </m:oMathPara>
                    </a14:m>
                    <a:endParaRPr lang="en-US" sz="4400" b="1" dirty="0">
                      <a:solidFill>
                        <a:srgbClr val="FF6600"/>
                      </a:solidFill>
                      <a:latin typeface="TH Mali Grade 6" panose="02000506000000020004" pitchFamily="2" charset="-34"/>
                      <a:cs typeface="TH Mali Grade 6" panose="02000506000000020004" pitchFamily="2" charset="-34"/>
                    </a:endParaRPr>
                  </a:p>
                </p:txBody>
              </p:sp>
            </mc:Choice>
            <mc:Fallback>
              <p:sp>
                <p:nvSpPr>
                  <p:cNvPr id="30" name="สี่เหลี่ยมผืนผ้า 29">
                    <a:extLst>
                      <a:ext uri="{FF2B5EF4-FFF2-40B4-BE49-F238E27FC236}">
                        <a16:creationId xmlns:a16="http://schemas.microsoft.com/office/drawing/2014/main" id="{273D122C-8B22-4A30-92EE-E0CCF249A4D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37128" y="2049682"/>
                    <a:ext cx="375471" cy="78646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36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CB14E54E-7752-4BBA-A8B3-5E715A3586F7}"/>
              </a:ext>
            </a:extLst>
          </p:cNvPr>
          <p:cNvGrpSpPr/>
          <p:nvPr/>
        </p:nvGrpSpPr>
        <p:grpSpPr>
          <a:xfrm>
            <a:off x="8250860" y="1856221"/>
            <a:ext cx="3706872" cy="4379818"/>
            <a:chOff x="8914088" y="2619375"/>
            <a:chExt cx="4190724" cy="4951509"/>
          </a:xfrm>
        </p:grpSpPr>
        <p:sp>
          <p:nvSpPr>
            <p:cNvPr id="19" name="สี่เหลี่ยมผืนผ้ามุมมน 77">
              <a:extLst>
                <a:ext uri="{FF2B5EF4-FFF2-40B4-BE49-F238E27FC236}">
                  <a16:creationId xmlns:a16="http://schemas.microsoft.com/office/drawing/2014/main" id="{3A039FD0-C2DC-4A16-A6BB-5A3B3137C78E}"/>
                </a:ext>
              </a:extLst>
            </p:cNvPr>
            <p:cNvSpPr/>
            <p:nvPr/>
          </p:nvSpPr>
          <p:spPr>
            <a:xfrm>
              <a:off x="8916987" y="2619375"/>
              <a:ext cx="4187825" cy="4951509"/>
            </a:xfrm>
            <a:prstGeom prst="roundRect">
              <a:avLst>
                <a:gd name="adj" fmla="val 0"/>
              </a:avLst>
            </a:prstGeom>
            <a:solidFill>
              <a:srgbClr val="DAEFC3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2DD87464-311F-46EE-B003-2B8B85E41D26}"/>
                </a:ext>
              </a:extLst>
            </p:cNvPr>
            <p:cNvSpPr/>
            <p:nvPr/>
          </p:nvSpPr>
          <p:spPr>
            <a:xfrm>
              <a:off x="8914088" y="2619375"/>
              <a:ext cx="4187825" cy="1217823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sp>
          <p:nvSpPr>
            <p:cNvPr id="21" name="สี่เหลี่ยมผืนผ้า 20">
              <a:extLst>
                <a:ext uri="{FF2B5EF4-FFF2-40B4-BE49-F238E27FC236}">
                  <a16:creationId xmlns:a16="http://schemas.microsoft.com/office/drawing/2014/main" id="{B1A6438E-2208-44B4-9B58-E2F0A6C30DEC}"/>
                </a:ext>
              </a:extLst>
            </p:cNvPr>
            <p:cNvSpPr/>
            <p:nvPr/>
          </p:nvSpPr>
          <p:spPr>
            <a:xfrm>
              <a:off x="9662062" y="2718587"/>
              <a:ext cx="3197268" cy="121782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การออกแบบบรรจุภัณฑ์ที่มีความสวยงาม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endParaRPr>
            </a:p>
          </p:txBody>
        </p:sp>
        <p:grpSp>
          <p:nvGrpSpPr>
            <p:cNvPr id="22" name="กลุ่ม 21">
              <a:extLst>
                <a:ext uri="{FF2B5EF4-FFF2-40B4-BE49-F238E27FC236}">
                  <a16:creationId xmlns:a16="http://schemas.microsoft.com/office/drawing/2014/main" id="{21B649DB-1E84-43F3-AEAB-E1354BF3ADBB}"/>
                </a:ext>
              </a:extLst>
            </p:cNvPr>
            <p:cNvGrpSpPr/>
            <p:nvPr/>
          </p:nvGrpSpPr>
          <p:grpSpPr>
            <a:xfrm>
              <a:off x="9119413" y="2840724"/>
              <a:ext cx="457201" cy="869874"/>
              <a:chOff x="1174119" y="2015940"/>
              <a:chExt cx="457201" cy="869874"/>
            </a:xfrm>
          </p:grpSpPr>
          <p:sp>
            <p:nvSpPr>
              <p:cNvPr id="23" name="สี่เหลี่ยมผืนผ้ามุมมน 92">
                <a:extLst>
                  <a:ext uri="{FF2B5EF4-FFF2-40B4-BE49-F238E27FC236}">
                    <a16:creationId xmlns:a16="http://schemas.microsoft.com/office/drawing/2014/main" id="{9B469621-8C41-440F-91B9-A8183CD28D17}"/>
                  </a:ext>
                </a:extLst>
              </p:cNvPr>
              <p:cNvSpPr/>
              <p:nvPr/>
            </p:nvSpPr>
            <p:spPr>
              <a:xfrm>
                <a:off x="1174119" y="2193521"/>
                <a:ext cx="457201" cy="45720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/>
                </a:defPPr>
                <a:lvl1pPr marL="0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93994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87988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781983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375977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969971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563965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157960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751954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24" name="สี่เหลี่ยมผืนผ้า 23">
                <a:extLst>
                  <a:ext uri="{FF2B5EF4-FFF2-40B4-BE49-F238E27FC236}">
                    <a16:creationId xmlns:a16="http://schemas.microsoft.com/office/drawing/2014/main" id="{E79B393F-40E2-40C0-B12E-A8A65FFDC72E}"/>
                  </a:ext>
                </a:extLst>
              </p:cNvPr>
              <p:cNvSpPr/>
              <p:nvPr/>
            </p:nvSpPr>
            <p:spPr>
              <a:xfrm>
                <a:off x="1198861" y="2015940"/>
                <a:ext cx="375471" cy="869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th-TH"/>
                </a:defPPr>
                <a:lvl1pPr marL="0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93994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87988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81983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75977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969971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563965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157960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751954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th-TH" sz="4400" b="1" dirty="0">
                    <a:solidFill>
                      <a:srgbClr val="92D050"/>
                    </a:solidFill>
                    <a:latin typeface="TH Mali Grade 6" panose="02000506000000020004" pitchFamily="2" charset="-34"/>
                    <a:cs typeface="TH Mali Grade 6" panose="02000506000000020004" pitchFamily="2" charset="-34"/>
                  </a:rPr>
                  <a:t>3</a:t>
                </a:r>
                <a:endParaRPr lang="en-US" sz="4400" b="1" dirty="0">
                  <a:solidFill>
                    <a:srgbClr val="92D050"/>
                  </a:solidFill>
                  <a:latin typeface="TH Mali Grade 6" panose="02000506000000020004" pitchFamily="2" charset="-34"/>
                  <a:cs typeface="+mj-cs"/>
                </a:endParaRPr>
              </a:p>
            </p:txBody>
          </p:sp>
        </p:grpSp>
      </p:grp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AEAEBFD-B4A2-46A9-9936-A3B6BAB2033A}"/>
              </a:ext>
            </a:extLst>
          </p:cNvPr>
          <p:cNvSpPr txBox="1"/>
          <p:nvPr/>
        </p:nvSpPr>
        <p:spPr>
          <a:xfrm>
            <a:off x="388193" y="3169109"/>
            <a:ext cx="32549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สามารถพิมพ์ข้อความหรือข้อมูลรายละเอียดลงบนกล่องกระดาษ กล่องกระดาษลูกฟูก หรือบรรจุภัณฑ์รูปแบบอื่น ๆ</a:t>
            </a:r>
            <a:endParaRPr lang="en-US" sz="3200" dirty="0"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428A8AF4-EC64-4815-B3DC-AA20FA3DC319}"/>
              </a:ext>
            </a:extLst>
          </p:cNvPr>
          <p:cNvSpPr txBox="1"/>
          <p:nvPr/>
        </p:nvSpPr>
        <p:spPr>
          <a:xfrm>
            <a:off x="4343033" y="3212524"/>
            <a:ext cx="32549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ถ้ามีการออกแบบอย่างสร้างสรรค์และเหมาะสม สอดคล้องกับผลิตภัณฑ์</a:t>
            </a:r>
            <a:endParaRPr lang="en-US" sz="3200" dirty="0"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AA0F15D9-7430-4A4F-AFA6-02940F92CE96}"/>
              </a:ext>
            </a:extLst>
          </p:cNvPr>
          <p:cNvSpPr txBox="1"/>
          <p:nvPr/>
        </p:nvSpPr>
        <p:spPr>
          <a:xfrm>
            <a:off x="8475547" y="3212523"/>
            <a:ext cx="32549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มีโอกาสสร้างยอดขายให้มากขึ้นได้เนื่องจากเป็นการกระตุ้นความต้องการของผู้ซื้อ ทำให้ตัดสินใจซื้อสินค้าจากความพึงพอใจได้</a:t>
            </a:r>
            <a:endParaRPr lang="en-US" sz="3200" dirty="0"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39" name="TextBox 57">
            <a:extLst>
              <a:ext uri="{FF2B5EF4-FFF2-40B4-BE49-F238E27FC236}">
                <a16:creationId xmlns:a16="http://schemas.microsoft.com/office/drawing/2014/main" id="{65F0AE63-83C0-4E4B-B90C-33F3317188A5}"/>
              </a:ext>
            </a:extLst>
          </p:cNvPr>
          <p:cNvSpPr txBox="1"/>
          <p:nvPr/>
        </p:nvSpPr>
        <p:spPr>
          <a:xfrm>
            <a:off x="557797" y="1072422"/>
            <a:ext cx="9545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ความสำคัญของบรรจุภัณฑ์ที่ช่วยในการส่งเสริมหรือเพิ่มมูลค่าของผลิตภัณฑ์มีดังนี้</a:t>
            </a:r>
          </a:p>
        </p:txBody>
      </p:sp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98E53BE8-034F-4583-A0BB-692BFE243604}"/>
              </a:ext>
            </a:extLst>
          </p:cNvPr>
          <p:cNvSpPr/>
          <p:nvPr/>
        </p:nvSpPr>
        <p:spPr>
          <a:xfrm>
            <a:off x="-7361" y="1134346"/>
            <a:ext cx="647700" cy="431200"/>
          </a:xfrm>
          <a:prstGeom prst="rect">
            <a:avLst/>
          </a:prstGeom>
          <a:solidFill>
            <a:srgbClr val="FF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Mali Grade 6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5233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" grpId="0"/>
      <p:bldP spid="38" grpId="0"/>
      <p:bldP spid="39" grpId="0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C9658021-6317-4D3A-9330-E44A9C70CDD8}"/>
              </a:ext>
            </a:extLst>
          </p:cNvPr>
          <p:cNvGrpSpPr/>
          <p:nvPr/>
        </p:nvGrpSpPr>
        <p:grpSpPr>
          <a:xfrm>
            <a:off x="8295718" y="1898622"/>
            <a:ext cx="3706872" cy="4379818"/>
            <a:chOff x="8295718" y="1898622"/>
            <a:chExt cx="3706872" cy="4379818"/>
          </a:xfrm>
        </p:grpSpPr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CB14E54E-7752-4BBA-A8B3-5E715A3586F7}"/>
                </a:ext>
              </a:extLst>
            </p:cNvPr>
            <p:cNvGrpSpPr/>
            <p:nvPr/>
          </p:nvGrpSpPr>
          <p:grpSpPr>
            <a:xfrm>
              <a:off x="8295718" y="1898622"/>
              <a:ext cx="3706872" cy="4379818"/>
              <a:chOff x="8914088" y="2619375"/>
              <a:chExt cx="4190724" cy="4951509"/>
            </a:xfrm>
          </p:grpSpPr>
          <p:sp>
            <p:nvSpPr>
              <p:cNvPr id="19" name="สี่เหลี่ยมผืนผ้ามุมมน 77">
                <a:extLst>
                  <a:ext uri="{FF2B5EF4-FFF2-40B4-BE49-F238E27FC236}">
                    <a16:creationId xmlns:a16="http://schemas.microsoft.com/office/drawing/2014/main" id="{3A039FD0-C2DC-4A16-A6BB-5A3B3137C78E}"/>
                  </a:ext>
                </a:extLst>
              </p:cNvPr>
              <p:cNvSpPr/>
              <p:nvPr/>
            </p:nvSpPr>
            <p:spPr>
              <a:xfrm>
                <a:off x="8916987" y="2619375"/>
                <a:ext cx="4187825" cy="4951509"/>
              </a:xfrm>
              <a:prstGeom prst="roundRect">
                <a:avLst>
                  <a:gd name="adj" fmla="val 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/>
                </a:defPPr>
                <a:lvl1pPr marL="0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93994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87988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781983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375977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969971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563965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157960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751954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20" name="สี่เหลี่ยมผืนผ้า 19">
                <a:extLst>
                  <a:ext uri="{FF2B5EF4-FFF2-40B4-BE49-F238E27FC236}">
                    <a16:creationId xmlns:a16="http://schemas.microsoft.com/office/drawing/2014/main" id="{2DD87464-311F-46EE-B003-2B8B85E41D26}"/>
                  </a:ext>
                </a:extLst>
              </p:cNvPr>
              <p:cNvSpPr/>
              <p:nvPr/>
            </p:nvSpPr>
            <p:spPr>
              <a:xfrm>
                <a:off x="8914088" y="2619375"/>
                <a:ext cx="4187825" cy="121782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/>
                </a:defPPr>
                <a:lvl1pPr marL="0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93994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87988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781983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375977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969971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563965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157960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751954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</p:grpSp>
        <p:sp>
          <p:nvSpPr>
            <p:cNvPr id="42" name="สี่เหลี่ยมผืนผ้า 41">
              <a:extLst>
                <a:ext uri="{FF2B5EF4-FFF2-40B4-BE49-F238E27FC236}">
                  <a16:creationId xmlns:a16="http://schemas.microsoft.com/office/drawing/2014/main" id="{12971DC1-CB44-4644-8F15-6C3E7F711B6B}"/>
                </a:ext>
              </a:extLst>
            </p:cNvPr>
            <p:cNvSpPr/>
            <p:nvPr/>
          </p:nvSpPr>
          <p:spPr>
            <a:xfrm>
              <a:off x="8662495" y="1918431"/>
              <a:ext cx="318156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บรรจุภัณฑ์ช่วยป้องกันความเสียหาย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endParaRPr>
            </a:p>
          </p:txBody>
        </p:sp>
      </p:grp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52E9D55F-5E8A-4A5D-B247-8977DDAD916A}"/>
              </a:ext>
            </a:extLst>
          </p:cNvPr>
          <p:cNvGrpSpPr/>
          <p:nvPr/>
        </p:nvGrpSpPr>
        <p:grpSpPr>
          <a:xfrm>
            <a:off x="66028" y="0"/>
            <a:ext cx="5642314" cy="830997"/>
            <a:chOff x="66028" y="0"/>
            <a:chExt cx="5642314" cy="830997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859D1303-6A27-4396-9049-282788DBA5E2}"/>
                </a:ext>
              </a:extLst>
            </p:cNvPr>
            <p:cNvGrpSpPr/>
            <p:nvPr/>
          </p:nvGrpSpPr>
          <p:grpSpPr>
            <a:xfrm>
              <a:off x="66028" y="98893"/>
              <a:ext cx="5642314" cy="637794"/>
              <a:chOff x="66028" y="98893"/>
              <a:chExt cx="7527370" cy="637794"/>
            </a:xfrm>
          </p:grpSpPr>
          <p:sp>
            <p:nvSpPr>
              <p:cNvPr id="7" name="สี่เหลี่ยมผืนผ้า: มุมมน 6">
                <a:extLst>
                  <a:ext uri="{FF2B5EF4-FFF2-40B4-BE49-F238E27FC236}">
                    <a16:creationId xmlns:a16="http://schemas.microsoft.com/office/drawing/2014/main" id="{F04D4C31-5EBE-42FA-B71E-86AF8A5500D0}"/>
                  </a:ext>
                </a:extLst>
              </p:cNvPr>
              <p:cNvSpPr/>
              <p:nvPr/>
            </p:nvSpPr>
            <p:spPr>
              <a:xfrm>
                <a:off x="66028" y="98893"/>
                <a:ext cx="7527370" cy="637794"/>
              </a:xfrm>
              <a:prstGeom prst="roundRect">
                <a:avLst>
                  <a:gd name="adj" fmla="val 50000"/>
                </a:avLst>
              </a:prstGeom>
              <a:solidFill>
                <a:srgbClr val="FFB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grpSp>
            <p:nvGrpSpPr>
              <p:cNvPr id="8" name="กลุ่ม 7">
                <a:extLst>
                  <a:ext uri="{FF2B5EF4-FFF2-40B4-BE49-F238E27FC236}">
                    <a16:creationId xmlns:a16="http://schemas.microsoft.com/office/drawing/2014/main" id="{DB91FA2A-A416-4560-A6C9-16842B437ACF}"/>
                  </a:ext>
                </a:extLst>
              </p:cNvPr>
              <p:cNvGrpSpPr/>
              <p:nvPr/>
            </p:nvGrpSpPr>
            <p:grpSpPr>
              <a:xfrm>
                <a:off x="6551822" y="213620"/>
                <a:ext cx="881747" cy="408339"/>
                <a:chOff x="1078992" y="4359271"/>
                <a:chExt cx="2318847" cy="1073863"/>
              </a:xfrm>
            </p:grpSpPr>
            <p:cxnSp>
              <p:nvCxnSpPr>
                <p:cNvPr id="9" name="ตัวเชื่อมต่อตรง 8">
                  <a:extLst>
                    <a:ext uri="{FF2B5EF4-FFF2-40B4-BE49-F238E27FC236}">
                      <a16:creationId xmlns:a16="http://schemas.microsoft.com/office/drawing/2014/main" id="{5F9B2BDF-9911-4AEF-BAA4-B37047AC83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992" y="5433134"/>
                  <a:ext cx="2318847" cy="0"/>
                </a:xfrm>
                <a:prstGeom prst="line">
                  <a:avLst/>
                </a:prstGeom>
                <a:ln w="28575">
                  <a:solidFill>
                    <a:srgbClr val="EF899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แผนผังลำดับงาน: ข้อมูลที่เก็บอยู่ 10">
                  <a:extLst>
                    <a:ext uri="{FF2B5EF4-FFF2-40B4-BE49-F238E27FC236}">
                      <a16:creationId xmlns:a16="http://schemas.microsoft.com/office/drawing/2014/main" id="{CDE81429-B4F7-46D6-87C0-83EF9668A33D}"/>
                    </a:ext>
                  </a:extLst>
                </p:cNvPr>
                <p:cNvSpPr/>
                <p:nvPr/>
              </p:nvSpPr>
              <p:spPr>
                <a:xfrm>
                  <a:off x="2218973" y="5086910"/>
                  <a:ext cx="1178866" cy="310704"/>
                </a:xfrm>
                <a:prstGeom prst="flowChartOnlineStorage">
                  <a:avLst/>
                </a:prstGeom>
                <a:solidFill>
                  <a:srgbClr val="EF89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TH Mali Grade 6" panose="02000506000000020004" pitchFamily="2" charset="-34"/>
                  </a:endParaRPr>
                </a:p>
              </p:txBody>
            </p:sp>
            <p:sp>
              <p:nvSpPr>
                <p:cNvPr id="14" name="แผนผังลำดับงาน: ข้อมูลที่เก็บอยู่ 13">
                  <a:extLst>
                    <a:ext uri="{FF2B5EF4-FFF2-40B4-BE49-F238E27FC236}">
                      <a16:creationId xmlns:a16="http://schemas.microsoft.com/office/drawing/2014/main" id="{5C00E52D-95F8-4877-8209-FEB03B821DD5}"/>
                    </a:ext>
                  </a:extLst>
                </p:cNvPr>
                <p:cNvSpPr/>
                <p:nvPr/>
              </p:nvSpPr>
              <p:spPr>
                <a:xfrm flipH="1">
                  <a:off x="2218973" y="4731995"/>
                  <a:ext cx="1178865" cy="310714"/>
                </a:xfrm>
                <a:prstGeom prst="flowChartOnlineStorage">
                  <a:avLst/>
                </a:prstGeom>
                <a:solidFill>
                  <a:srgbClr val="EF89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TH Mali Grade 6" panose="02000506000000020004" pitchFamily="2" charset="-34"/>
                  </a:endParaRPr>
                </a:p>
              </p:txBody>
            </p:sp>
            <p:sp>
              <p:nvSpPr>
                <p:cNvPr id="16" name="วงรี 15">
                  <a:extLst>
                    <a:ext uri="{FF2B5EF4-FFF2-40B4-BE49-F238E27FC236}">
                      <a16:creationId xmlns:a16="http://schemas.microsoft.com/office/drawing/2014/main" id="{2AA5E6D6-9A63-4FDE-9772-2E97F4048E76}"/>
                    </a:ext>
                  </a:extLst>
                </p:cNvPr>
                <p:cNvSpPr/>
                <p:nvPr/>
              </p:nvSpPr>
              <p:spPr>
                <a:xfrm>
                  <a:off x="1440855" y="4359271"/>
                  <a:ext cx="435002" cy="399342"/>
                </a:xfrm>
                <a:prstGeom prst="ellipse">
                  <a:avLst/>
                </a:prstGeom>
                <a:solidFill>
                  <a:srgbClr val="EF89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TH Mali Grade 6" panose="02000506000000020004" pitchFamily="2" charset="-34"/>
                  </a:endParaRPr>
                </a:p>
              </p:txBody>
            </p:sp>
            <p:sp>
              <p:nvSpPr>
                <p:cNvPr id="17" name="แผนผังลำดับงาน: หน่วงเวลา 16">
                  <a:extLst>
                    <a:ext uri="{FF2B5EF4-FFF2-40B4-BE49-F238E27FC236}">
                      <a16:creationId xmlns:a16="http://schemas.microsoft.com/office/drawing/2014/main" id="{44CD3416-BACC-426B-BA4A-6AA40E73628D}"/>
                    </a:ext>
                  </a:extLst>
                </p:cNvPr>
                <p:cNvSpPr/>
                <p:nvPr/>
              </p:nvSpPr>
              <p:spPr>
                <a:xfrm rot="16200000">
                  <a:off x="1374270" y="4896027"/>
                  <a:ext cx="568172" cy="435001"/>
                </a:xfrm>
                <a:prstGeom prst="flowChartDelay">
                  <a:avLst/>
                </a:prstGeom>
                <a:solidFill>
                  <a:srgbClr val="EF89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TH Mali Grade 6" panose="02000506000000020004" pitchFamily="2" charset="-34"/>
                  </a:endParaRPr>
                </a:p>
              </p:txBody>
            </p:sp>
          </p:grpSp>
        </p:grp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8377FD97-36D3-4ECB-BAAE-C9489F4F1556}"/>
                </a:ext>
              </a:extLst>
            </p:cNvPr>
            <p:cNvSpPr txBox="1"/>
            <p:nvPr/>
          </p:nvSpPr>
          <p:spPr>
            <a:xfrm>
              <a:off x="337352" y="0"/>
              <a:ext cx="43524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solidFill>
                    <a:srgbClr val="C00000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ความสำคัญของบรรจุภัณฑ์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4DB465B2-E284-489D-BD58-C9CDC376EC72}"/>
              </a:ext>
            </a:extLst>
          </p:cNvPr>
          <p:cNvGrpSpPr/>
          <p:nvPr/>
        </p:nvGrpSpPr>
        <p:grpSpPr>
          <a:xfrm>
            <a:off x="238152" y="1906795"/>
            <a:ext cx="3704308" cy="4385958"/>
            <a:chOff x="212724" y="2619375"/>
            <a:chExt cx="4187826" cy="4476748"/>
          </a:xfrm>
        </p:grpSpPr>
        <p:sp>
          <p:nvSpPr>
            <p:cNvPr id="31" name="สี่เหลี่ยมผืนผ้ามุมมน 69">
              <a:extLst>
                <a:ext uri="{FF2B5EF4-FFF2-40B4-BE49-F238E27FC236}">
                  <a16:creationId xmlns:a16="http://schemas.microsoft.com/office/drawing/2014/main" id="{373FE79D-0B79-4A33-935D-6C628D902069}"/>
                </a:ext>
              </a:extLst>
            </p:cNvPr>
            <p:cNvSpPr/>
            <p:nvPr/>
          </p:nvSpPr>
          <p:spPr>
            <a:xfrm>
              <a:off x="212725" y="2619375"/>
              <a:ext cx="4187825" cy="4476748"/>
            </a:xfrm>
            <a:prstGeom prst="roundRect">
              <a:avLst>
                <a:gd name="adj" fmla="val 0"/>
              </a:avLst>
            </a:prstGeom>
            <a:solidFill>
              <a:srgbClr val="DDD0E6"/>
            </a:solidFill>
            <a:ln>
              <a:solidFill>
                <a:srgbClr val="9D7A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sp>
          <p:nvSpPr>
            <p:cNvPr id="32" name="สี่เหลี่ยมผืนผ้า 31">
              <a:extLst>
                <a:ext uri="{FF2B5EF4-FFF2-40B4-BE49-F238E27FC236}">
                  <a16:creationId xmlns:a16="http://schemas.microsoft.com/office/drawing/2014/main" id="{AF84D31A-CAED-471C-8605-6EC83ACE62F2}"/>
                </a:ext>
              </a:extLst>
            </p:cNvPr>
            <p:cNvSpPr/>
            <p:nvPr/>
          </p:nvSpPr>
          <p:spPr>
            <a:xfrm>
              <a:off x="212724" y="2619375"/>
              <a:ext cx="4187825" cy="1217826"/>
            </a:xfrm>
            <a:prstGeom prst="rect">
              <a:avLst/>
            </a:prstGeom>
            <a:solidFill>
              <a:srgbClr val="9D7AB8"/>
            </a:solidFill>
            <a:ln>
              <a:solidFill>
                <a:srgbClr val="9D7A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sp>
          <p:nvSpPr>
            <p:cNvPr id="33" name="สี่เหลี่ยมผืนผ้า 32">
              <a:extLst>
                <a:ext uri="{FF2B5EF4-FFF2-40B4-BE49-F238E27FC236}">
                  <a16:creationId xmlns:a16="http://schemas.microsoft.com/office/drawing/2014/main" id="{DF825EC3-7E91-4978-A0A0-D54741BF6A43}"/>
                </a:ext>
              </a:extLst>
            </p:cNvPr>
            <p:cNvSpPr/>
            <p:nvPr/>
          </p:nvSpPr>
          <p:spPr>
            <a:xfrm>
              <a:off x="1038794" y="2708948"/>
              <a:ext cx="2923515" cy="109951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บรรจุภัณฑ์ช่วยให้เกิดความประหยัด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endParaRPr>
            </a:p>
          </p:txBody>
        </p:sp>
        <p:grpSp>
          <p:nvGrpSpPr>
            <p:cNvPr id="34" name="กลุ่ม 33">
              <a:extLst>
                <a:ext uri="{FF2B5EF4-FFF2-40B4-BE49-F238E27FC236}">
                  <a16:creationId xmlns:a16="http://schemas.microsoft.com/office/drawing/2014/main" id="{2B0DEF90-847E-4483-8A53-E112877CFD47}"/>
                </a:ext>
              </a:extLst>
            </p:cNvPr>
            <p:cNvGrpSpPr/>
            <p:nvPr/>
          </p:nvGrpSpPr>
          <p:grpSpPr>
            <a:xfrm>
              <a:off x="413440" y="2870070"/>
              <a:ext cx="474134" cy="683664"/>
              <a:chOff x="1521934" y="2045286"/>
              <a:chExt cx="474134" cy="683664"/>
            </a:xfrm>
          </p:grpSpPr>
          <p:sp>
            <p:nvSpPr>
              <p:cNvPr id="35" name="สี่เหลี่ยมผืนผ้ามุมมน 82">
                <a:extLst>
                  <a:ext uri="{FF2B5EF4-FFF2-40B4-BE49-F238E27FC236}">
                    <a16:creationId xmlns:a16="http://schemas.microsoft.com/office/drawing/2014/main" id="{1665DF01-2764-4CE4-9FF9-04E212649A58}"/>
                  </a:ext>
                </a:extLst>
              </p:cNvPr>
              <p:cNvSpPr/>
              <p:nvPr/>
            </p:nvSpPr>
            <p:spPr>
              <a:xfrm>
                <a:off x="1529720" y="2174903"/>
                <a:ext cx="457200" cy="457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/>
                </a:defPPr>
                <a:lvl1pPr marL="0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93994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87988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781983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375977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969971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563965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157960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751954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36" name="สี่เหลี่ยมผืนผ้า 35">
                <a:extLst>
                  <a:ext uri="{FF2B5EF4-FFF2-40B4-BE49-F238E27FC236}">
                    <a16:creationId xmlns:a16="http://schemas.microsoft.com/office/drawing/2014/main" id="{D8D09182-CB9C-418D-A8CC-D77ED4DD83B3}"/>
                  </a:ext>
                </a:extLst>
              </p:cNvPr>
              <p:cNvSpPr/>
              <p:nvPr/>
            </p:nvSpPr>
            <p:spPr>
              <a:xfrm>
                <a:off x="1521934" y="2045286"/>
                <a:ext cx="474134" cy="683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th-TH"/>
                </a:defPPr>
                <a:lvl1pPr marL="0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93994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87988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81983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75977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969971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563965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157960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751954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th-TH" b="1" dirty="0">
                    <a:solidFill>
                      <a:srgbClr val="9D7AB8"/>
                    </a:solidFill>
                    <a:latin typeface="TH Mali Grade 6" panose="02000506000000020004" pitchFamily="2" charset="-34"/>
                    <a:cs typeface="TH Mali Grade 6" panose="02000506000000020004" pitchFamily="2" charset="-34"/>
                  </a:rPr>
                  <a:t>4</a:t>
                </a:r>
                <a:endParaRPr lang="en-US" b="1" dirty="0">
                  <a:solidFill>
                    <a:srgbClr val="9D7AB8"/>
                  </a:solidFill>
                  <a:latin typeface="TH Mali Grade 6" panose="02000506000000020004" pitchFamily="2" charset="-34"/>
                  <a:cs typeface="+mj-cs"/>
                </a:endParaRPr>
              </a:p>
            </p:txBody>
          </p:sp>
        </p:grp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6BE12808-23CE-4A77-8894-79FE148B0B8D}"/>
              </a:ext>
            </a:extLst>
          </p:cNvPr>
          <p:cNvGrpSpPr/>
          <p:nvPr/>
        </p:nvGrpSpPr>
        <p:grpSpPr>
          <a:xfrm>
            <a:off x="4285511" y="1906795"/>
            <a:ext cx="3804676" cy="4379819"/>
            <a:chOff x="4567236" y="2619375"/>
            <a:chExt cx="4301295" cy="4476748"/>
          </a:xfrm>
        </p:grpSpPr>
        <p:sp>
          <p:nvSpPr>
            <p:cNvPr id="25" name="สี่เหลี่ยมผืนผ้ามุมมน 73">
              <a:extLst>
                <a:ext uri="{FF2B5EF4-FFF2-40B4-BE49-F238E27FC236}">
                  <a16:creationId xmlns:a16="http://schemas.microsoft.com/office/drawing/2014/main" id="{161FB9B7-99A8-4ABE-9D36-6654DA80744C}"/>
                </a:ext>
              </a:extLst>
            </p:cNvPr>
            <p:cNvSpPr/>
            <p:nvPr/>
          </p:nvSpPr>
          <p:spPr>
            <a:xfrm>
              <a:off x="4567237" y="2619375"/>
              <a:ext cx="4187825" cy="4476748"/>
            </a:xfrm>
            <a:prstGeom prst="roundRect">
              <a:avLst>
                <a:gd name="adj" fmla="val 0"/>
              </a:avLst>
            </a:prstGeom>
            <a:solidFill>
              <a:srgbClr val="C9E8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sp>
          <p:nvSpPr>
            <p:cNvPr id="26" name="สี่เหลี่ยมผืนผ้า 25">
              <a:extLst>
                <a:ext uri="{FF2B5EF4-FFF2-40B4-BE49-F238E27FC236}">
                  <a16:creationId xmlns:a16="http://schemas.microsoft.com/office/drawing/2014/main" id="{89DF626C-5629-4111-879E-B45CB6E914E7}"/>
                </a:ext>
              </a:extLst>
            </p:cNvPr>
            <p:cNvSpPr/>
            <p:nvPr/>
          </p:nvSpPr>
          <p:spPr>
            <a:xfrm>
              <a:off x="4567236" y="2619375"/>
              <a:ext cx="4187825" cy="1217826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sp>
          <p:nvSpPr>
            <p:cNvPr id="27" name="สี่เหลี่ยมผืนผ้า 26">
              <a:extLst>
                <a:ext uri="{FF2B5EF4-FFF2-40B4-BE49-F238E27FC236}">
                  <a16:creationId xmlns:a16="http://schemas.microsoft.com/office/drawing/2014/main" id="{6F447C46-79F1-45CF-BE05-2828B0D6FDB5}"/>
                </a:ext>
              </a:extLst>
            </p:cNvPr>
            <p:cNvSpPr/>
            <p:nvPr/>
          </p:nvSpPr>
          <p:spPr>
            <a:xfrm>
              <a:off x="5271676" y="2736143"/>
              <a:ext cx="3596855" cy="110105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ช่วยลดค่าใช้จ่ายใน</a:t>
              </a:r>
            </a:p>
            <a:p>
              <a:pPr algn="ctr"/>
              <a:r>
                <a:rPr lang="th-TH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Mali Grade 6" panose="02000506000000020004" pitchFamily="2" charset="-34"/>
                  <a:cs typeface="TH Mali Grade 6" panose="02000506000000020004" pitchFamily="2" charset="-34"/>
                </a:rPr>
                <a:t>การขนส่ง</a:t>
              </a:r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+mj-cs"/>
              </a:endParaRPr>
            </a:p>
          </p:txBody>
        </p:sp>
        <p:grpSp>
          <p:nvGrpSpPr>
            <p:cNvPr id="28" name="กลุ่ม 27">
              <a:extLst>
                <a:ext uri="{FF2B5EF4-FFF2-40B4-BE49-F238E27FC236}">
                  <a16:creationId xmlns:a16="http://schemas.microsoft.com/office/drawing/2014/main" id="{80C7CB4F-24E1-4C40-AF75-E976846E0BDA}"/>
                </a:ext>
              </a:extLst>
            </p:cNvPr>
            <p:cNvGrpSpPr/>
            <p:nvPr/>
          </p:nvGrpSpPr>
          <p:grpSpPr>
            <a:xfrm>
              <a:off x="4729027" y="2770355"/>
              <a:ext cx="457200" cy="815700"/>
              <a:chOff x="1483009" y="1945571"/>
              <a:chExt cx="457200" cy="815700"/>
            </a:xfrm>
          </p:grpSpPr>
          <p:sp>
            <p:nvSpPr>
              <p:cNvPr id="29" name="สี่เหลี่ยมผืนผ้ามุมมน 87">
                <a:extLst>
                  <a:ext uri="{FF2B5EF4-FFF2-40B4-BE49-F238E27FC236}">
                    <a16:creationId xmlns:a16="http://schemas.microsoft.com/office/drawing/2014/main" id="{C02ABF35-7687-4A8E-A337-C289FEB4CD74}"/>
                  </a:ext>
                </a:extLst>
              </p:cNvPr>
              <p:cNvSpPr/>
              <p:nvPr/>
            </p:nvSpPr>
            <p:spPr>
              <a:xfrm>
                <a:off x="1483009" y="2159350"/>
                <a:ext cx="457200" cy="457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/>
                </a:defPPr>
                <a:lvl1pPr marL="0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93994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187988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781983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375977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969971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563965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157960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751954" algn="l" defTabSz="1187988" rtl="0" eaLnBrk="1" latinLnBrk="0" hangingPunct="1">
                  <a:defRPr sz="36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30" name="สี่เหลี่ยมผืนผ้า 29">
                <a:extLst>
                  <a:ext uri="{FF2B5EF4-FFF2-40B4-BE49-F238E27FC236}">
                    <a16:creationId xmlns:a16="http://schemas.microsoft.com/office/drawing/2014/main" id="{273D122C-8B22-4A30-92EE-E0CCF249A4DD}"/>
                  </a:ext>
                </a:extLst>
              </p:cNvPr>
              <p:cNvSpPr/>
              <p:nvPr/>
            </p:nvSpPr>
            <p:spPr>
              <a:xfrm>
                <a:off x="1535244" y="1945571"/>
                <a:ext cx="375471" cy="815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th-TH"/>
                </a:defPPr>
                <a:lvl1pPr marL="0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93994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87988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81983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75977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969971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563965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157960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751954" algn="l" defTabSz="1187988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th-TH" sz="4400" b="1" dirty="0">
                    <a:solidFill>
                      <a:srgbClr val="0070C0"/>
                    </a:solidFill>
                    <a:latin typeface="TH Mali Grade 6" panose="02000506000000020004" pitchFamily="2" charset="-34"/>
                    <a:cs typeface="TH Mali Grade 6" panose="02000506000000020004" pitchFamily="2" charset="-34"/>
                  </a:rPr>
                  <a:t>5</a:t>
                </a:r>
                <a:endParaRPr lang="en-US" sz="4400" b="1" dirty="0">
                  <a:solidFill>
                    <a:srgbClr val="0070C0"/>
                  </a:solidFill>
                  <a:latin typeface="TH Mali Grade 6" panose="02000506000000020004" pitchFamily="2" charset="-34"/>
                  <a:cs typeface="+mj-cs"/>
                </a:endParaRPr>
              </a:p>
            </p:txBody>
          </p:sp>
        </p:grpSp>
      </p:grp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AEAEBFD-B4A2-46A9-9936-A3B6BAB2033A}"/>
              </a:ext>
            </a:extLst>
          </p:cNvPr>
          <p:cNvSpPr txBox="1"/>
          <p:nvPr/>
        </p:nvSpPr>
        <p:spPr>
          <a:xfrm>
            <a:off x="388193" y="3169109"/>
            <a:ext cx="32549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ป้องกันความสูญเสียที่อาจเกิดจากการขนส่งหรือเคลื่อนย้ายสินค้า เช่น การเลือกใช้กล่องกระดาษลูกฟูก แผ่นกระดาษลูกฟูก เยื่อกระดาษขึ้นรูป</a:t>
            </a:r>
            <a:endParaRPr lang="en-US" sz="3200" dirty="0"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428A8AF4-EC64-4815-B3DC-AA20FA3DC319}"/>
              </a:ext>
            </a:extLst>
          </p:cNvPr>
          <p:cNvSpPr txBox="1"/>
          <p:nvPr/>
        </p:nvSpPr>
        <p:spPr>
          <a:xfrm>
            <a:off x="4630828" y="3254599"/>
            <a:ext cx="32549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ถ้ามีการออกแบบอย่างสร้างสรรค์และเหมาะสม สอดคล้องกับผลิตภัณฑ์</a:t>
            </a:r>
            <a:endParaRPr lang="en-US" sz="3200" dirty="0"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39" name="TextBox 57">
            <a:extLst>
              <a:ext uri="{FF2B5EF4-FFF2-40B4-BE49-F238E27FC236}">
                <a16:creationId xmlns:a16="http://schemas.microsoft.com/office/drawing/2014/main" id="{65F0AE63-83C0-4E4B-B90C-33F3317188A5}"/>
              </a:ext>
            </a:extLst>
          </p:cNvPr>
          <p:cNvSpPr txBox="1"/>
          <p:nvPr/>
        </p:nvSpPr>
        <p:spPr>
          <a:xfrm>
            <a:off x="557797" y="1072422"/>
            <a:ext cx="9545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ความสำคัญของบรรจุภัณฑ์ที่ช่วยในการส่งเสริมหรือเพิ่มมูลค่าของผลิตภัณฑ์มีดังนี้</a:t>
            </a:r>
          </a:p>
        </p:txBody>
      </p:sp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98E53BE8-034F-4583-A0BB-692BFE243604}"/>
              </a:ext>
            </a:extLst>
          </p:cNvPr>
          <p:cNvSpPr/>
          <p:nvPr/>
        </p:nvSpPr>
        <p:spPr>
          <a:xfrm>
            <a:off x="-7361" y="1134346"/>
            <a:ext cx="647700" cy="431200"/>
          </a:xfrm>
          <a:prstGeom prst="rect">
            <a:avLst/>
          </a:prstGeom>
          <a:solidFill>
            <a:srgbClr val="FF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Mali Grade 6" panose="02000506000000020004" pitchFamily="2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40E304CF-CA56-42A1-AA73-8632EDAD18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" r="5355"/>
          <a:stretch/>
        </p:blipFill>
        <p:spPr>
          <a:xfrm>
            <a:off x="8366859" y="3174862"/>
            <a:ext cx="3562026" cy="267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3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" grpId="0"/>
      <p:bldP spid="39" grpId="0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กล่องข้อความ 9"/>
          <p:cNvSpPr txBox="1"/>
          <p:nvPr/>
        </p:nvSpPr>
        <p:spPr>
          <a:xfrm>
            <a:off x="-1" y="5423251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6000" b="1" dirty="0">
                <a:solidFill>
                  <a:srgbClr val="00206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การออกแบบบรรจุภัณฑ์</a:t>
            </a:r>
            <a:endParaRPr kumimoji="0" lang="th-TH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grpSp>
        <p:nvGrpSpPr>
          <p:cNvPr id="15" name="กลุ่ม 14"/>
          <p:cNvGrpSpPr/>
          <p:nvPr/>
        </p:nvGrpSpPr>
        <p:grpSpPr>
          <a:xfrm>
            <a:off x="0" y="4152780"/>
            <a:ext cx="5799221" cy="965671"/>
            <a:chOff x="-1" y="4668252"/>
            <a:chExt cx="5799221" cy="965671"/>
          </a:xfrm>
        </p:grpSpPr>
        <p:sp>
          <p:nvSpPr>
            <p:cNvPr id="12" name="สี่เหลี่ยมผืนผ้ามุมมน 11"/>
            <p:cNvSpPr/>
            <p:nvPr/>
          </p:nvSpPr>
          <p:spPr>
            <a:xfrm>
              <a:off x="-1" y="4689177"/>
              <a:ext cx="5799221" cy="944746"/>
            </a:xfrm>
            <a:prstGeom prst="roundRect">
              <a:avLst>
                <a:gd name="adj" fmla="val 50000"/>
              </a:avLst>
            </a:prstGeom>
            <a:solidFill>
              <a:srgbClr val="99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11500" b="1" dirty="0">
                  <a:solidFill>
                    <a:srgbClr val="002060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2</a:t>
              </a:r>
              <a:endParaRPr kumimoji="0" lang="th-TH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endParaRPr>
            </a:p>
          </p:txBody>
        </p:sp>
        <p:sp>
          <p:nvSpPr>
            <p:cNvPr id="13" name="สี่เหลี่ยมผืนผ้า 12"/>
            <p:cNvSpPr/>
            <p:nvPr/>
          </p:nvSpPr>
          <p:spPr>
            <a:xfrm>
              <a:off x="0" y="4668252"/>
              <a:ext cx="4547937" cy="965671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สาระการเรียนรู้เรื่องที่</a:t>
              </a:r>
            </a:p>
          </p:txBody>
        </p:sp>
      </p:grp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42089E2-3DBF-43BC-AC4A-B492DAFC0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74" y="-444367"/>
            <a:ext cx="7197469" cy="490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5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0E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275255E1-890C-4067-B051-6EDAB68900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4" r="3004" b="20174"/>
          <a:stretch/>
        </p:blipFill>
        <p:spPr>
          <a:xfrm>
            <a:off x="6111226" y="962560"/>
            <a:ext cx="6080773" cy="3304640"/>
          </a:xfrm>
          <a:prstGeom prst="rect">
            <a:avLst/>
          </a:prstGeom>
        </p:spPr>
      </p:pic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49B3C727-B217-4659-9476-2D817673A39D}"/>
              </a:ext>
            </a:extLst>
          </p:cNvPr>
          <p:cNvGrpSpPr/>
          <p:nvPr/>
        </p:nvGrpSpPr>
        <p:grpSpPr>
          <a:xfrm>
            <a:off x="66026" y="38962"/>
            <a:ext cx="5267975" cy="769441"/>
            <a:chOff x="66026" y="38962"/>
            <a:chExt cx="5267975" cy="769441"/>
          </a:xfrm>
        </p:grpSpPr>
        <p:sp>
          <p:nvSpPr>
            <p:cNvPr id="50" name="สี่เหลี่ยมผืนผ้า: มุมมน 49">
              <a:extLst>
                <a:ext uri="{FF2B5EF4-FFF2-40B4-BE49-F238E27FC236}">
                  <a16:creationId xmlns:a16="http://schemas.microsoft.com/office/drawing/2014/main" id="{0FBF5E7D-67E4-4F92-BB75-50F253B1FD31}"/>
                </a:ext>
              </a:extLst>
            </p:cNvPr>
            <p:cNvSpPr/>
            <p:nvPr/>
          </p:nvSpPr>
          <p:spPr>
            <a:xfrm>
              <a:off x="66026" y="98893"/>
              <a:ext cx="5267975" cy="637794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grpSp>
          <p:nvGrpSpPr>
            <p:cNvPr id="52" name="กลุ่ม 51">
              <a:extLst>
                <a:ext uri="{FF2B5EF4-FFF2-40B4-BE49-F238E27FC236}">
                  <a16:creationId xmlns:a16="http://schemas.microsoft.com/office/drawing/2014/main" id="{41A939B7-D6CD-405E-8158-510D28299D96}"/>
                </a:ext>
              </a:extLst>
            </p:cNvPr>
            <p:cNvGrpSpPr/>
            <p:nvPr/>
          </p:nvGrpSpPr>
          <p:grpSpPr>
            <a:xfrm>
              <a:off x="4425912" y="176471"/>
              <a:ext cx="756197" cy="408338"/>
              <a:chOff x="-7242497" y="4418461"/>
              <a:chExt cx="2318850" cy="1073861"/>
            </a:xfrm>
          </p:grpSpPr>
          <p:cxnSp>
            <p:nvCxnSpPr>
              <p:cNvPr id="53" name="ตัวเชื่อมต่อตรง 52">
                <a:extLst>
                  <a:ext uri="{FF2B5EF4-FFF2-40B4-BE49-F238E27FC236}">
                    <a16:creationId xmlns:a16="http://schemas.microsoft.com/office/drawing/2014/main" id="{E742BA33-A358-4DF4-8704-AECB8DE36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7242497" y="5492322"/>
                <a:ext cx="2318846" cy="0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แผนผังลำดับงาน: ข้อมูลที่เก็บอยู่ 53">
                <a:extLst>
                  <a:ext uri="{FF2B5EF4-FFF2-40B4-BE49-F238E27FC236}">
                    <a16:creationId xmlns:a16="http://schemas.microsoft.com/office/drawing/2014/main" id="{6A4BEC2D-2C16-4406-9463-14CE141922D3}"/>
                  </a:ext>
                </a:extLst>
              </p:cNvPr>
              <p:cNvSpPr/>
              <p:nvPr/>
            </p:nvSpPr>
            <p:spPr>
              <a:xfrm>
                <a:off x="-6102515" y="5146099"/>
                <a:ext cx="1178868" cy="310704"/>
              </a:xfrm>
              <a:prstGeom prst="flowChartOnlineStorag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55" name="แผนผังลำดับงาน: ข้อมูลที่เก็บอยู่ 54">
                <a:extLst>
                  <a:ext uri="{FF2B5EF4-FFF2-40B4-BE49-F238E27FC236}">
                    <a16:creationId xmlns:a16="http://schemas.microsoft.com/office/drawing/2014/main" id="{3C700DF6-5057-4AA7-8CFF-A7DEE0B3CF20}"/>
                  </a:ext>
                </a:extLst>
              </p:cNvPr>
              <p:cNvSpPr/>
              <p:nvPr/>
            </p:nvSpPr>
            <p:spPr>
              <a:xfrm flipH="1">
                <a:off x="-6102515" y="4791185"/>
                <a:ext cx="1178865" cy="310715"/>
              </a:xfrm>
              <a:prstGeom prst="flowChartOnlineStorag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33C33170-C361-42A1-8C3A-E39DC92C88A4}"/>
                  </a:ext>
                </a:extLst>
              </p:cNvPr>
              <p:cNvSpPr/>
              <p:nvPr/>
            </p:nvSpPr>
            <p:spPr>
              <a:xfrm>
                <a:off x="-6880633" y="4418461"/>
                <a:ext cx="435002" cy="39934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57" name="แผนผังลำดับงาน: หน่วงเวลา 56">
                <a:extLst>
                  <a:ext uri="{FF2B5EF4-FFF2-40B4-BE49-F238E27FC236}">
                    <a16:creationId xmlns:a16="http://schemas.microsoft.com/office/drawing/2014/main" id="{74E52532-18B3-4644-8C24-4365DAF2A4DB}"/>
                  </a:ext>
                </a:extLst>
              </p:cNvPr>
              <p:cNvSpPr/>
              <p:nvPr/>
            </p:nvSpPr>
            <p:spPr>
              <a:xfrm rot="16200000">
                <a:off x="-6947219" y="4955214"/>
                <a:ext cx="568173" cy="435002"/>
              </a:xfrm>
              <a:prstGeom prst="flowChartDelay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</p:grpSp>
        <p:sp>
          <p:nvSpPr>
            <p:cNvPr id="49" name="กล่องข้อความ 48">
              <a:extLst>
                <a:ext uri="{FF2B5EF4-FFF2-40B4-BE49-F238E27FC236}">
                  <a16:creationId xmlns:a16="http://schemas.microsoft.com/office/drawing/2014/main" id="{C74E3385-3DD5-40B3-BA36-0CAFAAF3B889}"/>
                </a:ext>
              </a:extLst>
            </p:cNvPr>
            <p:cNvSpPr txBox="1"/>
            <p:nvPr/>
          </p:nvSpPr>
          <p:spPr>
            <a:xfrm>
              <a:off x="443978" y="38962"/>
              <a:ext cx="38700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>
                  <a:solidFill>
                    <a:srgbClr val="C00000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การออกแบบบรรจุภัณฑ์</a:t>
              </a:r>
            </a:p>
          </p:txBody>
        </p:sp>
      </p:grpSp>
      <p:sp>
        <p:nvSpPr>
          <p:cNvPr id="20" name="รูปแบบอิสระ: รูปร่าง 19">
            <a:extLst>
              <a:ext uri="{FF2B5EF4-FFF2-40B4-BE49-F238E27FC236}">
                <a16:creationId xmlns:a16="http://schemas.microsoft.com/office/drawing/2014/main" id="{F6540542-79C3-4BB1-A9A9-EAE12094D0E0}"/>
              </a:ext>
            </a:extLst>
          </p:cNvPr>
          <p:cNvSpPr/>
          <p:nvPr/>
        </p:nvSpPr>
        <p:spPr>
          <a:xfrm>
            <a:off x="5317067" y="3785622"/>
            <a:ext cx="6874932" cy="3093355"/>
          </a:xfrm>
          <a:custGeom>
            <a:avLst/>
            <a:gdLst>
              <a:gd name="connsiteX0" fmla="*/ 0 w 5438815"/>
              <a:gd name="connsiteY0" fmla="*/ 0 h 1517650"/>
              <a:gd name="connsiteX1" fmla="*/ 5438815 w 5438815"/>
              <a:gd name="connsiteY1" fmla="*/ 0 h 1517650"/>
              <a:gd name="connsiteX2" fmla="*/ 5438815 w 5438815"/>
              <a:gd name="connsiteY2" fmla="*/ 1517650 h 1517650"/>
              <a:gd name="connsiteX3" fmla="*/ 0 w 5438815"/>
              <a:gd name="connsiteY3" fmla="*/ 1517650 h 1517650"/>
              <a:gd name="connsiteX4" fmla="*/ 0 w 5438815"/>
              <a:gd name="connsiteY4" fmla="*/ 0 h 151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8815" h="1517650">
                <a:moveTo>
                  <a:pt x="0" y="0"/>
                </a:moveTo>
                <a:lnTo>
                  <a:pt x="5438815" y="0"/>
                </a:lnTo>
                <a:lnTo>
                  <a:pt x="5438815" y="1517650"/>
                </a:lnTo>
                <a:lnTo>
                  <a:pt x="0" y="1517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1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     </a:t>
            </a: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10658204-C06C-4753-9070-57AAB30088E2}"/>
              </a:ext>
            </a:extLst>
          </p:cNvPr>
          <p:cNvSpPr/>
          <p:nvPr/>
        </p:nvSpPr>
        <p:spPr>
          <a:xfrm>
            <a:off x="0" y="965256"/>
            <a:ext cx="6029974" cy="2820367"/>
          </a:xfrm>
          <a:prstGeom prst="rect">
            <a:avLst/>
          </a:prstGeom>
          <a:solidFill>
            <a:srgbClr val="FEF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Mali Grade 6" panose="02000506000000020004" pitchFamily="2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5598BDB1-2CE3-44E6-BB71-0081D3CADF63}"/>
              </a:ext>
            </a:extLst>
          </p:cNvPr>
          <p:cNvSpPr txBox="1"/>
          <p:nvPr/>
        </p:nvSpPr>
        <p:spPr>
          <a:xfrm>
            <a:off x="66026" y="1498462"/>
            <a:ext cx="60960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7030A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ประเภทของผลิตภัณฑ์</a:t>
            </a:r>
          </a:p>
          <a:p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โครงสร้าง ขนาด รูปทรงวัสดุที่ใช้มีความทนทาน เปราะบาง แตกหักยากหรือง่ายการออกแบบต้องสามารถปกป้องผลิตภัณฑ์จากการขนส่ง และการเก็บรักษา ไม่ให้เสื่อมสลายได้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ED1F01-B06B-4749-AA39-3CA5E6027614}"/>
              </a:ext>
            </a:extLst>
          </p:cNvPr>
          <p:cNvGrpSpPr/>
          <p:nvPr/>
        </p:nvGrpSpPr>
        <p:grpSpPr>
          <a:xfrm>
            <a:off x="1286270" y="1400698"/>
            <a:ext cx="542810" cy="646331"/>
            <a:chOff x="1355470" y="1745062"/>
            <a:chExt cx="542810" cy="646331"/>
          </a:xfrm>
        </p:grpSpPr>
        <p:sp>
          <p:nvSpPr>
            <p:cNvPr id="17" name="สี่เหลี่ยมผืนผ้ามุมมน 82">
              <a:extLst>
                <a:ext uri="{FF2B5EF4-FFF2-40B4-BE49-F238E27FC236}">
                  <a16:creationId xmlns:a16="http://schemas.microsoft.com/office/drawing/2014/main" id="{36997BA0-68E1-4248-8509-1BD0D64D7CA6}"/>
                </a:ext>
              </a:extLst>
            </p:cNvPr>
            <p:cNvSpPr/>
            <p:nvPr/>
          </p:nvSpPr>
          <p:spPr>
            <a:xfrm>
              <a:off x="1355470" y="1812127"/>
              <a:ext cx="404412" cy="447928"/>
            </a:xfrm>
            <a:prstGeom prst="roundRect">
              <a:avLst/>
            </a:prstGeom>
            <a:solidFill>
              <a:srgbClr val="C3A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สี่เหลี่ยมผืนผ้า 17">
                  <a:extLst>
                    <a:ext uri="{FF2B5EF4-FFF2-40B4-BE49-F238E27FC236}">
                      <a16:creationId xmlns:a16="http://schemas.microsoft.com/office/drawing/2014/main" id="{C61CF518-17B8-4A2C-AE29-3EBD05AB185E}"/>
                    </a:ext>
                  </a:extLst>
                </p:cNvPr>
                <p:cNvSpPr/>
                <p:nvPr/>
              </p:nvSpPr>
              <p:spPr>
                <a:xfrm>
                  <a:off x="1478889" y="1745062"/>
                  <a:ext cx="41939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th-TH"/>
                  </a:defPPr>
                  <a:lvl1pPr marL="0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93994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87988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81983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375977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969971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563965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157960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751954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th-TH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  <m:t>1</m:t>
                        </m:r>
                      </m:oMath>
                    </m:oMathPara>
                  </a14:m>
                  <a:endParaRPr lang="en-US" sz="2800" b="1" dirty="0">
                    <a:solidFill>
                      <a:schemeClr val="bg1"/>
                    </a:solidFill>
                    <a:latin typeface="TH Mali Grade 6" panose="02000506000000020004" pitchFamily="2" charset="-34"/>
                    <a:cs typeface="TH Mali Grade 6" panose="02000506000000020004" pitchFamily="2" charset="-34"/>
                  </a:endParaRPr>
                </a:p>
              </p:txBody>
            </p:sp>
          </mc:Choice>
          <mc:Fallback>
            <p:sp>
              <p:nvSpPr>
                <p:cNvPr id="18" name="สี่เหลี่ยมผืนผ้า 17">
                  <a:extLst>
                    <a:ext uri="{FF2B5EF4-FFF2-40B4-BE49-F238E27FC236}">
                      <a16:creationId xmlns:a16="http://schemas.microsoft.com/office/drawing/2014/main" id="{C61CF518-17B8-4A2C-AE29-3EBD05AB18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8889" y="1745062"/>
                  <a:ext cx="419391" cy="6463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87A57B1-DFEA-4642-B842-D552287D70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7" b="13284"/>
          <a:stretch/>
        </p:blipFill>
        <p:spPr>
          <a:xfrm>
            <a:off x="-138398" y="3775133"/>
            <a:ext cx="5455466" cy="3093355"/>
          </a:xfrm>
          <a:prstGeom prst="rect">
            <a:avLst/>
          </a:prstGeom>
        </p:spPr>
      </p:pic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BBA497C9-3C2C-4F43-9F09-9FAB2242F6AC}"/>
              </a:ext>
            </a:extLst>
          </p:cNvPr>
          <p:cNvGrpSpPr/>
          <p:nvPr/>
        </p:nvGrpSpPr>
        <p:grpSpPr>
          <a:xfrm>
            <a:off x="380987" y="6074645"/>
            <a:ext cx="4492101" cy="804332"/>
            <a:chOff x="8656407" y="6065016"/>
            <a:chExt cx="4109682" cy="804332"/>
          </a:xfrm>
          <a:solidFill>
            <a:srgbClr val="DDD0E6"/>
          </a:solidFill>
        </p:grpSpPr>
        <p:sp>
          <p:nvSpPr>
            <p:cNvPr id="24" name="สี่เหลี่ยมผืนผ้า 23">
              <a:extLst>
                <a:ext uri="{FF2B5EF4-FFF2-40B4-BE49-F238E27FC236}">
                  <a16:creationId xmlns:a16="http://schemas.microsoft.com/office/drawing/2014/main" id="{3B3E8C25-065D-4BD1-ABA9-5FC68A8AC2BF}"/>
                </a:ext>
              </a:extLst>
            </p:cNvPr>
            <p:cNvSpPr/>
            <p:nvPr/>
          </p:nvSpPr>
          <p:spPr>
            <a:xfrm>
              <a:off x="8656407" y="6065016"/>
              <a:ext cx="4109682" cy="804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Mali Grade 6" panose="02000506000000020004" pitchFamily="2" charset="-34"/>
              </a:endParaRPr>
            </a:p>
          </p:txBody>
        </p:sp>
        <p:sp>
          <p:nvSpPr>
            <p:cNvPr id="25" name="รูปแบบอิสระ: รูปร่าง 24">
              <a:extLst>
                <a:ext uri="{FF2B5EF4-FFF2-40B4-BE49-F238E27FC236}">
                  <a16:creationId xmlns:a16="http://schemas.microsoft.com/office/drawing/2014/main" id="{2649C826-6A11-44F1-A220-AEB369E492B6}"/>
                </a:ext>
              </a:extLst>
            </p:cNvPr>
            <p:cNvSpPr/>
            <p:nvPr/>
          </p:nvSpPr>
          <p:spPr>
            <a:xfrm>
              <a:off x="8714035" y="6154400"/>
              <a:ext cx="3880689" cy="676747"/>
            </a:xfrm>
            <a:custGeom>
              <a:avLst/>
              <a:gdLst>
                <a:gd name="connsiteX0" fmla="*/ 0 w 5438815"/>
                <a:gd name="connsiteY0" fmla="*/ 0 h 1517650"/>
                <a:gd name="connsiteX1" fmla="*/ 5438815 w 5438815"/>
                <a:gd name="connsiteY1" fmla="*/ 0 h 1517650"/>
                <a:gd name="connsiteX2" fmla="*/ 5438815 w 5438815"/>
                <a:gd name="connsiteY2" fmla="*/ 1517650 h 1517650"/>
                <a:gd name="connsiteX3" fmla="*/ 0 w 5438815"/>
                <a:gd name="connsiteY3" fmla="*/ 1517650 h 1517650"/>
                <a:gd name="connsiteX4" fmla="*/ 0 w 5438815"/>
                <a:gd name="connsiteY4" fmla="*/ 0 h 151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38815" h="1517650">
                  <a:moveTo>
                    <a:pt x="0" y="0"/>
                  </a:moveTo>
                  <a:lnTo>
                    <a:pt x="5438815" y="0"/>
                  </a:lnTo>
                  <a:lnTo>
                    <a:pt x="5438815" y="1517650"/>
                  </a:lnTo>
                  <a:lnTo>
                    <a:pt x="0" y="151765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1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th-TH" sz="2400" b="1" dirty="0">
                  <a:solidFill>
                    <a:srgbClr val="7030A0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บรรจุภัณฑ์เครื่องประดับจะต้องมี</a:t>
              </a:r>
            </a:p>
            <a:p>
              <a:pPr marL="0" lvl="1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th-TH" sz="2400" b="1" dirty="0">
                  <a:solidFill>
                    <a:srgbClr val="7030A0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ความสวยงามและทนทาน</a:t>
              </a:r>
              <a:endParaRPr lang="en-US" sz="2400" b="1" kern="1200" dirty="0">
                <a:solidFill>
                  <a:srgbClr val="7030A0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cxnSp>
        <p:nvCxnSpPr>
          <p:cNvPr id="27" name="ตัวเชื่อมต่อตรง 26">
            <a:extLst>
              <a:ext uri="{FF2B5EF4-FFF2-40B4-BE49-F238E27FC236}">
                <a16:creationId xmlns:a16="http://schemas.microsoft.com/office/drawing/2014/main" id="{BFF4347E-C5CC-46F0-A6CB-6DD99EF27E1E}"/>
              </a:ext>
            </a:extLst>
          </p:cNvPr>
          <p:cNvCxnSpPr>
            <a:cxnSpLocks/>
          </p:cNvCxnSpPr>
          <p:nvPr/>
        </p:nvCxnSpPr>
        <p:spPr>
          <a:xfrm>
            <a:off x="6069135" y="965256"/>
            <a:ext cx="0" cy="280987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>
            <a:extLst>
              <a:ext uri="{FF2B5EF4-FFF2-40B4-BE49-F238E27FC236}">
                <a16:creationId xmlns:a16="http://schemas.microsoft.com/office/drawing/2014/main" id="{CBB79AEE-0A6C-46E5-8FB9-71320D982AD2}"/>
              </a:ext>
            </a:extLst>
          </p:cNvPr>
          <p:cNvCxnSpPr>
            <a:cxnSpLocks/>
          </p:cNvCxnSpPr>
          <p:nvPr/>
        </p:nvCxnSpPr>
        <p:spPr>
          <a:xfrm>
            <a:off x="5334001" y="3775133"/>
            <a:ext cx="0" cy="312402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CBE8D2EE-83AB-4981-9192-F48B273D6319}"/>
              </a:ext>
            </a:extLst>
          </p:cNvPr>
          <p:cNvSpPr txBox="1"/>
          <p:nvPr/>
        </p:nvSpPr>
        <p:spPr>
          <a:xfrm>
            <a:off x="5706532" y="4044468"/>
            <a:ext cx="60960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7030A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กลุ่มเป้าหมาย</a:t>
            </a:r>
          </a:p>
          <a:p>
            <a:pPr algn="thaiDist"/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พิจารณาว่าผลิตภัณฑ์ที่จะใช้บรรจุภัณฑ์ จำหน่ายให้กับกลุ่มใด เช่น วัยทำงาน วัยผู้ใหญ่ วัยรุ่น วัยเด็ก การออกแบบบรรจุภัณฑ์นอกจากจะเหมาะสมกับผลิตภัณฑ์ที่สวยงามแล้ว ยังต้องอยู่ในแนวทางที่เหมาะสมกับผู้ใช้ ซึ่งมีลักษณะเฉพาะกลุ่ม จะสร้างความสนใจและดึงดูดต่อกลุ่มเป้าหมายได้ง่าย</a:t>
            </a:r>
          </a:p>
        </p:txBody>
      </p: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55DED9CD-51FD-4F36-BDD6-B947A1DFBF17}"/>
              </a:ext>
            </a:extLst>
          </p:cNvPr>
          <p:cNvGrpSpPr/>
          <p:nvPr/>
        </p:nvGrpSpPr>
        <p:grpSpPr>
          <a:xfrm>
            <a:off x="7488519" y="4039223"/>
            <a:ext cx="485664" cy="584775"/>
            <a:chOff x="1355470" y="1808818"/>
            <a:chExt cx="485664" cy="584775"/>
          </a:xfrm>
        </p:grpSpPr>
        <p:sp>
          <p:nvSpPr>
            <p:cNvPr id="33" name="สี่เหลี่ยมผืนผ้ามุมมน 82">
              <a:extLst>
                <a:ext uri="{FF2B5EF4-FFF2-40B4-BE49-F238E27FC236}">
                  <a16:creationId xmlns:a16="http://schemas.microsoft.com/office/drawing/2014/main" id="{00696197-C1E6-4B9B-950E-4E4F162B0188}"/>
                </a:ext>
              </a:extLst>
            </p:cNvPr>
            <p:cNvSpPr/>
            <p:nvPr/>
          </p:nvSpPr>
          <p:spPr>
            <a:xfrm>
              <a:off x="1355470" y="1812127"/>
              <a:ext cx="404412" cy="447928"/>
            </a:xfrm>
            <a:prstGeom prst="roundRect">
              <a:avLst/>
            </a:prstGeom>
            <a:solidFill>
              <a:srgbClr val="C3A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สี่เหลี่ยมผืนผ้า 33">
                  <a:extLst>
                    <a:ext uri="{FF2B5EF4-FFF2-40B4-BE49-F238E27FC236}">
                      <a16:creationId xmlns:a16="http://schemas.microsoft.com/office/drawing/2014/main" id="{9F2C0ACB-D3C1-40C9-A778-F519BC051328}"/>
                    </a:ext>
                  </a:extLst>
                </p:cNvPr>
                <p:cNvSpPr/>
                <p:nvPr/>
              </p:nvSpPr>
              <p:spPr>
                <a:xfrm>
                  <a:off x="1421743" y="1808818"/>
                  <a:ext cx="419391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th-TH"/>
                  </a:defPPr>
                  <a:lvl1pPr marL="0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93994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87988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81983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375977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969971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563965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157960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751954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th-TH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  <m:t>2</m:t>
                        </m:r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latin typeface="TH Mali Grade 6" panose="02000506000000020004" pitchFamily="2" charset="-34"/>
                    <a:cs typeface="TH Mali Grade 6" panose="02000506000000020004" pitchFamily="2" charset="-34"/>
                  </a:endParaRPr>
                </a:p>
              </p:txBody>
            </p:sp>
          </mc:Choice>
          <mc:Fallback>
            <p:sp>
              <p:nvSpPr>
                <p:cNvPr id="34" name="สี่เหลี่ยมผืนผ้า 33">
                  <a:extLst>
                    <a:ext uri="{FF2B5EF4-FFF2-40B4-BE49-F238E27FC236}">
                      <a16:creationId xmlns:a16="http://schemas.microsoft.com/office/drawing/2014/main" id="{9F2C0ACB-D3C1-40C9-A778-F519BC0513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1743" y="1808818"/>
                  <a:ext cx="419391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FB9BF8B3-7CF2-43CD-96DD-97BFF97DAF82}"/>
              </a:ext>
            </a:extLst>
          </p:cNvPr>
          <p:cNvGrpSpPr/>
          <p:nvPr/>
        </p:nvGrpSpPr>
        <p:grpSpPr>
          <a:xfrm>
            <a:off x="6905561" y="3429000"/>
            <a:ext cx="4492101" cy="351378"/>
            <a:chOff x="8656407" y="6065016"/>
            <a:chExt cx="4109682" cy="804332"/>
          </a:xfrm>
          <a:solidFill>
            <a:srgbClr val="DDD0E6"/>
          </a:solidFill>
        </p:grpSpPr>
        <p:sp>
          <p:nvSpPr>
            <p:cNvPr id="30" name="สี่เหลี่ยมผืนผ้า 29">
              <a:extLst>
                <a:ext uri="{FF2B5EF4-FFF2-40B4-BE49-F238E27FC236}">
                  <a16:creationId xmlns:a16="http://schemas.microsoft.com/office/drawing/2014/main" id="{6222C3C8-6D66-45D8-A2C3-745B232BE19C}"/>
                </a:ext>
              </a:extLst>
            </p:cNvPr>
            <p:cNvSpPr/>
            <p:nvPr/>
          </p:nvSpPr>
          <p:spPr>
            <a:xfrm>
              <a:off x="8656407" y="6065016"/>
              <a:ext cx="4109682" cy="804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Mali Grade 6" panose="02000506000000020004" pitchFamily="2" charset="-34"/>
              </a:endParaRPr>
            </a:p>
          </p:txBody>
        </p:sp>
        <p:sp>
          <p:nvSpPr>
            <p:cNvPr id="35" name="รูปแบบอิสระ: รูปร่าง 34">
              <a:extLst>
                <a:ext uri="{FF2B5EF4-FFF2-40B4-BE49-F238E27FC236}">
                  <a16:creationId xmlns:a16="http://schemas.microsoft.com/office/drawing/2014/main" id="{658C3961-DBB3-41D5-9F07-06704C88B068}"/>
                </a:ext>
              </a:extLst>
            </p:cNvPr>
            <p:cNvSpPr/>
            <p:nvPr/>
          </p:nvSpPr>
          <p:spPr>
            <a:xfrm>
              <a:off x="8714035" y="6154400"/>
              <a:ext cx="3880689" cy="676747"/>
            </a:xfrm>
            <a:custGeom>
              <a:avLst/>
              <a:gdLst>
                <a:gd name="connsiteX0" fmla="*/ 0 w 5438815"/>
                <a:gd name="connsiteY0" fmla="*/ 0 h 1517650"/>
                <a:gd name="connsiteX1" fmla="*/ 5438815 w 5438815"/>
                <a:gd name="connsiteY1" fmla="*/ 0 h 1517650"/>
                <a:gd name="connsiteX2" fmla="*/ 5438815 w 5438815"/>
                <a:gd name="connsiteY2" fmla="*/ 1517650 h 1517650"/>
                <a:gd name="connsiteX3" fmla="*/ 0 w 5438815"/>
                <a:gd name="connsiteY3" fmla="*/ 1517650 h 1517650"/>
                <a:gd name="connsiteX4" fmla="*/ 0 w 5438815"/>
                <a:gd name="connsiteY4" fmla="*/ 0 h 151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38815" h="1517650">
                  <a:moveTo>
                    <a:pt x="0" y="0"/>
                  </a:moveTo>
                  <a:lnTo>
                    <a:pt x="5438815" y="0"/>
                  </a:lnTo>
                  <a:lnTo>
                    <a:pt x="5438815" y="1517650"/>
                  </a:lnTo>
                  <a:lnTo>
                    <a:pt x="0" y="151765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1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th-TH" sz="2400" b="1" dirty="0">
                  <a:solidFill>
                    <a:srgbClr val="7030A0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วัยรุ่นเหมาะกับบรรจุภัณฑ์ที่ทันสมัย</a:t>
              </a:r>
              <a:endParaRPr lang="en-US" sz="2400" b="1" kern="1200" dirty="0">
                <a:solidFill>
                  <a:srgbClr val="7030A0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3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  <p:bldP spid="13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0E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49B3C727-B217-4659-9476-2D817673A39D}"/>
              </a:ext>
            </a:extLst>
          </p:cNvPr>
          <p:cNvGrpSpPr/>
          <p:nvPr/>
        </p:nvGrpSpPr>
        <p:grpSpPr>
          <a:xfrm>
            <a:off x="66026" y="38202"/>
            <a:ext cx="8110307" cy="769441"/>
            <a:chOff x="66026" y="38202"/>
            <a:chExt cx="8110307" cy="769441"/>
          </a:xfrm>
        </p:grpSpPr>
        <p:sp>
          <p:nvSpPr>
            <p:cNvPr id="50" name="สี่เหลี่ยมผืนผ้า: มุมมน 49">
              <a:extLst>
                <a:ext uri="{FF2B5EF4-FFF2-40B4-BE49-F238E27FC236}">
                  <a16:creationId xmlns:a16="http://schemas.microsoft.com/office/drawing/2014/main" id="{0FBF5E7D-67E4-4F92-BB75-50F253B1FD31}"/>
                </a:ext>
              </a:extLst>
            </p:cNvPr>
            <p:cNvSpPr/>
            <p:nvPr/>
          </p:nvSpPr>
          <p:spPr>
            <a:xfrm>
              <a:off x="66026" y="98893"/>
              <a:ext cx="8110307" cy="637794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grpSp>
          <p:nvGrpSpPr>
            <p:cNvPr id="52" name="กลุ่ม 51">
              <a:extLst>
                <a:ext uri="{FF2B5EF4-FFF2-40B4-BE49-F238E27FC236}">
                  <a16:creationId xmlns:a16="http://schemas.microsoft.com/office/drawing/2014/main" id="{41A939B7-D6CD-405E-8158-510D28299D96}"/>
                </a:ext>
              </a:extLst>
            </p:cNvPr>
            <p:cNvGrpSpPr/>
            <p:nvPr/>
          </p:nvGrpSpPr>
          <p:grpSpPr>
            <a:xfrm>
              <a:off x="7139621" y="153965"/>
              <a:ext cx="756197" cy="408339"/>
              <a:chOff x="1078992" y="4359271"/>
              <a:chExt cx="2318847" cy="1073863"/>
            </a:xfrm>
          </p:grpSpPr>
          <p:cxnSp>
            <p:nvCxnSpPr>
              <p:cNvPr id="53" name="ตัวเชื่อมต่อตรง 52">
                <a:extLst>
                  <a:ext uri="{FF2B5EF4-FFF2-40B4-BE49-F238E27FC236}">
                    <a16:creationId xmlns:a16="http://schemas.microsoft.com/office/drawing/2014/main" id="{E742BA33-A358-4DF4-8704-AECB8DE36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992" y="5433134"/>
                <a:ext cx="2318847" cy="0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แผนผังลำดับงาน: ข้อมูลที่เก็บอยู่ 53">
                <a:extLst>
                  <a:ext uri="{FF2B5EF4-FFF2-40B4-BE49-F238E27FC236}">
                    <a16:creationId xmlns:a16="http://schemas.microsoft.com/office/drawing/2014/main" id="{6A4BEC2D-2C16-4406-9463-14CE141922D3}"/>
                  </a:ext>
                </a:extLst>
              </p:cNvPr>
              <p:cNvSpPr/>
              <p:nvPr/>
            </p:nvSpPr>
            <p:spPr>
              <a:xfrm>
                <a:off x="2218972" y="5086909"/>
                <a:ext cx="1178866" cy="310704"/>
              </a:xfrm>
              <a:prstGeom prst="flowChartOnlineStorag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55" name="แผนผังลำดับงาน: ข้อมูลที่เก็บอยู่ 54">
                <a:extLst>
                  <a:ext uri="{FF2B5EF4-FFF2-40B4-BE49-F238E27FC236}">
                    <a16:creationId xmlns:a16="http://schemas.microsoft.com/office/drawing/2014/main" id="{3C700DF6-5057-4AA7-8CFF-A7DEE0B3CF20}"/>
                  </a:ext>
                </a:extLst>
              </p:cNvPr>
              <p:cNvSpPr/>
              <p:nvPr/>
            </p:nvSpPr>
            <p:spPr>
              <a:xfrm flipH="1">
                <a:off x="2218973" y="4731995"/>
                <a:ext cx="1178865" cy="310714"/>
              </a:xfrm>
              <a:prstGeom prst="flowChartOnlineStorag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33C33170-C361-42A1-8C3A-E39DC92C88A4}"/>
                  </a:ext>
                </a:extLst>
              </p:cNvPr>
              <p:cNvSpPr/>
              <p:nvPr/>
            </p:nvSpPr>
            <p:spPr>
              <a:xfrm>
                <a:off x="1440855" y="4359271"/>
                <a:ext cx="435002" cy="39934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57" name="แผนผังลำดับงาน: หน่วงเวลา 56">
                <a:extLst>
                  <a:ext uri="{FF2B5EF4-FFF2-40B4-BE49-F238E27FC236}">
                    <a16:creationId xmlns:a16="http://schemas.microsoft.com/office/drawing/2014/main" id="{74E52532-18B3-4644-8C24-4365DAF2A4DB}"/>
                  </a:ext>
                </a:extLst>
              </p:cNvPr>
              <p:cNvSpPr/>
              <p:nvPr/>
            </p:nvSpPr>
            <p:spPr>
              <a:xfrm rot="16200000">
                <a:off x="1374270" y="4896027"/>
                <a:ext cx="568172" cy="435001"/>
              </a:xfrm>
              <a:prstGeom prst="flowChartDelay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</p:grpSp>
        <p:sp>
          <p:nvSpPr>
            <p:cNvPr id="49" name="กล่องข้อความ 48">
              <a:extLst>
                <a:ext uri="{FF2B5EF4-FFF2-40B4-BE49-F238E27FC236}">
                  <a16:creationId xmlns:a16="http://schemas.microsoft.com/office/drawing/2014/main" id="{C74E3385-3DD5-40B3-BA36-0CAFAAF3B889}"/>
                </a:ext>
              </a:extLst>
            </p:cNvPr>
            <p:cNvSpPr txBox="1"/>
            <p:nvPr/>
          </p:nvSpPr>
          <p:spPr>
            <a:xfrm>
              <a:off x="261191" y="38202"/>
              <a:ext cx="69696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>
                  <a:solidFill>
                    <a:srgbClr val="C00000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การใช้เทคโนโลยีให้เหมาะสมกับงานประดิษฐ์</a:t>
              </a:r>
              <a:endParaRPr lang="en-US" sz="4400" b="1" dirty="0">
                <a:solidFill>
                  <a:srgbClr val="C0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sp>
        <p:nvSpPr>
          <p:cNvPr id="20" name="รูปแบบอิสระ: รูปร่าง 19">
            <a:extLst>
              <a:ext uri="{FF2B5EF4-FFF2-40B4-BE49-F238E27FC236}">
                <a16:creationId xmlns:a16="http://schemas.microsoft.com/office/drawing/2014/main" id="{F6540542-79C3-4BB1-A9A9-EAE12094D0E0}"/>
              </a:ext>
            </a:extLst>
          </p:cNvPr>
          <p:cNvSpPr/>
          <p:nvPr/>
        </p:nvSpPr>
        <p:spPr>
          <a:xfrm>
            <a:off x="5386748" y="3785623"/>
            <a:ext cx="6874932" cy="3093355"/>
          </a:xfrm>
          <a:custGeom>
            <a:avLst/>
            <a:gdLst>
              <a:gd name="connsiteX0" fmla="*/ 0 w 5438815"/>
              <a:gd name="connsiteY0" fmla="*/ 0 h 1517650"/>
              <a:gd name="connsiteX1" fmla="*/ 5438815 w 5438815"/>
              <a:gd name="connsiteY1" fmla="*/ 0 h 1517650"/>
              <a:gd name="connsiteX2" fmla="*/ 5438815 w 5438815"/>
              <a:gd name="connsiteY2" fmla="*/ 1517650 h 1517650"/>
              <a:gd name="connsiteX3" fmla="*/ 0 w 5438815"/>
              <a:gd name="connsiteY3" fmla="*/ 1517650 h 1517650"/>
              <a:gd name="connsiteX4" fmla="*/ 0 w 5438815"/>
              <a:gd name="connsiteY4" fmla="*/ 0 h 151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8815" h="1517650">
                <a:moveTo>
                  <a:pt x="0" y="0"/>
                </a:moveTo>
                <a:lnTo>
                  <a:pt x="5438815" y="0"/>
                </a:lnTo>
                <a:lnTo>
                  <a:pt x="5438815" y="1517650"/>
                </a:lnTo>
                <a:lnTo>
                  <a:pt x="0" y="1517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1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     </a:t>
            </a: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10658204-C06C-4753-9070-57AAB30088E2}"/>
              </a:ext>
            </a:extLst>
          </p:cNvPr>
          <p:cNvSpPr/>
          <p:nvPr/>
        </p:nvSpPr>
        <p:spPr>
          <a:xfrm>
            <a:off x="0" y="965256"/>
            <a:ext cx="6029974" cy="2820367"/>
          </a:xfrm>
          <a:prstGeom prst="rect">
            <a:avLst/>
          </a:prstGeom>
          <a:solidFill>
            <a:srgbClr val="FEF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Mali Grade 6" panose="02000506000000020004" pitchFamily="2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5598BDB1-2CE3-44E6-BB71-0081D3CADF63}"/>
              </a:ext>
            </a:extLst>
          </p:cNvPr>
          <p:cNvSpPr txBox="1"/>
          <p:nvPr/>
        </p:nvSpPr>
        <p:spPr>
          <a:xfrm>
            <a:off x="0" y="1235783"/>
            <a:ext cx="60960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7030A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การอำนวยความสะดวก</a:t>
            </a:r>
          </a:p>
          <a:p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บรรจุภัณฑ์ต้องมีขนาดพอเหมาะกับผลิตภัณฑ์ สะดวกต่อการจับ ถือ หิ้ว ปลอดภัย และสะดวกต่อการขนส่ง สามารถนำกลับมาใช้ประโยชน์ได้อีกไม่เกิดการสูญเปล่า เช่น บรรจุภัณฑ์ประเภทถุงผ้า บรรจุภัณฑ์ประเภทโลหะ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ED1F01-B06B-4749-AA39-3CA5E6027614}"/>
              </a:ext>
            </a:extLst>
          </p:cNvPr>
          <p:cNvGrpSpPr/>
          <p:nvPr/>
        </p:nvGrpSpPr>
        <p:grpSpPr>
          <a:xfrm>
            <a:off x="1355472" y="1074421"/>
            <a:ext cx="471717" cy="646331"/>
            <a:chOff x="1355470" y="1640276"/>
            <a:chExt cx="471717" cy="646331"/>
          </a:xfrm>
        </p:grpSpPr>
        <p:sp>
          <p:nvSpPr>
            <p:cNvPr id="17" name="สี่เหลี่ยมผืนผ้ามุมมน 82">
              <a:extLst>
                <a:ext uri="{FF2B5EF4-FFF2-40B4-BE49-F238E27FC236}">
                  <a16:creationId xmlns:a16="http://schemas.microsoft.com/office/drawing/2014/main" id="{36997BA0-68E1-4248-8509-1BD0D64D7CA6}"/>
                </a:ext>
              </a:extLst>
            </p:cNvPr>
            <p:cNvSpPr/>
            <p:nvPr/>
          </p:nvSpPr>
          <p:spPr>
            <a:xfrm>
              <a:off x="1355470" y="1812127"/>
              <a:ext cx="404412" cy="447928"/>
            </a:xfrm>
            <a:prstGeom prst="roundRect">
              <a:avLst/>
            </a:prstGeom>
            <a:solidFill>
              <a:srgbClr val="C3A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สี่เหลี่ยมผืนผ้า 17">
                  <a:extLst>
                    <a:ext uri="{FF2B5EF4-FFF2-40B4-BE49-F238E27FC236}">
                      <a16:creationId xmlns:a16="http://schemas.microsoft.com/office/drawing/2014/main" id="{C61CF518-17B8-4A2C-AE29-3EBD05AB185E}"/>
                    </a:ext>
                  </a:extLst>
                </p:cNvPr>
                <p:cNvSpPr/>
                <p:nvPr/>
              </p:nvSpPr>
              <p:spPr>
                <a:xfrm>
                  <a:off x="1407796" y="1640276"/>
                  <a:ext cx="41939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th-TH"/>
                  </a:defPPr>
                  <a:lvl1pPr marL="0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93994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87988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81983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375977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969971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563965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157960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751954" algn="l" defTabSz="1187988" rtl="0" eaLnBrk="1" latinLnBrk="0" hangingPunct="1">
                    <a:defRPr sz="3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th-TH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j-cs"/>
                          </a:rPr>
                          <m:t>3</m:t>
                        </m:r>
                      </m:oMath>
                    </m:oMathPara>
                  </a14:m>
                  <a:endParaRPr lang="en-US" b="1" dirty="0">
                    <a:solidFill>
                      <a:schemeClr val="bg1"/>
                    </a:solidFill>
                    <a:latin typeface="TH Mali Grade 6" panose="02000506000000020004" pitchFamily="2" charset="-34"/>
                    <a:cs typeface="+mj-cs"/>
                  </a:endParaRPr>
                </a:p>
              </p:txBody>
            </p:sp>
          </mc:Choice>
          <mc:Fallback>
            <p:sp>
              <p:nvSpPr>
                <p:cNvPr id="18" name="สี่เหลี่ยมผืนผ้า 17">
                  <a:extLst>
                    <a:ext uri="{FF2B5EF4-FFF2-40B4-BE49-F238E27FC236}">
                      <a16:creationId xmlns:a16="http://schemas.microsoft.com/office/drawing/2014/main" id="{C61CF518-17B8-4A2C-AE29-3EBD05AB18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7796" y="1640276"/>
                  <a:ext cx="419391" cy="6463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7" name="ตัวเชื่อมต่อตรง 26">
            <a:extLst>
              <a:ext uri="{FF2B5EF4-FFF2-40B4-BE49-F238E27FC236}">
                <a16:creationId xmlns:a16="http://schemas.microsoft.com/office/drawing/2014/main" id="{BFF4347E-C5CC-46F0-A6CB-6DD99EF27E1E}"/>
              </a:ext>
            </a:extLst>
          </p:cNvPr>
          <p:cNvCxnSpPr>
            <a:cxnSpLocks/>
          </p:cNvCxnSpPr>
          <p:nvPr/>
        </p:nvCxnSpPr>
        <p:spPr>
          <a:xfrm>
            <a:off x="6069135" y="965256"/>
            <a:ext cx="0" cy="280987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>
            <a:extLst>
              <a:ext uri="{FF2B5EF4-FFF2-40B4-BE49-F238E27FC236}">
                <a16:creationId xmlns:a16="http://schemas.microsoft.com/office/drawing/2014/main" id="{CBB79AEE-0A6C-46E5-8FB9-71320D982AD2}"/>
              </a:ext>
            </a:extLst>
          </p:cNvPr>
          <p:cNvCxnSpPr>
            <a:cxnSpLocks/>
          </p:cNvCxnSpPr>
          <p:nvPr/>
        </p:nvCxnSpPr>
        <p:spPr>
          <a:xfrm>
            <a:off x="5334001" y="3775133"/>
            <a:ext cx="0" cy="312402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CBE8D2EE-83AB-4981-9192-F48B273D6319}"/>
              </a:ext>
            </a:extLst>
          </p:cNvPr>
          <p:cNvSpPr txBox="1"/>
          <p:nvPr/>
        </p:nvSpPr>
        <p:spPr>
          <a:xfrm>
            <a:off x="6029974" y="4379992"/>
            <a:ext cx="60960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7030A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การเลือกใช้วัสดุที่เหมาะสมกับหน้าที่การใช้สอย</a:t>
            </a:r>
          </a:p>
          <a:p>
            <a:pPr algn="thaiDist"/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วัสดุที่ใช้ต้องมีความแข็งแรงทนทานต่อการเคลื่อนย้าย น้ำหนักเบาผลิตง่าย สามารถนำกลับมาใช้ใหม่ได้ และไม่ทำลายสิ่งแวดล้อมเช่น บรรจุภัณฑ์จากวัสดุธรรมชาติ</a:t>
            </a:r>
          </a:p>
        </p:txBody>
      </p: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55DED9CD-51FD-4F36-BDD6-B947A1DFBF17}"/>
              </a:ext>
            </a:extLst>
          </p:cNvPr>
          <p:cNvGrpSpPr/>
          <p:nvPr/>
        </p:nvGrpSpPr>
        <p:grpSpPr>
          <a:xfrm>
            <a:off x="6119435" y="4296204"/>
            <a:ext cx="419391" cy="669799"/>
            <a:chOff x="1348527" y="1682611"/>
            <a:chExt cx="419391" cy="669799"/>
          </a:xfrm>
        </p:grpSpPr>
        <p:sp>
          <p:nvSpPr>
            <p:cNvPr id="33" name="สี่เหลี่ยมผืนผ้ามุมมน 82">
              <a:extLst>
                <a:ext uri="{FF2B5EF4-FFF2-40B4-BE49-F238E27FC236}">
                  <a16:creationId xmlns:a16="http://schemas.microsoft.com/office/drawing/2014/main" id="{00696197-C1E6-4B9B-950E-4E4F162B0188}"/>
                </a:ext>
              </a:extLst>
            </p:cNvPr>
            <p:cNvSpPr/>
            <p:nvPr/>
          </p:nvSpPr>
          <p:spPr>
            <a:xfrm>
              <a:off x="1355470" y="1812127"/>
              <a:ext cx="404412" cy="447928"/>
            </a:xfrm>
            <a:prstGeom prst="roundRect">
              <a:avLst/>
            </a:prstGeom>
            <a:solidFill>
              <a:srgbClr val="C3A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p:sp>
          <p:nvSpPr>
            <p:cNvPr id="34" name="สี่เหลี่ยมผืนผ้า 33">
              <a:extLst>
                <a:ext uri="{FF2B5EF4-FFF2-40B4-BE49-F238E27FC236}">
                  <a16:creationId xmlns:a16="http://schemas.microsoft.com/office/drawing/2014/main" id="{9F2C0ACB-D3C1-40C9-A778-F519BC051328}"/>
                </a:ext>
              </a:extLst>
            </p:cNvPr>
            <p:cNvSpPr/>
            <p:nvPr/>
          </p:nvSpPr>
          <p:spPr>
            <a:xfrm>
              <a:off x="1348527" y="1682611"/>
              <a:ext cx="419391" cy="6697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b="1" dirty="0">
                  <a:solidFill>
                    <a:schemeClr val="bg1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4</a:t>
              </a:r>
              <a:endParaRPr lang="en-US" b="1" dirty="0">
                <a:solidFill>
                  <a:schemeClr val="bg1"/>
                </a:solidFill>
                <a:latin typeface="TH Mali Grade 6" panose="02000506000000020004" pitchFamily="2" charset="-34"/>
                <a:cs typeface="+mj-cs"/>
              </a:endParaRPr>
            </a:p>
          </p:txBody>
        </p: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9725162B-3B6E-4E5A-A60F-840A92B41187}"/>
              </a:ext>
            </a:extLst>
          </p:cNvPr>
          <p:cNvGrpSpPr/>
          <p:nvPr/>
        </p:nvGrpSpPr>
        <p:grpSpPr>
          <a:xfrm>
            <a:off x="-12255" y="3804757"/>
            <a:ext cx="5268126" cy="3055087"/>
            <a:chOff x="13129" y="3823891"/>
            <a:chExt cx="5268126" cy="3055087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10CE2BE5-639B-4B92-AA11-EA2D8D2430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64" b="20767"/>
            <a:stretch/>
          </p:blipFill>
          <p:spPr>
            <a:xfrm>
              <a:off x="13129" y="3823891"/>
              <a:ext cx="5268126" cy="3055087"/>
            </a:xfrm>
            <a:prstGeom prst="rect">
              <a:avLst/>
            </a:prstGeom>
          </p:spPr>
        </p:pic>
        <p:sp>
          <p:nvSpPr>
            <p:cNvPr id="25" name="รูปแบบอิสระ: รูปร่าง 24">
              <a:extLst>
                <a:ext uri="{FF2B5EF4-FFF2-40B4-BE49-F238E27FC236}">
                  <a16:creationId xmlns:a16="http://schemas.microsoft.com/office/drawing/2014/main" id="{2649C826-6A11-44F1-A220-AEB369E492B6}"/>
                </a:ext>
              </a:extLst>
            </p:cNvPr>
            <p:cNvSpPr/>
            <p:nvPr/>
          </p:nvSpPr>
          <p:spPr>
            <a:xfrm>
              <a:off x="443977" y="6418792"/>
              <a:ext cx="4241799" cy="448443"/>
            </a:xfrm>
            <a:custGeom>
              <a:avLst/>
              <a:gdLst>
                <a:gd name="connsiteX0" fmla="*/ 0 w 5438815"/>
                <a:gd name="connsiteY0" fmla="*/ 0 h 1517650"/>
                <a:gd name="connsiteX1" fmla="*/ 5438815 w 5438815"/>
                <a:gd name="connsiteY1" fmla="*/ 0 h 1517650"/>
                <a:gd name="connsiteX2" fmla="*/ 5438815 w 5438815"/>
                <a:gd name="connsiteY2" fmla="*/ 1517650 h 1517650"/>
                <a:gd name="connsiteX3" fmla="*/ 0 w 5438815"/>
                <a:gd name="connsiteY3" fmla="*/ 1517650 h 1517650"/>
                <a:gd name="connsiteX4" fmla="*/ 0 w 5438815"/>
                <a:gd name="connsiteY4" fmla="*/ 0 h 151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38815" h="1517650">
                  <a:moveTo>
                    <a:pt x="0" y="0"/>
                  </a:moveTo>
                  <a:lnTo>
                    <a:pt x="5438815" y="0"/>
                  </a:lnTo>
                  <a:lnTo>
                    <a:pt x="5438815" y="1517650"/>
                  </a:lnTo>
                  <a:lnTo>
                    <a:pt x="0" y="1517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0E6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1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th-TH" sz="2400" b="1" dirty="0">
                  <a:solidFill>
                    <a:srgbClr val="7030A0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เทียนหอมควรใช้บรรจุภัณฑ์ประเภทโลหะ</a:t>
              </a:r>
              <a:endParaRPr lang="en-US" sz="2400" b="1" kern="1200" dirty="0">
                <a:solidFill>
                  <a:srgbClr val="7030A0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B0262B5F-0082-4852-8ABD-FAA886D1D85C}"/>
              </a:ext>
            </a:extLst>
          </p:cNvPr>
          <p:cNvGrpSpPr/>
          <p:nvPr/>
        </p:nvGrpSpPr>
        <p:grpSpPr>
          <a:xfrm>
            <a:off x="6135163" y="984671"/>
            <a:ext cx="6056837" cy="2786795"/>
            <a:chOff x="6135163" y="984671"/>
            <a:chExt cx="6056837" cy="2786795"/>
          </a:xfrm>
        </p:grpSpPr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97A41716-E3C3-4A06-AB4E-17C9D469C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04" t="11702" r="8100" b="29228"/>
            <a:stretch/>
          </p:blipFill>
          <p:spPr>
            <a:xfrm>
              <a:off x="6135163" y="984671"/>
              <a:ext cx="6056837" cy="2780040"/>
            </a:xfrm>
            <a:prstGeom prst="rect">
              <a:avLst/>
            </a:prstGeom>
          </p:spPr>
        </p:pic>
        <p:grpSp>
          <p:nvGrpSpPr>
            <p:cNvPr id="28" name="กลุ่ม 27">
              <a:extLst>
                <a:ext uri="{FF2B5EF4-FFF2-40B4-BE49-F238E27FC236}">
                  <a16:creationId xmlns:a16="http://schemas.microsoft.com/office/drawing/2014/main" id="{FB9BF8B3-7CF2-43CD-96DD-97BFF97DAF82}"/>
                </a:ext>
              </a:extLst>
            </p:cNvPr>
            <p:cNvGrpSpPr/>
            <p:nvPr/>
          </p:nvGrpSpPr>
          <p:grpSpPr>
            <a:xfrm>
              <a:off x="6924774" y="3420088"/>
              <a:ext cx="4492101" cy="351378"/>
              <a:chOff x="8656407" y="6065016"/>
              <a:chExt cx="4109682" cy="804332"/>
            </a:xfrm>
            <a:solidFill>
              <a:srgbClr val="DDD0E6"/>
            </a:solidFill>
          </p:grpSpPr>
          <p:sp>
            <p:nvSpPr>
              <p:cNvPr id="30" name="สี่เหลี่ยมผืนผ้า 29">
                <a:extLst>
                  <a:ext uri="{FF2B5EF4-FFF2-40B4-BE49-F238E27FC236}">
                    <a16:creationId xmlns:a16="http://schemas.microsoft.com/office/drawing/2014/main" id="{6222C3C8-6D66-45D8-A2C3-745B232BE19C}"/>
                  </a:ext>
                </a:extLst>
              </p:cNvPr>
              <p:cNvSpPr/>
              <p:nvPr/>
            </p:nvSpPr>
            <p:spPr>
              <a:xfrm>
                <a:off x="8656407" y="6065016"/>
                <a:ext cx="4109682" cy="8043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35" name="รูปแบบอิสระ: รูปร่าง 34">
                <a:extLst>
                  <a:ext uri="{FF2B5EF4-FFF2-40B4-BE49-F238E27FC236}">
                    <a16:creationId xmlns:a16="http://schemas.microsoft.com/office/drawing/2014/main" id="{658C3961-DBB3-41D5-9F07-06704C88B068}"/>
                  </a:ext>
                </a:extLst>
              </p:cNvPr>
              <p:cNvSpPr/>
              <p:nvPr/>
            </p:nvSpPr>
            <p:spPr>
              <a:xfrm>
                <a:off x="8714035" y="6154400"/>
                <a:ext cx="3880689" cy="676747"/>
              </a:xfrm>
              <a:custGeom>
                <a:avLst/>
                <a:gdLst>
                  <a:gd name="connsiteX0" fmla="*/ 0 w 5438815"/>
                  <a:gd name="connsiteY0" fmla="*/ 0 h 1517650"/>
                  <a:gd name="connsiteX1" fmla="*/ 5438815 w 5438815"/>
                  <a:gd name="connsiteY1" fmla="*/ 0 h 1517650"/>
                  <a:gd name="connsiteX2" fmla="*/ 5438815 w 5438815"/>
                  <a:gd name="connsiteY2" fmla="*/ 1517650 h 1517650"/>
                  <a:gd name="connsiteX3" fmla="*/ 0 w 5438815"/>
                  <a:gd name="connsiteY3" fmla="*/ 1517650 h 1517650"/>
                  <a:gd name="connsiteX4" fmla="*/ 0 w 5438815"/>
                  <a:gd name="connsiteY4" fmla="*/ 0 h 151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8815" h="1517650">
                    <a:moveTo>
                      <a:pt x="0" y="0"/>
                    </a:moveTo>
                    <a:lnTo>
                      <a:pt x="5438815" y="0"/>
                    </a:lnTo>
                    <a:lnTo>
                      <a:pt x="5438815" y="1517650"/>
                    </a:lnTo>
                    <a:lnTo>
                      <a:pt x="0" y="151765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marL="0" lvl="1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th-TH" sz="2400" b="1" dirty="0">
                    <a:solidFill>
                      <a:srgbClr val="7030A0"/>
                    </a:solidFill>
                    <a:latin typeface="TH Mali Grade 6" panose="02000506000000020004" pitchFamily="2" charset="-34"/>
                    <a:cs typeface="TH Mali Grade 6" panose="02000506000000020004" pitchFamily="2" charset="-34"/>
                  </a:rPr>
                  <a:t>บรรจุภัณฑ์ที่เป็นมิตรกับสิ่งแวดล้อม</a:t>
                </a:r>
                <a:endParaRPr lang="en-US" sz="2400" b="1" kern="1200" dirty="0">
                  <a:solidFill>
                    <a:srgbClr val="7030A0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845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  <p:bldP spid="13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0E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19">
            <a:extLst>
              <a:ext uri="{FF2B5EF4-FFF2-40B4-BE49-F238E27FC236}">
                <a16:creationId xmlns:a16="http://schemas.microsoft.com/office/drawing/2014/main" id="{F6540542-79C3-4BB1-A9A9-EAE12094D0E0}"/>
              </a:ext>
            </a:extLst>
          </p:cNvPr>
          <p:cNvSpPr/>
          <p:nvPr/>
        </p:nvSpPr>
        <p:spPr>
          <a:xfrm>
            <a:off x="5831969" y="3785622"/>
            <a:ext cx="6360030" cy="3093355"/>
          </a:xfrm>
          <a:custGeom>
            <a:avLst/>
            <a:gdLst>
              <a:gd name="connsiteX0" fmla="*/ 0 w 5438815"/>
              <a:gd name="connsiteY0" fmla="*/ 0 h 1517650"/>
              <a:gd name="connsiteX1" fmla="*/ 5438815 w 5438815"/>
              <a:gd name="connsiteY1" fmla="*/ 0 h 1517650"/>
              <a:gd name="connsiteX2" fmla="*/ 5438815 w 5438815"/>
              <a:gd name="connsiteY2" fmla="*/ 1517650 h 1517650"/>
              <a:gd name="connsiteX3" fmla="*/ 0 w 5438815"/>
              <a:gd name="connsiteY3" fmla="*/ 1517650 h 1517650"/>
              <a:gd name="connsiteX4" fmla="*/ 0 w 5438815"/>
              <a:gd name="connsiteY4" fmla="*/ 0 h 151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8815" h="1517650">
                <a:moveTo>
                  <a:pt x="0" y="0"/>
                </a:moveTo>
                <a:lnTo>
                  <a:pt x="5438815" y="0"/>
                </a:lnTo>
                <a:lnTo>
                  <a:pt x="5438815" y="1517650"/>
                </a:lnTo>
                <a:lnTo>
                  <a:pt x="0" y="1517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1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     </a:t>
            </a: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10658204-C06C-4753-9070-57AAB30088E2}"/>
              </a:ext>
            </a:extLst>
          </p:cNvPr>
          <p:cNvSpPr/>
          <p:nvPr/>
        </p:nvSpPr>
        <p:spPr>
          <a:xfrm>
            <a:off x="0" y="965256"/>
            <a:ext cx="6029974" cy="2820367"/>
          </a:xfrm>
          <a:prstGeom prst="rect">
            <a:avLst/>
          </a:prstGeom>
          <a:solidFill>
            <a:srgbClr val="FEF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Mali Grade 6" panose="02000506000000020004" pitchFamily="2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5598BDB1-2CE3-44E6-BB71-0081D3CADF63}"/>
              </a:ext>
            </a:extLst>
          </p:cNvPr>
          <p:cNvSpPr txBox="1"/>
          <p:nvPr/>
        </p:nvSpPr>
        <p:spPr>
          <a:xfrm>
            <a:off x="0" y="1235783"/>
            <a:ext cx="60960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7030A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สามารถดึงดูดความสนใจของผู้บริโภค</a:t>
            </a:r>
          </a:p>
          <a:p>
            <a:pPr algn="thaiDist"/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มาจากองค์ประกอบหลาย ๆ ด้านของบรรจุภัณฑ์ เช่น ขนาด รูปทรง สีวัสดุ ข้อความ ตัวอักษรบอกวิธีใช้ การรักษา ซึ่งผู้ออกแบบจะต้องสร้างรูปลักษณ์บรรจุภัณฑ์ที่สามารถเกิดผลต่อจิตใจและสายตาของผู้บริโภค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DBED1F01-B06B-4749-AA39-3CA5E6027614}"/>
              </a:ext>
            </a:extLst>
          </p:cNvPr>
          <p:cNvGrpSpPr/>
          <p:nvPr/>
        </p:nvGrpSpPr>
        <p:grpSpPr>
          <a:xfrm>
            <a:off x="695072" y="1078170"/>
            <a:ext cx="420915" cy="669799"/>
            <a:chOff x="1355470" y="1674144"/>
            <a:chExt cx="420915" cy="669799"/>
          </a:xfrm>
        </p:grpSpPr>
        <p:sp>
          <p:nvSpPr>
            <p:cNvPr id="17" name="สี่เหลี่ยมผืนผ้ามุมมน 82">
              <a:extLst>
                <a:ext uri="{FF2B5EF4-FFF2-40B4-BE49-F238E27FC236}">
                  <a16:creationId xmlns:a16="http://schemas.microsoft.com/office/drawing/2014/main" id="{36997BA0-68E1-4248-8509-1BD0D64D7CA6}"/>
                </a:ext>
              </a:extLst>
            </p:cNvPr>
            <p:cNvSpPr/>
            <p:nvPr/>
          </p:nvSpPr>
          <p:spPr>
            <a:xfrm>
              <a:off x="1355470" y="1812127"/>
              <a:ext cx="404412" cy="447928"/>
            </a:xfrm>
            <a:prstGeom prst="roundRect">
              <a:avLst/>
            </a:prstGeom>
            <a:solidFill>
              <a:srgbClr val="C3A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C61CF518-17B8-4A2C-AE29-3EBD05AB185E}"/>
                </a:ext>
              </a:extLst>
            </p:cNvPr>
            <p:cNvSpPr/>
            <p:nvPr/>
          </p:nvSpPr>
          <p:spPr>
            <a:xfrm>
              <a:off x="1356994" y="1674144"/>
              <a:ext cx="419391" cy="6697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b="1" dirty="0">
                  <a:solidFill>
                    <a:schemeClr val="bg1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5</a:t>
              </a:r>
              <a:endParaRPr lang="en-US" b="1" dirty="0">
                <a:solidFill>
                  <a:schemeClr val="bg1"/>
                </a:solidFill>
                <a:latin typeface="TH Mali Grade 6" panose="02000506000000020004" pitchFamily="2" charset="-34"/>
                <a:cs typeface="+mj-cs"/>
              </a:endParaRPr>
            </a:p>
          </p:txBody>
        </p:sp>
      </p:grpSp>
      <p:cxnSp>
        <p:nvCxnSpPr>
          <p:cNvPr id="27" name="ตัวเชื่อมต่อตรง 26">
            <a:extLst>
              <a:ext uri="{FF2B5EF4-FFF2-40B4-BE49-F238E27FC236}">
                <a16:creationId xmlns:a16="http://schemas.microsoft.com/office/drawing/2014/main" id="{BFF4347E-C5CC-46F0-A6CB-6DD99EF27E1E}"/>
              </a:ext>
            </a:extLst>
          </p:cNvPr>
          <p:cNvCxnSpPr>
            <a:cxnSpLocks/>
          </p:cNvCxnSpPr>
          <p:nvPr/>
        </p:nvCxnSpPr>
        <p:spPr>
          <a:xfrm>
            <a:off x="6069135" y="965256"/>
            <a:ext cx="0" cy="280987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>
            <a:extLst>
              <a:ext uri="{FF2B5EF4-FFF2-40B4-BE49-F238E27FC236}">
                <a16:creationId xmlns:a16="http://schemas.microsoft.com/office/drawing/2014/main" id="{CBB79AEE-0A6C-46E5-8FB9-71320D982AD2}"/>
              </a:ext>
            </a:extLst>
          </p:cNvPr>
          <p:cNvCxnSpPr>
            <a:cxnSpLocks/>
          </p:cNvCxnSpPr>
          <p:nvPr/>
        </p:nvCxnSpPr>
        <p:spPr>
          <a:xfrm>
            <a:off x="5734051" y="3775133"/>
            <a:ext cx="0" cy="312402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CBE8D2EE-83AB-4981-9192-F48B273D6319}"/>
              </a:ext>
            </a:extLst>
          </p:cNvPr>
          <p:cNvSpPr txBox="1"/>
          <p:nvPr/>
        </p:nvSpPr>
        <p:spPr>
          <a:xfrm>
            <a:off x="6029974" y="4379992"/>
            <a:ext cx="60960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7030A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ความต้องการของตลาด</a:t>
            </a:r>
          </a:p>
          <a:p>
            <a:pPr algn="thaiDist"/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การออกแบบบรรจุภัณฑ์ที่ดีต้องมีความสอดคล้องกับความต้องการของตลาด สามารถดึงดูดความสนใจของผู้บริโภค และเหมาะสมกับโอกาสใช้สอย เช่นเทศกาลปีใหม่ ของฝาก ของขวัญ ใช้ในสถานประกอบกา</a:t>
            </a:r>
          </a:p>
        </p:txBody>
      </p: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55DED9CD-51FD-4F36-BDD6-B947A1DFBF17}"/>
              </a:ext>
            </a:extLst>
          </p:cNvPr>
          <p:cNvGrpSpPr/>
          <p:nvPr/>
        </p:nvGrpSpPr>
        <p:grpSpPr>
          <a:xfrm>
            <a:off x="7399486" y="4253871"/>
            <a:ext cx="419391" cy="669799"/>
            <a:chOff x="1348527" y="1682611"/>
            <a:chExt cx="419391" cy="669799"/>
          </a:xfrm>
        </p:grpSpPr>
        <p:sp>
          <p:nvSpPr>
            <p:cNvPr id="33" name="สี่เหลี่ยมผืนผ้ามุมมน 82">
              <a:extLst>
                <a:ext uri="{FF2B5EF4-FFF2-40B4-BE49-F238E27FC236}">
                  <a16:creationId xmlns:a16="http://schemas.microsoft.com/office/drawing/2014/main" id="{00696197-C1E6-4B9B-950E-4E4F162B0188}"/>
                </a:ext>
              </a:extLst>
            </p:cNvPr>
            <p:cNvSpPr/>
            <p:nvPr/>
          </p:nvSpPr>
          <p:spPr>
            <a:xfrm>
              <a:off x="1355470" y="1812127"/>
              <a:ext cx="404412" cy="447928"/>
            </a:xfrm>
            <a:prstGeom prst="roundRect">
              <a:avLst/>
            </a:prstGeom>
            <a:solidFill>
              <a:srgbClr val="C3A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p:sp>
          <p:nvSpPr>
            <p:cNvPr id="34" name="สี่เหลี่ยมผืนผ้า 33">
              <a:extLst>
                <a:ext uri="{FF2B5EF4-FFF2-40B4-BE49-F238E27FC236}">
                  <a16:creationId xmlns:a16="http://schemas.microsoft.com/office/drawing/2014/main" id="{9F2C0ACB-D3C1-40C9-A778-F519BC051328}"/>
                </a:ext>
              </a:extLst>
            </p:cNvPr>
            <p:cNvSpPr/>
            <p:nvPr/>
          </p:nvSpPr>
          <p:spPr>
            <a:xfrm>
              <a:off x="1348527" y="1682611"/>
              <a:ext cx="419391" cy="6697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b="1" dirty="0">
                  <a:solidFill>
                    <a:schemeClr val="bg1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6</a:t>
              </a:r>
              <a:endParaRPr lang="en-US" b="1" dirty="0">
                <a:solidFill>
                  <a:schemeClr val="bg1"/>
                </a:solidFill>
                <a:latin typeface="TH Mali Grade 6" panose="02000506000000020004" pitchFamily="2" charset="-34"/>
                <a:cs typeface="+mj-cs"/>
              </a:endParaRPr>
            </a:p>
          </p:txBody>
        </p: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1AF3E814-D748-45AB-9FCB-D4661D1D556D}"/>
              </a:ext>
            </a:extLst>
          </p:cNvPr>
          <p:cNvGrpSpPr/>
          <p:nvPr/>
        </p:nvGrpSpPr>
        <p:grpSpPr>
          <a:xfrm>
            <a:off x="-394925" y="3805253"/>
            <a:ext cx="6029974" cy="3093355"/>
            <a:chOff x="-17893" y="3781955"/>
            <a:chExt cx="6029974" cy="3093355"/>
          </a:xfrm>
        </p:grpSpPr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A34C528E-7D30-4A7A-A981-BB8BA0A2F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4" b="11490"/>
            <a:stretch/>
          </p:blipFill>
          <p:spPr>
            <a:xfrm>
              <a:off x="-17893" y="3781955"/>
              <a:ext cx="6029974" cy="3093355"/>
            </a:xfrm>
            <a:prstGeom prst="rect">
              <a:avLst/>
            </a:prstGeom>
          </p:spPr>
        </p:pic>
        <p:sp>
          <p:nvSpPr>
            <p:cNvPr id="25" name="รูปแบบอิสระ: รูปร่าง 24">
              <a:extLst>
                <a:ext uri="{FF2B5EF4-FFF2-40B4-BE49-F238E27FC236}">
                  <a16:creationId xmlns:a16="http://schemas.microsoft.com/office/drawing/2014/main" id="{2649C826-6A11-44F1-A220-AEB369E492B6}"/>
                </a:ext>
              </a:extLst>
            </p:cNvPr>
            <p:cNvSpPr/>
            <p:nvPr/>
          </p:nvSpPr>
          <p:spPr>
            <a:xfrm>
              <a:off x="876194" y="6357704"/>
              <a:ext cx="4241799" cy="517606"/>
            </a:xfrm>
            <a:custGeom>
              <a:avLst/>
              <a:gdLst>
                <a:gd name="connsiteX0" fmla="*/ 0 w 5438815"/>
                <a:gd name="connsiteY0" fmla="*/ 0 h 1517650"/>
                <a:gd name="connsiteX1" fmla="*/ 5438815 w 5438815"/>
                <a:gd name="connsiteY1" fmla="*/ 0 h 1517650"/>
                <a:gd name="connsiteX2" fmla="*/ 5438815 w 5438815"/>
                <a:gd name="connsiteY2" fmla="*/ 1517650 h 1517650"/>
                <a:gd name="connsiteX3" fmla="*/ 0 w 5438815"/>
                <a:gd name="connsiteY3" fmla="*/ 1517650 h 1517650"/>
                <a:gd name="connsiteX4" fmla="*/ 0 w 5438815"/>
                <a:gd name="connsiteY4" fmla="*/ 0 h 151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38815" h="1517650">
                  <a:moveTo>
                    <a:pt x="0" y="0"/>
                  </a:moveTo>
                  <a:lnTo>
                    <a:pt x="5438815" y="0"/>
                  </a:lnTo>
                  <a:lnTo>
                    <a:pt x="5438815" y="1517650"/>
                  </a:lnTo>
                  <a:lnTo>
                    <a:pt x="0" y="1517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0E6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1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th-TH" sz="2400" b="1" dirty="0">
                  <a:solidFill>
                    <a:srgbClr val="7030A0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บรรจุภัณฑ์สวยงามมองเห็นผลิตภัณฑ์ด้านใน</a:t>
              </a:r>
              <a:endParaRPr lang="en-US" sz="2400" b="1" kern="1200" dirty="0">
                <a:solidFill>
                  <a:srgbClr val="7030A0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D54B5460-06F1-4892-88A7-50ACFABABCB9}"/>
              </a:ext>
            </a:extLst>
          </p:cNvPr>
          <p:cNvGrpSpPr/>
          <p:nvPr/>
        </p:nvGrpSpPr>
        <p:grpSpPr>
          <a:xfrm>
            <a:off x="6096000" y="965256"/>
            <a:ext cx="6095999" cy="2823144"/>
            <a:chOff x="6096000" y="965256"/>
            <a:chExt cx="6095999" cy="2823144"/>
          </a:xfrm>
        </p:grpSpPr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32E7BC65-F234-43BD-8552-D0F7FFE47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2" b="32465"/>
            <a:stretch/>
          </p:blipFill>
          <p:spPr>
            <a:xfrm>
              <a:off x="6096000" y="965256"/>
              <a:ext cx="6095999" cy="2816699"/>
            </a:xfrm>
            <a:prstGeom prst="rect">
              <a:avLst/>
            </a:prstGeom>
          </p:spPr>
        </p:pic>
        <p:grpSp>
          <p:nvGrpSpPr>
            <p:cNvPr id="28" name="กลุ่ม 27">
              <a:extLst>
                <a:ext uri="{FF2B5EF4-FFF2-40B4-BE49-F238E27FC236}">
                  <a16:creationId xmlns:a16="http://schemas.microsoft.com/office/drawing/2014/main" id="{FB9BF8B3-7CF2-43CD-96DD-97BFF97DAF82}"/>
                </a:ext>
              </a:extLst>
            </p:cNvPr>
            <p:cNvGrpSpPr/>
            <p:nvPr/>
          </p:nvGrpSpPr>
          <p:grpSpPr>
            <a:xfrm>
              <a:off x="6924774" y="3352801"/>
              <a:ext cx="4492101" cy="435599"/>
              <a:chOff x="8656407" y="6065016"/>
              <a:chExt cx="4109682" cy="804332"/>
            </a:xfrm>
            <a:solidFill>
              <a:srgbClr val="DDD0E6"/>
            </a:solidFill>
          </p:grpSpPr>
          <p:sp>
            <p:nvSpPr>
              <p:cNvPr id="30" name="สี่เหลี่ยมผืนผ้า 29">
                <a:extLst>
                  <a:ext uri="{FF2B5EF4-FFF2-40B4-BE49-F238E27FC236}">
                    <a16:creationId xmlns:a16="http://schemas.microsoft.com/office/drawing/2014/main" id="{6222C3C8-6D66-45D8-A2C3-745B232BE19C}"/>
                  </a:ext>
                </a:extLst>
              </p:cNvPr>
              <p:cNvSpPr/>
              <p:nvPr/>
            </p:nvSpPr>
            <p:spPr>
              <a:xfrm>
                <a:off x="8656407" y="6065016"/>
                <a:ext cx="4109682" cy="8043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35" name="รูปแบบอิสระ: รูปร่าง 34">
                <a:extLst>
                  <a:ext uri="{FF2B5EF4-FFF2-40B4-BE49-F238E27FC236}">
                    <a16:creationId xmlns:a16="http://schemas.microsoft.com/office/drawing/2014/main" id="{658C3961-DBB3-41D5-9F07-06704C88B068}"/>
                  </a:ext>
                </a:extLst>
              </p:cNvPr>
              <p:cNvSpPr/>
              <p:nvPr/>
            </p:nvSpPr>
            <p:spPr>
              <a:xfrm>
                <a:off x="8714035" y="6154400"/>
                <a:ext cx="3880689" cy="676747"/>
              </a:xfrm>
              <a:custGeom>
                <a:avLst/>
                <a:gdLst>
                  <a:gd name="connsiteX0" fmla="*/ 0 w 5438815"/>
                  <a:gd name="connsiteY0" fmla="*/ 0 h 1517650"/>
                  <a:gd name="connsiteX1" fmla="*/ 5438815 w 5438815"/>
                  <a:gd name="connsiteY1" fmla="*/ 0 h 1517650"/>
                  <a:gd name="connsiteX2" fmla="*/ 5438815 w 5438815"/>
                  <a:gd name="connsiteY2" fmla="*/ 1517650 h 1517650"/>
                  <a:gd name="connsiteX3" fmla="*/ 0 w 5438815"/>
                  <a:gd name="connsiteY3" fmla="*/ 1517650 h 1517650"/>
                  <a:gd name="connsiteX4" fmla="*/ 0 w 5438815"/>
                  <a:gd name="connsiteY4" fmla="*/ 0 h 151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8815" h="1517650">
                    <a:moveTo>
                      <a:pt x="0" y="0"/>
                    </a:moveTo>
                    <a:lnTo>
                      <a:pt x="5438815" y="0"/>
                    </a:lnTo>
                    <a:lnTo>
                      <a:pt x="5438815" y="1517650"/>
                    </a:lnTo>
                    <a:lnTo>
                      <a:pt x="0" y="151765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marL="0" lvl="1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th-TH" sz="2400" b="1" dirty="0">
                    <a:solidFill>
                      <a:srgbClr val="7030A0"/>
                    </a:solidFill>
                    <a:latin typeface="TH Mali Grade 6" panose="02000506000000020004" pitchFamily="2" charset="-34"/>
                    <a:cs typeface="TH Mali Grade 6" panose="02000506000000020004" pitchFamily="2" charset="-34"/>
                  </a:rPr>
                  <a:t>บรรจุภัณฑ์ที่เหมาะกับสถานประกอบการสปา</a:t>
                </a:r>
                <a:endParaRPr lang="en-US" sz="2400" b="1" kern="1200" dirty="0">
                  <a:solidFill>
                    <a:srgbClr val="7030A0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endParaRPr>
              </a:p>
            </p:txBody>
          </p:sp>
        </p:grpSp>
      </p:grp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49B3C727-B217-4659-9476-2D817673A39D}"/>
              </a:ext>
            </a:extLst>
          </p:cNvPr>
          <p:cNvGrpSpPr/>
          <p:nvPr/>
        </p:nvGrpSpPr>
        <p:grpSpPr>
          <a:xfrm>
            <a:off x="66026" y="38202"/>
            <a:ext cx="8110307" cy="769441"/>
            <a:chOff x="66026" y="38202"/>
            <a:chExt cx="8110307" cy="769441"/>
          </a:xfrm>
        </p:grpSpPr>
        <p:sp>
          <p:nvSpPr>
            <p:cNvPr id="37" name="สี่เหลี่ยมผืนผ้า: มุมมน 49">
              <a:extLst>
                <a:ext uri="{FF2B5EF4-FFF2-40B4-BE49-F238E27FC236}">
                  <a16:creationId xmlns:a16="http://schemas.microsoft.com/office/drawing/2014/main" id="{0FBF5E7D-67E4-4F92-BB75-50F253B1FD31}"/>
                </a:ext>
              </a:extLst>
            </p:cNvPr>
            <p:cNvSpPr/>
            <p:nvPr/>
          </p:nvSpPr>
          <p:spPr>
            <a:xfrm>
              <a:off x="66026" y="98893"/>
              <a:ext cx="8110307" cy="637794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grpSp>
          <p:nvGrpSpPr>
            <p:cNvPr id="38" name="กลุ่ม 37">
              <a:extLst>
                <a:ext uri="{FF2B5EF4-FFF2-40B4-BE49-F238E27FC236}">
                  <a16:creationId xmlns:a16="http://schemas.microsoft.com/office/drawing/2014/main" id="{41A939B7-D6CD-405E-8158-510D28299D96}"/>
                </a:ext>
              </a:extLst>
            </p:cNvPr>
            <p:cNvGrpSpPr/>
            <p:nvPr/>
          </p:nvGrpSpPr>
          <p:grpSpPr>
            <a:xfrm>
              <a:off x="7139621" y="153965"/>
              <a:ext cx="756197" cy="408339"/>
              <a:chOff x="1078992" y="4359271"/>
              <a:chExt cx="2318847" cy="1073863"/>
            </a:xfrm>
          </p:grpSpPr>
          <p:cxnSp>
            <p:nvCxnSpPr>
              <p:cNvPr id="40" name="ตัวเชื่อมต่อตรง 39">
                <a:extLst>
                  <a:ext uri="{FF2B5EF4-FFF2-40B4-BE49-F238E27FC236}">
                    <a16:creationId xmlns:a16="http://schemas.microsoft.com/office/drawing/2014/main" id="{E742BA33-A358-4DF4-8704-AECB8DE36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992" y="5433134"/>
                <a:ext cx="2318847" cy="0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แผนผังลำดับงาน: ข้อมูลที่เก็บอยู่ 40">
                <a:extLst>
                  <a:ext uri="{FF2B5EF4-FFF2-40B4-BE49-F238E27FC236}">
                    <a16:creationId xmlns:a16="http://schemas.microsoft.com/office/drawing/2014/main" id="{6A4BEC2D-2C16-4406-9463-14CE141922D3}"/>
                  </a:ext>
                </a:extLst>
              </p:cNvPr>
              <p:cNvSpPr/>
              <p:nvPr/>
            </p:nvSpPr>
            <p:spPr>
              <a:xfrm>
                <a:off x="2218972" y="5086909"/>
                <a:ext cx="1178866" cy="310704"/>
              </a:xfrm>
              <a:prstGeom prst="flowChartOnlineStorag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42" name="แผนผังลำดับงาน: ข้อมูลที่เก็บอยู่ 41">
                <a:extLst>
                  <a:ext uri="{FF2B5EF4-FFF2-40B4-BE49-F238E27FC236}">
                    <a16:creationId xmlns:a16="http://schemas.microsoft.com/office/drawing/2014/main" id="{3C700DF6-5057-4AA7-8CFF-A7DEE0B3CF20}"/>
                  </a:ext>
                </a:extLst>
              </p:cNvPr>
              <p:cNvSpPr/>
              <p:nvPr/>
            </p:nvSpPr>
            <p:spPr>
              <a:xfrm flipH="1">
                <a:off x="2218973" y="4731995"/>
                <a:ext cx="1178865" cy="310714"/>
              </a:xfrm>
              <a:prstGeom prst="flowChartOnlineStorag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43" name="วงรี 42">
                <a:extLst>
                  <a:ext uri="{FF2B5EF4-FFF2-40B4-BE49-F238E27FC236}">
                    <a16:creationId xmlns:a16="http://schemas.microsoft.com/office/drawing/2014/main" id="{33C33170-C361-42A1-8C3A-E39DC92C88A4}"/>
                  </a:ext>
                </a:extLst>
              </p:cNvPr>
              <p:cNvSpPr/>
              <p:nvPr/>
            </p:nvSpPr>
            <p:spPr>
              <a:xfrm>
                <a:off x="1440855" y="4359271"/>
                <a:ext cx="435002" cy="39934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  <p:sp>
            <p:nvSpPr>
              <p:cNvPr id="44" name="แผนผังลำดับงาน: หน่วงเวลา 43">
                <a:extLst>
                  <a:ext uri="{FF2B5EF4-FFF2-40B4-BE49-F238E27FC236}">
                    <a16:creationId xmlns:a16="http://schemas.microsoft.com/office/drawing/2014/main" id="{74E52532-18B3-4644-8C24-4365DAF2A4DB}"/>
                  </a:ext>
                </a:extLst>
              </p:cNvPr>
              <p:cNvSpPr/>
              <p:nvPr/>
            </p:nvSpPr>
            <p:spPr>
              <a:xfrm rot="16200000">
                <a:off x="1374270" y="4896027"/>
                <a:ext cx="568172" cy="435001"/>
              </a:xfrm>
              <a:prstGeom prst="flowChartDelay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Mali Grade 6" panose="02000506000000020004" pitchFamily="2" charset="-34"/>
                </a:endParaRPr>
              </a:p>
            </p:txBody>
          </p:sp>
        </p:grpSp>
        <p:sp>
          <p:nvSpPr>
            <p:cNvPr id="39" name="กล่องข้อความ 38">
              <a:extLst>
                <a:ext uri="{FF2B5EF4-FFF2-40B4-BE49-F238E27FC236}">
                  <a16:creationId xmlns:a16="http://schemas.microsoft.com/office/drawing/2014/main" id="{C74E3385-3DD5-40B3-BA36-0CAFAAF3B889}"/>
                </a:ext>
              </a:extLst>
            </p:cNvPr>
            <p:cNvSpPr txBox="1"/>
            <p:nvPr/>
          </p:nvSpPr>
          <p:spPr>
            <a:xfrm>
              <a:off x="261191" y="38202"/>
              <a:ext cx="69696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>
                  <a:solidFill>
                    <a:srgbClr val="C00000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การใช้เทคโนโลยีให้เหมาะสมกับงานประดิษฐ์</a:t>
              </a:r>
              <a:endParaRPr lang="en-US" sz="4400" b="1" dirty="0">
                <a:solidFill>
                  <a:srgbClr val="C0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4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  <p:bldP spid="13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AF0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กล่องข้อความ 9"/>
          <p:cNvSpPr txBox="1"/>
          <p:nvPr/>
        </p:nvSpPr>
        <p:spPr>
          <a:xfrm>
            <a:off x="-1" y="5423251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6000" b="1" dirty="0">
                <a:solidFill>
                  <a:srgbClr val="00206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ประเภทบรรจุภัณฑ์</a:t>
            </a:r>
            <a:endParaRPr kumimoji="0" lang="th-TH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grpSp>
        <p:nvGrpSpPr>
          <p:cNvPr id="15" name="กลุ่ม 14"/>
          <p:cNvGrpSpPr/>
          <p:nvPr/>
        </p:nvGrpSpPr>
        <p:grpSpPr>
          <a:xfrm>
            <a:off x="0" y="4152780"/>
            <a:ext cx="5799221" cy="965671"/>
            <a:chOff x="-1" y="4668252"/>
            <a:chExt cx="5799221" cy="965671"/>
          </a:xfrm>
        </p:grpSpPr>
        <p:sp>
          <p:nvSpPr>
            <p:cNvPr id="12" name="สี่เหลี่ยมผืนผ้ามุมมน 11"/>
            <p:cNvSpPr/>
            <p:nvPr/>
          </p:nvSpPr>
          <p:spPr>
            <a:xfrm>
              <a:off x="-1" y="4689177"/>
              <a:ext cx="5799221" cy="944746"/>
            </a:xfrm>
            <a:prstGeom prst="roundRect">
              <a:avLst>
                <a:gd name="adj" fmla="val 50000"/>
              </a:avLst>
            </a:prstGeom>
            <a:solidFill>
              <a:srgbClr val="99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11500" b="1" dirty="0">
                  <a:solidFill>
                    <a:srgbClr val="002060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3</a:t>
              </a:r>
              <a:endParaRPr kumimoji="0" lang="th-TH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endParaRPr>
            </a:p>
          </p:txBody>
        </p:sp>
        <p:sp>
          <p:nvSpPr>
            <p:cNvPr id="13" name="สี่เหลี่ยมผืนผ้า 12"/>
            <p:cNvSpPr/>
            <p:nvPr/>
          </p:nvSpPr>
          <p:spPr>
            <a:xfrm>
              <a:off x="0" y="4668252"/>
              <a:ext cx="4547937" cy="965671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สาระการเรียนรู้เรื่องที่</a:t>
              </a:r>
            </a:p>
          </p:txBody>
        </p:sp>
      </p:grp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7421D50-2815-455B-BBE1-DB14C4C7A7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58" b="89922" l="2146" r="94952">
                        <a14:foregroundMark x1="36526" y1="20816" x2="41296" y2="40492"/>
                        <a14:foregroundMark x1="35533" y1="39832" x2="58704" y2="21656"/>
                        <a14:foregroundMark x1="58824" y1="21656" x2="59936" y2="21656"/>
                        <a14:foregroundMark x1="35095" y1="39172" x2="36407" y2="45171"/>
                        <a14:foregroundMark x1="39825" y1="21536" x2="55843" y2="22016"/>
                        <a14:foregroundMark x1="42806" y1="19496" x2="60493" y2="20336"/>
                        <a14:foregroundMark x1="59380" y1="38992" x2="56836" y2="45351"/>
                        <a14:foregroundMark x1="60692" y1="31494" x2="61367" y2="35993"/>
                        <a14:foregroundMark x1="62043" y1="32813" x2="62361" y2="38032"/>
                        <a14:foregroundMark x1="87878" y1="34013" x2="87083" y2="59988"/>
                        <a14:foregroundMark x1="90978" y1="49850" x2="90183" y2="57169"/>
                        <a14:backgroundMark x1="33347" y1="37852" x2="34340" y2="55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19" b="15046"/>
          <a:stretch/>
        </p:blipFill>
        <p:spPr>
          <a:xfrm>
            <a:off x="2120838" y="744705"/>
            <a:ext cx="719326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0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3472</TotalTime>
  <Words>1521</Words>
  <Application>Microsoft Office PowerPoint</Application>
  <PresentationFormat>Widescreen</PresentationFormat>
  <Paragraphs>204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Cambria Math</vt:lpstr>
      <vt:lpstr>TH Mali Grade 6</vt:lpstr>
      <vt:lpstr>Arial</vt:lpstr>
      <vt:lpstr>1_ธีมของ Office</vt:lpstr>
      <vt:lpstr>2_ธีมของ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sarawut yamdee</cp:lastModifiedBy>
  <cp:revision>406</cp:revision>
  <dcterms:created xsi:type="dcterms:W3CDTF">2020-01-14T14:07:34Z</dcterms:created>
  <dcterms:modified xsi:type="dcterms:W3CDTF">2022-10-23T14:37:43Z</dcterms:modified>
</cp:coreProperties>
</file>