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67" r:id="rId2"/>
    <p:sldId id="257" r:id="rId3"/>
    <p:sldId id="258" r:id="rId4"/>
    <p:sldId id="268" r:id="rId5"/>
    <p:sldId id="269" r:id="rId6"/>
    <p:sldId id="281" r:id="rId7"/>
    <p:sldId id="277" r:id="rId8"/>
    <p:sldId id="292" r:id="rId9"/>
    <p:sldId id="282" r:id="rId10"/>
    <p:sldId id="280" r:id="rId11"/>
    <p:sldId id="309" r:id="rId12"/>
    <p:sldId id="310" r:id="rId13"/>
    <p:sldId id="311" r:id="rId14"/>
    <p:sldId id="291" r:id="rId15"/>
    <p:sldId id="293" r:id="rId16"/>
    <p:sldId id="308" r:id="rId17"/>
    <p:sldId id="274" r:id="rId18"/>
    <p:sldId id="275" r:id="rId19"/>
    <p:sldId id="276" r:id="rId20"/>
    <p:sldId id="270" r:id="rId21"/>
    <p:sldId id="273" r:id="rId2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ptop-SD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4425"/>
    <a:srgbClr val="FF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1470" y="90"/>
      </p:cViewPr>
      <p:guideLst>
        <p:guide orient="horz" pos="2160"/>
        <p:guide pos="29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ต่ำกว่าเกณฑ์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ม.1</c:v>
                </c:pt>
                <c:pt idx="1">
                  <c:v>ม.2</c:v>
                </c:pt>
                <c:pt idx="2">
                  <c:v>ม.3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38.409999999999997</c:v>
                </c:pt>
                <c:pt idx="1">
                  <c:v>31.66</c:v>
                </c:pt>
                <c:pt idx="2">
                  <c:v>34.909999999999997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02-4E0B-9A04-325F2CEF88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ตามเกณฑ์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ม.1</c:v>
                </c:pt>
                <c:pt idx="1">
                  <c:v>ม.2</c:v>
                </c:pt>
                <c:pt idx="2">
                  <c:v>ม.3</c:v>
                </c:pt>
              </c:strCache>
            </c:strRef>
          </c:cat>
          <c:val>
            <c:numRef>
              <c:f>Sheet1!$C$2:$C$4</c:f>
              <c:numCache>
                <c:formatCode>0.00</c:formatCode>
                <c:ptCount val="3"/>
                <c:pt idx="0">
                  <c:v>42.93</c:v>
                </c:pt>
                <c:pt idx="1">
                  <c:v>52.77</c:v>
                </c:pt>
                <c:pt idx="2">
                  <c:v>49.11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02-4E0B-9A04-325F2CEF88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เกินเกณฑ์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ม.1</c:v>
                </c:pt>
                <c:pt idx="1">
                  <c:v>ม.2</c:v>
                </c:pt>
                <c:pt idx="2">
                  <c:v>ม.3</c:v>
                </c:pt>
              </c:strCache>
            </c:strRef>
          </c:cat>
          <c:val>
            <c:numRef>
              <c:f>Sheet1!$D$2:$D$4</c:f>
              <c:numCache>
                <c:formatCode>0.00</c:formatCode>
                <c:ptCount val="3"/>
                <c:pt idx="0">
                  <c:v>18.64</c:v>
                </c:pt>
                <c:pt idx="1">
                  <c:v>15.55</c:v>
                </c:pt>
                <c:pt idx="2">
                  <c:v>15.97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02-4E0B-9A04-325F2CEF88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050048"/>
        <c:axId val="164051584"/>
      </c:barChart>
      <c:catAx>
        <c:axId val="1640500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32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051584"/>
        <c:crosses val="autoZero"/>
        <c:auto val="1"/>
        <c:lblAlgn val="ctr"/>
        <c:lblOffset val="100"/>
        <c:noMultiLvlLbl val="0"/>
      </c:catAx>
      <c:valAx>
        <c:axId val="164051584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050048"/>
        <c:crosses val="autoZero"/>
        <c:crossBetween val="between"/>
      </c:valAx>
      <c:spPr>
        <a:ln>
          <a:solidFill>
            <a:srgbClr val="7030A0"/>
          </a:solidFill>
        </a:ln>
      </c:spPr>
    </c:plotArea>
    <c:legend>
      <c:legendPos val="r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US" sz="24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US" sz="24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US" sz="24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79855430844536601"/>
          <c:y val="0.18377821009533801"/>
          <c:w val="0.19619509690964099"/>
          <c:h val="0.32404313849108801"/>
        </c:manualLayout>
      </c:layout>
      <c:overlay val="0"/>
      <c:spPr>
        <a:solidFill>
          <a:schemeClr val="tx2">
            <a:lumMod val="20000"/>
            <a:lumOff val="80000"/>
          </a:schemeClr>
        </a:solidFill>
      </c:spPr>
      <c:txPr>
        <a:bodyPr rot="0" spcFirstLastPara="0" vertOverflow="ellipsis" vert="horz" wrap="square" anchor="ctr" anchorCtr="1"/>
        <a:lstStyle/>
        <a:p>
          <a:pPr>
            <a:defRPr lang="en-US" sz="2400" b="1" i="0" u="none" strike="noStrike" kern="1200" baseline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lang="en-US" sz="1800" b="1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ต่ำกว่าเกณฑ์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ม.4</c:v>
                </c:pt>
                <c:pt idx="1">
                  <c:v>ม.5</c:v>
                </c:pt>
                <c:pt idx="2">
                  <c:v>ม.6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20</c:v>
                </c:pt>
                <c:pt idx="1">
                  <c:v>17.21</c:v>
                </c:pt>
                <c:pt idx="2">
                  <c:v>29.67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54-4881-A029-0F8852799F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ตามเกณฑ์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ม.4</c:v>
                </c:pt>
                <c:pt idx="1">
                  <c:v>ม.5</c:v>
                </c:pt>
                <c:pt idx="2">
                  <c:v>ม.6</c:v>
                </c:pt>
              </c:strCache>
            </c:strRef>
          </c:cat>
          <c:val>
            <c:numRef>
              <c:f>Sheet1!$C$2:$C$4</c:f>
              <c:numCache>
                <c:formatCode>0.00</c:formatCode>
                <c:ptCount val="3"/>
                <c:pt idx="0">
                  <c:v>61.78</c:v>
                </c:pt>
                <c:pt idx="1">
                  <c:v>67.209999999999994</c:v>
                </c:pt>
                <c:pt idx="2">
                  <c:v>49.45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54-4881-A029-0F8852799F1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เกินเกณฑ์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ม.4</c:v>
                </c:pt>
                <c:pt idx="1">
                  <c:v>ม.5</c:v>
                </c:pt>
                <c:pt idx="2">
                  <c:v>ม.6</c:v>
                </c:pt>
              </c:strCache>
            </c:strRef>
          </c:cat>
          <c:val>
            <c:numRef>
              <c:f>Sheet1!$D$2:$D$4</c:f>
              <c:numCache>
                <c:formatCode>0.00</c:formatCode>
                <c:ptCount val="3"/>
                <c:pt idx="0">
                  <c:v>17.88</c:v>
                </c:pt>
                <c:pt idx="1">
                  <c:v>15.57</c:v>
                </c:pt>
                <c:pt idx="2">
                  <c:v>20.87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54-4881-A029-0F8852799F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200832"/>
        <c:axId val="164202368"/>
      </c:barChart>
      <c:catAx>
        <c:axId val="1642008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32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202368"/>
        <c:crosses val="autoZero"/>
        <c:auto val="1"/>
        <c:lblAlgn val="ctr"/>
        <c:lblOffset val="100"/>
        <c:noMultiLvlLbl val="0"/>
      </c:catAx>
      <c:valAx>
        <c:axId val="164202368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200832"/>
        <c:crosses val="autoZero"/>
        <c:crossBetween val="between"/>
      </c:valAx>
      <c:spPr>
        <a:ln>
          <a:solidFill>
            <a:srgbClr val="7030A0"/>
          </a:solidFill>
        </a:ln>
      </c:spPr>
    </c:plotArea>
    <c:legend>
      <c:legendPos val="r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US" sz="24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US" sz="24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US" sz="24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80409527702189298"/>
          <c:y val="0.26718072991889802"/>
          <c:w val="0.18966944431147401"/>
          <c:h val="0.28339003999555601"/>
        </c:manualLayout>
      </c:layout>
      <c:overlay val="0"/>
      <c:spPr>
        <a:solidFill>
          <a:schemeClr val="tx2">
            <a:lumMod val="20000"/>
            <a:lumOff val="80000"/>
          </a:schemeClr>
        </a:solidFill>
      </c:spPr>
      <c:txPr>
        <a:bodyPr rot="0" spcFirstLastPara="0" vertOverflow="ellipsis" vert="horz" wrap="square" anchor="ctr" anchorCtr="1"/>
        <a:lstStyle/>
        <a:p>
          <a:pPr>
            <a:defRPr lang="en-US" sz="2400" b="1" i="0" u="none" strike="noStrike" kern="1200" baseline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lang="en-US" sz="1800" b="1"/>
      </a:pPr>
      <a:endParaRPr lang="en-US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27T08:03:49.237" idx="1">
    <p:pos x="4993" y="1535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CAFF4-7907-4B89-8175-7F25124119A8}" type="datetimeFigureOut">
              <a:rPr lang="th-TH" smtClean="0"/>
              <a:t>28/10/64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CA3F8-39E1-4F22-B900-AF964AFB3CAD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CA3F8-39E1-4F22-B900-AF964AFB3CAD}" type="slidenum">
              <a:rPr lang="th-TH" smtClean="0"/>
              <a:t>19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2FC4-12FB-4947-86A5-F1A6F8583F7E}" type="datetimeFigureOut">
              <a:rPr lang="th-TH" smtClean="0"/>
              <a:t>28/10/64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5550-81AD-409B-9BF2-DDA8E36B7C5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2FC4-12FB-4947-86A5-F1A6F8583F7E}" type="datetimeFigureOut">
              <a:rPr lang="th-TH" smtClean="0"/>
              <a:t>28/10/64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5550-81AD-409B-9BF2-DDA8E36B7C5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2FC4-12FB-4947-86A5-F1A6F8583F7E}" type="datetimeFigureOut">
              <a:rPr lang="th-TH" smtClean="0"/>
              <a:t>28/10/64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5550-81AD-409B-9BF2-DDA8E36B7C5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2FC4-12FB-4947-86A5-F1A6F8583F7E}" type="datetimeFigureOut">
              <a:rPr lang="th-TH" smtClean="0"/>
              <a:t>28/10/64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5550-81AD-409B-9BF2-DDA8E36B7C5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2FC4-12FB-4947-86A5-F1A6F8583F7E}" type="datetimeFigureOut">
              <a:rPr lang="th-TH" smtClean="0"/>
              <a:t>28/10/64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5550-81AD-409B-9BF2-DDA8E36B7C5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2FC4-12FB-4947-86A5-F1A6F8583F7E}" type="datetimeFigureOut">
              <a:rPr lang="th-TH" smtClean="0"/>
              <a:t>28/10/64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5550-81AD-409B-9BF2-DDA8E36B7C5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2FC4-12FB-4947-86A5-F1A6F8583F7E}" type="datetimeFigureOut">
              <a:rPr lang="th-TH" smtClean="0"/>
              <a:t>28/10/64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5550-81AD-409B-9BF2-DDA8E36B7C5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2FC4-12FB-4947-86A5-F1A6F8583F7E}" type="datetimeFigureOut">
              <a:rPr lang="th-TH" smtClean="0"/>
              <a:t>28/10/64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5550-81AD-409B-9BF2-DDA8E36B7C5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2FC4-12FB-4947-86A5-F1A6F8583F7E}" type="datetimeFigureOut">
              <a:rPr lang="th-TH" smtClean="0"/>
              <a:t>28/10/64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5550-81AD-409B-9BF2-DDA8E36B7C5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2FC4-12FB-4947-86A5-F1A6F8583F7E}" type="datetimeFigureOut">
              <a:rPr lang="th-TH" smtClean="0"/>
              <a:t>28/10/64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5550-81AD-409B-9BF2-DDA8E36B7C5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2FC4-12FB-4947-86A5-F1A6F8583F7E}" type="datetimeFigureOut">
              <a:rPr lang="th-TH" smtClean="0"/>
              <a:t>28/10/64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5550-81AD-409B-9BF2-DDA8E36B7C5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C2FC4-12FB-4947-86A5-F1A6F8583F7E}" type="datetimeFigureOut">
              <a:rPr lang="th-TH" smtClean="0"/>
              <a:t>28/10/64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25550-81AD-409B-9BF2-DDA8E36B7C56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80" y="-27305"/>
            <a:ext cx="9223375" cy="68846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5076" y="1916832"/>
            <a:ext cx="799035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กลุ่มสาระการเรียนรู้สุขศึกษาและพลศึกษา</a:t>
            </a:r>
          </a:p>
        </p:txBody>
      </p:sp>
      <p:sp>
        <p:nvSpPr>
          <p:cNvPr id="9" name="Rectangle 8"/>
          <p:cNvSpPr/>
          <p:nvPr/>
        </p:nvSpPr>
        <p:spPr>
          <a:xfrm>
            <a:off x="2555875" y="3573145"/>
            <a:ext cx="4531360" cy="1383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อาจารย์อริสา     สินธุ ( หัวหน้ากลุ่ม )</a:t>
            </a:r>
          </a:p>
          <a:p>
            <a:r>
              <a:rPr lang="th-TH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อาจารย์ระยอง   ก้านดอกไม้</a:t>
            </a:r>
          </a:p>
          <a:p>
            <a:r>
              <a:rPr lang="th-TH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อาจารย์เสาวณี   ก้านดอกไม้</a:t>
            </a:r>
          </a:p>
        </p:txBody>
      </p:sp>
      <p:pic>
        <p:nvPicPr>
          <p:cNvPr id="12" name="Picture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29" b="6006"/>
          <a:stretch>
            <a:fillRect/>
          </a:stretch>
        </p:blipFill>
        <p:spPr bwMode="auto">
          <a:xfrm>
            <a:off x="683568" y="5503528"/>
            <a:ext cx="7630319" cy="1033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684" y="116306"/>
            <a:ext cx="1010641" cy="162347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95" y="2509540"/>
            <a:ext cx="73580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" y="635"/>
            <a:ext cx="9180195" cy="69018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41748" y="1530370"/>
            <a:ext cx="585769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h-TH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ผลการประเมินแต่ละระดับในช่วงสถานการณ์โควิด 19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576" y="2348880"/>
            <a:ext cx="72007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ม.1 พัฒนาการทางด้านร่างกาย </a:t>
            </a:r>
          </a:p>
          <a:p>
            <a:r>
              <a:rPr lang="th-TH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ทักษะการเคลื่อนไหว จำนวนนักเรียน 143 คน </a:t>
            </a:r>
          </a:p>
          <a:p>
            <a:r>
              <a:rPr lang="th-TH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ผ่านเกณฑ์การประเมินระดับดีเยียมคิดเป็นร้อยละ 87.4  </a:t>
            </a:r>
          </a:p>
        </p:txBody>
      </p:sp>
      <p:sp>
        <p:nvSpPr>
          <p:cNvPr id="7" name="Rectangle 6"/>
          <p:cNvSpPr/>
          <p:nvPr/>
        </p:nvSpPr>
        <p:spPr>
          <a:xfrm>
            <a:off x="710679" y="3733875"/>
            <a:ext cx="6984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ม.2 พัฒนาการทางด้านจิตใจ</a:t>
            </a:r>
          </a:p>
          <a:p>
            <a:r>
              <a:rPr lang="th-TH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ทักษะกีฬาไทยและกิจกรรมนันทนาการ จำนวนนักเรียน 175 คน</a:t>
            </a:r>
          </a:p>
          <a:p>
            <a:r>
              <a:rPr lang="th-TH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ผ่านเกณฑ์การประเมินระดับดีเยียมคิดเป็นร้อยละ 84</a:t>
            </a:r>
          </a:p>
        </p:txBody>
      </p:sp>
      <p:sp>
        <p:nvSpPr>
          <p:cNvPr id="8" name="Rectangle 7"/>
          <p:cNvSpPr/>
          <p:nvPr/>
        </p:nvSpPr>
        <p:spPr>
          <a:xfrm>
            <a:off x="710678" y="5118870"/>
            <a:ext cx="73897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ม.3 ทักษะการดำเนินชีวิต</a:t>
            </a:r>
          </a:p>
          <a:p>
            <a:r>
              <a:rPr lang="th-TH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กีฬาสากล มารยาทในการเล่นกีฬา จำนวนนักเรียน 179 คน </a:t>
            </a:r>
          </a:p>
          <a:p>
            <a:r>
              <a:rPr lang="th-TH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ผ่านเกณฑ์การประเมินระดับดีเยียมคิดเป็นร้อยละ 83.2</a:t>
            </a:r>
          </a:p>
          <a:p>
            <a:endParaRPr lang="th-TH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" y="635"/>
            <a:ext cx="9180195" cy="690181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16C8B8D-61A8-4C64-A7D8-316E00EB8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690" y="1518581"/>
            <a:ext cx="8975282" cy="429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66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" y="635"/>
            <a:ext cx="9180195" cy="690181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618FC60-989C-49C1-BECF-C2B3570EB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25" y="1428750"/>
            <a:ext cx="9082787" cy="43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48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" y="635"/>
            <a:ext cx="9180195" cy="690181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55B0A0C-7B78-42CE-8F87-68B055671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1572" y="1428750"/>
            <a:ext cx="8752915" cy="419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62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1600200"/>
            <a:ext cx="6034405" cy="4526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3" y="-27305"/>
            <a:ext cx="9144000" cy="6858000"/>
          </a:xfrm>
          <a:prstGeom prst="rect">
            <a:avLst/>
          </a:prstGeom>
        </p:spPr>
      </p:pic>
      <p:sp>
        <p:nvSpPr>
          <p:cNvPr id="8" name="Rectangle 6"/>
          <p:cNvSpPr/>
          <p:nvPr/>
        </p:nvSpPr>
        <p:spPr>
          <a:xfrm>
            <a:off x="457200" y="1340485"/>
            <a:ext cx="8229600" cy="95313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การจัดกิจกรรมการเรียนการสอนออนไลน์</a:t>
            </a:r>
          </a:p>
          <a:p>
            <a:pPr algn="ctr"/>
            <a:r>
              <a:rPr lang="th-TH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วิชาสุขศึกษา</a:t>
            </a:r>
          </a:p>
        </p:txBody>
      </p:sp>
      <p:graphicFrame>
        <p:nvGraphicFramePr>
          <p:cNvPr id="9" name="Table 8"/>
          <p:cNvGraphicFramePr/>
          <p:nvPr/>
        </p:nvGraphicFramePr>
        <p:xfrm>
          <a:off x="388620" y="2924810"/>
          <a:ext cx="8313420" cy="3289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1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1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th-TH" altLang="en-US"/>
                        <a:t>ประเด็นปัญหาที่พบ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th-TH" altLang="en-US"/>
                        <a:t>สาเหตุของปัญหา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th-TH" altLang="en-US"/>
                        <a:t>แนวทางแก้ไข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h-TH" altLang="en-US"/>
                        <a:t>พันธุกรรม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h-TH" altLang="en-US"/>
                        <a:t>ความผิดปกติของต่อมไร้ท่อบางต่อม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h-TH" altLang="en-US"/>
                        <a:t>- การให้ความรู้ และบริโภคอาหารเพื่อสุขภาพ</a:t>
                      </a:r>
                    </a:p>
                    <a:p>
                      <a:pPr>
                        <a:buNone/>
                      </a:pPr>
                      <a:r>
                        <a:rPr lang="th-TH" altLang="en-US"/>
                        <a:t>-การปรับเปลี่ยนพฤติกรรมการบริโภค</a:t>
                      </a:r>
                    </a:p>
                    <a:p>
                      <a:pPr>
                        <a:buNone/>
                      </a:pPr>
                      <a:r>
                        <a:rPr lang="th-TH" altLang="en-US"/>
                        <a:t>-พยายามเพิ่มการเคลื่อนไหวให้มาก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230"/>
            <a:ext cx="4038600" cy="3028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" y="-27305"/>
            <a:ext cx="9144000" cy="6858000"/>
          </a:xfrm>
          <a:prstGeom prst="rect">
            <a:avLst/>
          </a:prstGeom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537210" y="1484630"/>
          <a:ext cx="8248650" cy="3289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2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2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th-TH" altLang="en-US"/>
                        <a:t>ประเด็นปัญหาที่พบ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th-TH" altLang="en-US"/>
                        <a:t>สาเหตุของปัญหา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th-TH" altLang="en-US"/>
                        <a:t>แนวทางแก้ไข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h-TH" altLang="en-US"/>
                        <a:t>สิ่งแวล้อม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h-TH" altLang="en-US"/>
                        <a:t>-รับประทานอาหารมากเกินไป</a:t>
                      </a:r>
                    </a:p>
                    <a:p>
                      <a:pPr>
                        <a:buNone/>
                      </a:pPr>
                      <a:r>
                        <a:rPr lang="th-TH" altLang="en-US"/>
                        <a:t>-วิถีชีวิตแบบนั่งๆนอนๆ</a:t>
                      </a:r>
                    </a:p>
                    <a:p>
                      <a:pPr>
                        <a:buNone/>
                      </a:pPr>
                      <a:r>
                        <a:rPr lang="th-TH" altLang="en-US"/>
                        <a:t>-ขาดการออกกำลังกาย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h-TH" altLang="en-US"/>
                        <a:t>- การให้ความรู้ การบริโภคอาหารตามหลักโภชนาการ</a:t>
                      </a:r>
                    </a:p>
                    <a:p>
                      <a:pPr>
                        <a:buNone/>
                      </a:pPr>
                      <a:r>
                        <a:rPr lang="th-TH" altLang="en-US"/>
                        <a:t>-แบ่งเวลาในการออกกำลังกาย</a:t>
                      </a:r>
                    </a:p>
                    <a:p>
                      <a:pPr>
                        <a:buNone/>
                      </a:pPr>
                      <a:r>
                        <a:rPr lang="th-TH" altLang="en-US"/>
                        <a:t>-ปรับเปลี่ยนพฤติกรรมการบริโภค</a:t>
                      </a:r>
                    </a:p>
                    <a:p>
                      <a:pPr>
                        <a:buNone/>
                      </a:pPr>
                      <a:r>
                        <a:rPr lang="th-TH" altLang="en-US"/>
                        <a:t>-หลีกเลี่ยงอาหารจานด่วน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55" y="0"/>
            <a:ext cx="9268460" cy="6899910"/>
          </a:xfrm>
          <a:prstGeom prst="rect">
            <a:avLst/>
          </a:prstGeom>
        </p:spPr>
      </p:pic>
      <p:sp>
        <p:nvSpPr>
          <p:cNvPr id="8" name="Rectangle 6"/>
          <p:cNvSpPr/>
          <p:nvPr/>
        </p:nvSpPr>
        <p:spPr>
          <a:xfrm>
            <a:off x="636270" y="908685"/>
            <a:ext cx="8060055" cy="9531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th-TH" altLang="en-US">
                <a:latin typeface="AngsanaUPC" panose="02020603050405020304" charset="0"/>
                <a:cs typeface="AngsanaUPC" panose="02020603050405020304" charset="0"/>
                <a:sym typeface="+mn-ea"/>
              </a:rPr>
              <a:t>กำหนดการปฎิทินดำเนินงานยกระดับผลสัมฤทธิ์ตามแนวทาง </a:t>
            </a:r>
            <a:r>
              <a:rPr lang="en-US" altLang="en-US">
                <a:latin typeface="AngsanaUPC" panose="02020603050405020304" charset="0"/>
                <a:cs typeface="AngsanaUPC" panose="02020603050405020304" charset="0"/>
                <a:sym typeface="+mn-ea"/>
              </a:rPr>
              <a:t>Road Map</a:t>
            </a:r>
            <a:endParaRPr lang="en-US" altLang="en-US">
              <a:latin typeface="AngsanaUPC" panose="02020603050405020304" charset="0"/>
              <a:cs typeface="AngsanaUPC" panose="02020603050405020304" charset="0"/>
            </a:endParaRPr>
          </a:p>
          <a:p>
            <a:pPr algn="ctr">
              <a:buNone/>
            </a:pPr>
            <a:r>
              <a:rPr lang="th-TH" altLang="en-US">
                <a:latin typeface="AngsanaUPC" panose="02020603050405020304" charset="0"/>
                <a:cs typeface="AngsanaUPC" panose="02020603050405020304" charset="0"/>
                <a:sym typeface="+mn-ea"/>
              </a:rPr>
              <a:t>กลุ่มสาระการเรียนรู้สุขศึกษาและพลศึกษาประจำภาคเรียนที่ ๒</a:t>
            </a:r>
            <a:r>
              <a:rPr lang="en-US" altLang="en-US">
                <a:latin typeface="AngsanaUPC" panose="02020603050405020304" charset="0"/>
                <a:cs typeface="AngsanaUPC" panose="02020603050405020304" charset="0"/>
                <a:sym typeface="+mn-ea"/>
              </a:rPr>
              <a:t> </a:t>
            </a:r>
            <a:r>
              <a:rPr lang="th-TH" altLang="en-US">
                <a:latin typeface="AngsanaUPC" panose="02020603050405020304" charset="0"/>
                <a:cs typeface="AngsanaUPC" panose="02020603050405020304" charset="0"/>
                <a:sym typeface="+mn-ea"/>
              </a:rPr>
              <a:t>ปีการศึกษา ๒๕๖๔</a:t>
            </a:r>
            <a:endParaRPr lang="th-TH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05" y="1861820"/>
            <a:ext cx="8084185" cy="497967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89" y="363134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100" y="1890410"/>
            <a:ext cx="1307294" cy="12876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79512" y="2534230"/>
            <a:ext cx="194957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/>
              <a:t> สุขภาพกาย ม.1</a:t>
            </a:r>
            <a:endParaRPr lang="th-TH" dirty="0"/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475" y="3643551"/>
            <a:ext cx="1373808" cy="12241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177030" y="4261084"/>
            <a:ext cx="194957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/>
              <a:t> สุขภาพกาย ม.2</a:t>
            </a:r>
            <a:endParaRPr lang="th-TH" dirty="0"/>
          </a:p>
        </p:txBody>
      </p:sp>
      <p:pic>
        <p:nvPicPr>
          <p:cNvPr id="10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373" y="5295282"/>
            <a:ext cx="1395947" cy="13476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179512" y="5966178"/>
            <a:ext cx="194957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/>
              <a:t> สุขภาพกาย ม.3</a:t>
            </a:r>
            <a:endParaRPr lang="th-TH" dirty="0"/>
          </a:p>
        </p:txBody>
      </p:sp>
      <p:pic>
        <p:nvPicPr>
          <p:cNvPr id="12" name="Pictur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890" y="1890410"/>
            <a:ext cx="1382883" cy="12876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13" name="Rectangle 12"/>
          <p:cNvSpPr/>
          <p:nvPr/>
        </p:nvSpPr>
        <p:spPr>
          <a:xfrm>
            <a:off x="4759158" y="2547153"/>
            <a:ext cx="194957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/>
              <a:t> สุขภาพกาย ม.4</a:t>
            </a:r>
            <a:endParaRPr lang="th-TH" dirty="0"/>
          </a:p>
        </p:txBody>
      </p:sp>
      <p:pic>
        <p:nvPicPr>
          <p:cNvPr id="14" name="Picture 1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62" y="3582916"/>
            <a:ext cx="1333012" cy="12876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15" name="Rectangle 14"/>
          <p:cNvSpPr/>
          <p:nvPr/>
        </p:nvSpPr>
        <p:spPr>
          <a:xfrm>
            <a:off x="4759158" y="4208585"/>
            <a:ext cx="194957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/>
              <a:t> สุขภาพกาย ม.5</a:t>
            </a:r>
            <a:endParaRPr lang="th-TH" dirty="0"/>
          </a:p>
        </p:txBody>
      </p:sp>
      <p:pic>
        <p:nvPicPr>
          <p:cNvPr id="16" name="Picture 1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890" y="5355298"/>
            <a:ext cx="1382884" cy="12876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17" name="Rectangle 16"/>
          <p:cNvSpPr/>
          <p:nvPr/>
        </p:nvSpPr>
        <p:spPr>
          <a:xfrm>
            <a:off x="4746965" y="5966178"/>
            <a:ext cx="194957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/>
              <a:t> สุขภาพกาย ม.6</a:t>
            </a:r>
            <a:endParaRPr lang="th-TH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43608" y="1237111"/>
            <a:ext cx="6840760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การคำนวณหาค่าดัชนีมวลกาย (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Body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MassIndex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h-TH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1720" y="2204864"/>
            <a:ext cx="554461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ดัชนีมวลกาย   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=  </a:t>
            </a:r>
            <a:r>
              <a:rPr lang="th-TH" sz="3200" b="1" u="sng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น้ำหนัก(กีโลกรัม)</a:t>
            </a:r>
          </a:p>
          <a:p>
            <a:r>
              <a:rPr lang="th-TH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</a:t>
            </a:r>
            <a:r>
              <a:rPr lang="th-TH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</a:t>
            </a:r>
            <a:r>
              <a:rPr lang="th-TH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ส่วนสูง( เมตร )²</a:t>
            </a:r>
          </a:p>
          <a:p>
            <a:endParaRPr lang="en-US" sz="32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3444624"/>
          <a:ext cx="60960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BMI</a:t>
                      </a:r>
                      <a:r>
                        <a:rPr lang="th-TH" b="1" baseline="0" dirty="0"/>
                        <a:t> มาตรฐานคนเอเซีย</a:t>
                      </a:r>
                      <a:endParaRPr lang="th-T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/>
                        <a:t>การแปรผล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/>
                        <a:t>&lt; 18.5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/>
                        <a:t>ผอม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/>
                        <a:t>18.5</a:t>
                      </a:r>
                      <a:r>
                        <a:rPr lang="th-TH" dirty="0"/>
                        <a:t>  ̶   </a:t>
                      </a:r>
                      <a:r>
                        <a:rPr lang="th-TH" b="1" dirty="0"/>
                        <a:t>22.9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/>
                        <a:t>ปกติ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b="1" dirty="0"/>
                        <a:t>23.0</a:t>
                      </a:r>
                      <a:r>
                        <a:rPr lang="th-TH" dirty="0"/>
                        <a:t>  ̶   </a:t>
                      </a:r>
                      <a:r>
                        <a:rPr lang="th-TH" b="1" dirty="0"/>
                        <a:t>24.9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/>
                        <a:t>น้ำหนักเกิน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b="1" dirty="0"/>
                        <a:t>25.0</a:t>
                      </a:r>
                      <a:r>
                        <a:rPr lang="th-TH" dirty="0"/>
                        <a:t>  ̶   </a:t>
                      </a:r>
                      <a:r>
                        <a:rPr lang="th-TH" b="1" dirty="0"/>
                        <a:t>29.9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/>
                        <a:t>อ้วนระดับ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b="1" dirty="0">
                          <a:latin typeface="Adobe Caslon Pro"/>
                        </a:rPr>
                        <a:t>≥</a:t>
                      </a:r>
                      <a:r>
                        <a:rPr lang="th-TH" b="1" baseline="0" dirty="0">
                          <a:latin typeface="Adobe Caslon Pro"/>
                        </a:rPr>
                        <a:t> 30</a:t>
                      </a:r>
                      <a:endParaRPr lang="th-T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/>
                        <a:t>อ้วนระดับ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997" y="1115849"/>
            <a:ext cx="8662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สุขภาพมวลกาย ของนักเรียนโรงเรียนสาธิตระดับมัธยมตอนต้นและตอนปลาย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51720" y="249289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33256" y="1916832"/>
          <a:ext cx="8211755" cy="41452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34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3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28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28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31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ระดับ</a:t>
                      </a:r>
                    </a:p>
                    <a:p>
                      <a:pPr algn="ctr"/>
                      <a:r>
                        <a:rPr lang="th-TH" dirty="0"/>
                        <a:t>ชั้น</a:t>
                      </a:r>
                      <a:endParaRPr lang="th-TH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ต่ำกว่าเกณฑ์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dirty="0"/>
                        <a:t>ตามเกณฑ์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dirty="0"/>
                        <a:t>เกินเกณฑ์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จำนวน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 ร้อยละ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dirty="0"/>
                        <a:t>จำนวน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dirty="0"/>
                        <a:t>ร้อยละ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dirty="0"/>
                        <a:t>จำนวน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dirty="0"/>
                        <a:t>ร้อยละ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ม.1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38.41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42.93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18.64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ม.2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31.66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52.77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15.55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ม.3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34.91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49.11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15.97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ม.4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20.32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61.78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17.88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ม.5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17.21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67.21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15.57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ม.6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29.67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49.45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/>
                        <a:t>20.87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" y="-27305"/>
            <a:ext cx="9323705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988563"/>
            <a:ext cx="87129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Road Map Health and Physical Education. M.1 - 3</a:t>
            </a:r>
            <a:endParaRPr lang="th-TH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784" y="5575017"/>
            <a:ext cx="3744416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1403985" y="3940175"/>
            <a:ext cx="3744595" cy="604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762" y="2032971"/>
            <a:ext cx="1142127" cy="144015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7109" y="5647457"/>
            <a:ext cx="33938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4" action="ppaction://hlinksldjump"/>
              </a:rPr>
              <a:t>ม.1 พัฒนาการทางร่างกาย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752" y="3961315"/>
            <a:ext cx="3252815" cy="5835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5" action="ppaction://hlinksldjump"/>
              </a:rPr>
              <a:t>ม.3 ทักษะการดำเนินชีวิต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6140" y="4744085"/>
            <a:ext cx="3778250" cy="7042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899835" y="4771436"/>
            <a:ext cx="36535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6" action="ppaction://hlinksldjump"/>
              </a:rPr>
              <a:t>ม.2 พัฒนาการทางด้านจิตใจ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291804" y="1700808"/>
            <a:ext cx="3690620" cy="3159125"/>
            <a:chOff x="5291804" y="1700808"/>
            <a:chExt cx="3690620" cy="3159125"/>
          </a:xfrm>
        </p:grpSpPr>
        <p:sp>
          <p:nvSpPr>
            <p:cNvPr id="23" name="Oval 22"/>
            <p:cNvSpPr/>
            <p:nvPr/>
          </p:nvSpPr>
          <p:spPr>
            <a:xfrm>
              <a:off x="5291804" y="1700808"/>
              <a:ext cx="3690620" cy="284353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633434" y="2060218"/>
              <a:ext cx="2740025" cy="279971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th-TH" sz="2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</a:rPr>
                <a:t>ผู้เรียนมีคุณภาพชีวิตที่ดี</a:t>
              </a:r>
            </a:p>
            <a:p>
              <a:pPr algn="ctr"/>
              <a:r>
                <a:rPr lang="th-TH" sz="2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</a:rPr>
                <a:t>มีทักษะในการเคลื่อนไหวทางด้านร่างกายสามารถนำความรู้ที่ได้ไปพัฒนาต่อยอดในระดับมัธยมศึกษา</a:t>
              </a:r>
            </a:p>
            <a:p>
              <a:pPr algn="ctr"/>
              <a:r>
                <a:rPr lang="th-TH" sz="2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</a:rPr>
                <a:t>ตอนปลายได้</a:t>
              </a:r>
            </a:p>
            <a:p>
              <a:pPr algn="ctr"/>
              <a:endPara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271999" y="436699"/>
            <a:ext cx="380612" cy="40089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18" name="Content Placeholder 6"/>
          <p:cNvGraphicFramePr/>
          <p:nvPr/>
        </p:nvGraphicFramePr>
        <p:xfrm>
          <a:off x="755576" y="2348880"/>
          <a:ext cx="8169827" cy="436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itle 1"/>
          <p:cNvSpPr txBox="1"/>
          <p:nvPr/>
        </p:nvSpPr>
        <p:spPr>
          <a:xfrm>
            <a:off x="2123728" y="980728"/>
            <a:ext cx="504056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สุขภาพมวลกาย</a:t>
            </a:r>
          </a:p>
          <a:p>
            <a:r>
              <a:rPr lang="th-TH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ระดับชั้นมัธยมศึกษาตอนต้น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271999" y="436699"/>
            <a:ext cx="380612" cy="40089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18" name="Content Placeholder 6"/>
          <p:cNvGraphicFramePr/>
          <p:nvPr/>
        </p:nvGraphicFramePr>
        <p:xfrm>
          <a:off x="755576" y="2276872"/>
          <a:ext cx="814719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itle 1"/>
          <p:cNvSpPr txBox="1"/>
          <p:nvPr/>
        </p:nvSpPr>
        <p:spPr>
          <a:xfrm>
            <a:off x="2123728" y="980728"/>
            <a:ext cx="504056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สุขภาพมวลกาย</a:t>
            </a:r>
          </a:p>
          <a:p>
            <a:r>
              <a:rPr lang="th-TH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ระดับชั้นมัธยมศึกษาตอนปลาย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271999" y="436699"/>
            <a:ext cx="380612" cy="40089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2861968" y="1237111"/>
            <a:ext cx="3744416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2987824" y="1340767"/>
            <a:ext cx="33938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ม.1 พัฒนาการทางร่างกาย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63655" y="2461248"/>
            <a:ext cx="2272241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1946773" y="2564903"/>
            <a:ext cx="12570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สุขศึกษา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80112" y="2477420"/>
            <a:ext cx="2272241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6145598" y="2581075"/>
            <a:ext cx="12923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พลศึกษา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39683" y="3671153"/>
            <a:ext cx="2712237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โภชนาการ</a:t>
            </a:r>
          </a:p>
          <a:p>
            <a:pPr marL="457200" indent="-457200" algn="ctr">
              <a:buFontTx/>
              <a:buChar char="-"/>
            </a:pPr>
            <a:r>
              <a:rPr lang="th-TH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น้ำหนัก</a:t>
            </a:r>
          </a:p>
          <a:p>
            <a:pPr marL="457200" indent="-457200" algn="ctr">
              <a:buFontTx/>
              <a:buChar char="-"/>
            </a:pPr>
            <a:r>
              <a:rPr lang="th-TH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ส่วนสูง</a:t>
            </a:r>
            <a:endParaRPr lang="th-TH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34177" y="3659540"/>
            <a:ext cx="440982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ทักษะการเคลื่อนไหวในรูปแบบต่างๆเพื่อให้เกิดการทำงานที่สัมพันธ์กัน</a:t>
            </a:r>
          </a:p>
          <a:p>
            <a:r>
              <a:rPr lang="th-TH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ระบบประสาท</a:t>
            </a:r>
          </a:p>
          <a:p>
            <a:r>
              <a:rPr lang="th-TH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ระบบกล้ามเนื้อ </a:t>
            </a:r>
          </a:p>
          <a:p>
            <a:pPr algn="ctr"/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99775" y="2276872"/>
            <a:ext cx="42164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2"/>
          </p:cNvCxnSpPr>
          <p:nvPr/>
        </p:nvCxnSpPr>
        <p:spPr>
          <a:xfrm>
            <a:off x="4734176" y="2029199"/>
            <a:ext cx="0" cy="2476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9" idx="0"/>
          </p:cNvCxnSpPr>
          <p:nvPr/>
        </p:nvCxnSpPr>
        <p:spPr>
          <a:xfrm>
            <a:off x="2499775" y="2276872"/>
            <a:ext cx="1" cy="184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1" idx="0"/>
          </p:cNvCxnSpPr>
          <p:nvPr/>
        </p:nvCxnSpPr>
        <p:spPr>
          <a:xfrm>
            <a:off x="6716232" y="2276872"/>
            <a:ext cx="1" cy="2005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2"/>
          </p:cNvCxnSpPr>
          <p:nvPr/>
        </p:nvCxnSpPr>
        <p:spPr>
          <a:xfrm flipH="1">
            <a:off x="2499775" y="3253336"/>
            <a:ext cx="1" cy="391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791768" y="3284984"/>
            <a:ext cx="1" cy="391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915816" y="1196752"/>
            <a:ext cx="3744416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271999" y="436699"/>
            <a:ext cx="380612" cy="40089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3006667" y="1340767"/>
            <a:ext cx="36535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ม.2 พัฒนาการทางด้านจิตใจ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63655" y="2461248"/>
            <a:ext cx="2272241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1946773" y="2564903"/>
            <a:ext cx="12570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สุขศึกษา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80112" y="2477420"/>
            <a:ext cx="2272241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6145598" y="2581075"/>
            <a:ext cx="12923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พลศึกษา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39683" y="3671153"/>
            <a:ext cx="343231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Tx/>
              <a:buChar char="-"/>
            </a:pPr>
            <a:r>
              <a:rPr lang="th-TH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สุขภาพจิตที่ดี</a:t>
            </a:r>
          </a:p>
          <a:p>
            <a:pPr marL="457200" indent="-457200">
              <a:buFontTx/>
              <a:buChar char="-"/>
            </a:pPr>
            <a:r>
              <a:rPr lang="th-TH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การปรับตัวของวัยรุ่น</a:t>
            </a:r>
            <a:endParaRPr lang="th-TH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35648" y="3499201"/>
            <a:ext cx="396088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-กิจกรรมและนันทนาการ</a:t>
            </a:r>
          </a:p>
          <a:p>
            <a:r>
              <a:rPr lang="th-TH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กีฬาไทย </a:t>
            </a:r>
          </a:p>
          <a:p>
            <a:pPr algn="ctr"/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99775" y="2276872"/>
            <a:ext cx="42164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734176" y="2029199"/>
            <a:ext cx="0" cy="2476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9" idx="0"/>
          </p:cNvCxnSpPr>
          <p:nvPr/>
        </p:nvCxnSpPr>
        <p:spPr>
          <a:xfrm>
            <a:off x="2499775" y="2276872"/>
            <a:ext cx="1" cy="184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1" idx="0"/>
          </p:cNvCxnSpPr>
          <p:nvPr/>
        </p:nvCxnSpPr>
        <p:spPr>
          <a:xfrm>
            <a:off x="6716232" y="2276872"/>
            <a:ext cx="1" cy="2005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2"/>
          </p:cNvCxnSpPr>
          <p:nvPr/>
        </p:nvCxnSpPr>
        <p:spPr>
          <a:xfrm flipH="1">
            <a:off x="2499775" y="3253336"/>
            <a:ext cx="1" cy="391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791768" y="3284984"/>
            <a:ext cx="1" cy="391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22" y="0"/>
            <a:ext cx="9144000" cy="6858000"/>
          </a:xfrm>
          <a:prstGeom prst="rect">
            <a:avLst/>
          </a:prstGeom>
        </p:spPr>
      </p:pic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8271999" y="436699"/>
            <a:ext cx="380612" cy="40089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2861968" y="1237111"/>
            <a:ext cx="3744416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3058358" y="1340767"/>
            <a:ext cx="32528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ม.3 ทักษะการดำเนินชีวิต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63655" y="2461248"/>
            <a:ext cx="2272241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1946773" y="2564903"/>
            <a:ext cx="12570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สุขศึกษา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80112" y="2477420"/>
            <a:ext cx="2272241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6145598" y="2581075"/>
            <a:ext cx="12923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พลศึกษา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39683" y="3671153"/>
            <a:ext cx="271223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Tx/>
              <a:buChar char="-"/>
            </a:pPr>
            <a:r>
              <a:rPr lang="th-TH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ทักษะต่างๆ </a:t>
            </a:r>
          </a:p>
          <a:p>
            <a:pPr marL="457200" indent="-457200">
              <a:buFontTx/>
              <a:buChar char="-"/>
            </a:pPr>
            <a:r>
              <a:rPr lang="th-TH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การปรับตัว</a:t>
            </a:r>
            <a:endParaRPr lang="th-TH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04048" y="3659540"/>
            <a:ext cx="374441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กฎ กติกา และกีฬาสากล </a:t>
            </a:r>
          </a:p>
          <a:p>
            <a:r>
              <a:rPr lang="th-TH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การแข่งขันกีฬา</a:t>
            </a:r>
          </a:p>
          <a:p>
            <a:pPr algn="ctr"/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99775" y="2276872"/>
            <a:ext cx="42164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2"/>
          </p:cNvCxnSpPr>
          <p:nvPr/>
        </p:nvCxnSpPr>
        <p:spPr>
          <a:xfrm>
            <a:off x="4734176" y="2029199"/>
            <a:ext cx="0" cy="2476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9" idx="0"/>
          </p:cNvCxnSpPr>
          <p:nvPr/>
        </p:nvCxnSpPr>
        <p:spPr>
          <a:xfrm>
            <a:off x="2499775" y="2276872"/>
            <a:ext cx="1" cy="184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1" idx="0"/>
          </p:cNvCxnSpPr>
          <p:nvPr/>
        </p:nvCxnSpPr>
        <p:spPr>
          <a:xfrm>
            <a:off x="6716232" y="2276872"/>
            <a:ext cx="1" cy="2005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2"/>
          </p:cNvCxnSpPr>
          <p:nvPr/>
        </p:nvCxnSpPr>
        <p:spPr>
          <a:xfrm flipH="1">
            <a:off x="2499775" y="3253336"/>
            <a:ext cx="1" cy="391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791768" y="3284984"/>
            <a:ext cx="1" cy="391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6919456" cy="5636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5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6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6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8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วัน</a:t>
                      </a:r>
                      <a:endParaRPr lang="en-US" sz="2000" dirty="0">
                        <a:effectLst/>
                        <a:latin typeface="Calibri" panose="020F0502020204030204"/>
                        <a:ea typeface="Calibri" panose="020F0502020204030204"/>
                        <a:cs typeface="Cordia New" panose="020B0304020202020204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ออกกำลังกาย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แบบเบิร์นไขมัน</a:t>
                      </a:r>
                      <a:endParaRPr lang="en-US" sz="2000" dirty="0">
                        <a:effectLst/>
                        <a:latin typeface="Calibri" panose="020F0502020204030204"/>
                        <a:ea typeface="Calibri" panose="020F0502020204030204"/>
                        <a:cs typeface="Cordia New" panose="020B0304020202020204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ออกกำลังกาย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แบบสร้างกล้ามเนื้อ</a:t>
                      </a:r>
                      <a:endParaRPr lang="en-US" sz="2000" dirty="0">
                        <a:effectLst/>
                        <a:latin typeface="Calibri" panose="020F0502020204030204"/>
                        <a:ea typeface="Calibri" panose="020F0502020204030204"/>
                        <a:cs typeface="Cordia New" panose="020B0304020202020204"/>
                      </a:endParaRPr>
                    </a:p>
                  </a:txBody>
                  <a:tcPr marL="66580" marR="66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จันทร์</a:t>
                      </a:r>
                      <a:endParaRPr lang="en-US" sz="2000" dirty="0">
                        <a:effectLst/>
                        <a:latin typeface="Calibri" panose="020F0502020204030204"/>
                        <a:ea typeface="Calibri" panose="020F0502020204030204"/>
                        <a:cs typeface="Cordia New" panose="020B0304020202020204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คลิปวิดีโอ/สาธิต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หน้าท้อง</a:t>
                      </a:r>
                      <a:r>
                        <a:rPr lang="th-TH" sz="2000" baseline="0" dirty="0">
                          <a:effectLst/>
                        </a:rPr>
                        <a:t> </a:t>
                      </a:r>
                      <a:r>
                        <a:rPr lang="th-TH" sz="2000" dirty="0">
                          <a:effectLst/>
                        </a:rPr>
                        <a:t>30 นาที</a:t>
                      </a:r>
                      <a:endParaRPr lang="en-US" sz="2000" dirty="0">
                        <a:effectLst/>
                        <a:latin typeface="Calibri" panose="020F0502020204030204"/>
                        <a:ea typeface="Calibri" panose="020F0502020204030204"/>
                        <a:cs typeface="Cordia New" panose="020B0304020202020204"/>
                      </a:endParaRPr>
                    </a:p>
                  </a:txBody>
                  <a:tcPr marL="66580" marR="66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อุปกรณ์</a:t>
                      </a:r>
                      <a:r>
                        <a:rPr lang="en-US" sz="2000" dirty="0">
                          <a:effectLst/>
                        </a:rPr>
                        <a:t>/</a:t>
                      </a:r>
                      <a:r>
                        <a:rPr lang="th-TH" sz="2000" dirty="0">
                          <a:effectLst/>
                        </a:rPr>
                        <a:t>เวท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อก,ไหล่,บ่า</a:t>
                      </a:r>
                      <a:r>
                        <a:rPr lang="th-TH" sz="2000" baseline="0" dirty="0">
                          <a:effectLst/>
                        </a:rPr>
                        <a:t> </a:t>
                      </a:r>
                      <a:r>
                        <a:rPr lang="th-TH" sz="2000" dirty="0">
                          <a:effectLst/>
                        </a:rPr>
                        <a:t>10-15 นาที</a:t>
                      </a:r>
                      <a:endParaRPr lang="en-US" sz="2000" dirty="0">
                        <a:effectLst/>
                        <a:latin typeface="Calibri" panose="020F0502020204030204"/>
                        <a:ea typeface="Calibri" panose="020F0502020204030204"/>
                        <a:cs typeface="Cordia New" panose="020B0304020202020204"/>
                      </a:endParaRPr>
                    </a:p>
                  </a:txBody>
                  <a:tcPr marL="66580" marR="66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อังคาร</a:t>
                      </a:r>
                      <a:endParaRPr lang="en-US" sz="2000" dirty="0">
                        <a:effectLst/>
                        <a:latin typeface="Calibri" panose="020F0502020204030204"/>
                        <a:ea typeface="Calibri" panose="020F0502020204030204"/>
                        <a:cs typeface="Cordia New" panose="020B0304020202020204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พัก</a:t>
                      </a:r>
                      <a:endParaRPr lang="en-US" sz="2000" dirty="0">
                        <a:effectLst/>
                        <a:latin typeface="Calibri" panose="020F0502020204030204"/>
                        <a:ea typeface="Calibri" panose="020F0502020204030204"/>
                        <a:cs typeface="Cordia New" panose="020B0304020202020204"/>
                      </a:endParaRPr>
                    </a:p>
                  </a:txBody>
                  <a:tcPr marL="66580" marR="66580" marT="0" marB="0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อุปกรณ์</a:t>
                      </a:r>
                      <a:r>
                        <a:rPr lang="en-US" sz="2000" dirty="0">
                          <a:effectLst/>
                        </a:rPr>
                        <a:t>/</a:t>
                      </a:r>
                      <a:r>
                        <a:rPr lang="th-TH" sz="2000" dirty="0">
                          <a:effectLst/>
                        </a:rPr>
                        <a:t>เวท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ขา,หลัง,หน้าแขน</a:t>
                      </a:r>
                      <a:r>
                        <a:rPr lang="th-TH" sz="2000" baseline="0" dirty="0">
                          <a:effectLst/>
                        </a:rPr>
                        <a:t> </a:t>
                      </a:r>
                      <a:r>
                        <a:rPr lang="th-TH" sz="2000" dirty="0">
                          <a:effectLst/>
                        </a:rPr>
                        <a:t>10-15 นาที</a:t>
                      </a:r>
                      <a:endParaRPr lang="en-US" sz="2000" dirty="0">
                        <a:effectLst/>
                        <a:latin typeface="Calibri" panose="020F0502020204030204"/>
                        <a:ea typeface="Calibri" panose="020F0502020204030204"/>
                        <a:cs typeface="Cordia New" panose="020B0304020202020204"/>
                      </a:endParaRPr>
                    </a:p>
                  </a:txBody>
                  <a:tcPr marL="66580" marR="66580" marT="0" marB="0"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7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พุธ</a:t>
                      </a:r>
                      <a:endParaRPr lang="en-US" sz="2000" dirty="0">
                        <a:effectLst/>
                        <a:latin typeface="Calibri" panose="020F0502020204030204"/>
                        <a:ea typeface="Calibri" panose="020F0502020204030204"/>
                        <a:cs typeface="Cordia New" panose="020B0304020202020204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คลิปวิดีโอ/สาธิต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หน้าท้อง</a:t>
                      </a:r>
                      <a:r>
                        <a:rPr lang="th-TH" sz="2000" baseline="0" dirty="0">
                          <a:effectLst/>
                        </a:rPr>
                        <a:t> </a:t>
                      </a:r>
                      <a:r>
                        <a:rPr lang="th-TH" sz="2000" dirty="0">
                          <a:effectLst/>
                        </a:rPr>
                        <a:t>30 นาที</a:t>
                      </a:r>
                      <a:endParaRPr lang="en-US" sz="2000" dirty="0">
                        <a:effectLst/>
                        <a:latin typeface="Calibri" panose="020F0502020204030204"/>
                        <a:ea typeface="Calibri" panose="020F0502020204030204"/>
                        <a:cs typeface="Cordia New" panose="020B0304020202020204"/>
                      </a:endParaRPr>
                    </a:p>
                  </a:txBody>
                  <a:tcPr marL="66580" marR="66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พัก</a:t>
                      </a:r>
                      <a:endParaRPr lang="en-US" sz="2000" dirty="0">
                        <a:effectLst/>
                        <a:latin typeface="Calibri" panose="020F0502020204030204"/>
                        <a:ea typeface="Calibri" panose="020F0502020204030204"/>
                        <a:cs typeface="Cordia New" panose="020B0304020202020204"/>
                      </a:endParaRPr>
                    </a:p>
                  </a:txBody>
                  <a:tcPr marL="66580" marR="66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7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พฤหัสบดี</a:t>
                      </a:r>
                      <a:endParaRPr lang="en-US" sz="2000" dirty="0">
                        <a:effectLst/>
                        <a:latin typeface="Calibri" panose="020F0502020204030204"/>
                        <a:ea typeface="Calibri" panose="020F0502020204030204"/>
                        <a:cs typeface="Cordia New" panose="020B0304020202020204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พัก</a:t>
                      </a:r>
                      <a:endParaRPr lang="en-US" sz="2000" dirty="0">
                        <a:effectLst/>
                        <a:latin typeface="Calibri" panose="020F0502020204030204"/>
                        <a:ea typeface="Calibri" panose="020F0502020204030204"/>
                        <a:cs typeface="Cordia New" panose="020B0304020202020204"/>
                      </a:endParaRPr>
                    </a:p>
                  </a:txBody>
                  <a:tcPr marL="66580" marR="66580" marT="0" marB="0">
                    <a:solidFill>
                      <a:srgbClr val="FB44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อุปกรณ์</a:t>
                      </a:r>
                      <a:r>
                        <a:rPr lang="en-US" sz="2000" dirty="0">
                          <a:effectLst/>
                        </a:rPr>
                        <a:t>/</a:t>
                      </a:r>
                      <a:r>
                        <a:rPr lang="th-TH" sz="2000" dirty="0">
                          <a:effectLst/>
                        </a:rPr>
                        <a:t>เวท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อก,ไหล่,บ่า</a:t>
                      </a:r>
                      <a:r>
                        <a:rPr lang="th-TH" sz="2000" baseline="0" dirty="0">
                          <a:effectLst/>
                        </a:rPr>
                        <a:t> </a:t>
                      </a:r>
                      <a:r>
                        <a:rPr lang="th-TH" sz="2000" dirty="0">
                          <a:effectLst/>
                        </a:rPr>
                        <a:t>10-15 นาที</a:t>
                      </a:r>
                      <a:endParaRPr lang="en-US" sz="2000" dirty="0">
                        <a:effectLst/>
                        <a:latin typeface="Calibri" panose="020F0502020204030204"/>
                        <a:ea typeface="Calibri" panose="020F0502020204030204"/>
                        <a:cs typeface="Cordia New" panose="020B0304020202020204"/>
                      </a:endParaRPr>
                    </a:p>
                  </a:txBody>
                  <a:tcPr marL="66580" marR="66580" marT="0" marB="0">
                    <a:solidFill>
                      <a:srgbClr val="FB44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7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ศุกร์</a:t>
                      </a:r>
                      <a:endParaRPr lang="en-US" sz="2000" dirty="0">
                        <a:effectLst/>
                        <a:latin typeface="Calibri" panose="020F0502020204030204"/>
                        <a:ea typeface="Calibri" panose="020F0502020204030204"/>
                        <a:cs typeface="Cordia New" panose="020B0304020202020204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คลิปวิดีโอ/สาธิต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หน้าท้อง</a:t>
                      </a:r>
                      <a:r>
                        <a:rPr lang="th-TH" sz="2000" baseline="0" dirty="0">
                          <a:effectLst/>
                        </a:rPr>
                        <a:t> </a:t>
                      </a:r>
                      <a:r>
                        <a:rPr lang="th-TH" sz="2000" dirty="0">
                          <a:effectLst/>
                        </a:rPr>
                        <a:t>30 นาที</a:t>
                      </a:r>
                      <a:endParaRPr lang="en-US" sz="2000" dirty="0">
                        <a:effectLst/>
                        <a:latin typeface="Calibri" panose="020F0502020204030204"/>
                        <a:ea typeface="Calibri" panose="020F0502020204030204"/>
                        <a:cs typeface="Cordia New" panose="020B0304020202020204"/>
                      </a:endParaRPr>
                    </a:p>
                  </a:txBody>
                  <a:tcPr marL="66580" marR="66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อุปกรณ์</a:t>
                      </a:r>
                      <a:r>
                        <a:rPr lang="en-US" sz="2000" dirty="0">
                          <a:effectLst/>
                        </a:rPr>
                        <a:t>/</a:t>
                      </a:r>
                      <a:r>
                        <a:rPr lang="th-TH" sz="2000" dirty="0">
                          <a:effectLst/>
                        </a:rPr>
                        <a:t>เวท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ขา,หลัง,หลังแขนแขน</a:t>
                      </a:r>
                      <a:r>
                        <a:rPr lang="th-TH" sz="2000" baseline="0" dirty="0">
                          <a:effectLst/>
                        </a:rPr>
                        <a:t> </a:t>
                      </a:r>
                      <a:r>
                        <a:rPr lang="th-TH" sz="2000" dirty="0">
                          <a:effectLst/>
                        </a:rPr>
                        <a:t>10-15 นาที</a:t>
                      </a:r>
                      <a:endParaRPr lang="en-US" sz="2000" dirty="0">
                        <a:effectLst/>
                        <a:latin typeface="Calibri" panose="020F0502020204030204"/>
                        <a:ea typeface="Calibri" panose="020F0502020204030204"/>
                        <a:cs typeface="Cordia New" panose="020B0304020202020204"/>
                      </a:endParaRPr>
                    </a:p>
                  </a:txBody>
                  <a:tcPr marL="66580" marR="66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เสาร์</a:t>
                      </a:r>
                      <a:endParaRPr lang="en-US" sz="2000" dirty="0">
                        <a:effectLst/>
                        <a:latin typeface="Calibri" panose="020F0502020204030204"/>
                        <a:ea typeface="Calibri" panose="020F0502020204030204"/>
                        <a:cs typeface="Cordia New" panose="020B0304020202020204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พัก</a:t>
                      </a:r>
                      <a:endParaRPr lang="en-US" sz="2000" dirty="0">
                        <a:effectLst/>
                        <a:latin typeface="Calibri" panose="020F0502020204030204"/>
                        <a:ea typeface="Calibri" panose="020F0502020204030204"/>
                        <a:cs typeface="Cordia New" panose="020B0304020202020204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พัก</a:t>
                      </a:r>
                      <a:endParaRPr lang="en-US" sz="2000" dirty="0">
                        <a:effectLst/>
                        <a:latin typeface="Calibri" panose="020F0502020204030204"/>
                        <a:ea typeface="Calibri" panose="020F0502020204030204"/>
                        <a:cs typeface="Cordia New" panose="020B0304020202020204"/>
                      </a:endParaRPr>
                    </a:p>
                  </a:txBody>
                  <a:tcPr marL="66580" marR="66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6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อาทิตย์</a:t>
                      </a:r>
                      <a:endParaRPr lang="en-US" sz="2000" dirty="0">
                        <a:effectLst/>
                        <a:latin typeface="Calibri" panose="020F0502020204030204"/>
                        <a:ea typeface="Calibri" panose="020F0502020204030204"/>
                        <a:cs typeface="Cordia New" panose="020B0304020202020204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</a:rPr>
                        <a:t>พัก</a:t>
                      </a:r>
                      <a:endParaRPr lang="en-US" sz="2000">
                        <a:effectLst/>
                        <a:latin typeface="Calibri" panose="020F0502020204030204"/>
                        <a:ea typeface="Calibri" panose="020F0502020204030204"/>
                        <a:cs typeface="Cordia New" panose="020B0304020202020204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พัก</a:t>
                      </a:r>
                      <a:endParaRPr lang="en-US" sz="2000" dirty="0">
                        <a:effectLst/>
                        <a:latin typeface="Calibri" panose="020F0502020204030204"/>
                        <a:ea typeface="Calibri" panose="020F0502020204030204"/>
                        <a:cs typeface="Cordia New" panose="020B0304020202020204"/>
                      </a:endParaRPr>
                    </a:p>
                  </a:txBody>
                  <a:tcPr marL="66580" marR="66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96"/>
            <a:ext cx="10480996" cy="78294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75856" y="1196752"/>
            <a:ext cx="2952328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ตารางแบบฝึก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42838" y="2204864"/>
          <a:ext cx="7977634" cy="50788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1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2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3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2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วัน</a:t>
                      </a:r>
                      <a:endParaRPr lang="en-US" sz="2000" dirty="0">
                        <a:effectLst/>
                        <a:latin typeface="Calibri" panose="020F0502020204030204"/>
                        <a:ea typeface="Calibri" panose="020F0502020204030204"/>
                        <a:cs typeface="Cordia New" panose="020B0304020202020204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ออกกำลังกาย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แบบเบิร์นไขมัน</a:t>
                      </a:r>
                      <a:endParaRPr lang="en-US" sz="2000" dirty="0">
                        <a:effectLst/>
                        <a:latin typeface="Calibri" panose="020F0502020204030204"/>
                        <a:ea typeface="Calibri" panose="020F0502020204030204"/>
                        <a:cs typeface="Cordia New" panose="020B0304020202020204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ออกกำลังกาย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แบบสร้างกล้ามเนื้อ</a:t>
                      </a:r>
                      <a:endParaRPr lang="en-US" sz="2000" dirty="0">
                        <a:effectLst/>
                        <a:latin typeface="Calibri" panose="020F0502020204030204"/>
                        <a:ea typeface="Calibri" panose="020F0502020204030204"/>
                        <a:cs typeface="Cordia New" panose="020B0304020202020204"/>
                      </a:endParaRPr>
                    </a:p>
                  </a:txBody>
                  <a:tcPr marL="66580" marR="66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จันทร์</a:t>
                      </a:r>
                      <a:endParaRPr lang="en-US" sz="2000" dirty="0">
                        <a:effectLst/>
                        <a:latin typeface="Calibri" panose="020F0502020204030204"/>
                        <a:ea typeface="Calibri" panose="020F0502020204030204"/>
                        <a:cs typeface="Cordia New" panose="020B0304020202020204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คลิปวิดีโอ/สาธิต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หน้าท้อง</a:t>
                      </a:r>
                      <a:r>
                        <a:rPr lang="th-TH" sz="2000" baseline="0" dirty="0">
                          <a:effectLst/>
                        </a:rPr>
                        <a:t> </a:t>
                      </a:r>
                      <a:r>
                        <a:rPr lang="th-TH" sz="2000" dirty="0">
                          <a:effectLst/>
                        </a:rPr>
                        <a:t>30 นาที</a:t>
                      </a:r>
                      <a:endParaRPr lang="en-US" sz="2000" dirty="0">
                        <a:effectLst/>
                        <a:latin typeface="Calibri" panose="020F0502020204030204"/>
                        <a:ea typeface="Calibri" panose="020F0502020204030204"/>
                        <a:cs typeface="Cordia New" panose="020B0304020202020204"/>
                      </a:endParaRPr>
                    </a:p>
                  </a:txBody>
                  <a:tcPr marL="66580" marR="66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อุปกรณ์</a:t>
                      </a:r>
                      <a:r>
                        <a:rPr lang="en-US" sz="2000" dirty="0">
                          <a:effectLst/>
                        </a:rPr>
                        <a:t>/</a:t>
                      </a:r>
                      <a:r>
                        <a:rPr lang="th-TH" sz="2000" dirty="0">
                          <a:effectLst/>
                        </a:rPr>
                        <a:t>เวท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อก,ไหล่,บ่า</a:t>
                      </a:r>
                      <a:r>
                        <a:rPr lang="th-TH" sz="2000" baseline="0" dirty="0">
                          <a:effectLst/>
                        </a:rPr>
                        <a:t> </a:t>
                      </a:r>
                      <a:r>
                        <a:rPr lang="th-TH" sz="2000" dirty="0">
                          <a:effectLst/>
                        </a:rPr>
                        <a:t>10-15 นาที</a:t>
                      </a:r>
                      <a:endParaRPr lang="en-US" sz="2000" dirty="0">
                        <a:effectLst/>
                        <a:latin typeface="Calibri" panose="020F0502020204030204"/>
                        <a:ea typeface="Calibri" panose="020F0502020204030204"/>
                        <a:cs typeface="Cordia New" panose="020B0304020202020204"/>
                      </a:endParaRPr>
                    </a:p>
                  </a:txBody>
                  <a:tcPr marL="66580" marR="66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6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อังคาร</a:t>
                      </a:r>
                      <a:endParaRPr lang="en-US" sz="2000" dirty="0">
                        <a:effectLst/>
                        <a:latin typeface="Calibri" panose="020F0502020204030204"/>
                        <a:ea typeface="Calibri" panose="020F0502020204030204"/>
                        <a:cs typeface="Cordia New" panose="020B0304020202020204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</a:rPr>
                        <a:t>พัก</a:t>
                      </a:r>
                      <a:endParaRPr lang="en-US" sz="2000" b="1" dirty="0">
                        <a:effectLst/>
                        <a:latin typeface="Calibri" panose="020F0502020204030204"/>
                        <a:ea typeface="Calibri" panose="020F0502020204030204"/>
                        <a:cs typeface="Cordia New" panose="020B0304020202020204"/>
                      </a:endParaRPr>
                    </a:p>
                  </a:txBody>
                  <a:tcPr marL="66580" marR="66580" marT="0" marB="0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อุปกรณ์</a:t>
                      </a:r>
                      <a:r>
                        <a:rPr lang="en-US" sz="2000" dirty="0">
                          <a:effectLst/>
                        </a:rPr>
                        <a:t>/</a:t>
                      </a:r>
                      <a:r>
                        <a:rPr lang="th-TH" sz="2000" dirty="0">
                          <a:effectLst/>
                        </a:rPr>
                        <a:t>เวท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ขา,หลัง,หน้าแขน</a:t>
                      </a:r>
                      <a:r>
                        <a:rPr lang="th-TH" sz="2000" baseline="0" dirty="0">
                          <a:effectLst/>
                        </a:rPr>
                        <a:t> </a:t>
                      </a:r>
                      <a:r>
                        <a:rPr lang="th-TH" sz="2000" dirty="0">
                          <a:effectLst/>
                        </a:rPr>
                        <a:t>10-15 นาที</a:t>
                      </a:r>
                      <a:endParaRPr lang="en-US" sz="2000" dirty="0">
                        <a:effectLst/>
                        <a:latin typeface="Calibri" panose="020F0502020204030204"/>
                        <a:ea typeface="Calibri" panose="020F0502020204030204"/>
                        <a:cs typeface="Cordia New" panose="020B0304020202020204"/>
                      </a:endParaRPr>
                    </a:p>
                  </a:txBody>
                  <a:tcPr marL="66580" marR="66580" marT="0" marB="0"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6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พุธ</a:t>
                      </a:r>
                      <a:endParaRPr lang="en-US" sz="2000" dirty="0">
                        <a:effectLst/>
                        <a:latin typeface="Calibri" panose="020F0502020204030204"/>
                        <a:ea typeface="Calibri" panose="020F0502020204030204"/>
                        <a:cs typeface="Cordia New" panose="020B0304020202020204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คลิปวิดีโอ/สาธิต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หน้าท้อง</a:t>
                      </a:r>
                      <a:r>
                        <a:rPr lang="th-TH" sz="2000" baseline="0" dirty="0">
                          <a:effectLst/>
                        </a:rPr>
                        <a:t> </a:t>
                      </a:r>
                      <a:r>
                        <a:rPr lang="th-TH" sz="2000" dirty="0">
                          <a:effectLst/>
                        </a:rPr>
                        <a:t>30 นาที</a:t>
                      </a:r>
                      <a:endParaRPr lang="en-US" sz="2000" dirty="0">
                        <a:effectLst/>
                        <a:latin typeface="Calibri" panose="020F0502020204030204"/>
                        <a:ea typeface="Calibri" panose="020F0502020204030204"/>
                        <a:cs typeface="Cordia New" panose="020B0304020202020204"/>
                      </a:endParaRPr>
                    </a:p>
                  </a:txBody>
                  <a:tcPr marL="66580" marR="66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</a:rPr>
                        <a:t>พัก</a:t>
                      </a:r>
                      <a:endParaRPr lang="en-US" sz="2000" b="1" dirty="0">
                        <a:effectLst/>
                        <a:latin typeface="Calibri" panose="020F0502020204030204"/>
                        <a:ea typeface="Calibri" panose="020F0502020204030204"/>
                        <a:cs typeface="Cordia New" panose="020B0304020202020204"/>
                      </a:endParaRPr>
                    </a:p>
                  </a:txBody>
                  <a:tcPr marL="66580" marR="66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6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พฤหัสบดี</a:t>
                      </a:r>
                      <a:endParaRPr lang="en-US" sz="2000" dirty="0">
                        <a:effectLst/>
                        <a:latin typeface="Calibri" panose="020F0502020204030204"/>
                        <a:ea typeface="Calibri" panose="020F0502020204030204"/>
                        <a:cs typeface="Cordia New" panose="020B0304020202020204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พัก</a:t>
                      </a:r>
                      <a:endParaRPr lang="en-US" sz="2000" dirty="0">
                        <a:effectLst/>
                        <a:latin typeface="Calibri" panose="020F0502020204030204"/>
                        <a:ea typeface="Calibri" panose="020F0502020204030204"/>
                        <a:cs typeface="Cordia New" panose="020B0304020202020204"/>
                      </a:endParaRPr>
                    </a:p>
                  </a:txBody>
                  <a:tcPr marL="66580" marR="66580" marT="0" marB="0">
                    <a:solidFill>
                      <a:srgbClr val="FB44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อุปกรณ์</a:t>
                      </a:r>
                      <a:r>
                        <a:rPr lang="en-US" sz="2000" dirty="0">
                          <a:effectLst/>
                        </a:rPr>
                        <a:t>/</a:t>
                      </a:r>
                      <a:r>
                        <a:rPr lang="th-TH" sz="2000" dirty="0">
                          <a:effectLst/>
                        </a:rPr>
                        <a:t>เวท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อก,ไหล่,บ่า</a:t>
                      </a:r>
                      <a:r>
                        <a:rPr lang="th-TH" sz="2000" baseline="0" dirty="0">
                          <a:effectLst/>
                        </a:rPr>
                        <a:t> </a:t>
                      </a:r>
                      <a:r>
                        <a:rPr lang="th-TH" sz="2000" dirty="0">
                          <a:effectLst/>
                        </a:rPr>
                        <a:t>10-15 นาที</a:t>
                      </a:r>
                      <a:endParaRPr lang="en-US" sz="2000" dirty="0">
                        <a:effectLst/>
                        <a:latin typeface="Calibri" panose="020F0502020204030204"/>
                        <a:ea typeface="Calibri" panose="020F0502020204030204"/>
                        <a:cs typeface="Cordia New" panose="020B0304020202020204"/>
                      </a:endParaRPr>
                    </a:p>
                  </a:txBody>
                  <a:tcPr marL="66580" marR="66580" marT="0" marB="0">
                    <a:solidFill>
                      <a:srgbClr val="FB44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6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ศุกร์</a:t>
                      </a:r>
                      <a:endParaRPr lang="en-US" sz="2000" dirty="0">
                        <a:effectLst/>
                        <a:latin typeface="Calibri" panose="020F0502020204030204"/>
                        <a:ea typeface="Calibri" panose="020F0502020204030204"/>
                        <a:cs typeface="Cordia New" panose="020B0304020202020204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คลิปวิดีโอ/สาธิต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หน้าท้อง</a:t>
                      </a:r>
                      <a:r>
                        <a:rPr lang="th-TH" sz="2000" baseline="0" dirty="0">
                          <a:effectLst/>
                        </a:rPr>
                        <a:t> </a:t>
                      </a:r>
                      <a:r>
                        <a:rPr lang="th-TH" sz="2000" dirty="0">
                          <a:effectLst/>
                        </a:rPr>
                        <a:t>30 นาที</a:t>
                      </a:r>
                      <a:endParaRPr lang="en-US" sz="2000" dirty="0">
                        <a:effectLst/>
                        <a:latin typeface="Calibri" panose="020F0502020204030204"/>
                        <a:ea typeface="Calibri" panose="020F0502020204030204"/>
                        <a:cs typeface="Cordia New" panose="020B0304020202020204"/>
                      </a:endParaRPr>
                    </a:p>
                  </a:txBody>
                  <a:tcPr marL="66580" marR="66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อุปกรณ์</a:t>
                      </a:r>
                      <a:r>
                        <a:rPr lang="en-US" sz="2000" dirty="0">
                          <a:effectLst/>
                        </a:rPr>
                        <a:t>/</a:t>
                      </a:r>
                      <a:r>
                        <a:rPr lang="th-TH" sz="2000" dirty="0">
                          <a:effectLst/>
                        </a:rPr>
                        <a:t>เวท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ขา,หลัง,หลังแขนแขน</a:t>
                      </a:r>
                      <a:r>
                        <a:rPr lang="th-TH" sz="2000" baseline="0" dirty="0">
                          <a:effectLst/>
                        </a:rPr>
                        <a:t> </a:t>
                      </a:r>
                      <a:r>
                        <a:rPr lang="th-TH" sz="2000" dirty="0">
                          <a:effectLst/>
                        </a:rPr>
                        <a:t>10-15 นาที</a:t>
                      </a:r>
                      <a:endParaRPr lang="en-US" sz="2000" dirty="0">
                        <a:effectLst/>
                        <a:latin typeface="Calibri" panose="020F0502020204030204"/>
                        <a:ea typeface="Calibri" panose="020F0502020204030204"/>
                        <a:cs typeface="Cordia New" panose="020B0304020202020204"/>
                      </a:endParaRPr>
                    </a:p>
                  </a:txBody>
                  <a:tcPr marL="66580" marR="66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เสาร์</a:t>
                      </a:r>
                      <a:endParaRPr lang="en-US" sz="2000" dirty="0">
                        <a:effectLst/>
                        <a:latin typeface="Calibri" panose="020F0502020204030204"/>
                        <a:ea typeface="Calibri" panose="020F0502020204030204"/>
                        <a:cs typeface="Cordia New" panose="020B0304020202020204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</a:rPr>
                        <a:t>พัก</a:t>
                      </a:r>
                      <a:endParaRPr lang="th-TH" sz="2000" b="1" dirty="0">
                        <a:effectLst/>
                        <a:latin typeface="Calibri" panose="020F0502020204030204"/>
                        <a:ea typeface="Calibri" panose="020F0502020204030204"/>
                        <a:cs typeface="Cordia New" panose="020B0304020202020204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</a:rPr>
                        <a:t>พัก</a:t>
                      </a:r>
                      <a:endParaRPr lang="th-TH" sz="2000" b="1" dirty="0">
                        <a:effectLst/>
                        <a:latin typeface="Calibri" panose="020F0502020204030204"/>
                        <a:ea typeface="Calibri" panose="020F0502020204030204"/>
                        <a:cs typeface="Cordia New" panose="020B0304020202020204"/>
                      </a:endParaRPr>
                    </a:p>
                  </a:txBody>
                  <a:tcPr marL="66580" marR="66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อาทิตย์</a:t>
                      </a:r>
                      <a:endParaRPr lang="en-US" sz="2000" dirty="0">
                        <a:effectLst/>
                        <a:latin typeface="Calibri" panose="020F0502020204030204"/>
                        <a:ea typeface="Calibri" panose="020F0502020204030204"/>
                        <a:cs typeface="Cordia New" panose="020B0304020202020204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</a:rPr>
                        <a:t>พัก</a:t>
                      </a:r>
                      <a:endParaRPr lang="th-TH" sz="2000" b="1">
                        <a:effectLst/>
                        <a:latin typeface="Calibri" panose="020F0502020204030204"/>
                        <a:ea typeface="Calibri" panose="020F0502020204030204"/>
                        <a:cs typeface="Cordia New" panose="020B0304020202020204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</a:rPr>
                        <a:t>พัก</a:t>
                      </a:r>
                      <a:endParaRPr lang="th-TH" sz="2000" b="1" dirty="0">
                        <a:effectLst/>
                        <a:latin typeface="Calibri" panose="020F0502020204030204"/>
                        <a:ea typeface="Calibri" panose="020F0502020204030204"/>
                        <a:cs typeface="Cordia New" panose="020B0304020202020204"/>
                      </a:endParaRPr>
                    </a:p>
                  </a:txBody>
                  <a:tcPr marL="66580" marR="66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436"/>
            <a:ext cx="9180512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03648" y="1340768"/>
            <a:ext cx="6408712" cy="52197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การจัดกิจกรรมการเรียนการสอนออนไลน์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9037" y="3572401"/>
            <a:ext cx="6290813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th-TH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7565" y="2571750"/>
            <a:ext cx="7454900" cy="24206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230"/>
            <a:ext cx="4038600" cy="3028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" y="0"/>
            <a:ext cx="9144000" cy="6858000"/>
          </a:xfrm>
          <a:prstGeom prst="rect">
            <a:avLst/>
          </a:prstGeom>
        </p:spPr>
      </p:pic>
      <p:sp>
        <p:nvSpPr>
          <p:cNvPr id="8" name="Rectangle 6"/>
          <p:cNvSpPr/>
          <p:nvPr/>
        </p:nvSpPr>
        <p:spPr>
          <a:xfrm>
            <a:off x="579120" y="1340485"/>
            <a:ext cx="8104505" cy="953135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การจัดกิจกรรมการเรียนการสอนออนไลน์</a:t>
            </a:r>
          </a:p>
          <a:p>
            <a:pPr algn="ctr"/>
            <a:r>
              <a:rPr lang="th-TH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วิชาพลศึกษา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557530" y="2420620"/>
          <a:ext cx="812673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9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7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th-TH" altLang="en-US"/>
                        <a:t>อุปสรรคและปัญหา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th-TH" altLang="en-US"/>
                        <a:t>แนวทางแก้ไขปัญหา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h-TH" sz="2800" b="1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sym typeface="+mn-ea"/>
                        </a:rPr>
                        <a:t>1.ความพร้อมของสถานที่</a:t>
                      </a:r>
                      <a:endParaRPr lang="th-TH" sz="2800" b="1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</a:endParaRPr>
                    </a:p>
                    <a:p>
                      <a:pPr>
                        <a:buNone/>
                      </a:pPr>
                      <a:r>
                        <a:rPr lang="th-TH" sz="2800" b="1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sym typeface="+mn-ea"/>
                        </a:rPr>
                        <a:t>2.ความพร้อมของอุปกรณ์</a:t>
                      </a:r>
                      <a:endParaRPr lang="th-TH" sz="2800" b="1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</a:endParaRPr>
                    </a:p>
                    <a:p>
                      <a:pPr>
                        <a:buNone/>
                      </a:pPr>
                      <a:r>
                        <a:rPr lang="th-TH" sz="2800" b="1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sym typeface="+mn-ea"/>
                        </a:rPr>
                        <a:t>3.ความพร้อมในการเรียนออนไลน์</a:t>
                      </a:r>
                      <a:endParaRPr lang="th-TH" sz="2800" b="1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</a:endParaRPr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h-TH" sz="2800" b="1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sym typeface="+mn-ea"/>
                        </a:rPr>
                        <a:t>1.เน้นการเคลื่อนไหวแบบใช้พื้นที่น้อยที่สุด</a:t>
                      </a:r>
                      <a:endParaRPr lang="th-TH" sz="2800" b="1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</a:endParaRPr>
                    </a:p>
                    <a:p>
                      <a:pPr>
                        <a:buNone/>
                      </a:pPr>
                      <a:r>
                        <a:rPr lang="th-TH" sz="2800" b="1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sym typeface="+mn-ea"/>
                        </a:rPr>
                        <a:t>2.ออกแบบหรือยกตัวอย่างโดยให้ผู้เรียนใช้อุปกรณ์ที่มีอยู่ภายในบ้าน</a:t>
                      </a:r>
                      <a:endParaRPr lang="th-TH" sz="2800" b="1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</a:endParaRPr>
                    </a:p>
                    <a:p>
                      <a:pPr>
                        <a:buNone/>
                      </a:pPr>
                      <a:r>
                        <a:rPr lang="th-TH" sz="2800" b="1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sym typeface="+mn-ea"/>
                        </a:rPr>
                        <a:t>3.จัดกิจกรรมกระตุ้นความสนใจให้มากขึ้น</a:t>
                      </a:r>
                      <a:endParaRPr lang="th-TH" sz="2800" b="1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</a:endParaRPr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870" y="-99060"/>
            <a:ext cx="9210675" cy="68548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315" y="1412875"/>
            <a:ext cx="8855710" cy="1076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1" dirty="0"/>
              <a:t>เกณฑ์การประเมิน</a:t>
            </a:r>
          </a:p>
          <a:p>
            <a:r>
              <a:rPr lang="th-TH" sz="3200" b="1" dirty="0"/>
              <a:t> </a:t>
            </a:r>
            <a:r>
              <a:rPr lang="th-TH" sz="3200" dirty="0"/>
              <a:t> ประเมินสภาพจริงจากการปฏิบัติงานหรือกิจกรรมที่มอบหมายให้ผู้เรียนปฏิบัติ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683895" y="3284855"/>
            <a:ext cx="7854950" cy="20612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3200" dirty="0"/>
              <a:t>- ปฎิบัติกิจกรรมได้ตรงตามเวลาที่กำหนด</a:t>
            </a:r>
            <a:endParaRPr lang="en-US" sz="3200" dirty="0"/>
          </a:p>
          <a:p>
            <a:r>
              <a:rPr lang="th-TH" sz="3200" dirty="0"/>
              <a:t>- ปฎิบัติตามขั้นตอนและวิธีการที่กำหนดได้ถูกต้อง</a:t>
            </a:r>
            <a:endParaRPr lang="en-US" sz="3200" dirty="0"/>
          </a:p>
          <a:p>
            <a:r>
              <a:rPr lang="th-TH" sz="3200" dirty="0"/>
              <a:t>- มีความกระตือรือร้นใฝ่เรียนรู้และฝึก</a:t>
            </a:r>
            <a:r>
              <a:rPr lang="th-TH" sz="3200" dirty="0" err="1"/>
              <a:t>ปฎิบั</a:t>
            </a:r>
            <a:r>
              <a:rPr lang="th-TH" sz="3200" dirty="0"/>
              <a:t>ติ</a:t>
            </a:r>
            <a:endParaRPr lang="en-US" sz="3200" dirty="0"/>
          </a:p>
          <a:p>
            <a:r>
              <a:rPr lang="th-TH" sz="3200" dirty="0"/>
              <a:t>- มีทักษะการเคลื่อนไหว</a:t>
            </a:r>
            <a:r>
              <a:rPr lang="th-TH" sz="3200"/>
              <a:t>ร่างกายเบื้องต้น</a:t>
            </a:r>
            <a:endParaRPr lang="th-TH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876</Words>
  <Application>Microsoft Office PowerPoint</Application>
  <PresentationFormat>On-screen Show (4:3)</PresentationFormat>
  <Paragraphs>238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Adobe Caslon Pro</vt:lpstr>
      <vt:lpstr>AngsanaUPC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SD</dc:creator>
  <cp:lastModifiedBy>Laptop-SD</cp:lastModifiedBy>
  <cp:revision>142</cp:revision>
  <dcterms:created xsi:type="dcterms:W3CDTF">2018-09-28T06:51:00Z</dcterms:created>
  <dcterms:modified xsi:type="dcterms:W3CDTF">2021-10-28T05:58:30Z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59FE33342B844CA08B934A789BDB40CA</vt:lpwstr>
  </property>
  <property fmtid="{D5CDD505-2E9C-101B-9397-08002B2CF9AE}" pid="3" name="KSOProductBuildVer">
    <vt:lpwstr>1033-11.2.0.10351</vt:lpwstr>
  </property>
</Properties>
</file>