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57" r:id="rId3"/>
    <p:sldId id="258" r:id="rId4"/>
    <p:sldId id="268" r:id="rId5"/>
    <p:sldId id="269" r:id="rId6"/>
    <p:sldId id="274" r:id="rId7"/>
    <p:sldId id="275" r:id="rId8"/>
    <p:sldId id="276" r:id="rId9"/>
    <p:sldId id="270" r:id="rId10"/>
    <p:sldId id="273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>
        <p:scale>
          <a:sx n="76" d="100"/>
          <a:sy n="76" d="100"/>
        </p:scale>
        <p:origin x="-12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ต่ำกว่าเกณฑ์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ม.1</c:v>
                </c:pt>
                <c:pt idx="1">
                  <c:v>ม.2</c:v>
                </c:pt>
                <c:pt idx="2">
                  <c:v>ม.3</c:v>
                </c:pt>
              </c:strCache>
            </c:strRef>
          </c:cat>
          <c:val>
            <c:numRef>
              <c:f>Sheet1!$B$2:$B$4</c:f>
              <c:numCache>
                <c:formatCode>0.00</c:formatCode>
                <c:ptCount val="3"/>
                <c:pt idx="0">
                  <c:v>38.409999999999997</c:v>
                </c:pt>
                <c:pt idx="1">
                  <c:v>31.66</c:v>
                </c:pt>
                <c:pt idx="2">
                  <c:v>34.909999999999997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ตามเกณฑ์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ม.1</c:v>
                </c:pt>
                <c:pt idx="1">
                  <c:v>ม.2</c:v>
                </c:pt>
                <c:pt idx="2">
                  <c:v>ม.3</c:v>
                </c:pt>
              </c:strCache>
            </c:strRef>
          </c:cat>
          <c:val>
            <c:numRef>
              <c:f>Sheet1!$C$2:$C$4</c:f>
              <c:numCache>
                <c:formatCode>0.00</c:formatCode>
                <c:ptCount val="3"/>
                <c:pt idx="0">
                  <c:v>42.93</c:v>
                </c:pt>
                <c:pt idx="1">
                  <c:v>52.77</c:v>
                </c:pt>
                <c:pt idx="2">
                  <c:v>49.11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เกินเกณฑ์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ม.1</c:v>
                </c:pt>
                <c:pt idx="1">
                  <c:v>ม.2</c:v>
                </c:pt>
                <c:pt idx="2">
                  <c:v>ม.3</c:v>
                </c:pt>
              </c:strCache>
            </c:strRef>
          </c:cat>
          <c:val>
            <c:numRef>
              <c:f>Sheet1!$D$2:$D$4</c:f>
              <c:numCache>
                <c:formatCode>0.00</c:formatCode>
                <c:ptCount val="3"/>
                <c:pt idx="0">
                  <c:v>18.64</c:v>
                </c:pt>
                <c:pt idx="1">
                  <c:v>15.55</c:v>
                </c:pt>
                <c:pt idx="2">
                  <c:v>15.97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017024"/>
        <c:axId val="75985280"/>
      </c:barChart>
      <c:catAx>
        <c:axId val="760170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th-TH"/>
          </a:p>
        </c:txPr>
        <c:crossAx val="75985280"/>
        <c:crosses val="autoZero"/>
        <c:auto val="1"/>
        <c:lblAlgn val="ctr"/>
        <c:lblOffset val="100"/>
        <c:noMultiLvlLbl val="0"/>
      </c:catAx>
      <c:valAx>
        <c:axId val="75985280"/>
        <c:scaling>
          <c:orientation val="minMax"/>
          <c:max val="70"/>
        </c:scaling>
        <c:delete val="0"/>
        <c:axPos val="l"/>
        <c:majorGridlines>
          <c:spPr>
            <a:ln>
              <a:gradFill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5400000" scaled="0"/>
              </a:gradFill>
            </a:ln>
          </c:spPr>
        </c:majorGridlines>
        <c:numFmt formatCode="General" sourceLinked="0"/>
        <c:majorTickMark val="none"/>
        <c:minorTickMark val="none"/>
        <c:tickLblPos val="nextTo"/>
        <c:crossAx val="76017024"/>
        <c:crosses val="autoZero"/>
        <c:crossBetween val="between"/>
      </c:valAx>
      <c:spPr>
        <a:ln>
          <a:solidFill>
            <a:srgbClr val="7030A0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2400">
                <a:latin typeface="TH SarabunPSK" panose="020B0500040200020003" pitchFamily="34" charset="-34"/>
                <a:cs typeface="+mn-cs"/>
              </a:defRPr>
            </a:pPr>
            <a:endParaRPr lang="th-TH"/>
          </a:p>
        </c:txPr>
      </c:legendEntry>
      <c:legendEntry>
        <c:idx val="1"/>
        <c:txPr>
          <a:bodyPr/>
          <a:lstStyle/>
          <a:p>
            <a:pPr>
              <a:defRPr sz="2400">
                <a:latin typeface="TH SarabunPSK" panose="020B0500040200020003" pitchFamily="34" charset="-34"/>
                <a:cs typeface="+mn-cs"/>
              </a:defRPr>
            </a:pPr>
            <a:endParaRPr lang="th-TH"/>
          </a:p>
        </c:txPr>
      </c:legendEntry>
      <c:legendEntry>
        <c:idx val="2"/>
        <c:txPr>
          <a:bodyPr/>
          <a:lstStyle/>
          <a:p>
            <a:pPr>
              <a:defRPr sz="2400">
                <a:latin typeface="TH SarabunPSK" panose="020B0500040200020003" pitchFamily="34" charset="-34"/>
                <a:cs typeface="+mn-cs"/>
              </a:defRPr>
            </a:pPr>
            <a:endParaRPr lang="th-TH"/>
          </a:p>
        </c:txPr>
      </c:legendEntry>
      <c:layout>
        <c:manualLayout>
          <c:xMode val="edge"/>
          <c:yMode val="edge"/>
          <c:x val="0.79855430844536635"/>
          <c:y val="0.18377821009533793"/>
          <c:w val="0.19619509690964079"/>
          <c:h val="0.32404313849108751"/>
        </c:manualLayout>
      </c:layout>
      <c:overlay val="0"/>
      <c:spPr>
        <a:solidFill>
          <a:schemeClr val="tx2">
            <a:lumMod val="20000"/>
            <a:lumOff val="80000"/>
          </a:schemeClr>
        </a:solidFill>
      </c:spPr>
      <c:txPr>
        <a:bodyPr/>
        <a:lstStyle/>
        <a:p>
          <a:pPr>
            <a:defRPr sz="2400">
              <a:latin typeface="TH SarabunPSK" panose="020B0500040200020003" pitchFamily="34" charset="-34"/>
              <a:cs typeface="+mn-cs"/>
            </a:defRPr>
          </a:pPr>
          <a:endParaRPr lang="th-TH"/>
        </a:p>
      </c:txPr>
    </c:legend>
    <c:plotVisOnly val="1"/>
    <c:dispBlanksAs val="gap"/>
    <c:showDLblsOverMax val="0"/>
  </c:chart>
  <c:txPr>
    <a:bodyPr/>
    <a:lstStyle/>
    <a:p>
      <a:pPr>
        <a:defRPr sz="1800" b="1"/>
      </a:pPr>
      <a:endParaRPr lang="th-TH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ต่ำกว่าเกณฑ์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ม.4</c:v>
                </c:pt>
                <c:pt idx="1">
                  <c:v>ม.5</c:v>
                </c:pt>
                <c:pt idx="2">
                  <c:v>ม.6</c:v>
                </c:pt>
              </c:strCache>
            </c:strRef>
          </c:cat>
          <c:val>
            <c:numRef>
              <c:f>Sheet1!$B$2:$B$4</c:f>
              <c:numCache>
                <c:formatCode>0.00</c:formatCode>
                <c:ptCount val="3"/>
                <c:pt idx="0">
                  <c:v>20</c:v>
                </c:pt>
                <c:pt idx="1">
                  <c:v>17.21</c:v>
                </c:pt>
                <c:pt idx="2">
                  <c:v>29.67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ตามเกณฑ์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ม.4</c:v>
                </c:pt>
                <c:pt idx="1">
                  <c:v>ม.5</c:v>
                </c:pt>
                <c:pt idx="2">
                  <c:v>ม.6</c:v>
                </c:pt>
              </c:strCache>
            </c:strRef>
          </c:cat>
          <c:val>
            <c:numRef>
              <c:f>Sheet1!$C$2:$C$4</c:f>
              <c:numCache>
                <c:formatCode>0.00</c:formatCode>
                <c:ptCount val="3"/>
                <c:pt idx="0">
                  <c:v>61.78</c:v>
                </c:pt>
                <c:pt idx="1">
                  <c:v>67.209999999999994</c:v>
                </c:pt>
                <c:pt idx="2">
                  <c:v>49.45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เกินเกณฑ์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ม.4</c:v>
                </c:pt>
                <c:pt idx="1">
                  <c:v>ม.5</c:v>
                </c:pt>
                <c:pt idx="2">
                  <c:v>ม.6</c:v>
                </c:pt>
              </c:strCache>
            </c:strRef>
          </c:cat>
          <c:val>
            <c:numRef>
              <c:f>Sheet1!$D$2:$D$4</c:f>
              <c:numCache>
                <c:formatCode>0.00</c:formatCode>
                <c:ptCount val="3"/>
                <c:pt idx="0">
                  <c:v>17.88</c:v>
                </c:pt>
                <c:pt idx="1">
                  <c:v>15.57</c:v>
                </c:pt>
                <c:pt idx="2">
                  <c:v>20.87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796864"/>
        <c:axId val="53798400"/>
      </c:barChart>
      <c:catAx>
        <c:axId val="537968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th-TH"/>
          </a:p>
        </c:txPr>
        <c:crossAx val="53798400"/>
        <c:crosses val="autoZero"/>
        <c:auto val="1"/>
        <c:lblAlgn val="ctr"/>
        <c:lblOffset val="100"/>
        <c:noMultiLvlLbl val="0"/>
      </c:catAx>
      <c:valAx>
        <c:axId val="53798400"/>
        <c:scaling>
          <c:orientation val="minMax"/>
          <c:max val="70"/>
        </c:scaling>
        <c:delete val="0"/>
        <c:axPos val="l"/>
        <c:majorGridlines>
          <c:spPr>
            <a:ln>
              <a:gradFill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5400000" scaled="0"/>
              </a:gradFill>
            </a:ln>
          </c:spPr>
        </c:majorGridlines>
        <c:numFmt formatCode="General" sourceLinked="0"/>
        <c:majorTickMark val="none"/>
        <c:minorTickMark val="none"/>
        <c:tickLblPos val="nextTo"/>
        <c:crossAx val="53796864"/>
        <c:crosses val="autoZero"/>
        <c:crossBetween val="between"/>
      </c:valAx>
      <c:spPr>
        <a:ln>
          <a:solidFill>
            <a:srgbClr val="7030A0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2400">
                <a:latin typeface="TH SarabunPSK" panose="020B0500040200020003" pitchFamily="34" charset="-34"/>
                <a:cs typeface="+mn-cs"/>
              </a:defRPr>
            </a:pPr>
            <a:endParaRPr lang="th-TH"/>
          </a:p>
        </c:txPr>
      </c:legendEntry>
      <c:legendEntry>
        <c:idx val="1"/>
        <c:txPr>
          <a:bodyPr/>
          <a:lstStyle/>
          <a:p>
            <a:pPr>
              <a:defRPr sz="2400">
                <a:latin typeface="TH SarabunPSK" panose="020B0500040200020003" pitchFamily="34" charset="-34"/>
                <a:cs typeface="+mn-cs"/>
              </a:defRPr>
            </a:pPr>
            <a:endParaRPr lang="th-TH"/>
          </a:p>
        </c:txPr>
      </c:legendEntry>
      <c:legendEntry>
        <c:idx val="2"/>
        <c:txPr>
          <a:bodyPr/>
          <a:lstStyle/>
          <a:p>
            <a:pPr>
              <a:defRPr sz="2400">
                <a:latin typeface="TH SarabunPSK" panose="020B0500040200020003" pitchFamily="34" charset="-34"/>
                <a:cs typeface="+mn-cs"/>
              </a:defRPr>
            </a:pPr>
            <a:endParaRPr lang="th-TH"/>
          </a:p>
        </c:txPr>
      </c:legendEntry>
      <c:layout>
        <c:manualLayout>
          <c:xMode val="edge"/>
          <c:yMode val="edge"/>
          <c:x val="0.80409527702189343"/>
          <c:y val="0.26718072991889791"/>
          <c:w val="0.18966944431147426"/>
          <c:h val="0.28339003999555606"/>
        </c:manualLayout>
      </c:layout>
      <c:overlay val="0"/>
      <c:spPr>
        <a:solidFill>
          <a:schemeClr val="tx2">
            <a:lumMod val="20000"/>
            <a:lumOff val="80000"/>
          </a:schemeClr>
        </a:solidFill>
      </c:spPr>
      <c:txPr>
        <a:bodyPr/>
        <a:lstStyle/>
        <a:p>
          <a:pPr>
            <a:defRPr sz="2400">
              <a:latin typeface="TH SarabunPSK" panose="020B0500040200020003" pitchFamily="34" charset="-34"/>
              <a:cs typeface="+mn-cs"/>
            </a:defRPr>
          </a:pPr>
          <a:endParaRPr lang="th-TH"/>
        </a:p>
      </c:txPr>
    </c:legend>
    <c:plotVisOnly val="1"/>
    <c:dispBlanksAs val="gap"/>
    <c:showDLblsOverMax val="0"/>
  </c:chart>
  <c:txPr>
    <a:bodyPr/>
    <a:lstStyle/>
    <a:p>
      <a:pPr>
        <a:defRPr sz="1800" b="1"/>
      </a:pPr>
      <a:endParaRPr lang="th-TH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CAFF4-7907-4B89-8175-7F25124119A8}" type="datetimeFigureOut">
              <a:rPr lang="th-TH" smtClean="0"/>
              <a:t>13/11/63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CA3F8-39E1-4F22-B900-AF964AFB3CA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09761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CA3F8-39E1-4F22-B900-AF964AFB3CAD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9668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FC4-12FB-4947-86A5-F1A6F8583F7E}" type="datetimeFigureOut">
              <a:rPr lang="th-TH" smtClean="0"/>
              <a:t>13/11/63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5550-81AD-409B-9BF2-DDA8E36B7C5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91851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FC4-12FB-4947-86A5-F1A6F8583F7E}" type="datetimeFigureOut">
              <a:rPr lang="th-TH" smtClean="0"/>
              <a:t>13/11/63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5550-81AD-409B-9BF2-DDA8E36B7C5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06600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FC4-12FB-4947-86A5-F1A6F8583F7E}" type="datetimeFigureOut">
              <a:rPr lang="th-TH" smtClean="0"/>
              <a:t>13/11/63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5550-81AD-409B-9BF2-DDA8E36B7C5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7011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FC4-12FB-4947-86A5-F1A6F8583F7E}" type="datetimeFigureOut">
              <a:rPr lang="th-TH" smtClean="0"/>
              <a:t>13/11/63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5550-81AD-409B-9BF2-DDA8E36B7C5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6807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FC4-12FB-4947-86A5-F1A6F8583F7E}" type="datetimeFigureOut">
              <a:rPr lang="th-TH" smtClean="0"/>
              <a:t>13/11/63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5550-81AD-409B-9BF2-DDA8E36B7C5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3862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FC4-12FB-4947-86A5-F1A6F8583F7E}" type="datetimeFigureOut">
              <a:rPr lang="th-TH" smtClean="0"/>
              <a:t>13/11/63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5550-81AD-409B-9BF2-DDA8E36B7C5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884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FC4-12FB-4947-86A5-F1A6F8583F7E}" type="datetimeFigureOut">
              <a:rPr lang="th-TH" smtClean="0"/>
              <a:t>13/11/63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5550-81AD-409B-9BF2-DDA8E36B7C5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3676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FC4-12FB-4947-86A5-F1A6F8583F7E}" type="datetimeFigureOut">
              <a:rPr lang="th-TH" smtClean="0"/>
              <a:t>13/11/63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5550-81AD-409B-9BF2-DDA8E36B7C5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95169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FC4-12FB-4947-86A5-F1A6F8583F7E}" type="datetimeFigureOut">
              <a:rPr lang="th-TH" smtClean="0"/>
              <a:t>13/11/63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5550-81AD-409B-9BF2-DDA8E36B7C5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1648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FC4-12FB-4947-86A5-F1A6F8583F7E}" type="datetimeFigureOut">
              <a:rPr lang="th-TH" smtClean="0"/>
              <a:t>13/11/63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5550-81AD-409B-9BF2-DDA8E36B7C5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7940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FC4-12FB-4947-86A5-F1A6F8583F7E}" type="datetimeFigureOut">
              <a:rPr lang="th-TH" smtClean="0"/>
              <a:t>13/11/63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5550-81AD-409B-9BF2-DDA8E36B7C5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4719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C2FC4-12FB-4947-86A5-F1A6F8583F7E}" type="datetimeFigureOut">
              <a:rPr lang="th-TH" smtClean="0"/>
              <a:t>13/11/63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25550-81AD-409B-9BF2-DDA8E36B7C5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574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996"/>
            <a:ext cx="9180512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7504" y="1013827"/>
            <a:ext cx="799035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กลุ่มสาระการเรียนรู้สุขศึกษาและพลศึกษา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254" r="25555" b="29203"/>
          <a:stretch/>
        </p:blipFill>
        <p:spPr>
          <a:xfrm>
            <a:off x="407662" y="1988840"/>
            <a:ext cx="4842573" cy="29155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ctangle 8"/>
          <p:cNvSpPr/>
          <p:nvPr/>
        </p:nvSpPr>
        <p:spPr>
          <a:xfrm>
            <a:off x="5256584" y="2476053"/>
            <a:ext cx="4067944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h-TH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อาจารย์อริสา  สินธุ (หัวหน้ากลุ่มฯ)</a:t>
            </a:r>
          </a:p>
          <a:p>
            <a:r>
              <a:rPr lang="th-T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อาจารย์ระยอง  ก้านดอกไม้</a:t>
            </a:r>
          </a:p>
          <a:p>
            <a:r>
              <a:rPr lang="th-TH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อาจารย์เสาวณี  ก้านดอกไม้</a:t>
            </a:r>
          </a:p>
        </p:txBody>
      </p:sp>
      <p:pic>
        <p:nvPicPr>
          <p:cNvPr id="12" name="Picture 11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629" b="6006"/>
          <a:stretch/>
        </p:blipFill>
        <p:spPr bwMode="auto">
          <a:xfrm>
            <a:off x="683568" y="5503528"/>
            <a:ext cx="7630319" cy="10332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5855" y="78841"/>
            <a:ext cx="1010641" cy="162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63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Action Button: Home 7">
            <a:hlinkClick r:id="rId3" action="ppaction://hlinksldjump" highlightClick="1"/>
          </p:cNvPr>
          <p:cNvSpPr/>
          <p:nvPr/>
        </p:nvSpPr>
        <p:spPr>
          <a:xfrm>
            <a:off x="8271999" y="436699"/>
            <a:ext cx="380612" cy="4008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1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7514244"/>
              </p:ext>
            </p:extLst>
          </p:nvPr>
        </p:nvGraphicFramePr>
        <p:xfrm>
          <a:off x="755576" y="2276872"/>
          <a:ext cx="814719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Title 1"/>
          <p:cNvSpPr txBox="1">
            <a:spLocks/>
          </p:cNvSpPr>
          <p:nvPr/>
        </p:nvSpPr>
        <p:spPr>
          <a:xfrm>
            <a:off x="2123728" y="980728"/>
            <a:ext cx="5040560" cy="11430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สุขภาพมวลกาย</a:t>
            </a:r>
          </a:p>
          <a:p>
            <a:r>
              <a:rPr lang="th-TH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ระดับชั้นมัธยมศึกษาตอนปลาย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19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3528" y="988563"/>
            <a:ext cx="871296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Road Map Health and Physical Education. M.1 - 3</a:t>
            </a:r>
            <a:endParaRPr lang="th-TH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5517232"/>
            <a:ext cx="3744416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2699792" y="3933056"/>
            <a:ext cx="3744416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582" y="2330786"/>
            <a:ext cx="1142127" cy="144015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11609" y="5626502"/>
            <a:ext cx="339387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4" action="ppaction://hlinksldjump"/>
              </a:rPr>
              <a:t>ม.1 พัฒนาการทางร่างกาย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59832" y="4029895"/>
            <a:ext cx="325281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5" action="ppaction://hlinksldjump"/>
              </a:rPr>
              <a:t>ม.3 ทักษะการดำเนินชีวิต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46254" y="4725144"/>
            <a:ext cx="3744416" cy="7920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/>
        </p:nvSpPr>
        <p:spPr>
          <a:xfrm>
            <a:off x="1691680" y="4893991"/>
            <a:ext cx="365356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6" action="ppaction://hlinksldjump"/>
              </a:rPr>
              <a:t>ม.2 พัฒนาการทางด้านจิตใจ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055709" y="1700808"/>
            <a:ext cx="2980787" cy="2448272"/>
            <a:chOff x="6055709" y="1700808"/>
            <a:chExt cx="2980787" cy="2448272"/>
          </a:xfrm>
        </p:grpSpPr>
        <p:sp>
          <p:nvSpPr>
            <p:cNvPr id="23" name="Oval 22"/>
            <p:cNvSpPr/>
            <p:nvPr/>
          </p:nvSpPr>
          <p:spPr>
            <a:xfrm>
              <a:off x="6055709" y="1700808"/>
              <a:ext cx="2980787" cy="2265013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312647" y="2086977"/>
              <a:ext cx="2505123" cy="206210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th-TH" sz="2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</a:rPr>
                <a:t>ผู้เรียนมีคุณภาพชีวิตที่ดี</a:t>
              </a:r>
            </a:p>
            <a:p>
              <a:pPr algn="ctr"/>
              <a:r>
                <a:rPr lang="th-TH" sz="2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</a:rPr>
                <a:t>ผู้เรียนสามารถนำความรู้ที่ได้ไปพัฒนาต่อในระดับมัธยมศึกษาตอนปลายได้</a:t>
              </a:r>
            </a:p>
            <a:p>
              <a:pPr algn="ctr"/>
              <a:endPara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856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Action Button: Home 7">
            <a:hlinkClick r:id="rId3" action="ppaction://hlinksldjump" highlightClick="1"/>
          </p:cNvPr>
          <p:cNvSpPr/>
          <p:nvPr/>
        </p:nvSpPr>
        <p:spPr>
          <a:xfrm>
            <a:off x="8271999" y="436699"/>
            <a:ext cx="380612" cy="4008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2861968" y="1237111"/>
            <a:ext cx="3744416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2987824" y="1340767"/>
            <a:ext cx="339387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ม.1 พัฒนาการทางร่างกาย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63655" y="2461248"/>
            <a:ext cx="2272241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Rectangle 9"/>
          <p:cNvSpPr/>
          <p:nvPr/>
        </p:nvSpPr>
        <p:spPr>
          <a:xfrm>
            <a:off x="1946773" y="2564903"/>
            <a:ext cx="125707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สุขศึกษา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80112" y="2477420"/>
            <a:ext cx="2272241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Rectangle 11"/>
          <p:cNvSpPr/>
          <p:nvPr/>
        </p:nvSpPr>
        <p:spPr>
          <a:xfrm>
            <a:off x="6145598" y="2581075"/>
            <a:ext cx="129234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พลศึกษา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39683" y="3671153"/>
            <a:ext cx="2712237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โภชนาการ</a:t>
            </a:r>
          </a:p>
          <a:p>
            <a:pPr marL="457200" indent="-457200" algn="ctr">
              <a:buFontTx/>
              <a:buChar char="-"/>
            </a:pPr>
            <a:r>
              <a:rPr lang="th-TH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น้ำหนัก</a:t>
            </a:r>
          </a:p>
          <a:p>
            <a:pPr marL="457200" indent="-457200" algn="ctr">
              <a:buFontTx/>
              <a:buChar char="-"/>
            </a:pPr>
            <a:r>
              <a:rPr lang="th-TH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ส่วนสูง</a:t>
            </a:r>
            <a:endParaRPr lang="th-TH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35649" y="3659540"/>
            <a:ext cx="2712237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ทักษะการเคลื่อนไหวในรูปแบบต่างๆเพื่อ</a:t>
            </a:r>
          </a:p>
          <a:p>
            <a:pPr algn="ctr"/>
            <a:r>
              <a:rPr lang="th-TH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ให้เกิดการทำงานที่สัมพันธ์กันระหว่าง</a:t>
            </a:r>
          </a:p>
          <a:p>
            <a:pPr marL="457200" indent="-457200" algn="ctr">
              <a:buFontTx/>
              <a:buChar char="-"/>
            </a:pPr>
            <a:r>
              <a:rPr lang="th-TH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ระบบประสาท</a:t>
            </a:r>
          </a:p>
          <a:p>
            <a:pPr marL="457200" indent="-457200" algn="ctr">
              <a:buFontTx/>
              <a:buChar char="-"/>
            </a:pPr>
            <a:r>
              <a:rPr lang="th-TH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ระบบกล้ามเนื้อ </a:t>
            </a:r>
          </a:p>
          <a:p>
            <a:pPr algn="ctr"/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499775" y="2276872"/>
            <a:ext cx="42164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2"/>
          </p:cNvCxnSpPr>
          <p:nvPr/>
        </p:nvCxnSpPr>
        <p:spPr>
          <a:xfrm>
            <a:off x="4734176" y="2029199"/>
            <a:ext cx="0" cy="247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9" idx="0"/>
          </p:cNvCxnSpPr>
          <p:nvPr/>
        </p:nvCxnSpPr>
        <p:spPr>
          <a:xfrm>
            <a:off x="2499775" y="2276872"/>
            <a:ext cx="1" cy="184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1" idx="0"/>
          </p:cNvCxnSpPr>
          <p:nvPr/>
        </p:nvCxnSpPr>
        <p:spPr>
          <a:xfrm>
            <a:off x="6716232" y="2276872"/>
            <a:ext cx="1" cy="2005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9" idx="2"/>
          </p:cNvCxnSpPr>
          <p:nvPr/>
        </p:nvCxnSpPr>
        <p:spPr>
          <a:xfrm flipH="1">
            <a:off x="2499775" y="3253336"/>
            <a:ext cx="1" cy="391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6791768" y="3284984"/>
            <a:ext cx="1" cy="391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1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2915816" y="1196752"/>
            <a:ext cx="3744416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Action Button: Home 7">
            <a:hlinkClick r:id="rId3" action="ppaction://hlinksldjump" highlightClick="1"/>
          </p:cNvPr>
          <p:cNvSpPr/>
          <p:nvPr/>
        </p:nvSpPr>
        <p:spPr>
          <a:xfrm>
            <a:off x="8271999" y="436699"/>
            <a:ext cx="380612" cy="4008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3006667" y="1340767"/>
            <a:ext cx="365356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ม.2 พัฒนาการทางด้านจิตใจ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63655" y="2461248"/>
            <a:ext cx="2272241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Rectangle 9"/>
          <p:cNvSpPr/>
          <p:nvPr/>
        </p:nvSpPr>
        <p:spPr>
          <a:xfrm>
            <a:off x="1946773" y="2564903"/>
            <a:ext cx="125707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สุขศึกษา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80112" y="2477420"/>
            <a:ext cx="2272241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Rectangle 11"/>
          <p:cNvSpPr/>
          <p:nvPr/>
        </p:nvSpPr>
        <p:spPr>
          <a:xfrm>
            <a:off x="6145598" y="2581075"/>
            <a:ext cx="129234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พลศึกษา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39683" y="3671153"/>
            <a:ext cx="343231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>
              <a:buFontTx/>
              <a:buChar char="-"/>
            </a:pPr>
            <a:r>
              <a:rPr lang="th-TH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สุขภาพจิตที่ดี</a:t>
            </a:r>
          </a:p>
          <a:p>
            <a:pPr marL="457200" indent="-457200">
              <a:buFontTx/>
              <a:buChar char="-"/>
            </a:pPr>
            <a:r>
              <a:rPr lang="th-TH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การปรับตัวของวัยรุ่น</a:t>
            </a:r>
            <a:endParaRPr lang="th-TH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35649" y="3659540"/>
            <a:ext cx="2712237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กิจกรรมต่างๆ</a:t>
            </a:r>
          </a:p>
          <a:p>
            <a:pPr algn="ctr"/>
            <a:r>
              <a:rPr lang="th-TH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 เกมส์</a:t>
            </a:r>
          </a:p>
          <a:p>
            <a:pPr algn="ctr"/>
            <a:r>
              <a:rPr lang="th-TH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- นันทนาการ</a:t>
            </a:r>
          </a:p>
          <a:p>
            <a:pPr algn="ctr"/>
            <a:r>
              <a:rPr lang="th-TH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</a:p>
          <a:p>
            <a:pPr algn="ctr"/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499775" y="2276872"/>
            <a:ext cx="42164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734176" y="2029199"/>
            <a:ext cx="0" cy="247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9" idx="0"/>
          </p:cNvCxnSpPr>
          <p:nvPr/>
        </p:nvCxnSpPr>
        <p:spPr>
          <a:xfrm>
            <a:off x="2499775" y="2276872"/>
            <a:ext cx="1" cy="184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1" idx="0"/>
          </p:cNvCxnSpPr>
          <p:nvPr/>
        </p:nvCxnSpPr>
        <p:spPr>
          <a:xfrm>
            <a:off x="6716232" y="2276872"/>
            <a:ext cx="1" cy="2005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9" idx="2"/>
          </p:cNvCxnSpPr>
          <p:nvPr/>
        </p:nvCxnSpPr>
        <p:spPr>
          <a:xfrm flipH="1">
            <a:off x="2499775" y="3253336"/>
            <a:ext cx="1" cy="391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6791768" y="3284984"/>
            <a:ext cx="1" cy="391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84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22" y="0"/>
            <a:ext cx="9144000" cy="6858000"/>
          </a:xfrm>
          <a:prstGeom prst="rect">
            <a:avLst/>
          </a:prstGeom>
        </p:spPr>
      </p:pic>
      <p:sp>
        <p:nvSpPr>
          <p:cNvPr id="8" name="Action Button: Home 7">
            <a:hlinkClick r:id="rId3" action="ppaction://hlinksldjump" highlightClick="1"/>
          </p:cNvPr>
          <p:cNvSpPr/>
          <p:nvPr/>
        </p:nvSpPr>
        <p:spPr>
          <a:xfrm>
            <a:off x="8271999" y="436699"/>
            <a:ext cx="380612" cy="4008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2861968" y="1237111"/>
            <a:ext cx="3744416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3058358" y="1340767"/>
            <a:ext cx="325281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ม.3 ทักษะการดำเนินชีวิต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63655" y="2461248"/>
            <a:ext cx="2272241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Rectangle 9"/>
          <p:cNvSpPr/>
          <p:nvPr/>
        </p:nvSpPr>
        <p:spPr>
          <a:xfrm>
            <a:off x="1946773" y="2564903"/>
            <a:ext cx="125707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สุขศึกษา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80112" y="2477420"/>
            <a:ext cx="2272241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Rectangle 11"/>
          <p:cNvSpPr/>
          <p:nvPr/>
        </p:nvSpPr>
        <p:spPr>
          <a:xfrm>
            <a:off x="6145598" y="2581075"/>
            <a:ext cx="129234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พลศึกษา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39683" y="3671153"/>
            <a:ext cx="271223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>
              <a:buFontTx/>
              <a:buChar char="-"/>
            </a:pPr>
            <a:r>
              <a:rPr lang="th-TH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ทักษะต่างๆ </a:t>
            </a:r>
          </a:p>
          <a:p>
            <a:pPr marL="457200" indent="-457200">
              <a:buFontTx/>
              <a:buChar char="-"/>
            </a:pPr>
            <a:r>
              <a:rPr lang="th-TH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การปรับตัว</a:t>
            </a:r>
            <a:endParaRPr lang="th-TH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35649" y="3659540"/>
            <a:ext cx="2712237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กฎ กติกา กีฬาไทยและกีฬาสากล </a:t>
            </a:r>
          </a:p>
          <a:p>
            <a:pPr algn="ctr"/>
            <a:r>
              <a:rPr lang="th-TH" sz="3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 การแข่งขันกีฬา</a:t>
            </a:r>
            <a:endParaRPr lang="th-TH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499775" y="2276872"/>
            <a:ext cx="42164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2"/>
          </p:cNvCxnSpPr>
          <p:nvPr/>
        </p:nvCxnSpPr>
        <p:spPr>
          <a:xfrm>
            <a:off x="4734176" y="2029199"/>
            <a:ext cx="0" cy="247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9" idx="0"/>
          </p:cNvCxnSpPr>
          <p:nvPr/>
        </p:nvCxnSpPr>
        <p:spPr>
          <a:xfrm>
            <a:off x="2499775" y="2276872"/>
            <a:ext cx="1" cy="184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1" idx="0"/>
          </p:cNvCxnSpPr>
          <p:nvPr/>
        </p:nvCxnSpPr>
        <p:spPr>
          <a:xfrm>
            <a:off x="6716232" y="2276872"/>
            <a:ext cx="1" cy="2005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9" idx="2"/>
          </p:cNvCxnSpPr>
          <p:nvPr/>
        </p:nvCxnSpPr>
        <p:spPr>
          <a:xfrm flipH="1">
            <a:off x="2499775" y="3253336"/>
            <a:ext cx="1" cy="391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6791768" y="3284984"/>
            <a:ext cx="1" cy="391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018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89" y="363134"/>
            <a:ext cx="9144000" cy="685800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100" y="1890410"/>
            <a:ext cx="1307294" cy="128764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 4"/>
          <p:cNvSpPr/>
          <p:nvPr/>
        </p:nvSpPr>
        <p:spPr>
          <a:xfrm>
            <a:off x="179512" y="2534230"/>
            <a:ext cx="1949573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b="1" dirty="0"/>
              <a:t> สุขภาพกาย ม.1</a:t>
            </a:r>
            <a:endParaRPr lang="th-TH" dirty="0"/>
          </a:p>
        </p:txBody>
      </p:sp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475" y="3643551"/>
            <a:ext cx="1373808" cy="122413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Rectangle 8"/>
          <p:cNvSpPr/>
          <p:nvPr/>
        </p:nvSpPr>
        <p:spPr>
          <a:xfrm>
            <a:off x="177030" y="4261084"/>
            <a:ext cx="1949573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b="1" dirty="0"/>
              <a:t> สุขภาพกาย </a:t>
            </a:r>
            <a:r>
              <a:rPr lang="th-TH" b="1" dirty="0" smtClean="0"/>
              <a:t>ม.2</a:t>
            </a:r>
            <a:endParaRPr lang="th-TH" dirty="0"/>
          </a:p>
        </p:txBody>
      </p:sp>
      <p:pic>
        <p:nvPicPr>
          <p:cNvPr id="10" name="Picture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373" y="5295282"/>
            <a:ext cx="1395947" cy="134765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Rectangle 10"/>
          <p:cNvSpPr/>
          <p:nvPr/>
        </p:nvSpPr>
        <p:spPr>
          <a:xfrm>
            <a:off x="179512" y="5966178"/>
            <a:ext cx="1949573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b="1" dirty="0"/>
              <a:t> สุขภาพกาย </a:t>
            </a:r>
            <a:r>
              <a:rPr lang="th-TH" b="1" dirty="0" smtClean="0"/>
              <a:t>ม.3</a:t>
            </a:r>
            <a:endParaRPr lang="th-TH" dirty="0"/>
          </a:p>
        </p:txBody>
      </p:sp>
      <p:pic>
        <p:nvPicPr>
          <p:cNvPr id="12" name="Picture 11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8890" y="1890410"/>
            <a:ext cx="1382883" cy="128764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3" name="Rectangle 12"/>
          <p:cNvSpPr/>
          <p:nvPr/>
        </p:nvSpPr>
        <p:spPr>
          <a:xfrm>
            <a:off x="4759158" y="2547153"/>
            <a:ext cx="1949573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b="1" dirty="0"/>
              <a:t> สุขภาพกาย </a:t>
            </a:r>
            <a:r>
              <a:rPr lang="th-TH" b="1" dirty="0" smtClean="0"/>
              <a:t>ม.4</a:t>
            </a:r>
            <a:endParaRPr lang="th-TH" dirty="0"/>
          </a:p>
        </p:txBody>
      </p:sp>
      <p:pic>
        <p:nvPicPr>
          <p:cNvPr id="14" name="Picture 13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762" y="3582916"/>
            <a:ext cx="1333012" cy="128764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5" name="Rectangle 14"/>
          <p:cNvSpPr/>
          <p:nvPr/>
        </p:nvSpPr>
        <p:spPr>
          <a:xfrm>
            <a:off x="4759158" y="4208585"/>
            <a:ext cx="1949573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b="1" dirty="0"/>
              <a:t> สุขภาพกาย </a:t>
            </a:r>
            <a:r>
              <a:rPr lang="th-TH" b="1" dirty="0" smtClean="0"/>
              <a:t>ม.5</a:t>
            </a:r>
            <a:endParaRPr lang="th-TH" dirty="0"/>
          </a:p>
        </p:txBody>
      </p:sp>
      <p:pic>
        <p:nvPicPr>
          <p:cNvPr id="16" name="Picture 15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8890" y="5355298"/>
            <a:ext cx="1382884" cy="128764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7" name="Rectangle 16"/>
          <p:cNvSpPr/>
          <p:nvPr/>
        </p:nvSpPr>
        <p:spPr>
          <a:xfrm>
            <a:off x="4746965" y="5966178"/>
            <a:ext cx="1949573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b="1" dirty="0"/>
              <a:t> สุขภาพกาย </a:t>
            </a:r>
            <a:r>
              <a:rPr lang="th-TH" b="1" dirty="0" smtClean="0"/>
              <a:t>ม.6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1677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43608" y="1237111"/>
            <a:ext cx="6840760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การคำนวณหาค่าดัชนีมวลกาย (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Body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MassIndex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th-T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1720" y="2204864"/>
            <a:ext cx="5544616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h-TH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ดัชนีมวลกาย   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=  </a:t>
            </a:r>
            <a:r>
              <a:rPr lang="th-TH" sz="3200" b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น้ำหนัก(กีโลกรัม)</a:t>
            </a:r>
          </a:p>
          <a:p>
            <a:r>
              <a:rPr lang="th-TH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   </a:t>
            </a:r>
            <a:r>
              <a:rPr lang="th-TH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th-TH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ส่วนสูง( เมตร )²</a:t>
            </a:r>
          </a:p>
          <a:p>
            <a:endParaRPr lang="en-US" sz="3200" b="1" u="sng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379791"/>
              </p:ext>
            </p:extLst>
          </p:nvPr>
        </p:nvGraphicFramePr>
        <p:xfrm>
          <a:off x="1524000" y="3444624"/>
          <a:ext cx="60960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BMI</a:t>
                      </a:r>
                      <a:r>
                        <a:rPr lang="th-TH" b="1" baseline="0" dirty="0" smtClean="0"/>
                        <a:t> มาตรฐานคนเอเซีย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การแปรผล</a:t>
                      </a:r>
                      <a:endParaRPr lang="th-TH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&lt; 18.5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ผอม</a:t>
                      </a:r>
                      <a:endParaRPr lang="th-TH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18.5</a:t>
                      </a:r>
                      <a:r>
                        <a:rPr lang="th-TH" dirty="0" smtClean="0"/>
                        <a:t>  ̶   </a:t>
                      </a:r>
                      <a:r>
                        <a:rPr lang="th-TH" b="1" dirty="0" smtClean="0"/>
                        <a:t>22.9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ปกติ</a:t>
                      </a:r>
                      <a:endParaRPr lang="th-TH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/>
                        <a:t>23.0</a:t>
                      </a:r>
                      <a:r>
                        <a:rPr lang="th-TH" dirty="0" smtClean="0"/>
                        <a:t>  ̶   </a:t>
                      </a:r>
                      <a:r>
                        <a:rPr lang="th-TH" b="1" dirty="0" smtClean="0"/>
                        <a:t>24.9</a:t>
                      </a:r>
                      <a:endParaRPr lang="th-TH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น้ำหนักเกิน</a:t>
                      </a:r>
                      <a:endParaRPr lang="th-TH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/>
                        <a:t>25.0</a:t>
                      </a:r>
                      <a:r>
                        <a:rPr lang="th-TH" dirty="0" smtClean="0"/>
                        <a:t>  ̶   </a:t>
                      </a:r>
                      <a:r>
                        <a:rPr lang="th-TH" b="1" dirty="0" smtClean="0"/>
                        <a:t>29.9</a:t>
                      </a:r>
                      <a:endParaRPr lang="th-TH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อ้วนระดับ 1</a:t>
                      </a:r>
                      <a:endParaRPr lang="th-TH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>
                          <a:latin typeface="Adobe Caslon Pro"/>
                        </a:rPr>
                        <a:t>≥</a:t>
                      </a:r>
                      <a:r>
                        <a:rPr lang="th-TH" b="1" baseline="0" dirty="0" smtClean="0">
                          <a:latin typeface="Adobe Caslon Pro"/>
                        </a:rPr>
                        <a:t> 30</a:t>
                      </a:r>
                      <a:endParaRPr lang="th-TH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อ้วนระดับ 2</a:t>
                      </a:r>
                      <a:endParaRPr lang="th-TH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071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9997" y="1115849"/>
            <a:ext cx="86629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สุขภาพ</a:t>
            </a:r>
            <a:r>
              <a:rPr lang="th-T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มวลกาย ของนักเรียนโรงเรียนสาธิตระดับมัธยมตอนต้นและตอนปลาย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051720" y="249289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438112"/>
              </p:ext>
            </p:extLst>
          </p:nvPr>
        </p:nvGraphicFramePr>
        <p:xfrm>
          <a:off x="433256" y="1916832"/>
          <a:ext cx="8211755" cy="41452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34063"/>
                <a:gridCol w="1173108"/>
                <a:gridCol w="1082869"/>
                <a:gridCol w="1082869"/>
                <a:gridCol w="1082869"/>
                <a:gridCol w="1082869"/>
                <a:gridCol w="1173108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ระดับ</a:t>
                      </a:r>
                    </a:p>
                    <a:p>
                      <a:pPr algn="ctr"/>
                      <a:r>
                        <a:rPr lang="th-TH" dirty="0" smtClean="0"/>
                        <a:t>ชั้น</a:t>
                      </a:r>
                      <a:endParaRPr lang="th-TH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ต่ำกว่าเกณฑ์</a:t>
                      </a:r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ตามเกณฑ์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เกินเกณฑ์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จำนวน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 ร้อยละ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จำนวน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ร้อยละ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จำนวน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ร้อยละ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ม.1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68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38.41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76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42.93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33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18.64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ม.2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57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31.66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95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52.77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28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15.55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ม.3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59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34.91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82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49.11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27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15.97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ม.4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25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20.32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76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61.78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22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17.88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ม.5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21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17.21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82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67.21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19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15.57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ม.6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27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29.67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45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49.45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19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20.87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30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Action Button: Home 7">
            <a:hlinkClick r:id="rId3" action="ppaction://hlinksldjump" highlightClick="1"/>
          </p:cNvPr>
          <p:cNvSpPr/>
          <p:nvPr/>
        </p:nvSpPr>
        <p:spPr>
          <a:xfrm>
            <a:off x="8271999" y="436699"/>
            <a:ext cx="380612" cy="4008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1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2857268"/>
              </p:ext>
            </p:extLst>
          </p:nvPr>
        </p:nvGraphicFramePr>
        <p:xfrm>
          <a:off x="755576" y="2348880"/>
          <a:ext cx="8169827" cy="4365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Title 1"/>
          <p:cNvSpPr txBox="1">
            <a:spLocks/>
          </p:cNvSpPr>
          <p:nvPr/>
        </p:nvSpPr>
        <p:spPr>
          <a:xfrm>
            <a:off x="2123728" y="980728"/>
            <a:ext cx="5040560" cy="11430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สุขภาพมวลกาย</a:t>
            </a:r>
          </a:p>
          <a:p>
            <a:r>
              <a:rPr lang="th-TH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ระดับชั้นมัธยมศึกษาตอนต้น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84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334</Words>
  <Application>Microsoft Office PowerPoint</Application>
  <PresentationFormat>On-screen Show (4:3)</PresentationFormat>
  <Paragraphs>116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SD</dc:creator>
  <cp:lastModifiedBy>SD-SSRU</cp:lastModifiedBy>
  <cp:revision>110</cp:revision>
  <dcterms:created xsi:type="dcterms:W3CDTF">2018-09-28T06:51:02Z</dcterms:created>
  <dcterms:modified xsi:type="dcterms:W3CDTF">2020-11-13T06:48:36Z</dcterms:modified>
</cp:coreProperties>
</file>