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0A0E31DC-0C5A-446E-B6A6-C8461CC7D5E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98BC7-9BD0-451F-A846-AFBC32FB0716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5D5B2-4AC5-4105-9BF0-336ACE163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65D5B2-4AC5-4105-9BF0-336ACE16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2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65D5B2-4AC5-4105-9BF0-336ACE163D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0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1F19D5D-AF5F-4772-8B30-B6EA58E7367D}" type="datetimeFigureOut">
              <a:rPr lang="th-TH" smtClean="0"/>
              <a:t>20/06/64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19864D-309A-4132-8199-5DA00EA4E50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B40814"/>
                </a:solidFill>
                <a:latin typeface="Cooper Std Black" pitchFamily="18" charset="0"/>
              </a:rPr>
              <a:t>TENSES</a:t>
            </a:r>
            <a:endParaRPr lang="th-TH" sz="4400" dirty="0">
              <a:solidFill>
                <a:srgbClr val="B40814"/>
              </a:solidFill>
              <a:latin typeface="Cooper Std Black" pitchFamily="18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733365" y="4581128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Algerian" panose="04020705040A02060702" pitchFamily="82" charset="0"/>
              </a:rPr>
              <a:t>(12 Tenses)</a:t>
            </a:r>
            <a:endParaRPr lang="th-TH" sz="28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4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[2.2]   Past continuous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1844824"/>
            <a:ext cx="7200800" cy="410445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1. 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 2 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อย่างที่เกิดขึ้นไม่พร้อมกันในอดีต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มีหลักการใช้ดังนี้ เกิดก่อนใช้ 2.2 เกิดทีหลังใช้ 2.1 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latin typeface="Calibri"/>
                <a:ea typeface="Times New Roman"/>
                <a:cs typeface="TH SarabunPSK"/>
              </a:rPr>
              <a:t>     เช่น  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I was cleaning the house when my friends arrived at my house.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	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2.  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ใช้กับเหตุการณ์หรือการกระทำอันเดียวที่กำลังกระทำอยู่ในอดีต แต่ต้องระบุชั่วโมงและวันให้แน่ชัดไว้ในทุก 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latin typeface="Calibri"/>
                <a:ea typeface="Times New Roman"/>
                <a:cs typeface="TH SarabunPSK"/>
              </a:rPr>
              <a:t>      ประโยคด้วยทุกครั้ง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เช่น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  She was having breakfast at eight o’ clock yesterday.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3.   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ใช้กับเหตุการณ์ที่ได้กระทำติดต่อกันตลอดเวลาที่ได้ระบุไว้ในประโยค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ซึ่งจะมีคำบอกเวลาร่วมอยู่ด้วยใน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latin typeface="Calibri"/>
                <a:ea typeface="Times New Roman"/>
                <a:cs typeface="TH SarabunPSK"/>
              </a:rPr>
              <a:t>        ประโยค  เช่น 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all day yesterday etc.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        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4.  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2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อย่างที่กำลังทำในเวลาเดียวกัน (ใช้เฉพาะกริยาที่ทำได้นานเท่านั้น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หากเป็นกริยาที่ทำ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latin typeface="Calibri"/>
                <a:ea typeface="Times New Roman"/>
                <a:cs typeface="TH SarabunPSK"/>
              </a:rPr>
              <a:t>    นานไม่ได้ ก็ใช้หลักข้อ 1) ถ้าแต่งด้วย 2.1 กับ 2.2 จะดูจืดชืด  เช่น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                     	 He was cleaning the house while I was cooking breakfast.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851519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[2.3]   Past perfect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/>
                <a:ea typeface="Times New Roman"/>
                <a:cs typeface="TH SarabunPSK"/>
              </a:rPr>
              <a:t>ใช้กับเหตุการณ์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2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อย่างที่เกิดขึ้นไม่พร้อมกันในอดีต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( 2.3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นี้ไม่นิยมใช้ตามลำพัง ถ้าเกิดก่อนใช้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2.3  </a:t>
            </a:r>
            <a:r>
              <a:rPr lang="th-TH" sz="2000" dirty="0">
                <a:latin typeface="Calibri"/>
                <a:ea typeface="Times New Roman"/>
                <a:cs typeface="TH SarabunPSK"/>
              </a:rPr>
              <a:t>ถ้าเกิดทีหลังใช้ 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2.1) 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เช่น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          I had finished my homework before my mom came back home.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1153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[2.4]   past perfect continuous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2420888"/>
            <a:ext cx="7128908" cy="350897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2000" dirty="0">
                <a:latin typeface="Calibri"/>
                <a:ea typeface="Times New Roman"/>
                <a:cs typeface="TH SarabunPSK"/>
              </a:rPr>
              <a:t>มีหลักการใช้เหมือนกับ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2.3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ทุกกรณี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เพียงแต่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tense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นี้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ต้องการย้ำถึงความต่อเนื่องของการกระทำที่ 1 ว่าได้กระทำต่อเนื่องไปจนถึงการกระทำที่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2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โดยมิได้หยุด  เช่น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    When we arrived  at the meeting,  the lecturer had been speaking for an hour. 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341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pPr algn="ctr"/>
            <a:r>
              <a:rPr lang="en-US" b="1" u="sng" dirty="0">
                <a:latin typeface="TH SarabunPSK"/>
                <a:ea typeface="Times New Roman"/>
              </a:rPr>
              <a:t>Future Tense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2060848"/>
            <a:ext cx="6840760" cy="377178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[3.1]   S + will, shall + verb 1 +….  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บอกเรื่องที่จะเกิดขึ้นในอนาคต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)                 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[3.2]   S + will, shall + be   Verb 1 </a:t>
            </a:r>
            <a:r>
              <a:rPr lang="en-US" sz="2000" dirty="0" err="1">
                <a:latin typeface="TH SarabunPSK"/>
                <a:ea typeface="Times New Roman"/>
                <a:cs typeface="Cordia New"/>
              </a:rPr>
              <a:t>ing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+ …. 	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บอกว่าอนาคตนั้นๆกำลังทำอะไรอยู่)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[3.3]   S + will, shall + have + Verb 3  +… 	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บอกเรื่องที่จะเกิดหรือสำเร็จในช่วงเวลาใด   	                                                              เวลาหนึ่งในอนาคต)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         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[3.4]   S + will, shall + have + been + verb 1 </a:t>
            </a:r>
            <a:r>
              <a:rPr lang="en-US" sz="2000" dirty="0" err="1">
                <a:latin typeface="TH SarabunPSK"/>
                <a:ea typeface="Times New Roman"/>
                <a:cs typeface="Cordia New"/>
              </a:rPr>
              <a:t>ing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+....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บอกเรื่องที่จะทำอย่างต่อเนื่อง 	                                  ในเวลาใดเวลาหนึ่งในอนาคตและจะทำต่อไปเรื่อยข้างหน้า)</a:t>
            </a:r>
            <a:r>
              <a:rPr lang="th-TH" sz="2000" u="sng" dirty="0">
                <a:latin typeface="TH SarabunPSK"/>
                <a:ea typeface="Times New Roman"/>
                <a:cs typeface="Cordia New"/>
              </a:rPr>
              <a:t> 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0440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[3.1]   Future simple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71600" y="2060848"/>
            <a:ext cx="7272808" cy="35089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Calibri"/>
                <a:ea typeface="Times New Roman"/>
                <a:cs typeface="TH SarabunPSK"/>
              </a:rPr>
              <a:t>ใช้กับเหตุการณ์ที่จะเกิดขึ้นในอนาคต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ซึ่งจะมีคำว่า 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tomorrow, tonight, next week,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Times New Roman"/>
                <a:cs typeface="Cordia New"/>
              </a:rPr>
              <a:t>    next month 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	เป็นต้น  มาร่วมอยู่ด้วย</a:t>
            </a:r>
            <a:endParaRPr lang="en-US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Times New Roman"/>
                <a:cs typeface="Cordia New"/>
              </a:rPr>
              <a:t>           * shall   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ใช้กับ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     I, we</a:t>
            </a:r>
            <a:endParaRPr lang="en-US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Times New Roman"/>
                <a:cs typeface="Cordia New"/>
              </a:rPr>
              <a:t>             will    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ใช้กับบุรุษที่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 2, 3 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และนามทั่วๆไป</a:t>
            </a:r>
            <a:endParaRPr lang="en-US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Times New Roman"/>
                <a:cs typeface="Cordia New"/>
              </a:rPr>
              <a:t>will, shall  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จะใช้สลับกันในกรณีที่จะให้คำมั่นสัญญา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, 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ข่มขู่บังคับ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, 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ตกลงใจแน่วแน่</a:t>
            </a:r>
            <a:endParaRPr lang="en-US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Times New Roman"/>
                <a:cs typeface="Cordia New"/>
              </a:rPr>
              <a:t>will, shall 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  จะใช้กับเหตุการณ์ที่เกิดขึ้นโดยธรรมชาติหรือจงใจก็ได้</a:t>
            </a:r>
            <a:endParaRPr lang="en-US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Times New Roman"/>
                <a:cs typeface="Cordia New"/>
              </a:rPr>
              <a:t>be going to + V.1 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 จะใช้กับความจงใจของมนุษย์เท่านั้น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 (</a:t>
            </a:r>
            <a:r>
              <a:rPr lang="th-TH" dirty="0">
                <a:latin typeface="TH SarabunPSK"/>
                <a:ea typeface="Times New Roman"/>
                <a:cs typeface="Cordia New"/>
              </a:rPr>
              <a:t>ห้ามใช้กับเหตุการณ์ของธรรมชาติและไม่ใช้ใน</a:t>
            </a:r>
            <a:r>
              <a:rPr lang="th-TH" dirty="0">
                <a:latin typeface="Calibri"/>
                <a:ea typeface="Times New Roman"/>
                <a:cs typeface="TH SarabunPSK"/>
              </a:rPr>
              <a:t>ประโยคเงื่อนไข</a:t>
            </a:r>
            <a:r>
              <a:rPr lang="en-US" dirty="0">
                <a:latin typeface="TH SarabunPSK"/>
                <a:ea typeface="Times New Roman"/>
                <a:cs typeface="Cordia New"/>
              </a:rPr>
              <a:t>)</a:t>
            </a:r>
            <a:endParaRPr lang="en-US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562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en-US" sz="2800" b="1" u="sng" dirty="0">
                <a:latin typeface="TH SarabunPSK"/>
                <a:ea typeface="Times New Roman"/>
              </a:rPr>
              <a:t>[3.2]    Future continuous tense</a:t>
            </a:r>
            <a:r>
              <a:rPr lang="en-US" b="1" dirty="0">
                <a:latin typeface="TH SarabunPSK"/>
                <a:ea typeface="Times New Roman"/>
              </a:rPr>
              <a:t>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2060848"/>
            <a:ext cx="7344816" cy="381642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1.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 ใช้ในการบอกกล่าวว่าในอนาคตนั้นกำลังทำอะไรอยู่ (ต้องกำหนดเวลาแน่นอนด้วยเสมอ)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 เช่น</a:t>
            </a:r>
            <a:endParaRPr lang="en-US" sz="2000" dirty="0">
              <a:latin typeface="Calibri"/>
              <a:ea typeface="Times New Roman"/>
              <a:cs typeface="Cordia New"/>
            </a:endParaRPr>
          </a:p>
          <a:p>
            <a:pPr lvl="3">
              <a:lnSpc>
                <a:spcPct val="115000"/>
              </a:lnSpc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She will be sleeping at 5.00 a.m. tomorrow.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2.     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ใช้กับเหตุการณ์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2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อย่างที่จะเกิดขึ้นไม่พร้อมกันในอนาคต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มีกลักการใช้ดังนี้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               - 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เกิดก่อนใช้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  3.2      S + will be,  shall be + Verb 1 </a:t>
            </a:r>
            <a:r>
              <a:rPr lang="en-US" sz="2000" dirty="0" err="1">
                <a:latin typeface="TH SarabunPSK"/>
                <a:ea typeface="Times New Roman"/>
                <a:cs typeface="Cordia New"/>
              </a:rPr>
              <a:t>ing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                -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เกิดทีหลังใช้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1.1     S + Verb 1       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เช่น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/>
                <a:ea typeface="Times New Roman"/>
                <a:cs typeface="TH SarabunPSK"/>
              </a:rPr>
              <a:t>	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She will be sleeping when I arrive at her house at 5.00 a.m. tomorrow.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387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[3.3]   Future prefect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2060848"/>
            <a:ext cx="7272924" cy="350897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1.  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ใช้กับเหตุการณ์ที่จะเกิดขึ้นหรือสำเร็จลงในเวลาใดเวลาหนึ่งในอนาคต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โดยจะมีคำว่า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     by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นำหน้ากลุ่มคำที่บอกเวลา  เช่น  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by tomorrow, by next week 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เป็นต้น   เช่น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/>
                <a:ea typeface="Times New Roman"/>
                <a:cs typeface="TH SarabunPSK"/>
              </a:rPr>
              <a:t>		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I will have read this book by noon tomorrow.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 2.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ใช้กับเหตุการณ์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2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อย่างที่จะเกิดขึ้นไม่พร้อมกันในอนาคต มีหลักดังนี้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              - 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เกิดก่อนใช้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3.3      S + will, shall + have + Verb 3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	    - 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เกิดที่หลังใช้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1.1    S + Verb 1      </a:t>
            </a:r>
            <a:endParaRPr lang="th-TH" sz="2000" dirty="0">
              <a:latin typeface="TH SarabunPSK"/>
              <a:ea typeface="Times New Roman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TH SarabunPSK"/>
                <a:ea typeface="Times New Roman"/>
                <a:cs typeface="Cordia New"/>
              </a:rPr>
              <a:t>  เช่น</a:t>
            </a:r>
            <a:r>
              <a:rPr lang="en-US" sz="2000" dirty="0">
                <a:latin typeface="Calibri"/>
                <a:ea typeface="Times New Roman"/>
                <a:cs typeface="Cordia New"/>
              </a:rPr>
              <a:t>       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I will have read this book by the time my teacher come in this class.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48833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[3.4]  Future prefect continuous tense</a:t>
            </a:r>
            <a:r>
              <a:rPr lang="en-US" sz="2800" dirty="0">
                <a:latin typeface="TH SarabunPSK"/>
                <a:ea typeface="Times New Roman"/>
              </a:rPr>
              <a:t> 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9632" y="2348880"/>
            <a:ext cx="6777317" cy="350897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/>
                <a:ea typeface="Times New Roman"/>
                <a:cs typeface="TH SarabunPSK"/>
              </a:rPr>
              <a:t>ใช้เหมือน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3.3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ต่างกันเพียงแต่ว่า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3.4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นี้เน้นถึงการกระทำที่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1 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ได้ทำต่อเนื่องมาจนถึงการกระทำที่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2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และจะกระทำต่อไปในอนาคต อีกด้วย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**Tense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นี้ไม่ค่อยนิยมใช้บ่อยนัก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โดยเฉพาะกริยาที่ทำนานไม่ได้ อย่านำมาแต่งใน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Tense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นี้เด็ดขาด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 lvl="2"/>
            <a:r>
              <a:rPr lang="th-TH" dirty="0">
                <a:ea typeface="Times New Roman"/>
                <a:cs typeface="TH SarabunPSK"/>
              </a:rPr>
              <a:t>เช่น   </a:t>
            </a:r>
            <a:r>
              <a:rPr lang="en-US" dirty="0">
                <a:latin typeface="TH SarabunPSK"/>
                <a:ea typeface="Times New Roman"/>
              </a:rPr>
              <a:t>He  will  have  been  walking.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6734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6A4755-4118-423E-8AFD-61E47CB1C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1196752"/>
            <a:ext cx="7024744" cy="86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US" sz="4000" dirty="0"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4000" dirty="0"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TENSES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4E53BC-53EC-4BBF-A976-500E349E74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76864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363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D6A8E7C-3AB3-4AC6-96A3-06F4C0A7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80F8DEC-E752-4D57-BD66-18D662E9D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62A155-3DC7-4926-B6D0-D734F6CAF8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500062"/>
            <a:ext cx="8658225" cy="5857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89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u="sng" dirty="0">
                <a:latin typeface="TH SarabunPSK"/>
                <a:ea typeface="Times New Roman"/>
                <a:cs typeface="Cordia New"/>
              </a:rPr>
              <a:t>Tenses</a:t>
            </a:r>
            <a:br>
              <a:rPr lang="en-US" sz="2000" dirty="0">
                <a:latin typeface="Calibri"/>
                <a:ea typeface="Calibri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700808"/>
            <a:ext cx="6777317" cy="350897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u="sng" dirty="0">
                <a:latin typeface="TH SarabunPSK"/>
                <a:ea typeface="Times New Roman"/>
                <a:cs typeface="Cordia New"/>
              </a:rPr>
              <a:t>Tense  </a:t>
            </a:r>
            <a:r>
              <a:rPr lang="th-TH" sz="2900" u="sng" dirty="0">
                <a:latin typeface="TH SarabunPSK"/>
                <a:ea typeface="Times New Roman"/>
                <a:cs typeface="Cordia New"/>
              </a:rPr>
              <a:t>ในภาษาอังกฤษนี้จะแบ่งออกเป็น</a:t>
            </a:r>
            <a:r>
              <a:rPr lang="en-US" sz="2900" u="sng" dirty="0">
                <a:latin typeface="TH SarabunPSK"/>
                <a:ea typeface="Times New Roman"/>
                <a:cs typeface="Cordia New"/>
              </a:rPr>
              <a:t> 3 tense </a:t>
            </a:r>
            <a:r>
              <a:rPr lang="th-TH" sz="2900" u="sng" dirty="0">
                <a:latin typeface="TH SarabunPSK"/>
                <a:ea typeface="Times New Roman"/>
                <a:cs typeface="Cordia New"/>
              </a:rPr>
              <a:t>ใหญ่ๆ คือ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dirty="0">
                <a:latin typeface="TH SarabunPSK"/>
                <a:ea typeface="Times New Roman"/>
                <a:cs typeface="Cordia New"/>
              </a:rPr>
              <a:t>               1.     Present tense         </a:t>
            </a:r>
            <a:r>
              <a:rPr lang="th-TH" sz="2900" dirty="0">
                <a:latin typeface="TH SarabunPSK"/>
                <a:ea typeface="Times New Roman"/>
                <a:cs typeface="Cordia New"/>
              </a:rPr>
              <a:t>ปัจจุบัน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dirty="0">
                <a:latin typeface="TH SarabunPSK"/>
                <a:ea typeface="Times New Roman"/>
                <a:cs typeface="Cordia New"/>
              </a:rPr>
              <a:t>               2.     Past tense              </a:t>
            </a:r>
            <a:r>
              <a:rPr lang="th-TH" sz="2900" dirty="0">
                <a:latin typeface="TH SarabunPSK"/>
                <a:ea typeface="Times New Roman"/>
                <a:cs typeface="Cordia New"/>
              </a:rPr>
              <a:t>อดีตกาล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dirty="0">
                <a:latin typeface="TH SarabunPSK"/>
                <a:ea typeface="Times New Roman"/>
                <a:cs typeface="Cordia New"/>
              </a:rPr>
              <a:t>               3.     Future tense          </a:t>
            </a:r>
            <a:r>
              <a:rPr lang="th-TH" sz="2900" dirty="0">
                <a:latin typeface="TH SarabunPSK"/>
                <a:ea typeface="Times New Roman"/>
                <a:cs typeface="Cordia New"/>
              </a:rPr>
              <a:t> อนาคตกาล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900" u="sng" dirty="0">
                <a:latin typeface="Calibri"/>
                <a:ea typeface="Times New Roman"/>
                <a:cs typeface="TH SarabunPSK"/>
              </a:rPr>
              <a:t>ในแต่ละ</a:t>
            </a:r>
            <a:r>
              <a:rPr lang="en-US" sz="2900" u="sng" dirty="0">
                <a:latin typeface="TH SarabunPSK"/>
                <a:ea typeface="Times New Roman"/>
                <a:cs typeface="Cordia New"/>
              </a:rPr>
              <a:t>  tense </a:t>
            </a:r>
            <a:r>
              <a:rPr lang="th-TH" sz="2900" u="sng" dirty="0">
                <a:latin typeface="TH SarabunPSK"/>
                <a:ea typeface="Times New Roman"/>
                <a:cs typeface="Cordia New"/>
              </a:rPr>
              <a:t>ยังแยกย่อยได้</a:t>
            </a:r>
            <a:r>
              <a:rPr lang="en-US" sz="2900" u="sng" dirty="0">
                <a:latin typeface="TH SarabunPSK"/>
                <a:ea typeface="Times New Roman"/>
                <a:cs typeface="Cordia New"/>
              </a:rPr>
              <a:t> tense </a:t>
            </a:r>
            <a:r>
              <a:rPr lang="th-TH" sz="2900" u="sng" dirty="0">
                <a:latin typeface="TH SarabunPSK"/>
                <a:ea typeface="Times New Roman"/>
                <a:cs typeface="Cordia New"/>
              </a:rPr>
              <a:t>ละ</a:t>
            </a:r>
            <a:r>
              <a:rPr lang="en-US" sz="2900" u="sng" dirty="0">
                <a:latin typeface="TH SarabunPSK"/>
                <a:ea typeface="Times New Roman"/>
                <a:cs typeface="Cordia New"/>
              </a:rPr>
              <a:t> 4  </a:t>
            </a:r>
            <a:r>
              <a:rPr lang="th-TH" sz="2900" u="sng" dirty="0">
                <a:latin typeface="TH SarabunPSK"/>
                <a:ea typeface="Times New Roman"/>
                <a:cs typeface="Cordia New"/>
              </a:rPr>
              <a:t>คือ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dirty="0">
                <a:latin typeface="TH SarabunPSK"/>
                <a:ea typeface="Times New Roman"/>
                <a:cs typeface="Cordia New"/>
              </a:rPr>
              <a:t>               1.     Simple tense   </a:t>
            </a:r>
            <a:r>
              <a:rPr lang="th-TH" sz="2900" dirty="0">
                <a:latin typeface="TH SarabunPSK"/>
                <a:ea typeface="Times New Roman"/>
                <a:cs typeface="Cordia New"/>
              </a:rPr>
              <a:t>           ธรรมดา (ง่ายๆตรงๆไม่ซับซ้อน)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dirty="0">
                <a:latin typeface="TH SarabunPSK"/>
                <a:ea typeface="Times New Roman"/>
                <a:cs typeface="Cordia New"/>
              </a:rPr>
              <a:t>               2.     Continuous tense   </a:t>
            </a:r>
            <a:r>
              <a:rPr lang="th-TH" sz="2900" dirty="0">
                <a:latin typeface="TH SarabunPSK"/>
                <a:ea typeface="Times New Roman"/>
                <a:cs typeface="Cordia New"/>
              </a:rPr>
              <a:t>   กำลังกระทำอยู่ (กำลังเกิดอยู่)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dirty="0">
                <a:latin typeface="TH SarabunPSK"/>
                <a:ea typeface="Times New Roman"/>
                <a:cs typeface="Cordia New"/>
              </a:rPr>
              <a:t>               3.     Perfect tense    </a:t>
            </a:r>
            <a:r>
              <a:rPr lang="th-TH" sz="2900" dirty="0">
                <a:latin typeface="TH SarabunPSK"/>
                <a:ea typeface="Times New Roman"/>
                <a:cs typeface="Cordia New"/>
              </a:rPr>
              <a:t>         สมบูรณ์ (ทำเรียบร้อยแล้ว)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900" dirty="0">
                <a:latin typeface="TH SarabunPSK"/>
                <a:ea typeface="Times New Roman"/>
                <a:cs typeface="Cordia New"/>
              </a:rPr>
              <a:t>               4.     Perfect continuous tense </a:t>
            </a:r>
            <a:r>
              <a:rPr lang="th-TH" sz="2900" dirty="0">
                <a:latin typeface="TH SarabunPSK"/>
                <a:ea typeface="Times New Roman"/>
                <a:cs typeface="Cordia New"/>
              </a:rPr>
              <a:t>	สมบูรณ์กำลังกระทำ (ทำเรียบร้อยแล้วและ   			                	กำลังดำเนินด้วย)</a:t>
            </a:r>
            <a:endParaRPr lang="en-US" sz="29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131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br>
              <a:rPr lang="th-TH" b="1" u="sng" dirty="0">
                <a:latin typeface="Calibri"/>
                <a:ea typeface="Times New Roman"/>
                <a:cs typeface="TH SarabunPSK"/>
              </a:rPr>
            </a:br>
            <a:br>
              <a:rPr lang="th-TH" b="1" u="sng" dirty="0">
                <a:latin typeface="Calibri"/>
                <a:ea typeface="Times New Roman"/>
                <a:cs typeface="TH SarabunPSK"/>
              </a:rPr>
            </a:br>
            <a:br>
              <a:rPr lang="th-TH" b="1" u="sng" dirty="0">
                <a:latin typeface="Calibri"/>
                <a:ea typeface="Times New Roman"/>
                <a:cs typeface="TH SarabunPSK"/>
              </a:rPr>
            </a:br>
            <a:br>
              <a:rPr lang="th-TH" b="1" u="sng" dirty="0">
                <a:latin typeface="Calibri"/>
                <a:ea typeface="Times New Roman"/>
                <a:cs typeface="TH SarabunPSK"/>
              </a:rPr>
            </a:br>
            <a:br>
              <a:rPr lang="th-TH" b="1" u="sng" dirty="0">
                <a:latin typeface="Calibri"/>
                <a:ea typeface="Times New Roman"/>
                <a:cs typeface="TH SarabunPSK"/>
              </a:rPr>
            </a:br>
            <a:r>
              <a:rPr lang="th-TH" b="1" u="sng" dirty="0">
                <a:latin typeface="Calibri"/>
                <a:ea typeface="Times New Roman"/>
                <a:cs typeface="TH SarabunPSK"/>
              </a:rPr>
              <a:t>โครงสร้าง</a:t>
            </a:r>
            <a:r>
              <a:rPr lang="en-US" b="1" u="sng" dirty="0">
                <a:latin typeface="TH SarabunPSK"/>
                <a:ea typeface="Times New Roman"/>
                <a:cs typeface="Cordia New"/>
              </a:rPr>
              <a:t> tense</a:t>
            </a:r>
            <a:r>
              <a:rPr lang="th-TH" b="1" u="sng" dirty="0">
                <a:latin typeface="TH SarabunPSK"/>
                <a:ea typeface="Times New Roman"/>
                <a:cs typeface="Cordia New"/>
              </a:rPr>
              <a:t> และ หลักการใช้แต่ละ</a:t>
            </a:r>
            <a:r>
              <a:rPr lang="en-US" b="1" u="sng" dirty="0">
                <a:latin typeface="TH SarabunPSK"/>
                <a:ea typeface="Times New Roman"/>
                <a:cs typeface="Cordia New"/>
              </a:rPr>
              <a:t> tense 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2276872"/>
            <a:ext cx="7137357" cy="3508977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600" b="1" u="sng" dirty="0">
                <a:solidFill>
                  <a:schemeClr val="bg2">
                    <a:lumMod val="50000"/>
                  </a:schemeClr>
                </a:solidFill>
                <a:latin typeface="TH SarabunPSK"/>
                <a:ea typeface="Times New Roman"/>
                <a:cs typeface="Cordia New"/>
              </a:rPr>
              <a:t>Present  Tense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ordia New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 </a:t>
            </a:r>
            <a:r>
              <a:rPr lang="en-US" sz="2000" b="1" dirty="0">
                <a:latin typeface="TH SarabunPSK"/>
                <a:ea typeface="Times New Roman"/>
                <a:cs typeface="Cordia New"/>
              </a:rPr>
              <a:t>[1.1]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S + Verb 1 + ……  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บอกความจริงที่เกิดขึ้นง่ายๆ ตรงๆไม่ซับซ้อน)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 </a:t>
            </a:r>
            <a:r>
              <a:rPr lang="en-US" sz="2000" b="1" dirty="0">
                <a:latin typeface="TH SarabunPSK"/>
                <a:ea typeface="Times New Roman"/>
                <a:cs typeface="Cordia New"/>
              </a:rPr>
              <a:t>[1.2]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S + is, am, are + Verb 1 </a:t>
            </a:r>
            <a:r>
              <a:rPr lang="en-US" sz="2000" dirty="0" err="1">
                <a:latin typeface="TH SarabunPSK"/>
                <a:ea typeface="Times New Roman"/>
                <a:cs typeface="Cordia New"/>
              </a:rPr>
              <a:t>ing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+…..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บอกว่าเดี๋ยวนี้กำลังเกิดอะไรอยู่)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 </a:t>
            </a:r>
            <a:r>
              <a:rPr lang="en-US" sz="2000" b="1" dirty="0">
                <a:latin typeface="TH SarabunPSK"/>
                <a:ea typeface="Times New Roman"/>
                <a:cs typeface="Cordia New"/>
              </a:rPr>
              <a:t>[1.3]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S + has, have + Verb 3 + …. 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บอกว่าได้ทำมาแล้วจนถึงปัจจุบัน)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 </a:t>
            </a:r>
            <a:r>
              <a:rPr lang="en-US" sz="2000" b="1" dirty="0">
                <a:latin typeface="TH SarabunPSK"/>
                <a:ea typeface="Times New Roman"/>
                <a:cs typeface="Cordia New"/>
              </a:rPr>
              <a:t>[1.4]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S + has, have + been + Verb1 </a:t>
            </a:r>
            <a:r>
              <a:rPr lang="en-US" sz="2000" dirty="0" err="1">
                <a:latin typeface="TH SarabunPSK"/>
                <a:ea typeface="Times New Roman"/>
                <a:cs typeface="Cordia New"/>
              </a:rPr>
              <a:t>ing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+ ….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บอกว่าได้ทำมาแล้วและกำลังทำต่อไปอีก)</a:t>
            </a:r>
            <a:endParaRPr lang="en-US" sz="20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19572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[1.1] Present simple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640" y="1844824"/>
            <a:ext cx="6777317" cy="381642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1.   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ใช้กับเหตุการณ์ที่เกิดขึ้นตามความจริงของธรรมชาติ และคำสุภาษิต คำพังเพย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   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2.   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ใช้กับเหตุการณ์ที่เป็นความจริงในขณะที่พูด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(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ก่อนหรือหลังจะไม่จริงก็ตาม)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3.   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ใช้กับกริยาที่ทำนานไม่ได้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 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เช่น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รัก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, 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เข้าใจ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,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รู้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เป็นต้น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4.   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ใช้กับการกระทำที่คิดว่าจะเกิดขึ้นในอนาคตอันใกล้ (จะมีคำวิเศษณ์บอกอนาคตร่วมด้วย)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5.   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ใช้ในการเล่าสรุปเรื่องต่างๆในอดีต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เช่น นิยาย นิทาน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6.  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  ใช้ในประโยคเงื่อนไขในอนาคตที่ต้นประโยคจะขึ้นต้นด้วยคำว่า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If, unless, as soon as, till, whenever,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      while 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เป็นต้น 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7.   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ใช้กับเรื่องที่กระทำอย่างสม่ำเสมอ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และมีคำวิเศษณ์บอกเวลาที่สม่ำเสมอร่วมอยู่ด้วย เช่น 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always, often, 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       every day 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เป็นต้น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H SarabunPSK"/>
                <a:ea typeface="Times New Roman"/>
                <a:cs typeface="Cordia New"/>
              </a:rPr>
              <a:t>8.  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ใช้ในประโยคที่คล้อยตามที่เป็น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[1.1]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ประโยคตามต้องใช้</a:t>
            </a:r>
            <a:r>
              <a:rPr lang="en-US" sz="1600" dirty="0">
                <a:latin typeface="TH SarabunPSK"/>
                <a:ea typeface="Times New Roman"/>
                <a:cs typeface="Cordia New"/>
              </a:rPr>
              <a:t> [1.1]  </a:t>
            </a:r>
            <a:r>
              <a:rPr lang="th-TH" sz="1600" dirty="0">
                <a:latin typeface="TH SarabunPSK"/>
                <a:ea typeface="Times New Roman"/>
                <a:cs typeface="Cordia New"/>
              </a:rPr>
              <a:t>ด้วยเสมอ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a typeface="Times New Roman"/>
                <a:cs typeface="TH SarabunPSK"/>
              </a:rPr>
              <a:t>                  เช่น</a:t>
            </a:r>
            <a:r>
              <a:rPr lang="en-US" sz="1600" dirty="0">
                <a:latin typeface="TH SarabunPSK"/>
                <a:ea typeface="Times New Roman"/>
              </a:rPr>
              <a:t>    He walks.   </a:t>
            </a:r>
            <a:endParaRPr lang="en-US" sz="16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14887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[1.2] Present continuous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1772816"/>
            <a:ext cx="7128792" cy="388843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1.   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ใช้ในเหตุการณ์ที่กำลังกระทำอยู่ในขณะที่พูด (ใช้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now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ร่วมด้วยก็ได้ โดยใส่ไว้ต้นประโยค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,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 	หลังกริยา หรือ  </a:t>
            </a:r>
            <a:r>
              <a:rPr lang="th-TH" sz="2000" dirty="0">
                <a:latin typeface="Calibri"/>
                <a:ea typeface="Times New Roman"/>
                <a:cs typeface="TH SarabunPSK"/>
              </a:rPr>
              <a:t>ท้ายประโยค ก็ได้)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2.   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ใช้ในเหตุการณ์ที่กำลังกระทำอยู่ในระยะเวลาอันยาวนาน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เช่น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ในวันนี้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,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ในปีนี้ 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3.   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ใช้กับเหตุการณ์ที่ผู้พูดมั่นใจว่าจะต้องเกิดขึ้นในอนาคตอันใกล้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เช่น เร็วๆนี้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,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พรุ่งนี้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latin typeface="TH SarabunPSK"/>
                <a:ea typeface="Times New Roman"/>
                <a:cs typeface="Cordia New"/>
              </a:rPr>
              <a:t>*</a:t>
            </a:r>
            <a:r>
              <a:rPr lang="th-TH" sz="2000" b="1" u="sng" dirty="0">
                <a:latin typeface="TH SarabunPSK"/>
                <a:ea typeface="Times New Roman"/>
                <a:cs typeface="Cordia New"/>
              </a:rPr>
              <a:t>หมายเหตุ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กริยาที่ทำนานไม่ได้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เช่น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รัก 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,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เข้าใจ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,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รู้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,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ชอบ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จะนำมาแต่งใน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 Tense  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นี้ไม่ได้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 lvl="1"/>
            <a:r>
              <a:rPr lang="th-TH" sz="2000" dirty="0">
                <a:ea typeface="Times New Roman"/>
                <a:cs typeface="TH SarabunPSK"/>
              </a:rPr>
              <a:t>                        เช่น</a:t>
            </a:r>
            <a:r>
              <a:rPr lang="en-US" sz="2000" dirty="0">
                <a:latin typeface="TH SarabunPSK"/>
                <a:ea typeface="Times New Roman"/>
              </a:rPr>
              <a:t>   He is walking. 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43193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52618" cy="1152128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[1.3] Present perfect 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1988840"/>
            <a:ext cx="7272808" cy="367240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1.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ใช้กับเหตุการณ์ที่เกิดขึ้นแล้วในอดีต และต่อเนื่องมาจนถึงปัจจุบัน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และจะมีคำว่า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since  (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ตั้งแต่) และ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latin typeface="Calibri"/>
                <a:ea typeface="Times New Roman"/>
                <a:cs typeface="TH SarabunPSK"/>
              </a:rPr>
              <a:t>   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for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(เป็นเวลา) มาใช้ร่วมด้วย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                                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2. 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ใช้กับเหตุการณ์ที่ได้เคยทำมาแล้วในอดีต (จะกี่ครั้งก็ได้ หรือจะทำอีกในปัจจุบัน หรือจะทำในอนาคต ก็ได้)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latin typeface="Calibri"/>
                <a:ea typeface="Times New Roman"/>
                <a:cs typeface="TH SarabunPSK"/>
              </a:rPr>
              <a:t>    และจะมีคำว่า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ever, never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 มาใช้ร่วมด้วย              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3. 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ใช้กับเหตุการณ์ที่จบลงแล้วแต่ผู้พูดยังประทับใจอยู่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4. 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ใช้กับเหตุการณ์ที่เพิ่งจบไปแล้วไม่นาน(ไม่ได้ประทับใจอยู่) ซึ่งจะมีคำเหล่านี้มาใช้ร่วมด้วยเสมอ  คือ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     just,  already, yet, finally 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เป็นต้น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 lvl="2"/>
            <a:r>
              <a:rPr lang="th-TH" sz="1800" dirty="0">
                <a:ea typeface="Times New Roman"/>
                <a:cs typeface="TH SarabunPSK"/>
              </a:rPr>
              <a:t>           เช่น   </a:t>
            </a:r>
            <a:r>
              <a:rPr lang="en-US" sz="1800" dirty="0">
                <a:latin typeface="TH SarabunPSK"/>
                <a:ea typeface="Times New Roman"/>
              </a:rPr>
              <a:t>He has walked. 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0144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024744" cy="1143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>
                <a:latin typeface="TH SarabunPSK"/>
                <a:ea typeface="Times New Roman"/>
              </a:rPr>
              <a:t>[1.4] Present perfect continuous tense</a:t>
            </a:r>
            <a:r>
              <a:rPr lang="en-US" b="1" dirty="0">
                <a:latin typeface="TH SarabunPSK"/>
                <a:ea typeface="Times New Roman"/>
              </a:rPr>
              <a:t>  </a:t>
            </a:r>
            <a:r>
              <a:rPr lang="en-US" dirty="0">
                <a:latin typeface="TH SarabunPSK"/>
                <a:ea typeface="Times New Roman"/>
              </a:rPr>
              <a:t> 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640" y="2420888"/>
            <a:ext cx="6705309" cy="322094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 pitchFamily="34" charset="-34"/>
                <a:ea typeface="Times New Roman"/>
                <a:cs typeface="TH SarabunPSK" pitchFamily="34" charset="-34"/>
              </a:rPr>
              <a:t>*  </a:t>
            </a: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มีหลักการใช้เหมือน</a:t>
            </a:r>
            <a:r>
              <a:rPr lang="en-US" sz="2000" dirty="0">
                <a:latin typeface="TH SarabunPSK" pitchFamily="34" charset="-34"/>
                <a:ea typeface="Times New Roman"/>
                <a:cs typeface="TH SarabunPSK" pitchFamily="34" charset="-34"/>
              </a:rPr>
              <a:t>  [1.3]  </a:t>
            </a: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ทุกประการ เพียงแต่เน้นว่าจะทำต่อไปในอนาคตด้วย</a:t>
            </a:r>
            <a:r>
              <a:rPr lang="en-US" sz="2000" dirty="0">
                <a:latin typeface="TH SarabunPSK" pitchFamily="34" charset="-34"/>
                <a:ea typeface="Times New Roman"/>
                <a:cs typeface="TH SarabunPSK" pitchFamily="34" charset="-34"/>
              </a:rPr>
              <a:t> </a:t>
            </a: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ซึ่ง [</a:t>
            </a:r>
            <a:r>
              <a:rPr lang="en-US" sz="2000" dirty="0">
                <a:latin typeface="TH SarabunPSK" pitchFamily="34" charset="-34"/>
                <a:ea typeface="Times New Roman"/>
                <a:cs typeface="TH SarabunPSK" pitchFamily="34" charset="-34"/>
              </a:rPr>
              <a:t>1.3] </a:t>
            </a: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นั้นไม่เน้นว่าได้กระทำอย่างต่อเนื่องหรือไม่</a:t>
            </a:r>
            <a:r>
              <a:rPr lang="en-US" sz="2000" dirty="0">
                <a:latin typeface="TH SarabunPSK" pitchFamily="34" charset="-34"/>
                <a:ea typeface="Times New Roman"/>
                <a:cs typeface="TH SarabunPSK" pitchFamily="34" charset="-34"/>
              </a:rPr>
              <a:t>  </a:t>
            </a: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ส่วน [</a:t>
            </a:r>
            <a:r>
              <a:rPr lang="en-US" sz="2000" dirty="0">
                <a:latin typeface="TH SarabunPSK" pitchFamily="34" charset="-34"/>
                <a:ea typeface="Times New Roman"/>
                <a:cs typeface="TH SarabunPSK" pitchFamily="34" charset="-34"/>
              </a:rPr>
              <a:t>1.4]  </a:t>
            </a: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นี้ เน้นว่ากระทำมาอย่างต่อเนื่องและจะกระทำต่อไปในอนาคตอีกด้วย</a:t>
            </a:r>
          </a:p>
          <a:p>
            <a:pPr lvl="1">
              <a:lnSpc>
                <a:spcPct val="115000"/>
              </a:lnSpc>
            </a:pP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                เช่น</a:t>
            </a:r>
            <a:r>
              <a:rPr lang="en-US" sz="2000" dirty="0">
                <a:latin typeface="TH SarabunPSK" pitchFamily="34" charset="-34"/>
                <a:ea typeface="Times New Roman"/>
                <a:cs typeface="TH SarabunPSK" pitchFamily="34" charset="-34"/>
              </a:rPr>
              <a:t>  He  has  been  walking .  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736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u="sng" dirty="0">
                <a:latin typeface="TH SarabunPSK"/>
                <a:ea typeface="Times New Roman"/>
                <a:cs typeface="Cordia New"/>
              </a:rPr>
              <a:t>Past Tense</a:t>
            </a:r>
            <a:br>
              <a:rPr lang="en-US" sz="2400" dirty="0">
                <a:latin typeface="Calibri"/>
                <a:ea typeface="Calibri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1772816"/>
            <a:ext cx="6705193" cy="405981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[2.1]   S + Verb 2 + ….     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บอกเรื่องที่เคยเกิดมาแล้วในอดีต)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[2.2]   S + was, were + Verb 1 </a:t>
            </a:r>
            <a:r>
              <a:rPr lang="en-US" sz="2000" dirty="0" err="1">
                <a:latin typeface="TH SarabunPSK"/>
                <a:ea typeface="Times New Roman"/>
                <a:cs typeface="Cordia New"/>
              </a:rPr>
              <a:t>ing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 +…  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บอกเรื่องที่กำลังทำอยู่ในอดีต)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[2.3]   S + had + verb 3 + …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บอกเรื่องที่ทำมาแล้วในอดีตในช่วงเวลาใดเวลาหนึ่ง)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H SarabunPSK"/>
                <a:ea typeface="Times New Roman"/>
                <a:cs typeface="Cordia New"/>
              </a:rPr>
              <a:t>[2.4]   S + had + been + verb 1 </a:t>
            </a:r>
            <a:r>
              <a:rPr lang="en-US" sz="2000" dirty="0" err="1">
                <a:latin typeface="TH SarabunPSK"/>
                <a:ea typeface="Times New Roman"/>
                <a:cs typeface="Cordia New"/>
              </a:rPr>
              <a:t>ing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 + …  (</a:t>
            </a:r>
            <a:r>
              <a:rPr lang="th-TH" sz="2000" dirty="0">
                <a:latin typeface="TH SarabunPSK"/>
                <a:ea typeface="Times New Roman"/>
                <a:cs typeface="Cordia New"/>
              </a:rPr>
              <a:t>บอกเรื่องที่ทำมาแล้วอย่างต่อเนื่องไม่หยุด)</a:t>
            </a:r>
            <a:r>
              <a:rPr lang="en-US" sz="2000" dirty="0">
                <a:latin typeface="TH SarabunPSK"/>
                <a:ea typeface="Times New Roman"/>
                <a:cs typeface="Cordia New"/>
              </a:rPr>
              <a:t>	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28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H SarabunPSK"/>
                <a:ea typeface="Times New Roman"/>
              </a:rPr>
              <a:t>[2.1] Past simple tense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1628800"/>
            <a:ext cx="6777317" cy="424847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1.  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ใช้กับเหตุการณ์ที่เกิดขึ้นและจบลงแล้วในอดีต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มิได้ต่อเนื่องมาถึงขณะที่พูด และมักมีคำต่อไปนี้มาร่วมด้วยเสมอในประโยค เช่น 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yesterday, last year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 เป็นต้น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2.   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ใช้กับเหตุการณ์ที่ทำเป็นประจำในอดีตที่ผ่านมาในครั้งนั้นๆ ซึ่งต้องมีคำวิเศษณ์บอกความถี่ (เช่น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always,</a:t>
            </a:r>
            <a:r>
              <a:rPr lang="th-TH" sz="1800" dirty="0">
                <a:latin typeface="Calibri"/>
                <a:ea typeface="Times New Roman"/>
                <a:cs typeface="Cordia New"/>
              </a:rPr>
              <a:t>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every day)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กับคำวิเศษณ์บอกเวลา (เช่น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 yesterday, last month) 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2 อย่างมาร่วมอยู่ด้วยเสมอ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 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3.  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ใช้กับเหตุการณ์ที่ได้เคยเกิดขึ้นมาแล้วในอดีต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แต่ปัจจุบันไม่ได้เกิดอยู่ หรือไม่ได้เป็นดั่งใน</a:t>
            </a:r>
            <a:r>
              <a:rPr lang="th-TH" sz="1800" dirty="0" err="1">
                <a:latin typeface="TH SarabunPSK"/>
                <a:ea typeface="Times New Roman"/>
                <a:cs typeface="Cordia New"/>
              </a:rPr>
              <a:t>ดีต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นั้นแล้ว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ซึ่ง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latin typeface="Calibri"/>
                <a:ea typeface="Times New Roman"/>
                <a:cs typeface="TH SarabunPSK"/>
              </a:rPr>
              <a:t>       จะมีคำว่า 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 ago 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ร่วมอยู่ด้วย 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latin typeface="TH SarabunPSK"/>
                <a:ea typeface="Times New Roman"/>
                <a:cs typeface="Cordia New"/>
              </a:rPr>
              <a:t>4.   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ใช้ในประโยคที่คล้อยตามที่เป็น [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2.1]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ประโยคคล้อยตามก็ต้อง เป็น [</a:t>
            </a:r>
            <a:r>
              <a:rPr lang="en-US" sz="1800" dirty="0">
                <a:latin typeface="TH SarabunPSK"/>
                <a:ea typeface="Times New Roman"/>
                <a:cs typeface="Cordia New"/>
              </a:rPr>
              <a:t>2.1]  </a:t>
            </a:r>
            <a:r>
              <a:rPr lang="th-TH" sz="1800" dirty="0">
                <a:latin typeface="TH SarabunPSK"/>
                <a:ea typeface="Times New Roman"/>
                <a:cs typeface="Cordia New"/>
              </a:rPr>
              <a:t>ด้วย</a:t>
            </a:r>
            <a:endParaRPr lang="en-US" sz="1800" dirty="0">
              <a:latin typeface="Calibri"/>
              <a:ea typeface="Calibri"/>
              <a:cs typeface="Cordia New"/>
            </a:endParaRPr>
          </a:p>
          <a:p>
            <a:pPr lvl="2"/>
            <a:r>
              <a:rPr lang="th-TH" sz="1800" dirty="0">
                <a:ea typeface="Times New Roman"/>
                <a:cs typeface="TH SarabunPSK"/>
              </a:rPr>
              <a:t>เช่น</a:t>
            </a:r>
            <a:r>
              <a:rPr lang="en-US" sz="1800" dirty="0">
                <a:latin typeface="TH SarabunPSK"/>
                <a:ea typeface="Times New Roman"/>
              </a:rPr>
              <a:t>   He walked.  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479381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</TotalTime>
  <Words>1987</Words>
  <Application>Microsoft Office PowerPoint</Application>
  <PresentationFormat>นำเสนอทางหน้าจอ (4:3)</PresentationFormat>
  <Paragraphs>110</Paragraphs>
  <Slides>19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7" baseType="lpstr">
      <vt:lpstr>Algerian</vt:lpstr>
      <vt:lpstr>Bodoni MT Black</vt:lpstr>
      <vt:lpstr>Calibri</vt:lpstr>
      <vt:lpstr>Century Gothic</vt:lpstr>
      <vt:lpstr>Cooper Std Black</vt:lpstr>
      <vt:lpstr>TH SarabunPSK</vt:lpstr>
      <vt:lpstr>Wingdings 2</vt:lpstr>
      <vt:lpstr>Austin</vt:lpstr>
      <vt:lpstr>TENSES</vt:lpstr>
      <vt:lpstr>Tenses </vt:lpstr>
      <vt:lpstr>     โครงสร้าง tense และ หลักการใช้แต่ละ tense </vt:lpstr>
      <vt:lpstr>[1.1] Present simple tense</vt:lpstr>
      <vt:lpstr>[1.2] Present continuous tense</vt:lpstr>
      <vt:lpstr>[1.3] Present perfect tense</vt:lpstr>
      <vt:lpstr>[1.4] Present perfect continuous tense    </vt:lpstr>
      <vt:lpstr>Past Tense </vt:lpstr>
      <vt:lpstr>[2.1] Past simple tense</vt:lpstr>
      <vt:lpstr>[2.2]   Past continuous tense</vt:lpstr>
      <vt:lpstr>[2.3]   Past perfect tense</vt:lpstr>
      <vt:lpstr>[2.4]   past perfect continuous tense</vt:lpstr>
      <vt:lpstr>Future Tense</vt:lpstr>
      <vt:lpstr>[3.1]   Future simple tense</vt:lpstr>
      <vt:lpstr>[3.2]    Future continuous tense </vt:lpstr>
      <vt:lpstr>[3.3]   Future prefect tense</vt:lpstr>
      <vt:lpstr>[3.4]  Future prefect continuous tense </vt:lpstr>
      <vt:lpstr> TENSES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SD</dc:creator>
  <cp:lastModifiedBy>พรสิรินทร์ หาเรือนทรง</cp:lastModifiedBy>
  <cp:revision>12</cp:revision>
  <dcterms:created xsi:type="dcterms:W3CDTF">2020-05-12T02:32:29Z</dcterms:created>
  <dcterms:modified xsi:type="dcterms:W3CDTF">2021-06-20T09:02:04Z</dcterms:modified>
</cp:coreProperties>
</file>