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953CB8-040A-4049-8F4D-A01B15650BCD}" type="datetimeFigureOut">
              <a:rPr lang="th-TH" smtClean="0"/>
              <a:t>31/01/60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171C98-2A4B-442B-8FED-082F7741C63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953CB8-040A-4049-8F4D-A01B15650BCD}" type="datetimeFigureOut">
              <a:rPr lang="th-TH" smtClean="0"/>
              <a:t>31/01/60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171C98-2A4B-442B-8FED-082F7741C63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953CB8-040A-4049-8F4D-A01B15650BCD}" type="datetimeFigureOut">
              <a:rPr lang="th-TH" smtClean="0"/>
              <a:t>31/01/60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171C98-2A4B-442B-8FED-082F7741C63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953CB8-040A-4049-8F4D-A01B15650BCD}" type="datetimeFigureOut">
              <a:rPr lang="th-TH" smtClean="0"/>
              <a:t>31/01/60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171C98-2A4B-442B-8FED-082F7741C63D}" type="slidenum">
              <a:rPr lang="th-TH" smtClean="0"/>
              <a:t>‹#›</a:t>
            </a:fld>
            <a:endParaRPr lang="th-TH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953CB8-040A-4049-8F4D-A01B15650BCD}" type="datetimeFigureOut">
              <a:rPr lang="th-TH" smtClean="0"/>
              <a:t>31/01/60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171C98-2A4B-442B-8FED-082F7741C63D}" type="slidenum">
              <a:rPr lang="th-TH" smtClean="0"/>
              <a:t>‹#›</a:t>
            </a:fld>
            <a:endParaRPr lang="th-TH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953CB8-040A-4049-8F4D-A01B15650BCD}" type="datetimeFigureOut">
              <a:rPr lang="th-TH" smtClean="0"/>
              <a:t>31/01/60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171C98-2A4B-442B-8FED-082F7741C63D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953CB8-040A-4049-8F4D-A01B15650BCD}" type="datetimeFigureOut">
              <a:rPr lang="th-TH" smtClean="0"/>
              <a:t>31/01/60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171C98-2A4B-442B-8FED-082F7741C63D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953CB8-040A-4049-8F4D-A01B15650BCD}" type="datetimeFigureOut">
              <a:rPr lang="th-TH" smtClean="0"/>
              <a:t>31/01/60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171C98-2A4B-442B-8FED-082F7741C63D}" type="slidenum">
              <a:rPr lang="th-TH" smtClean="0"/>
              <a:t>‹#›</a:t>
            </a:fld>
            <a:endParaRPr lang="th-TH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953CB8-040A-4049-8F4D-A01B15650BCD}" type="datetimeFigureOut">
              <a:rPr lang="th-TH" smtClean="0"/>
              <a:t>31/01/60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171C98-2A4B-442B-8FED-082F7741C63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5953CB8-040A-4049-8F4D-A01B15650BCD}" type="datetimeFigureOut">
              <a:rPr lang="th-TH" smtClean="0"/>
              <a:t>31/01/60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171C98-2A4B-442B-8FED-082F7741C63D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953CB8-040A-4049-8F4D-A01B15650BCD}" type="datetimeFigureOut">
              <a:rPr lang="th-TH" smtClean="0"/>
              <a:t>31/01/60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171C98-2A4B-442B-8FED-082F7741C63D}" type="slidenum">
              <a:rPr lang="th-TH" smtClean="0"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5953CB8-040A-4049-8F4D-A01B15650BCD}" type="datetimeFigureOut">
              <a:rPr lang="th-TH" smtClean="0"/>
              <a:t>31/01/60</a:t>
            </a:fld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7171C98-2A4B-442B-8FED-082F7741C63D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08721"/>
            <a:ext cx="7774632" cy="267364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h-TH" sz="6700" b="1" u="sng" dirty="0" smtClean="0">
                <a:ea typeface="Calibri"/>
                <a:cs typeface="TH SarabunPSK"/>
              </a:rPr>
              <a:t/>
            </a:r>
            <a:br>
              <a:rPr lang="th-TH" sz="6700" b="1" u="sng" dirty="0" smtClean="0">
                <a:ea typeface="Calibri"/>
                <a:cs typeface="TH SarabunPSK"/>
              </a:rPr>
            </a:br>
            <a:r>
              <a:rPr lang="th-TH" sz="6700" b="1" u="sng" dirty="0" smtClean="0">
                <a:ea typeface="Calibri"/>
                <a:cs typeface="TH SarabunPSK"/>
              </a:rPr>
              <a:t/>
            </a:r>
            <a:br>
              <a:rPr lang="th-TH" sz="6700" b="1" u="sng" dirty="0" smtClean="0">
                <a:ea typeface="Calibri"/>
                <a:cs typeface="TH SarabunPSK"/>
              </a:rPr>
            </a:br>
            <a:r>
              <a:rPr lang="th-TH" sz="6700" u="sng" dirty="0">
                <a:ea typeface="Calibri"/>
                <a:cs typeface="TH SarabunPSK"/>
              </a:rPr>
              <a:t/>
            </a:r>
            <a:br>
              <a:rPr lang="th-TH" sz="6700" u="sng" dirty="0">
                <a:ea typeface="Calibri"/>
                <a:cs typeface="TH SarabunPSK"/>
              </a:rPr>
            </a:br>
            <a:r>
              <a:rPr lang="th-TH" sz="6700" u="sng" dirty="0" smtClean="0">
                <a:ea typeface="Calibri"/>
                <a:cs typeface="TH SarabunPSK"/>
              </a:rPr>
              <a:t/>
            </a:r>
            <a:br>
              <a:rPr lang="th-TH" sz="6700" u="sng" dirty="0" smtClean="0">
                <a:ea typeface="Calibri"/>
                <a:cs typeface="TH SarabunPSK"/>
              </a:rPr>
            </a:br>
            <a:r>
              <a:rPr lang="th-TH" sz="6700" u="sng" dirty="0">
                <a:ea typeface="Calibri"/>
                <a:cs typeface="TH SarabunPSK"/>
              </a:rPr>
              <a:t/>
            </a:r>
            <a:br>
              <a:rPr lang="th-TH" sz="6700" u="sng" dirty="0">
                <a:ea typeface="Calibri"/>
                <a:cs typeface="TH SarabunPSK"/>
              </a:rPr>
            </a:br>
            <a:r>
              <a:rPr lang="th-TH" sz="6700" u="sng" dirty="0" smtClean="0">
                <a:ea typeface="Calibri"/>
                <a:cs typeface="TH SarabunPSK"/>
              </a:rPr>
              <a:t/>
            </a:r>
            <a:br>
              <a:rPr lang="th-TH" sz="6700" u="sng" dirty="0" smtClean="0">
                <a:ea typeface="Calibri"/>
                <a:cs typeface="TH SarabunPSK"/>
              </a:rPr>
            </a:br>
            <a:r>
              <a:rPr lang="th-TH" sz="6700" u="sng" dirty="0" smtClean="0">
                <a:ea typeface="Calibri"/>
                <a:cs typeface="TH SarabunPSK"/>
              </a:rPr>
              <a:t/>
            </a:r>
            <a:br>
              <a:rPr lang="th-TH" sz="6700" u="sng" dirty="0" smtClean="0">
                <a:ea typeface="Calibri"/>
                <a:cs typeface="TH SarabunPSK"/>
              </a:rPr>
            </a:br>
            <a:r>
              <a:rPr lang="th-TH" sz="6700" b="1" u="sng" dirty="0" smtClean="0">
                <a:ea typeface="Calibri"/>
                <a:cs typeface="TH SarabunPSK"/>
              </a:rPr>
              <a:t>คำศัพท์</a:t>
            </a:r>
            <a:r>
              <a:rPr lang="th-TH" sz="6700" b="1" u="sng" dirty="0">
                <a:ea typeface="Calibri"/>
                <a:cs typeface="TH SarabunPSK"/>
              </a:rPr>
              <a:t>ที่มีความหมายหลายนัย</a:t>
            </a:r>
            <a:r>
              <a:rPr lang="en-US" sz="2800" dirty="0">
                <a:ea typeface="Calibri"/>
                <a:cs typeface="Cordia New"/>
              </a:rPr>
              <a:t/>
            </a:r>
            <a:br>
              <a:rPr lang="en-US" sz="2800" dirty="0">
                <a:ea typeface="Calibri"/>
                <a:cs typeface="Cordia New"/>
              </a:rPr>
            </a:br>
            <a:r>
              <a:rPr lang="en-US" sz="2800" dirty="0" smtClean="0">
                <a:ea typeface="Calibri"/>
                <a:cs typeface="Cordia New"/>
              </a:rPr>
              <a:t/>
            </a:r>
            <a:br>
              <a:rPr lang="en-US" sz="2800" dirty="0" smtClean="0">
                <a:ea typeface="Calibri"/>
                <a:cs typeface="Cordia New"/>
              </a:rPr>
            </a:b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4184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en-US" b="1" dirty="0" smtClean="0">
              <a:effectLst/>
              <a:latin typeface="TH SarabunPSK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      4.3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 </a:t>
            </a:r>
            <a:r>
              <a:rPr lang="th-TH" b="1" dirty="0">
                <a:latin typeface="TH SarabunPSK"/>
                <a:ea typeface="Calibri"/>
              </a:rPr>
              <a:t>แสดงความคิดเห็นอย่างรุนแรง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		He was highly critical of the government’s policy.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th-TH" dirty="0">
                <a:ea typeface="Calibri"/>
                <a:cs typeface="TH SarabunPSK"/>
              </a:rPr>
              <a:t>		เขาวิพากษ์วิจารณ์นโยบายรัฐบาลอย่างรุนแรง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8247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3600" b="1" i="1" u="sng" dirty="0" smtClean="0">
                <a:effectLst/>
                <a:latin typeface="TH SarabunPSK"/>
                <a:ea typeface="Calibri"/>
                <a:cs typeface="Cordia New"/>
              </a:rPr>
              <a:t>5.</a:t>
            </a:r>
            <a:r>
              <a:rPr lang="en-US" sz="3600" i="1" u="sng" dirty="0" smtClean="0">
                <a:effectLst/>
                <a:latin typeface="TH SarabunPSK"/>
                <a:ea typeface="Calibri"/>
                <a:cs typeface="Cordia New"/>
              </a:rPr>
              <a:t>  </a:t>
            </a:r>
            <a:r>
              <a:rPr lang="en-US" sz="3600" b="1" i="1" u="sng" dirty="0" smtClean="0">
                <a:effectLst/>
                <a:latin typeface="TH SarabunPSK"/>
                <a:ea typeface="Calibri"/>
                <a:cs typeface="Cordia New"/>
              </a:rPr>
              <a:t>deliver (v.)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	5.1    </a:t>
            </a:r>
            <a:r>
              <a:rPr lang="th-TH" b="1" dirty="0">
                <a:latin typeface="TH SarabunPSK"/>
                <a:ea typeface="Calibri"/>
              </a:rPr>
              <a:t>ส่ง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		The postman delivers letters every day.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dirty="0">
                <a:ea typeface="Calibri"/>
                <a:cs typeface="TH SarabunPSK"/>
              </a:rPr>
              <a:t>		บุรุษไปรษณีย์ส่งจดหมายทุกวัน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	5.2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 </a:t>
            </a:r>
            <a:r>
              <a:rPr lang="th-TH" b="1" dirty="0">
                <a:latin typeface="TH SarabunPSK"/>
                <a:ea typeface="Calibri"/>
              </a:rPr>
              <a:t>บรรยาย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 / </a:t>
            </a:r>
            <a:r>
              <a:rPr lang="th-TH" b="1" dirty="0">
                <a:latin typeface="TH SarabunPSK"/>
                <a:ea typeface="Calibri"/>
              </a:rPr>
              <a:t>ปราศรัย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		He delivered an interesting lecture on Thai history at the seminar.</a:t>
            </a:r>
            <a:endParaRPr lang="en-US" sz="2000" dirty="0">
              <a:ea typeface="Calibri"/>
              <a:cs typeface="Cordia New"/>
            </a:endParaRPr>
          </a:p>
          <a:p>
            <a:r>
              <a:rPr lang="en-US" dirty="0" smtClean="0">
                <a:effectLst/>
                <a:latin typeface="TH SarabunPSK"/>
                <a:ea typeface="Calibri"/>
              </a:rPr>
              <a:t>           </a:t>
            </a:r>
            <a:r>
              <a:rPr lang="th-TH" dirty="0" smtClean="0">
                <a:effectLst/>
                <a:latin typeface="TH SarabunPSK"/>
                <a:ea typeface="Calibri"/>
              </a:rPr>
              <a:t>	เขาบรรยายเรื่องประวัติศาสตร์ไทยในสัมมนา</a:t>
            </a:r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82060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        5.3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  </a:t>
            </a:r>
            <a:r>
              <a:rPr lang="th-TH" b="1" dirty="0">
                <a:latin typeface="TH SarabunPSK"/>
                <a:ea typeface="Calibri"/>
              </a:rPr>
              <a:t>ช่วยทำคลอด</a:t>
            </a:r>
            <a:endParaRPr lang="en-US" sz="20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smtClean="0">
                <a:latin typeface="TH SarabunPSK"/>
                <a:ea typeface="Calibri"/>
                <a:cs typeface="Cordia New"/>
              </a:rPr>
              <a:t>         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The co-pilot and the steward delivered a baby girl in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smtClean="0">
                <a:latin typeface="TH SarabunPSK"/>
                <a:ea typeface="Calibri"/>
                <a:cs typeface="Cordia New"/>
              </a:rPr>
              <a:t>   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mid-flight.</a:t>
            </a:r>
            <a:endParaRPr lang="en-US" sz="2000" dirty="0">
              <a:ea typeface="Calibri"/>
              <a:cs typeface="Cordia New"/>
            </a:endParaRPr>
          </a:p>
          <a:p>
            <a:r>
              <a:rPr lang="th-TH" dirty="0">
                <a:ea typeface="Calibri"/>
                <a:cs typeface="TH SarabunPSK"/>
              </a:rPr>
              <a:t> </a:t>
            </a:r>
            <a:r>
              <a:rPr lang="th-TH" dirty="0" smtClean="0">
                <a:ea typeface="Calibri"/>
                <a:cs typeface="TH SarabunPSK"/>
              </a:rPr>
              <a:t>     </a:t>
            </a:r>
            <a:r>
              <a:rPr lang="th-TH" dirty="0" smtClean="0">
                <a:effectLst/>
                <a:ea typeface="Calibri"/>
                <a:cs typeface="TH SarabunPSK"/>
              </a:rPr>
              <a:t>ผู้ช่วยกัปตันและพนักงานต้อนรับชายช่วยทำคลอดทารกเพศหญิง</a:t>
            </a:r>
          </a:p>
          <a:p>
            <a:r>
              <a:rPr lang="th-TH" dirty="0" smtClean="0">
                <a:effectLst/>
                <a:ea typeface="Calibri"/>
                <a:cs typeface="TH SarabunPSK"/>
              </a:rPr>
              <a:t>ในระหว่างเที่ยวบิน</a:t>
            </a:r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77011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3600" b="1" i="1" u="sng" dirty="0" smtClean="0">
                <a:effectLst/>
                <a:latin typeface="TH SarabunPSK"/>
                <a:ea typeface="Calibri"/>
                <a:cs typeface="Cordia New"/>
              </a:rPr>
              <a:t>6.</a:t>
            </a:r>
            <a:r>
              <a:rPr lang="en-US" sz="3600" i="1" u="sng" dirty="0" smtClean="0">
                <a:effectLst/>
                <a:latin typeface="TH SarabunPSK"/>
                <a:ea typeface="Calibri"/>
                <a:cs typeface="Cordia New"/>
              </a:rPr>
              <a:t>  </a:t>
            </a:r>
            <a:r>
              <a:rPr lang="en-US" sz="3600" b="1" i="1" u="sng" dirty="0" smtClean="0">
                <a:effectLst/>
                <a:latin typeface="TH SarabunPSK"/>
                <a:ea typeface="Calibri"/>
                <a:cs typeface="Cordia New"/>
              </a:rPr>
              <a:t>a.  fair (adj.)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	6.1    </a:t>
            </a:r>
            <a:r>
              <a:rPr lang="th-TH" b="1" dirty="0">
                <a:latin typeface="TH SarabunPSK"/>
                <a:ea typeface="Calibri"/>
              </a:rPr>
              <a:t>ยุติธรรม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		You must be fair to both sides.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dirty="0">
                <a:ea typeface="Calibri"/>
                <a:cs typeface="TH SarabunPSK"/>
              </a:rPr>
              <a:t>		คุณต้องยุติธรรมต่อทั้งสองฝ่าย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37225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      6.2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 </a:t>
            </a:r>
            <a:r>
              <a:rPr lang="th-TH" b="1" dirty="0">
                <a:latin typeface="TH SarabunPSK"/>
                <a:ea typeface="Calibri"/>
              </a:rPr>
              <a:t>ดีพอใช้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		His knowledge of English language is fair.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dirty="0">
                <a:ea typeface="Calibri"/>
                <a:cs typeface="TH SarabunPSK"/>
              </a:rPr>
              <a:t>		ความรู้ภาษาอังกฤษของเขาพอใช้ได้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	6.3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 </a:t>
            </a:r>
            <a:r>
              <a:rPr lang="th-TH" b="1" dirty="0">
                <a:latin typeface="TH SarabunPSK"/>
                <a:ea typeface="Calibri"/>
              </a:rPr>
              <a:t>ผิวขาว 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/ </a:t>
            </a:r>
            <a:r>
              <a:rPr lang="th-TH" b="1" dirty="0">
                <a:latin typeface="TH SarabunPSK"/>
                <a:ea typeface="Calibri"/>
              </a:rPr>
              <a:t>ผิวสีอ่อน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		Unprotected fair skin gets sunburned quickly.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dirty="0">
                <a:ea typeface="Calibri"/>
                <a:cs typeface="TH SarabunPSK"/>
              </a:rPr>
              <a:t>		ผิวขาวที่ไม่ได้ปกป้องถูกแดดเผาง่าย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44678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3600" b="1" i="1" u="sng" dirty="0" smtClean="0">
                <a:effectLst/>
                <a:latin typeface="TH SarabunPSK"/>
                <a:ea typeface="Calibri"/>
                <a:cs typeface="Cordia New"/>
              </a:rPr>
              <a:t>b.   fair (n.)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	6.4    </a:t>
            </a:r>
            <a:r>
              <a:rPr lang="th-TH" b="1" dirty="0">
                <a:latin typeface="TH SarabunPSK"/>
                <a:ea typeface="Calibri"/>
              </a:rPr>
              <a:t>การแสดงสินค้า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		I bought many books at the Chula book fair.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dirty="0">
                <a:ea typeface="Calibri"/>
                <a:cs typeface="TH SarabunPSK"/>
              </a:rPr>
              <a:t>		ฉันซื้อหนังสือหลายเล่มจากงานหนังสือจุฬาฯ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	6.5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  </a:t>
            </a:r>
            <a:r>
              <a:rPr lang="th-TH" b="1" dirty="0">
                <a:latin typeface="TH SarabunPSK"/>
                <a:ea typeface="Calibri"/>
              </a:rPr>
              <a:t>งานออกร้าน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		The Thai Red Cross fair is usually held in January.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th-TH" dirty="0">
                <a:ea typeface="Calibri"/>
                <a:cs typeface="TH SarabunPSK"/>
              </a:rPr>
              <a:t>		งานกาชาดมักจะจัดในเดือนมกราคม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8890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</a:t>
            </a:r>
            <a:r>
              <a:rPr lang="en-US" sz="3600" b="1" i="1" u="sng" dirty="0" smtClean="0">
                <a:effectLst/>
                <a:latin typeface="TH SarabunPSK"/>
                <a:ea typeface="Calibri"/>
                <a:cs typeface="Cordia New"/>
              </a:rPr>
              <a:t>7.</a:t>
            </a:r>
            <a:r>
              <a:rPr lang="en-US" sz="3600" i="1" u="sng" dirty="0" smtClean="0">
                <a:effectLst/>
                <a:latin typeface="TH SarabunPSK"/>
                <a:ea typeface="Calibri"/>
                <a:cs typeface="Cordia New"/>
              </a:rPr>
              <a:t> </a:t>
            </a:r>
            <a:r>
              <a:rPr lang="en-US" sz="3600" b="1" i="1" u="sng" dirty="0" smtClean="0">
                <a:effectLst/>
                <a:latin typeface="TH SarabunPSK"/>
                <a:ea typeface="Calibri"/>
                <a:cs typeface="Cordia New"/>
              </a:rPr>
              <a:t>figure (n.)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	7.1    </a:t>
            </a:r>
            <a:r>
              <a:rPr lang="th-TH" b="1" dirty="0">
                <a:latin typeface="TH SarabunPSK"/>
                <a:ea typeface="Calibri"/>
              </a:rPr>
              <a:t>ตัวเลข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		Her income is in six figures.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dirty="0">
                <a:ea typeface="Calibri"/>
                <a:cs typeface="TH SarabunPSK"/>
              </a:rPr>
              <a:t>		รายได้ของเธอเป็นตัวเลขหกหลัก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	7.2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 </a:t>
            </a:r>
            <a:r>
              <a:rPr lang="th-TH" b="1" dirty="0">
                <a:latin typeface="TH SarabunPSK"/>
                <a:ea typeface="Calibri"/>
              </a:rPr>
              <a:t>จำนวน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		According to the research, there are high unemployment figures.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dirty="0">
                <a:ea typeface="Calibri"/>
                <a:cs typeface="TH SarabunPSK"/>
              </a:rPr>
              <a:t>		จากผลการวิจัย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 </a:t>
            </a:r>
            <a:r>
              <a:rPr lang="th-TH" dirty="0">
                <a:latin typeface="TH SarabunPSK"/>
                <a:ea typeface="Calibri"/>
              </a:rPr>
              <a:t>มีจำนวนคนตกงานสูง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815505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      7.3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 </a:t>
            </a:r>
            <a:r>
              <a:rPr lang="th-TH" b="1" dirty="0">
                <a:latin typeface="TH SarabunPSK"/>
                <a:ea typeface="Calibri"/>
              </a:rPr>
              <a:t>รูปร่าง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		She is doing exercises to improve her figure.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dirty="0">
                <a:ea typeface="Calibri"/>
                <a:cs typeface="TH SarabunPSK"/>
              </a:rPr>
              <a:t>		เธอออกกำลังกายเพื่อทำให้รูปร่างดีขึ้น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	7.4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 </a:t>
            </a:r>
            <a:r>
              <a:rPr lang="th-TH" b="1" dirty="0">
                <a:latin typeface="TH SarabunPSK"/>
                <a:ea typeface="Calibri"/>
              </a:rPr>
              <a:t>บุคคลสำคัญในแขนงใดแขนงหนึ่ง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	    The late President </a:t>
            </a:r>
            <a:r>
              <a:rPr lang="en-US" dirty="0" err="1" smtClean="0">
                <a:effectLst/>
                <a:latin typeface="TH SarabunPSK"/>
                <a:ea typeface="Calibri"/>
                <a:cs typeface="Cordia New"/>
              </a:rPr>
              <a:t>Yitzak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 Rabin was one of the leading political figures of this country.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         </a:t>
            </a:r>
            <a:r>
              <a:rPr lang="th-TH" dirty="0" smtClean="0">
                <a:latin typeface="TH SarabunPSK"/>
                <a:ea typeface="Calibri"/>
              </a:rPr>
              <a:t>อดีต</a:t>
            </a:r>
            <a:r>
              <a:rPr lang="th-TH" dirty="0">
                <a:latin typeface="TH SarabunPSK"/>
                <a:ea typeface="Calibri"/>
              </a:rPr>
              <a:t>ประธานาธิบดี ยิทซัค ราบิน ผู้ล่วงลับเป็นบุคคลสำคัญทางการเมืองคนหนึ่งในประเทศนี้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799938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3600" b="1" i="1" u="sng" dirty="0" smtClean="0">
                <a:effectLst/>
                <a:latin typeface="TH SarabunPSK"/>
                <a:ea typeface="Calibri"/>
                <a:cs typeface="Cordia New"/>
              </a:rPr>
              <a:t>8.</a:t>
            </a:r>
            <a:r>
              <a:rPr lang="en-US" sz="3600" i="1" u="sng" dirty="0" smtClean="0">
                <a:effectLst/>
                <a:latin typeface="TH SarabunPSK"/>
                <a:ea typeface="Calibri"/>
                <a:cs typeface="Cordia New"/>
              </a:rPr>
              <a:t> </a:t>
            </a:r>
            <a:r>
              <a:rPr lang="en-US" sz="3600" b="1" i="1" u="sng" dirty="0" smtClean="0">
                <a:effectLst/>
                <a:latin typeface="TH SarabunPSK"/>
                <a:ea typeface="Calibri"/>
                <a:cs typeface="Cordia New"/>
              </a:rPr>
              <a:t>host (n.)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	8.1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  </a:t>
            </a:r>
            <a:r>
              <a:rPr lang="th-TH" b="1" dirty="0">
                <a:latin typeface="TH SarabunPSK"/>
                <a:ea typeface="Calibri"/>
              </a:rPr>
              <a:t>เจ้าภาพ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	Since his father was still abroad, he acted as 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host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at the dinner party.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dirty="0">
                <a:ea typeface="Calibri"/>
                <a:cs typeface="TH SarabunPSK"/>
              </a:rPr>
              <a:t>	</a:t>
            </a:r>
            <a:r>
              <a:rPr lang="th-TH" dirty="0" smtClean="0">
                <a:ea typeface="Calibri"/>
                <a:cs typeface="TH SarabunPSK"/>
              </a:rPr>
              <a:t>เพราะว่า</a:t>
            </a:r>
            <a:r>
              <a:rPr lang="th-TH" dirty="0">
                <a:ea typeface="Calibri"/>
                <a:cs typeface="TH SarabunPSK"/>
              </a:rPr>
              <a:t>พ่อของเขายังอยู่ต่างประเทศ เขาก็เลยต้องเป็น</a:t>
            </a:r>
            <a:r>
              <a:rPr lang="th-TH" b="1" dirty="0" smtClean="0">
                <a:ea typeface="Calibri"/>
                <a:cs typeface="TH SarabunPSK"/>
              </a:rPr>
              <a:t>เจ้าภาพ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dirty="0" smtClean="0">
                <a:ea typeface="Calibri"/>
                <a:cs typeface="TH SarabunPSK"/>
              </a:rPr>
              <a:t>งาน</a:t>
            </a:r>
            <a:r>
              <a:rPr lang="th-TH" dirty="0">
                <a:ea typeface="Calibri"/>
                <a:cs typeface="TH SarabunPSK"/>
              </a:rPr>
              <a:t>เลี้ยงอาหารเย็น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04270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      </a:t>
            </a:r>
            <a:r>
              <a:rPr lang="en-US" sz="4100" b="1" dirty="0" smtClean="0">
                <a:effectLst/>
                <a:latin typeface="TH SarabunPSK"/>
                <a:ea typeface="Calibri"/>
                <a:cs typeface="Cordia New"/>
              </a:rPr>
              <a:t>8.2</a:t>
            </a:r>
            <a:r>
              <a:rPr lang="en-US" sz="4100" dirty="0" smtClean="0">
                <a:effectLst/>
                <a:latin typeface="TH SarabunPSK"/>
                <a:ea typeface="Calibri"/>
                <a:cs typeface="Cordia New"/>
              </a:rPr>
              <a:t>   </a:t>
            </a:r>
            <a:r>
              <a:rPr lang="en-US" sz="4100" b="1" dirty="0" smtClean="0">
                <a:effectLst/>
                <a:latin typeface="TH SarabunPSK"/>
                <a:ea typeface="Calibri"/>
                <a:cs typeface="Cordia New"/>
              </a:rPr>
              <a:t> </a:t>
            </a:r>
            <a:r>
              <a:rPr lang="th-TH" sz="4100" b="1" dirty="0">
                <a:latin typeface="TH SarabunPSK"/>
                <a:ea typeface="Calibri"/>
              </a:rPr>
              <a:t>พิธีกรรายการวิทยุ</a:t>
            </a:r>
            <a:r>
              <a:rPr lang="en-US" sz="4100" b="1" dirty="0" smtClean="0">
                <a:effectLst/>
                <a:latin typeface="TH SarabunPSK"/>
                <a:ea typeface="Calibri"/>
                <a:cs typeface="Cordia New"/>
              </a:rPr>
              <a:t>, </a:t>
            </a:r>
            <a:r>
              <a:rPr lang="th-TH" sz="4100" b="1" dirty="0">
                <a:latin typeface="TH SarabunPSK"/>
                <a:ea typeface="Calibri"/>
              </a:rPr>
              <a:t>โทรทัศน์</a:t>
            </a:r>
            <a:endParaRPr lang="en-US" sz="41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4100" dirty="0" smtClean="0">
                <a:effectLst/>
                <a:latin typeface="TH SarabunPSK"/>
                <a:ea typeface="Calibri"/>
                <a:cs typeface="Cordia New"/>
              </a:rPr>
              <a:t>		Jack is a famous talk show </a:t>
            </a:r>
            <a:r>
              <a:rPr lang="en-US" sz="4100" b="1" dirty="0" smtClean="0">
                <a:effectLst/>
                <a:latin typeface="TH SarabunPSK"/>
                <a:ea typeface="Calibri"/>
                <a:cs typeface="Cordia New"/>
              </a:rPr>
              <a:t>host.</a:t>
            </a:r>
            <a:endParaRPr lang="en-US" sz="41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4100" dirty="0" smtClean="0">
                <a:effectLst/>
                <a:latin typeface="TH SarabunPSK"/>
                <a:ea typeface="Calibri"/>
                <a:cs typeface="Cordia New"/>
              </a:rPr>
              <a:t>          		</a:t>
            </a:r>
            <a:r>
              <a:rPr lang="th-TH" sz="4100" dirty="0">
                <a:latin typeface="TH SarabunPSK"/>
                <a:ea typeface="Calibri"/>
              </a:rPr>
              <a:t>แจ็คเป็น</a:t>
            </a:r>
            <a:r>
              <a:rPr lang="th-TH" sz="4100" b="1" dirty="0">
                <a:latin typeface="TH SarabunPSK"/>
                <a:ea typeface="Calibri"/>
              </a:rPr>
              <a:t>พิธีกรรายการพูด</a:t>
            </a:r>
            <a:r>
              <a:rPr lang="th-TH" sz="4100" dirty="0">
                <a:latin typeface="TH SarabunPSK"/>
                <a:ea typeface="Calibri"/>
              </a:rPr>
              <a:t>ที่มีชื่อเสียง</a:t>
            </a:r>
            <a:endParaRPr lang="en-US" sz="41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4100" b="1" dirty="0" smtClean="0">
                <a:effectLst/>
                <a:latin typeface="TH SarabunPSK"/>
                <a:ea typeface="Calibri"/>
                <a:cs typeface="Cordia New"/>
              </a:rPr>
              <a:t>	8.3</a:t>
            </a:r>
            <a:r>
              <a:rPr lang="en-US" sz="4100" dirty="0" smtClean="0">
                <a:effectLst/>
                <a:latin typeface="TH SarabunPSK"/>
                <a:ea typeface="Calibri"/>
                <a:cs typeface="Cordia New"/>
              </a:rPr>
              <a:t>     </a:t>
            </a:r>
            <a:r>
              <a:rPr lang="th-TH" sz="4100" b="1" dirty="0">
                <a:latin typeface="TH SarabunPSK"/>
                <a:ea typeface="Calibri"/>
              </a:rPr>
              <a:t>ประเทศเจ้าภาพ</a:t>
            </a:r>
            <a:endParaRPr lang="en-US" sz="41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4100" dirty="0" smtClean="0">
                <a:effectLst/>
                <a:latin typeface="TH SarabunPSK"/>
                <a:ea typeface="Calibri"/>
                <a:cs typeface="Cordia New"/>
              </a:rPr>
              <a:t>	Thailand was the </a:t>
            </a:r>
            <a:r>
              <a:rPr lang="en-US" sz="4100" b="1" dirty="0" smtClean="0">
                <a:effectLst/>
                <a:latin typeface="TH SarabunPSK"/>
                <a:ea typeface="Calibri"/>
                <a:cs typeface="Cordia New"/>
              </a:rPr>
              <a:t>host </a:t>
            </a:r>
            <a:r>
              <a:rPr lang="en-US" sz="4100" dirty="0" smtClean="0">
                <a:effectLst/>
                <a:latin typeface="TH SarabunPSK"/>
                <a:ea typeface="Calibri"/>
                <a:cs typeface="Cordia New"/>
              </a:rPr>
              <a:t>country for the World Bank meeting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4100" dirty="0" smtClean="0">
                <a:effectLst/>
                <a:latin typeface="TH SarabunPSK"/>
                <a:ea typeface="Calibri"/>
                <a:cs typeface="Cordia New"/>
              </a:rPr>
              <a:t>in 1991.</a:t>
            </a:r>
            <a:endParaRPr lang="en-US" sz="4100" dirty="0">
              <a:ea typeface="Calibri"/>
              <a:cs typeface="Cordia New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th-TH" sz="4100" dirty="0">
                <a:ea typeface="Calibri"/>
                <a:cs typeface="TH SarabunPSK"/>
              </a:rPr>
              <a:t>	</a:t>
            </a:r>
            <a:r>
              <a:rPr lang="th-TH" sz="4100" dirty="0" smtClean="0">
                <a:ea typeface="Calibri"/>
                <a:cs typeface="TH SarabunPSK"/>
              </a:rPr>
              <a:t>ประเทศ</a:t>
            </a:r>
            <a:r>
              <a:rPr lang="th-TH" sz="4100" dirty="0">
                <a:ea typeface="Calibri"/>
                <a:cs typeface="TH SarabunPSK"/>
              </a:rPr>
              <a:t>ไทยเป็น</a:t>
            </a:r>
            <a:r>
              <a:rPr lang="th-TH" sz="4100" b="1" dirty="0">
                <a:ea typeface="Calibri"/>
                <a:cs typeface="TH SarabunPSK"/>
              </a:rPr>
              <a:t>ประเทศเจ้าภาพ</a:t>
            </a:r>
            <a:r>
              <a:rPr lang="th-TH" sz="4100" dirty="0">
                <a:ea typeface="Calibri"/>
                <a:cs typeface="TH SarabunPSK"/>
              </a:rPr>
              <a:t>ในการประชุมธนาคารโลกในปี </a:t>
            </a:r>
            <a:endParaRPr lang="th-TH" sz="4100" dirty="0" smtClean="0">
              <a:ea typeface="Calibri"/>
              <a:cs typeface="TH SarabunPSK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th-TH" sz="4100" dirty="0" smtClean="0">
                <a:ea typeface="Calibri"/>
                <a:cs typeface="TH SarabunPSK"/>
              </a:rPr>
              <a:t>ค</a:t>
            </a:r>
            <a:r>
              <a:rPr lang="en-US" sz="4100" dirty="0" smtClean="0">
                <a:effectLst/>
                <a:latin typeface="TH SarabunPSK"/>
                <a:ea typeface="Calibri"/>
                <a:cs typeface="Cordia New"/>
              </a:rPr>
              <a:t>.</a:t>
            </a:r>
            <a:r>
              <a:rPr lang="th-TH" sz="4100" dirty="0">
                <a:latin typeface="TH SarabunPSK"/>
                <a:ea typeface="Calibri"/>
              </a:rPr>
              <a:t>ศ</a:t>
            </a:r>
            <a:r>
              <a:rPr lang="en-US" sz="4100" dirty="0" smtClean="0">
                <a:effectLst/>
                <a:latin typeface="TH SarabunPSK"/>
                <a:ea typeface="Calibri"/>
                <a:cs typeface="Cordia New"/>
              </a:rPr>
              <a:t>. 1991</a:t>
            </a:r>
            <a:endParaRPr lang="en-US" sz="4100" dirty="0">
              <a:ea typeface="Calibri"/>
              <a:cs typeface="Cordia New"/>
            </a:endParaRPr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25192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th-TH" sz="4800" b="1" u="sng" dirty="0">
                <a:ea typeface="Calibri"/>
                <a:cs typeface="TH SarabunPSK"/>
              </a:rPr>
              <a:t>คำศัพท์ที่มีความหมายหลายนัย</a:t>
            </a:r>
            <a:endParaRPr lang="en-US" sz="48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dirty="0">
                <a:ea typeface="Calibri"/>
                <a:cs typeface="TH SarabunPSK"/>
              </a:rPr>
              <a:t>	</a:t>
            </a:r>
            <a:r>
              <a:rPr lang="th-TH" sz="4000" dirty="0">
                <a:ea typeface="Calibri"/>
                <a:cs typeface="TH SarabunPSK"/>
              </a:rPr>
              <a:t>ภาษาอังกฤษ เป็นภาษาที่มีคำศัพท์มากมาย คำศัพท์แต่ละคำอาจมีความหมายได้หลายนัยหรือหลายความหมาย โดยความหมายจะแตกต่างกันไปตามปริบท</a:t>
            </a:r>
            <a:endParaRPr lang="en-US" sz="4000" dirty="0">
              <a:ea typeface="Calibri"/>
              <a:cs typeface="Cordia New"/>
            </a:endParaRPr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419601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3600" b="1" i="1" u="sng" dirty="0" smtClean="0">
                <a:effectLst/>
                <a:latin typeface="TH SarabunPSK"/>
                <a:ea typeface="Calibri"/>
                <a:cs typeface="Cordia New"/>
              </a:rPr>
              <a:t>9.</a:t>
            </a:r>
            <a:r>
              <a:rPr lang="en-US" sz="3600" i="1" u="sng" dirty="0" smtClean="0">
                <a:effectLst/>
                <a:latin typeface="TH SarabunPSK"/>
                <a:ea typeface="Calibri"/>
                <a:cs typeface="Cordia New"/>
              </a:rPr>
              <a:t> </a:t>
            </a:r>
            <a:r>
              <a:rPr lang="en-US" sz="3600" b="1" i="1" u="sng" dirty="0" smtClean="0">
                <a:effectLst/>
                <a:latin typeface="TH SarabunPSK"/>
                <a:ea typeface="Calibri"/>
                <a:cs typeface="Cordia New"/>
              </a:rPr>
              <a:t>ill (adj.)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	9.1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 </a:t>
            </a:r>
            <a:r>
              <a:rPr lang="th-TH" b="1" dirty="0">
                <a:latin typeface="TH SarabunPSK"/>
                <a:ea typeface="Calibri"/>
              </a:rPr>
              <a:t>ป่วย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	David was ill when he returned from upcountry.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dirty="0">
                <a:ea typeface="Calibri"/>
                <a:cs typeface="TH SarabunPSK"/>
              </a:rPr>
              <a:t>		เดวิดป่วยเมื่อเขากลับมาจากต่างจังหวัด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017649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 </a:t>
            </a:r>
            <a:r>
              <a:rPr lang="th-TH" u="sng" dirty="0">
                <a:latin typeface="TH SarabunPSK"/>
                <a:ea typeface="Calibri"/>
              </a:rPr>
              <a:t>เมื่อใช้ในความหมายอื่นๆ นอกจากป่วย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	9.2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 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There’s a lot of ill feeling (= jealousy, anger, etc.) about her being promoted.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       </a:t>
            </a:r>
            <a:r>
              <a:rPr lang="th-TH" dirty="0" smtClean="0">
                <a:latin typeface="TH SarabunPSK"/>
                <a:ea typeface="Calibri"/>
              </a:rPr>
              <a:t>      มี</a:t>
            </a:r>
            <a:r>
              <a:rPr lang="th-TH" dirty="0">
                <a:latin typeface="TH SarabunPSK"/>
                <a:ea typeface="Calibri"/>
              </a:rPr>
              <a:t>การอิจฉาริษยาเกี่ยวกับเรื่องที่เธอได้เลื่อนตำแหน่ง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	9.3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 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If a black cat crosses your path, it’s considered ill omen.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       </a:t>
            </a:r>
            <a:r>
              <a:rPr lang="th-TH" dirty="0">
                <a:latin typeface="TH SarabunPSK"/>
                <a:ea typeface="Calibri"/>
                <a:cs typeface="Cordia New"/>
              </a:rPr>
              <a:t> </a:t>
            </a:r>
            <a:r>
              <a:rPr lang="th-TH" dirty="0" smtClean="0">
                <a:latin typeface="TH SarabunPSK"/>
                <a:ea typeface="Calibri"/>
                <a:cs typeface="Cordia New"/>
              </a:rPr>
              <a:t>    </a:t>
            </a:r>
            <a:r>
              <a:rPr lang="th-TH" dirty="0" smtClean="0">
                <a:latin typeface="TH SarabunPSK"/>
                <a:ea typeface="Calibri"/>
              </a:rPr>
              <a:t>ถ้า</a:t>
            </a:r>
            <a:r>
              <a:rPr lang="th-TH" dirty="0">
                <a:latin typeface="TH SarabunPSK"/>
                <a:ea typeface="Calibri"/>
              </a:rPr>
              <a:t>แมวดำวิ่งตัดหน้าไปถือว่าเป็นลางร้าย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(</a:t>
            </a:r>
            <a:r>
              <a:rPr lang="th-TH" dirty="0">
                <a:latin typeface="TH SarabunPSK"/>
                <a:ea typeface="Calibri"/>
              </a:rPr>
              <a:t>โชคร้าย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)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854999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3600" b="1" i="1" u="sng" dirty="0" smtClean="0">
                <a:effectLst/>
                <a:latin typeface="TH SarabunPSK"/>
                <a:ea typeface="Calibri"/>
                <a:cs typeface="Cordia New"/>
              </a:rPr>
              <a:t>10.  man (n.)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	10.1   </a:t>
            </a:r>
            <a:r>
              <a:rPr lang="th-TH" b="1" dirty="0">
                <a:latin typeface="TH SarabunPSK"/>
                <a:ea typeface="Calibri"/>
              </a:rPr>
              <a:t>คน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 (</a:t>
            </a:r>
            <a:r>
              <a:rPr lang="th-TH" b="1" dirty="0">
                <a:latin typeface="TH SarabunPSK"/>
                <a:ea typeface="Calibri"/>
              </a:rPr>
              <a:t>ทั้งผู้หญิง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  </a:t>
            </a:r>
            <a:r>
              <a:rPr lang="th-TH" b="1" dirty="0">
                <a:latin typeface="TH SarabunPSK"/>
                <a:ea typeface="Calibri"/>
              </a:rPr>
              <a:t>ผู้ชาย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)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		Any 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man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could do that.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     </a:t>
            </a:r>
            <a:r>
              <a:rPr lang="th-TH" b="1" dirty="0">
                <a:latin typeface="TH SarabunPSK"/>
                <a:ea typeface="Calibri"/>
              </a:rPr>
              <a:t>	</a:t>
            </a:r>
            <a:r>
              <a:rPr lang="th-TH" b="1" dirty="0" smtClean="0">
                <a:latin typeface="TH SarabunPSK"/>
                <a:ea typeface="Calibri"/>
              </a:rPr>
              <a:t>ใคร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 </a:t>
            </a:r>
            <a:r>
              <a:rPr lang="th-TH" dirty="0">
                <a:latin typeface="TH SarabunPSK"/>
                <a:ea typeface="Calibri"/>
              </a:rPr>
              <a:t>ๆ ก็ทำได้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	10.2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  </a:t>
            </a:r>
            <a:r>
              <a:rPr lang="th-TH" b="1" dirty="0">
                <a:latin typeface="TH SarabunPSK"/>
                <a:ea typeface="Calibri"/>
              </a:rPr>
              <a:t>มนุษย์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 / </a:t>
            </a:r>
            <a:r>
              <a:rPr lang="th-TH" b="1" dirty="0">
                <a:latin typeface="TH SarabunPSK"/>
                <a:ea typeface="Calibri"/>
              </a:rPr>
              <a:t>มนุษยชาติ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          	Man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is mortal.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          </a:t>
            </a:r>
            <a:r>
              <a:rPr lang="th-TH" b="1" dirty="0">
                <a:latin typeface="TH SarabunPSK"/>
                <a:ea typeface="Calibri"/>
              </a:rPr>
              <a:t>	มนุษย์</a:t>
            </a:r>
            <a:r>
              <a:rPr lang="th-TH" dirty="0">
                <a:ea typeface="Calibri"/>
                <a:cs typeface="TH SarabunPSK"/>
              </a:rPr>
              <a:t>ไม่เป็นอมตะ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(</a:t>
            </a:r>
            <a:r>
              <a:rPr lang="th-TH" b="1" dirty="0">
                <a:latin typeface="TH SarabunPSK"/>
                <a:ea typeface="Calibri"/>
              </a:rPr>
              <a:t>มนุษย์</a:t>
            </a:r>
            <a:r>
              <a:rPr lang="th-TH" dirty="0">
                <a:latin typeface="TH SarabunPSK"/>
                <a:ea typeface="Calibri"/>
              </a:rPr>
              <a:t>ทุกคนต้องตาย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)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69363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10.3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   </a:t>
            </a:r>
            <a:r>
              <a:rPr lang="th-TH" b="1" dirty="0">
                <a:latin typeface="TH SarabunPSK"/>
                <a:ea typeface="Calibri"/>
              </a:rPr>
              <a:t>ผู้ชาย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             	She behaves like a 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man.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        	</a:t>
            </a:r>
            <a:r>
              <a:rPr lang="th-TH" dirty="0" smtClean="0">
                <a:latin typeface="TH SarabunPSK"/>
                <a:ea typeface="Calibri"/>
              </a:rPr>
              <a:t>เธอ</a:t>
            </a:r>
            <a:r>
              <a:rPr lang="th-TH" dirty="0">
                <a:latin typeface="TH SarabunPSK"/>
                <a:ea typeface="Calibri"/>
              </a:rPr>
              <a:t>ประพฤติตัวราวกับ</a:t>
            </a:r>
            <a:r>
              <a:rPr lang="th-TH" b="1" dirty="0">
                <a:latin typeface="TH SarabunPSK"/>
                <a:ea typeface="Calibri"/>
              </a:rPr>
              <a:t>ผู้ชาย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	10.4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  </a:t>
            </a:r>
            <a:r>
              <a:rPr lang="th-TH" b="1" dirty="0">
                <a:latin typeface="TH SarabunPSK"/>
                <a:ea typeface="Calibri"/>
              </a:rPr>
              <a:t>สามี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             	They are 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man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and wife.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              	</a:t>
            </a:r>
            <a:r>
              <a:rPr lang="th-TH" dirty="0">
                <a:latin typeface="TH SarabunPSK"/>
                <a:ea typeface="Calibri"/>
              </a:rPr>
              <a:t>เขาเป็น</a:t>
            </a:r>
            <a:r>
              <a:rPr lang="th-TH" b="1" dirty="0">
                <a:latin typeface="TH SarabunPSK"/>
                <a:ea typeface="Calibri"/>
              </a:rPr>
              <a:t>สามี</a:t>
            </a:r>
            <a:r>
              <a:rPr lang="th-TH" dirty="0">
                <a:latin typeface="TH SarabunPSK"/>
                <a:ea typeface="Calibri"/>
              </a:rPr>
              <a:t>ภรรยากัน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814260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</a:t>
            </a:r>
            <a:r>
              <a:rPr lang="en-US" sz="3600" b="1" i="1" u="sng" dirty="0" smtClean="0">
                <a:effectLst/>
                <a:latin typeface="TH SarabunPSK"/>
                <a:ea typeface="Calibri"/>
                <a:cs typeface="Cordia New"/>
              </a:rPr>
              <a:t>11.  operation (n.)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	11.1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 </a:t>
            </a:r>
            <a:r>
              <a:rPr lang="th-TH" b="1" dirty="0">
                <a:latin typeface="TH SarabunPSK"/>
                <a:ea typeface="Calibri"/>
              </a:rPr>
              <a:t>ปฏิบัติการ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U.S. soldiers performed important military operations in Bosnia.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      </a:t>
            </a:r>
            <a:r>
              <a:rPr lang="th-TH" dirty="0" smtClean="0">
                <a:latin typeface="TH SarabunPSK"/>
                <a:ea typeface="Calibri"/>
              </a:rPr>
              <a:t>ทหาร</a:t>
            </a:r>
            <a:r>
              <a:rPr lang="th-TH" dirty="0">
                <a:latin typeface="TH SarabunPSK"/>
                <a:ea typeface="Calibri"/>
              </a:rPr>
              <a:t>สหรัฐฯ ปฏิบัติการทางทหารครั้งสำคัญที่บอสเนีย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	11.2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  </a:t>
            </a:r>
            <a:r>
              <a:rPr lang="th-TH" b="1" dirty="0">
                <a:latin typeface="TH SarabunPSK"/>
                <a:ea typeface="Calibri"/>
              </a:rPr>
              <a:t>การผ่าตัด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     The surgeon is performing a minor operation on her hand.</a:t>
            </a:r>
            <a:endParaRPr lang="en-US" sz="2000" dirty="0">
              <a:ea typeface="Calibri"/>
              <a:cs typeface="Cordia New"/>
            </a:endParaRPr>
          </a:p>
          <a:p>
            <a:r>
              <a:rPr lang="th-TH" dirty="0" smtClean="0">
                <a:effectLst/>
                <a:ea typeface="Calibri"/>
                <a:cs typeface="TH SarabunPSK"/>
              </a:rPr>
              <a:t>        ศัลยแพทย์กำลังผ่าตัดเล็กที่มือของเธอ</a:t>
            </a:r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217508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11.3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 </a:t>
            </a:r>
            <a:r>
              <a:rPr lang="th-TH" b="1" dirty="0">
                <a:latin typeface="TH SarabunPSK"/>
                <a:ea typeface="Calibri"/>
              </a:rPr>
              <a:t>สำนวน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 in (into) operation </a:t>
            </a:r>
            <a:r>
              <a:rPr lang="th-TH" b="1" dirty="0">
                <a:latin typeface="TH SarabunPSK"/>
                <a:ea typeface="Calibri"/>
              </a:rPr>
              <a:t>หมายถึง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  </a:t>
            </a:r>
            <a:r>
              <a:rPr lang="th-TH" b="1" dirty="0" smtClean="0">
                <a:latin typeface="TH SarabunPSK"/>
                <a:ea typeface="Calibri"/>
              </a:rPr>
              <a:t>กำลังดำเนินการ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  </a:t>
            </a:r>
            <a:r>
              <a:rPr lang="th-TH" b="1" dirty="0">
                <a:latin typeface="TH SarabunPSK"/>
                <a:ea typeface="Calibri"/>
              </a:rPr>
              <a:t>หรือ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  </a:t>
            </a:r>
            <a:r>
              <a:rPr lang="th-TH" b="1" dirty="0">
                <a:latin typeface="TH SarabunPSK"/>
                <a:ea typeface="Calibri"/>
              </a:rPr>
              <a:t>กำลังใช้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     When does the new traffic law come into operation?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             </a:t>
            </a:r>
            <a:r>
              <a:rPr lang="th-TH" dirty="0">
                <a:latin typeface="TH SarabunPSK"/>
                <a:ea typeface="Calibri"/>
              </a:rPr>
              <a:t>	เมื่อไหร่กฎหมายจราจรจะออกใช้</a:t>
            </a:r>
            <a:endParaRPr lang="en-US" sz="2000" dirty="0">
              <a:ea typeface="Calibri"/>
              <a:cs typeface="Cordia New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383799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3600" b="1" i="1" u="sng" dirty="0" smtClean="0">
                <a:effectLst/>
                <a:latin typeface="TH SarabunPSK"/>
                <a:ea typeface="Calibri"/>
                <a:cs typeface="Cordia New"/>
              </a:rPr>
              <a:t>12.   to run (v.)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	12.1   </a:t>
            </a:r>
            <a:r>
              <a:rPr lang="th-TH" b="1" dirty="0">
                <a:latin typeface="TH SarabunPSK"/>
                <a:ea typeface="Calibri"/>
              </a:rPr>
              <a:t>รับผิดชอบ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 / </a:t>
            </a:r>
            <a:r>
              <a:rPr lang="th-TH" b="1" dirty="0">
                <a:latin typeface="TH SarabunPSK"/>
                <a:ea typeface="Calibri"/>
              </a:rPr>
              <a:t>ดูแล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 / </a:t>
            </a:r>
            <a:r>
              <a:rPr lang="th-TH" b="1" dirty="0">
                <a:latin typeface="TH SarabunPSK"/>
                <a:ea typeface="Calibri"/>
              </a:rPr>
              <a:t>จัดการ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              	She runs the household.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              </a:t>
            </a:r>
            <a:r>
              <a:rPr lang="th-TH" dirty="0">
                <a:latin typeface="TH SarabunPSK"/>
                <a:ea typeface="Calibri"/>
              </a:rPr>
              <a:t>	เธอดูแลบ้าน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	12.2   </a:t>
            </a:r>
            <a:r>
              <a:rPr lang="th-TH" b="1" dirty="0">
                <a:latin typeface="TH SarabunPSK"/>
                <a:ea typeface="Calibri"/>
              </a:rPr>
              <a:t>เลื้อย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		The vine runs over the porch.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dirty="0">
                <a:ea typeface="Calibri"/>
                <a:cs typeface="TH SarabunPSK"/>
              </a:rPr>
              <a:t>		เถาองุ่นเลื้อยไปตามระเบียง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609874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12.3    </a:t>
            </a:r>
            <a:r>
              <a:rPr lang="th-TH" b="1" dirty="0">
                <a:latin typeface="TH SarabunPSK"/>
                <a:ea typeface="Calibri"/>
              </a:rPr>
              <a:t>กำลังทำงาน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		The engine is running.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    </a:t>
            </a:r>
            <a:r>
              <a:rPr lang="th-TH" dirty="0">
                <a:latin typeface="TH SarabunPSK"/>
                <a:ea typeface="Calibri"/>
              </a:rPr>
              <a:t>		เครื่องจักรกำลังทำงาน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	12.4   </a:t>
            </a:r>
            <a:r>
              <a:rPr lang="th-TH" b="1" dirty="0">
                <a:latin typeface="TH SarabunPSK"/>
                <a:ea typeface="Calibri"/>
              </a:rPr>
              <a:t>ไหล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		Tears were running his face.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            	 </a:t>
            </a:r>
            <a:r>
              <a:rPr lang="th-TH" dirty="0">
                <a:latin typeface="TH SarabunPSK"/>
                <a:ea typeface="Calibri"/>
              </a:rPr>
              <a:t>น้ำตาไหลอาบหน้าเขา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079583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12.5   </a:t>
            </a:r>
            <a:r>
              <a:rPr lang="th-TH" b="1" dirty="0">
                <a:latin typeface="TH SarabunPSK"/>
                <a:ea typeface="Calibri"/>
              </a:rPr>
              <a:t>สี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 (</a:t>
            </a:r>
            <a:r>
              <a:rPr lang="th-TH" b="1" dirty="0">
                <a:latin typeface="TH SarabunPSK"/>
                <a:ea typeface="Calibri"/>
              </a:rPr>
              <a:t>ตก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) </a:t>
            </a:r>
            <a:r>
              <a:rPr lang="th-TH" b="1" dirty="0">
                <a:latin typeface="TH SarabunPSK"/>
                <a:ea typeface="Calibri"/>
              </a:rPr>
              <a:t>ของเหลว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 (</a:t>
            </a:r>
            <a:r>
              <a:rPr lang="th-TH" b="1" dirty="0">
                <a:latin typeface="TH SarabunPSK"/>
                <a:ea typeface="Calibri"/>
              </a:rPr>
              <a:t>ละลาย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) </a:t>
            </a:r>
            <a:r>
              <a:rPr lang="th-TH" b="1" dirty="0">
                <a:latin typeface="TH SarabunPSK"/>
                <a:ea typeface="Calibri"/>
              </a:rPr>
              <a:t>เพราะความร้อนหรือน้ำ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smtClean="0">
                <a:latin typeface="TH SarabunPSK"/>
                <a:ea typeface="Calibri"/>
                <a:cs typeface="Cordia New"/>
              </a:rPr>
              <a:t> 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If a dye is </a:t>
            </a:r>
            <a:r>
              <a:rPr lang="en-US" dirty="0" err="1" smtClean="0">
                <a:effectLst/>
                <a:latin typeface="TH SarabunPSK"/>
                <a:ea typeface="Calibri"/>
                <a:cs typeface="Cordia New"/>
              </a:rPr>
              <a:t>nonfast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, the </a:t>
            </a:r>
            <a:r>
              <a:rPr lang="en-US" dirty="0" err="1" smtClean="0">
                <a:effectLst/>
                <a:latin typeface="TH SarabunPSK"/>
                <a:ea typeface="Calibri"/>
                <a:cs typeface="Cordia New"/>
              </a:rPr>
              <a:t>colour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 will run when the material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is washed.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         </a:t>
            </a:r>
            <a:r>
              <a:rPr lang="th-TH" dirty="0" smtClean="0">
                <a:latin typeface="TH SarabunPSK"/>
                <a:ea typeface="Calibri"/>
              </a:rPr>
              <a:t>ถ้า</a:t>
            </a:r>
            <a:r>
              <a:rPr lang="th-TH" dirty="0">
                <a:latin typeface="TH SarabunPSK"/>
                <a:ea typeface="Calibri"/>
              </a:rPr>
              <a:t>สีย้อมไม่ติด เมื่อนำไปซักสีก็จะตก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338548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3600" b="1" i="1" u="sng" dirty="0" smtClean="0">
                <a:effectLst/>
                <a:latin typeface="TH SarabunPSK"/>
                <a:ea typeface="Calibri"/>
                <a:cs typeface="Cordia New"/>
              </a:rPr>
              <a:t>13.  sentence (n.)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	13.1   </a:t>
            </a:r>
            <a:r>
              <a:rPr lang="th-TH" b="1" dirty="0">
                <a:latin typeface="TH SarabunPSK"/>
                <a:ea typeface="Calibri"/>
              </a:rPr>
              <a:t>ประโยค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              	The structure of this sentence is awkward.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             </a:t>
            </a:r>
            <a:r>
              <a:rPr lang="th-TH" dirty="0">
                <a:latin typeface="TH SarabunPSK"/>
                <a:ea typeface="Calibri"/>
              </a:rPr>
              <a:t>	โครงสร้างของประโยคนี้พิกล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	13.2   </a:t>
            </a:r>
            <a:r>
              <a:rPr lang="th-TH" b="1" dirty="0">
                <a:latin typeface="TH SarabunPSK"/>
                <a:ea typeface="Calibri"/>
              </a:rPr>
              <a:t>การตัดสินลงโทษ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       The sentence was three years in prison and a fine of 100,000 baht.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       </a:t>
            </a:r>
            <a:r>
              <a:rPr lang="th-TH" dirty="0" smtClean="0">
                <a:latin typeface="TH SarabunPSK"/>
                <a:ea typeface="Calibri"/>
              </a:rPr>
              <a:t>การ</a:t>
            </a:r>
            <a:r>
              <a:rPr lang="th-TH" dirty="0">
                <a:latin typeface="TH SarabunPSK"/>
                <a:ea typeface="Calibri"/>
              </a:rPr>
              <a:t>ตัดสินลงโทษ คือ จำคุก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3 </a:t>
            </a:r>
            <a:r>
              <a:rPr lang="th-TH" dirty="0">
                <a:latin typeface="TH SarabunPSK"/>
                <a:ea typeface="Calibri"/>
              </a:rPr>
              <a:t>ปี และปรับเป็นเงิน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1 </a:t>
            </a:r>
            <a:r>
              <a:rPr lang="th-TH" dirty="0">
                <a:latin typeface="TH SarabunPSK"/>
                <a:ea typeface="Calibri"/>
              </a:rPr>
              <a:t>แสนบาท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7023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th-TH" sz="6700" b="1" u="sng" dirty="0">
                <a:ea typeface="Calibri"/>
                <a:cs typeface="TH SarabunPSK"/>
              </a:rPr>
              <a:t>ตัวอย่างคำศัพท์ที่มีความหมายหลายนัย</a:t>
            </a:r>
            <a:endParaRPr lang="en-US" sz="67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6700" b="1" i="1" u="sng" dirty="0" smtClean="0">
                <a:effectLst/>
                <a:latin typeface="TH SarabunPSK"/>
                <a:ea typeface="Calibri"/>
                <a:cs typeface="Cordia New"/>
              </a:rPr>
              <a:t>1.</a:t>
            </a:r>
            <a:r>
              <a:rPr lang="en-US" sz="6700" i="1" u="sng" dirty="0" smtClean="0">
                <a:effectLst/>
                <a:latin typeface="TH SarabunPSK"/>
                <a:ea typeface="Calibri"/>
                <a:cs typeface="Cordia New"/>
              </a:rPr>
              <a:t> </a:t>
            </a:r>
            <a:r>
              <a:rPr lang="en-US" sz="6700" b="1" i="1" u="sng" dirty="0" smtClean="0">
                <a:effectLst/>
                <a:latin typeface="TH SarabunPSK"/>
                <a:ea typeface="Calibri"/>
                <a:cs typeface="Cordia New"/>
              </a:rPr>
              <a:t>blue (adj.)</a:t>
            </a:r>
            <a:endParaRPr lang="en-US" sz="67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6700" b="1" dirty="0" smtClean="0">
                <a:effectLst/>
                <a:latin typeface="TH SarabunPSK"/>
                <a:ea typeface="Calibri"/>
                <a:cs typeface="Cordia New"/>
              </a:rPr>
              <a:t>	1.1   </a:t>
            </a:r>
            <a:r>
              <a:rPr lang="th-TH" sz="6700" b="1" dirty="0">
                <a:latin typeface="TH SarabunPSK"/>
                <a:ea typeface="Calibri"/>
              </a:rPr>
              <a:t>เศร้า</a:t>
            </a:r>
            <a:r>
              <a:rPr lang="en-US" sz="6700" b="1" dirty="0" smtClean="0">
                <a:effectLst/>
                <a:latin typeface="TH SarabunPSK"/>
                <a:ea typeface="Calibri"/>
                <a:cs typeface="Cordia New"/>
              </a:rPr>
              <a:t> / </a:t>
            </a:r>
            <a:r>
              <a:rPr lang="th-TH" sz="6700" b="1" dirty="0">
                <a:latin typeface="TH SarabunPSK"/>
                <a:ea typeface="Calibri"/>
              </a:rPr>
              <a:t>เสียใจ</a:t>
            </a:r>
            <a:endParaRPr lang="en-US" sz="67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6700" dirty="0" smtClean="0">
                <a:effectLst/>
                <a:latin typeface="TH SarabunPSK"/>
                <a:ea typeface="Calibri"/>
                <a:cs typeface="Cordia New"/>
              </a:rPr>
              <a:t>		I always feel blue when the sun sets.</a:t>
            </a:r>
            <a:endParaRPr lang="en-US" sz="67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6700" dirty="0">
                <a:ea typeface="Calibri"/>
                <a:cs typeface="TH SarabunPSK"/>
              </a:rPr>
              <a:t>		ฉันมักจะรู้สึกเศร้าเมื่อยามพระอาทิตย์ตก</a:t>
            </a:r>
            <a:endParaRPr lang="en-US" sz="67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6700" b="1" dirty="0" smtClean="0">
                <a:effectLst/>
                <a:latin typeface="TH SarabunPSK"/>
                <a:ea typeface="Calibri"/>
                <a:cs typeface="Cordia New"/>
              </a:rPr>
              <a:t>	1.2</a:t>
            </a:r>
            <a:r>
              <a:rPr lang="en-US" sz="6700" dirty="0" smtClean="0">
                <a:effectLst/>
                <a:latin typeface="TH SarabunPSK"/>
                <a:ea typeface="Calibri"/>
                <a:cs typeface="Cordia New"/>
              </a:rPr>
              <a:t>   </a:t>
            </a:r>
            <a:r>
              <a:rPr lang="th-TH" sz="6700" b="1" dirty="0">
                <a:latin typeface="TH SarabunPSK"/>
                <a:ea typeface="Calibri"/>
              </a:rPr>
              <a:t>เกี่ยวข้องกับเรื่องเพศ</a:t>
            </a:r>
            <a:endParaRPr lang="en-US" sz="67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6700" dirty="0" smtClean="0">
                <a:effectLst/>
                <a:latin typeface="TH SarabunPSK"/>
                <a:ea typeface="Calibri"/>
                <a:cs typeface="Cordia New"/>
              </a:rPr>
              <a:t>		Some say Thai jokes are a bit blue.</a:t>
            </a:r>
            <a:endParaRPr lang="en-US" sz="67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6700" dirty="0">
                <a:ea typeface="Calibri"/>
                <a:cs typeface="TH SarabunPSK"/>
              </a:rPr>
              <a:t>		บางคนกล่าวว่าเรื่องตลกแบบไทย ๆ มักจะเกี่ยวกับเรื่องเพศ</a:t>
            </a:r>
            <a:endParaRPr lang="en-US" sz="67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6700" b="1" dirty="0" smtClean="0">
                <a:effectLst/>
                <a:latin typeface="TH SarabunPSK"/>
                <a:ea typeface="Calibri"/>
                <a:cs typeface="Cordia New"/>
              </a:rPr>
              <a:t>	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US" sz="6700" b="1" dirty="0">
              <a:latin typeface="TH SarabunPSK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US" sz="6700" b="1" dirty="0" smtClean="0">
              <a:effectLst/>
              <a:latin typeface="TH SarabunPSK"/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en-US" sz="6700" dirty="0">
              <a:ea typeface="Calibri"/>
              <a:cs typeface="Cordia New"/>
            </a:endParaRPr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603813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3600" b="1" i="1" u="sng" dirty="0" smtClean="0">
                <a:effectLst/>
                <a:latin typeface="TH SarabunPSK"/>
                <a:ea typeface="Calibri"/>
                <a:cs typeface="Cordia New"/>
              </a:rPr>
              <a:t>14.</a:t>
            </a:r>
            <a:r>
              <a:rPr lang="en-US" sz="3600" i="1" u="sng" dirty="0" smtClean="0">
                <a:effectLst/>
                <a:latin typeface="TH SarabunPSK"/>
                <a:ea typeface="Calibri"/>
                <a:cs typeface="Cordia New"/>
              </a:rPr>
              <a:t>  </a:t>
            </a:r>
            <a:r>
              <a:rPr lang="en-US" sz="3600" b="1" i="1" u="sng" dirty="0" smtClean="0">
                <a:effectLst/>
                <a:latin typeface="TH SarabunPSK"/>
                <a:ea typeface="Calibri"/>
                <a:cs typeface="Cordia New"/>
              </a:rPr>
              <a:t>subject (n.)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	14.1    </a:t>
            </a:r>
            <a:r>
              <a:rPr lang="th-TH" b="1" dirty="0">
                <a:latin typeface="TH SarabunPSK"/>
                <a:ea typeface="Calibri"/>
              </a:rPr>
              <a:t>หัวข้อ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	He tried to change the subject of the conversation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from politics to sport.</a:t>
            </a:r>
            <a:endParaRPr lang="en-US" sz="2000" dirty="0">
              <a:ea typeface="Calibri"/>
              <a:cs typeface="Cordia New"/>
            </a:endParaRPr>
          </a:p>
          <a:p>
            <a:r>
              <a:rPr lang="en-US" dirty="0" smtClean="0">
                <a:effectLst/>
                <a:latin typeface="TH SarabunPSK"/>
                <a:ea typeface="Calibri"/>
              </a:rPr>
              <a:t>       </a:t>
            </a:r>
            <a:r>
              <a:rPr lang="th-TH" dirty="0" smtClean="0">
                <a:effectLst/>
                <a:latin typeface="TH SarabunPSK"/>
                <a:ea typeface="Calibri"/>
              </a:rPr>
              <a:t>เขาพยายามเปลี่ยนหัวข้อการสนทนาจากเรื่องการเมืองเป็นกีฬา</a:t>
            </a:r>
            <a:r>
              <a:rPr lang="en-US" dirty="0" smtClean="0">
                <a:effectLst/>
                <a:latin typeface="TH SarabunPSK"/>
                <a:ea typeface="Calibri"/>
              </a:rPr>
              <a:t>            </a:t>
            </a:r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623577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14.2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 </a:t>
            </a:r>
            <a:r>
              <a:rPr lang="th-TH" b="1" dirty="0">
                <a:latin typeface="TH SarabunPSK"/>
                <a:ea typeface="Calibri"/>
              </a:rPr>
              <a:t>วิชา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		Chemistry is my favorite subject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dirty="0">
                <a:ea typeface="Calibri"/>
                <a:cs typeface="TH SarabunPSK"/>
              </a:rPr>
              <a:t>		เคมีเป็นวิชาที่ฉันชอบมาก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14.3  </a:t>
            </a:r>
            <a:r>
              <a:rPr lang="th-TH" b="1" dirty="0">
                <a:latin typeface="TH SarabunPSK"/>
                <a:ea typeface="Calibri"/>
              </a:rPr>
              <a:t> พลเมืองของประเทศที่มีพระมหากษัตริย์เป็นประมุข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             	He denied that he is a British subject.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th-TH" dirty="0">
                <a:ea typeface="Calibri"/>
                <a:cs typeface="TH SarabunPSK"/>
              </a:rPr>
              <a:t>		เขาปฏิเสธว่าไม่ได้เป็นพลเมืองอังกฤษ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226356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3600" b="1" i="1" u="sng" dirty="0" smtClean="0">
                <a:effectLst/>
                <a:latin typeface="TH SarabunPSK"/>
                <a:ea typeface="Calibri"/>
                <a:cs typeface="Cordia New"/>
              </a:rPr>
              <a:t>15.</a:t>
            </a:r>
            <a:r>
              <a:rPr lang="en-US" sz="3600" i="1" u="sng" dirty="0" smtClean="0">
                <a:effectLst/>
                <a:latin typeface="TH SarabunPSK"/>
                <a:ea typeface="Calibri"/>
                <a:cs typeface="Cordia New"/>
              </a:rPr>
              <a:t> </a:t>
            </a:r>
            <a:r>
              <a:rPr lang="en-US" sz="3600" b="1" i="1" u="sng" dirty="0" smtClean="0">
                <a:effectLst/>
                <a:latin typeface="TH SarabunPSK"/>
                <a:ea typeface="Calibri"/>
                <a:cs typeface="Cordia New"/>
              </a:rPr>
              <a:t>table (n.)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 	15.1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</a:t>
            </a:r>
            <a:r>
              <a:rPr lang="th-TH" b="1" dirty="0">
                <a:latin typeface="TH SarabunPSK"/>
                <a:ea typeface="Calibri"/>
              </a:rPr>
              <a:t>ตาราง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smtClean="0">
                <a:latin typeface="TH SarabunPSK"/>
                <a:ea typeface="Calibri"/>
                <a:cs typeface="Cordia New"/>
              </a:rPr>
              <a:t>  	        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The figures in the 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table 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show the decrease in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this year’s profits.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dirty="0">
                <a:ea typeface="Calibri"/>
                <a:cs typeface="TH SarabunPSK"/>
              </a:rPr>
              <a:t>	</a:t>
            </a:r>
            <a:r>
              <a:rPr lang="th-TH" dirty="0" smtClean="0">
                <a:ea typeface="Calibri"/>
                <a:cs typeface="TH SarabunPSK"/>
              </a:rPr>
              <a:t>        ตัวเลข</a:t>
            </a:r>
            <a:r>
              <a:rPr lang="th-TH" dirty="0">
                <a:ea typeface="Calibri"/>
                <a:cs typeface="TH SarabunPSK"/>
              </a:rPr>
              <a:t>ใน</a:t>
            </a:r>
            <a:r>
              <a:rPr lang="th-TH" b="1" dirty="0">
                <a:ea typeface="Calibri"/>
                <a:cs typeface="TH SarabunPSK"/>
              </a:rPr>
              <a:t>ตาราง</a:t>
            </a:r>
            <a:r>
              <a:rPr lang="th-TH" dirty="0">
                <a:ea typeface="Calibri"/>
                <a:cs typeface="TH SarabunPSK"/>
              </a:rPr>
              <a:t>แสดงให้เห็นผลกำไรที่ลดลง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 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219316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en-US" b="1" dirty="0" smtClean="0">
              <a:effectLst/>
              <a:latin typeface="TH SarabunPSK"/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15.2  </a:t>
            </a:r>
            <a:r>
              <a:rPr lang="th-TH" b="1" dirty="0">
                <a:latin typeface="TH SarabunPSK"/>
                <a:ea typeface="Calibri"/>
              </a:rPr>
              <a:t>สารบัญ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	The 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table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of contents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shows the different parts into which the book is divided.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b="1" dirty="0">
                <a:ea typeface="Calibri"/>
                <a:cs typeface="TH SarabunPSK"/>
              </a:rPr>
              <a:t>	</a:t>
            </a:r>
            <a:r>
              <a:rPr lang="th-TH" b="1" dirty="0" smtClean="0">
                <a:ea typeface="Calibri"/>
                <a:cs typeface="TH SarabunPSK"/>
              </a:rPr>
              <a:t>สารบัญ</a:t>
            </a:r>
            <a:r>
              <a:rPr lang="th-TH" dirty="0">
                <a:ea typeface="Calibri"/>
                <a:cs typeface="TH SarabunPSK"/>
              </a:rPr>
              <a:t>จะแสดงถึงส่วนต่าง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</a:t>
            </a:r>
            <a:r>
              <a:rPr lang="th-TH" dirty="0">
                <a:latin typeface="TH SarabunPSK"/>
                <a:ea typeface="Calibri"/>
              </a:rPr>
              <a:t>ๆ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</a:t>
            </a:r>
            <a:r>
              <a:rPr lang="th-TH" dirty="0">
                <a:latin typeface="TH SarabunPSK"/>
                <a:ea typeface="Calibri"/>
              </a:rPr>
              <a:t>ตามที่หนังสือแบ่งไว้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17658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15.3  </a:t>
            </a:r>
            <a:r>
              <a:rPr lang="th-TH" b="1" dirty="0">
                <a:latin typeface="TH SarabunPSK"/>
                <a:ea typeface="Calibri"/>
              </a:rPr>
              <a:t>สำนวน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 under the table (of money)  </a:t>
            </a:r>
            <a:r>
              <a:rPr lang="th-TH" b="1" dirty="0">
                <a:latin typeface="TH SarabunPSK"/>
                <a:ea typeface="Calibri"/>
              </a:rPr>
              <a:t>เงินสินบน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   </a:t>
            </a:r>
            <a:r>
              <a:rPr lang="th-TH" b="1" dirty="0">
                <a:latin typeface="TH SarabunPSK"/>
                <a:ea typeface="Calibri"/>
              </a:rPr>
              <a:t>เงินใต้โต๊ะ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They offered me one million 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under the table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if I would vote against the government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’s 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plans.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dirty="0">
                <a:ea typeface="Calibri"/>
                <a:cs typeface="TH SarabunPSK"/>
              </a:rPr>
              <a:t>เขา</a:t>
            </a:r>
            <a:r>
              <a:rPr lang="th-TH" b="1" dirty="0">
                <a:ea typeface="Calibri"/>
                <a:cs typeface="TH SarabunPSK"/>
              </a:rPr>
              <a:t>ติดสินบน</a:t>
            </a:r>
            <a:r>
              <a:rPr lang="th-TH" dirty="0">
                <a:ea typeface="Calibri"/>
                <a:cs typeface="TH SarabunPSK"/>
              </a:rPr>
              <a:t>ฉันเป็นจำนวนเงิน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</a:t>
            </a:r>
            <a:r>
              <a:rPr lang="th-TH" dirty="0">
                <a:latin typeface="TH SarabunPSK"/>
                <a:ea typeface="Calibri"/>
              </a:rPr>
              <a:t>1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</a:t>
            </a:r>
            <a:r>
              <a:rPr lang="th-TH" dirty="0">
                <a:latin typeface="TH SarabunPSK"/>
                <a:ea typeface="Calibri"/>
              </a:rPr>
              <a:t>ล้านบาท ถ้าฉันออกเสียงคัดค้านแผนการของรัฐบาล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073905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timetable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(n.)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  = </a:t>
            </a:r>
            <a:r>
              <a:rPr lang="th-TH" dirty="0">
                <a:latin typeface="TH SarabunPSK"/>
                <a:ea typeface="Calibri"/>
              </a:rPr>
              <a:t> </a:t>
            </a:r>
            <a:r>
              <a:rPr lang="th-TH" dirty="0" smtClean="0">
                <a:latin typeface="TH SarabunPSK"/>
                <a:ea typeface="Calibri"/>
              </a:rPr>
              <a:t>ตารางเวลา</a:t>
            </a:r>
            <a:r>
              <a:rPr lang="th-TH" dirty="0">
                <a:latin typeface="TH SarabunPSK"/>
                <a:ea typeface="Calibri"/>
              </a:rPr>
              <a:t>เข้า/ออก ของรถ/รถไฟ</a:t>
            </a:r>
            <a:r>
              <a:rPr lang="th-TH" dirty="0" smtClean="0">
                <a:latin typeface="TH SarabunPSK"/>
                <a:ea typeface="Calibri"/>
              </a:rPr>
              <a:t>/เครื่องบิน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(</a:t>
            </a:r>
            <a:r>
              <a:rPr lang="en-US" b="1" dirty="0" err="1" smtClean="0">
                <a:effectLst/>
                <a:latin typeface="TH SarabunPSK"/>
                <a:ea typeface="Calibri"/>
                <a:cs typeface="Cordia New"/>
              </a:rPr>
              <a:t>BritishEnglish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)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                     =  </a:t>
            </a:r>
            <a:r>
              <a:rPr lang="th-TH" dirty="0">
                <a:latin typeface="TH SarabunPSK"/>
                <a:ea typeface="Calibri"/>
              </a:rPr>
              <a:t> ตารางสอน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(American English)</a:t>
            </a:r>
            <a:endParaRPr lang="en-US" sz="2000" dirty="0">
              <a:ea typeface="Calibri"/>
              <a:cs typeface="Cordia New"/>
            </a:endParaRPr>
          </a:p>
          <a:p>
            <a:pPr algn="ctr"/>
            <a:r>
              <a:rPr lang="en-US" b="1" dirty="0" smtClean="0">
                <a:effectLst/>
                <a:latin typeface="TH SarabunPSK"/>
                <a:ea typeface="Calibri"/>
              </a:rPr>
              <a:t>**************************************</a:t>
            </a:r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31957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1.3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 </a:t>
            </a:r>
            <a:r>
              <a:rPr lang="th-TH" b="1" dirty="0">
                <a:latin typeface="TH SarabunPSK"/>
                <a:ea typeface="Calibri"/>
              </a:rPr>
              <a:t>ดนตรีประเภทหนึ่ง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   (noun - </a:t>
            </a:r>
            <a:r>
              <a:rPr lang="th-TH" b="1" dirty="0">
                <a:latin typeface="TH SarabunPSK"/>
                <a:ea typeface="Calibri"/>
              </a:rPr>
              <a:t>เป็นรูปพหูพจน์เสมอ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)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		I like the blues.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dirty="0">
                <a:ea typeface="Calibri"/>
                <a:cs typeface="TH SarabunPSK"/>
              </a:rPr>
              <a:t>		ฉันชอบเพลงบลู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	1.4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 </a:t>
            </a:r>
            <a:r>
              <a:rPr lang="th-TH" b="1" dirty="0">
                <a:latin typeface="TH SarabunPSK"/>
                <a:ea typeface="Calibri"/>
              </a:rPr>
              <a:t>อย่างไม่คาดฝัน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  (</a:t>
            </a:r>
            <a:r>
              <a:rPr lang="th-TH" b="1" dirty="0">
                <a:latin typeface="TH SarabunPSK"/>
                <a:ea typeface="Calibri"/>
              </a:rPr>
              <a:t>สำนวน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 out of the blue)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		He arrived completely out of the blue. 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th-TH" dirty="0">
                <a:ea typeface="Calibri"/>
                <a:cs typeface="TH SarabunPSK"/>
              </a:rPr>
              <a:t>		เขามาโดย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(</a:t>
            </a:r>
            <a:r>
              <a:rPr lang="th-TH" dirty="0">
                <a:latin typeface="TH SarabunPSK"/>
                <a:ea typeface="Calibri"/>
              </a:rPr>
              <a:t>ที่เรา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) </a:t>
            </a:r>
            <a:r>
              <a:rPr lang="th-TH" dirty="0">
                <a:latin typeface="TH SarabunPSK"/>
                <a:ea typeface="Calibri"/>
              </a:rPr>
              <a:t>ไม่คาดฝันเลย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733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3600" b="1" i="1" u="sng" dirty="0" smtClean="0">
                <a:effectLst/>
                <a:latin typeface="TH SarabunPSK"/>
                <a:ea typeface="Calibri"/>
                <a:cs typeface="Cordia New"/>
              </a:rPr>
              <a:t>2.</a:t>
            </a:r>
            <a:r>
              <a:rPr lang="en-US" sz="3600" i="1" u="sng" dirty="0" smtClean="0">
                <a:effectLst/>
                <a:latin typeface="TH SarabunPSK"/>
                <a:ea typeface="Calibri"/>
                <a:cs typeface="Cordia New"/>
              </a:rPr>
              <a:t> </a:t>
            </a:r>
            <a:r>
              <a:rPr lang="en-US" sz="3600" b="1" i="1" u="sng" dirty="0" smtClean="0">
                <a:effectLst/>
                <a:latin typeface="TH SarabunPSK"/>
                <a:ea typeface="Calibri"/>
                <a:cs typeface="Cordia New"/>
              </a:rPr>
              <a:t>body (n.)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	2.1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 </a:t>
            </a:r>
            <a:r>
              <a:rPr lang="th-TH" b="1" dirty="0">
                <a:latin typeface="TH SarabunPSK"/>
                <a:ea typeface="Calibri"/>
              </a:rPr>
              <a:t>ส่วนลำตัว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 / </a:t>
            </a:r>
            <a:r>
              <a:rPr lang="th-TH" b="1" dirty="0">
                <a:latin typeface="TH SarabunPSK"/>
                <a:ea typeface="Calibri"/>
              </a:rPr>
              <a:t>ตัวถังของเรือบิน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 / </a:t>
            </a:r>
            <a:r>
              <a:rPr lang="th-TH" b="1" dirty="0">
                <a:latin typeface="TH SarabunPSK"/>
                <a:ea typeface="Calibri"/>
              </a:rPr>
              <a:t>รถยนต์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		The Boeing 747 has a wide 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body.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dirty="0">
                <a:ea typeface="Calibri"/>
                <a:cs typeface="TH SarabunPSK"/>
              </a:rPr>
              <a:t>		เครื่องบินโบอิง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747 </a:t>
            </a:r>
            <a:r>
              <a:rPr lang="th-TH" dirty="0">
                <a:latin typeface="TH SarabunPSK"/>
                <a:ea typeface="Calibri"/>
              </a:rPr>
              <a:t>มี</a:t>
            </a:r>
            <a:r>
              <a:rPr lang="th-TH" b="1" dirty="0">
                <a:latin typeface="TH SarabunPSK"/>
                <a:ea typeface="Calibri"/>
              </a:rPr>
              <a:t>ลำตัว</a:t>
            </a:r>
            <a:r>
              <a:rPr lang="th-TH" dirty="0">
                <a:latin typeface="TH SarabunPSK"/>
                <a:ea typeface="Calibri"/>
              </a:rPr>
              <a:t>กว้าง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	2.2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 </a:t>
            </a:r>
            <a:r>
              <a:rPr lang="th-TH" b="1" dirty="0">
                <a:latin typeface="TH SarabunPSK"/>
                <a:ea typeface="Calibri"/>
              </a:rPr>
              <a:t>ซากศพ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	Several 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bodies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from the wrecked ship were washed ashore.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b="1" dirty="0">
                <a:ea typeface="Calibri"/>
                <a:cs typeface="TH SarabunPSK"/>
              </a:rPr>
              <a:t>		ซากศพ</a:t>
            </a:r>
            <a:r>
              <a:rPr lang="th-TH" dirty="0">
                <a:ea typeface="Calibri"/>
                <a:cs typeface="TH SarabunPSK"/>
              </a:rPr>
              <a:t>หลายศพจากเรือแตกถูกพัดมาเกยฝั่ง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 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73775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2.3   </a:t>
            </a:r>
            <a:r>
              <a:rPr lang="th-TH" b="1" dirty="0">
                <a:latin typeface="TH SarabunPSK"/>
                <a:ea typeface="Calibri"/>
              </a:rPr>
              <a:t>เนื้อหาส่วนที่สำคัญ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		A piece of news has a lead and a 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body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.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dirty="0">
                <a:ea typeface="Calibri"/>
                <a:cs typeface="TH SarabunPSK"/>
              </a:rPr>
              <a:t>		ข่าวชิ้นหนึ่งประกอบด้วยบทนำข่าวกับ</a:t>
            </a:r>
            <a:r>
              <a:rPr lang="th-TH" b="1" dirty="0">
                <a:ea typeface="Calibri"/>
                <a:cs typeface="TH SarabunPSK"/>
              </a:rPr>
              <a:t>เนื้อข่าว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	2.4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 </a:t>
            </a:r>
            <a:r>
              <a:rPr lang="th-TH" b="1" dirty="0">
                <a:latin typeface="TH SarabunPSK"/>
                <a:ea typeface="Calibri"/>
              </a:rPr>
              <a:t>ร่างกาย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		We wear clothes to keep our 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bodies 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warm.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th-TH" dirty="0">
                <a:ea typeface="Calibri"/>
                <a:cs typeface="TH SarabunPSK"/>
              </a:rPr>
              <a:t>		เขาสวมใส่เสื้อผ้าเพื่อทำให้</a:t>
            </a:r>
            <a:r>
              <a:rPr lang="th-TH" b="1" dirty="0">
                <a:ea typeface="Calibri"/>
                <a:cs typeface="TH SarabunPSK"/>
              </a:rPr>
              <a:t>ร่างกาย</a:t>
            </a:r>
            <a:r>
              <a:rPr lang="th-TH" dirty="0">
                <a:ea typeface="Calibri"/>
                <a:cs typeface="TH SarabunPSK"/>
              </a:rPr>
              <a:t>อบอุ่น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02094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3600" b="1" i="1" u="sng" dirty="0" smtClean="0">
                <a:effectLst/>
                <a:latin typeface="TH SarabunPSK"/>
                <a:ea typeface="Calibri"/>
                <a:cs typeface="Cordia New"/>
              </a:rPr>
              <a:t>3.</a:t>
            </a:r>
            <a:r>
              <a:rPr lang="en-US" sz="3600" i="1" u="sng" dirty="0" smtClean="0">
                <a:effectLst/>
                <a:latin typeface="TH SarabunPSK"/>
                <a:ea typeface="Calibri"/>
                <a:cs typeface="Cordia New"/>
              </a:rPr>
              <a:t>  </a:t>
            </a:r>
            <a:r>
              <a:rPr lang="en-US" sz="3600" b="1" i="1" u="sng" dirty="0" smtClean="0">
                <a:effectLst/>
                <a:latin typeface="TH SarabunPSK"/>
                <a:ea typeface="Calibri"/>
                <a:cs typeface="Cordia New"/>
              </a:rPr>
              <a:t>confidence (n.)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	3.1   </a:t>
            </a:r>
            <a:r>
              <a:rPr lang="th-TH" b="1" dirty="0">
                <a:latin typeface="TH SarabunPSK"/>
                <a:ea typeface="Calibri"/>
              </a:rPr>
              <a:t>ความเชื่อมั่นในความสามารถ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      He lacks confidence in himself when he appears in public.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dirty="0">
                <a:ea typeface="Calibri"/>
                <a:cs typeface="TH SarabunPSK"/>
              </a:rPr>
              <a:t>		เขาขาดความเชื่อมั่นในตนเองเมื่อปรากฎตัวในที่</a:t>
            </a:r>
            <a:r>
              <a:rPr lang="th-TH" dirty="0" smtClean="0">
                <a:ea typeface="Calibri"/>
                <a:cs typeface="TH SarabunPSK"/>
              </a:rPr>
              <a:t>สาธารณะ</a:t>
            </a:r>
            <a:r>
              <a:rPr lang="th-TH" b="1" dirty="0">
                <a:ea typeface="Calibri"/>
                <a:cs typeface="TH SarabunPSK"/>
              </a:rPr>
              <a:t>	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3.2   </a:t>
            </a:r>
            <a:r>
              <a:rPr lang="th-TH" b="1" dirty="0">
                <a:latin typeface="TH SarabunPSK"/>
                <a:ea typeface="Calibri"/>
              </a:rPr>
              <a:t>ความศรัทธา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 </a:t>
            </a:r>
            <a:r>
              <a:rPr lang="th-TH" b="1" dirty="0">
                <a:latin typeface="TH SarabunPSK"/>
                <a:ea typeface="Calibri"/>
              </a:rPr>
              <a:t>ความไว้วางใจ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 </a:t>
            </a:r>
            <a:r>
              <a:rPr lang="th-TH" b="1" dirty="0">
                <a:latin typeface="TH SarabunPSK"/>
                <a:ea typeface="Calibri"/>
              </a:rPr>
              <a:t>ความไว้ใจในคนอื่นหรือสิ่งอื่น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		They have no confidence in the computer system.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dirty="0">
                <a:ea typeface="Calibri"/>
                <a:cs typeface="TH SarabunPSK"/>
              </a:rPr>
              <a:t>		เขาไม่มีความไว้วางใจระบบคอมพิวเตอร์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72697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      3.3   </a:t>
            </a:r>
            <a:r>
              <a:rPr lang="th-TH" b="1" dirty="0">
                <a:latin typeface="TH SarabunPSK"/>
                <a:ea typeface="Calibri"/>
              </a:rPr>
              <a:t>ความลับ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	The girl exchanged confidences about their boyfriends.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dirty="0">
                <a:ea typeface="Calibri"/>
                <a:cs typeface="TH SarabunPSK"/>
              </a:rPr>
              <a:t>		เด็กผู้หญิงแลกความลับเรื่องแฟน ๆ ของเธอ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	3.4   </a:t>
            </a:r>
            <a:r>
              <a:rPr lang="th-TH" b="1" dirty="0">
                <a:latin typeface="TH SarabunPSK"/>
                <a:ea typeface="Calibri"/>
              </a:rPr>
              <a:t>บอกความลับ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He took her into his confidence and told her the whole truth.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th-TH" dirty="0">
                <a:ea typeface="Calibri"/>
                <a:cs typeface="TH SarabunPSK"/>
              </a:rPr>
              <a:t>		เขาบอกความลับและความจริงทั้งหมดให้เธอทราบ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53324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 </a:t>
            </a:r>
            <a:r>
              <a:rPr lang="en-US" sz="3600" b="1" i="1" u="sng" dirty="0" smtClean="0">
                <a:effectLst/>
                <a:latin typeface="TH SarabunPSK"/>
                <a:ea typeface="Calibri"/>
                <a:cs typeface="Cordia New"/>
              </a:rPr>
              <a:t>4.</a:t>
            </a:r>
            <a:r>
              <a:rPr lang="en-US" sz="3600" i="1" u="sng" dirty="0" smtClean="0">
                <a:effectLst/>
                <a:latin typeface="TH SarabunPSK"/>
                <a:ea typeface="Calibri"/>
                <a:cs typeface="Cordia New"/>
              </a:rPr>
              <a:t> </a:t>
            </a:r>
            <a:r>
              <a:rPr lang="en-US" sz="3600" b="1" i="1" u="sng" dirty="0" smtClean="0">
                <a:effectLst/>
                <a:latin typeface="TH SarabunPSK"/>
                <a:ea typeface="Calibri"/>
                <a:cs typeface="Cordia New"/>
              </a:rPr>
              <a:t>critical (adj.)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 	4.1  </a:t>
            </a:r>
            <a:r>
              <a:rPr lang="th-TH" b="1" dirty="0">
                <a:latin typeface="TH SarabunPSK"/>
                <a:ea typeface="Calibri"/>
              </a:rPr>
              <a:t>สำคัญมาก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		This was a critical moment in his career.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dirty="0">
                <a:ea typeface="Calibri"/>
                <a:cs typeface="TH SarabunPSK"/>
              </a:rPr>
              <a:t>		ตอนนี้เป็นช่วงเวลาที่สำคัญมากในอาชีพของเขา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 	4.2  </a:t>
            </a:r>
            <a:r>
              <a:rPr lang="th-TH" b="1" dirty="0">
                <a:latin typeface="TH SarabunPSK"/>
                <a:ea typeface="Calibri"/>
              </a:rPr>
              <a:t>สาหัส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 / </a:t>
            </a:r>
            <a:r>
              <a:rPr lang="th-TH" b="1" dirty="0">
                <a:latin typeface="TH SarabunPSK"/>
                <a:ea typeface="Calibri"/>
              </a:rPr>
              <a:t>อันตราย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	He was taken to hospital because his condition was critical.</a:t>
            </a:r>
            <a:endParaRPr lang="en-US" sz="2000" dirty="0">
              <a:ea typeface="Calibri"/>
              <a:cs typeface="Cordia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dirty="0">
                <a:ea typeface="Calibri"/>
                <a:cs typeface="TH SarabunPSK"/>
              </a:rPr>
              <a:t>		เขาถูกนำส่งโรงพยาบาลเพราะอาการสาหัส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209787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</TotalTime>
  <Words>61</Words>
  <Application>Microsoft Office PowerPoint</Application>
  <PresentationFormat>On-screen Show (4:3)</PresentationFormat>
  <Paragraphs>194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Concourse</vt:lpstr>
      <vt:lpstr>       คำศัพท์ที่มีความหมายหลายนัย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คำศัพท์ที่มีความหมายหลายนัย</dc:title>
  <dc:creator>SD</dc:creator>
  <cp:lastModifiedBy>SD</cp:lastModifiedBy>
  <cp:revision>4</cp:revision>
  <dcterms:created xsi:type="dcterms:W3CDTF">2017-01-31T00:21:38Z</dcterms:created>
  <dcterms:modified xsi:type="dcterms:W3CDTF">2017-01-31T00:47:00Z</dcterms:modified>
</cp:coreProperties>
</file>