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60" r:id="rId3"/>
    <p:sldId id="261" r:id="rId4"/>
    <p:sldId id="258" r:id="rId5"/>
    <p:sldId id="259" r:id="rId6"/>
    <p:sldId id="263" r:id="rId7"/>
    <p:sldId id="264" r:id="rId8"/>
    <p:sldId id="265" r:id="rId9"/>
    <p:sldId id="268" r:id="rId10"/>
    <p:sldId id="271" r:id="rId11"/>
    <p:sldId id="272" r:id="rId12"/>
    <p:sldId id="273" r:id="rId13"/>
    <p:sldId id="274" r:id="rId14"/>
    <p:sldId id="275" r:id="rId15"/>
    <p:sldId id="270" r:id="rId16"/>
    <p:sldId id="277" r:id="rId17"/>
    <p:sldId id="276" r:id="rId18"/>
    <p:sldId id="269" r:id="rId19"/>
    <p:sldId id="278" r:id="rId20"/>
    <p:sldId id="279" r:id="rId21"/>
    <p:sldId id="280" r:id="rId22"/>
    <p:sldId id="281" r:id="rId23"/>
    <p:sldId id="282" r:id="rId24"/>
    <p:sldId id="283" r:id="rId25"/>
    <p:sldId id="267" r:id="rId26"/>
    <p:sldId id="284" r:id="rId27"/>
    <p:sldId id="285" r:id="rId28"/>
    <p:sldId id="266" r:id="rId29"/>
    <p:sldId id="262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454FD-2D2E-4EF7-A87B-E7E18F114EBB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5B34B-CCE5-4BDA-8EA0-F069DF8E8A2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E58CA-EE75-4A38-89D2-2BC18E4B7148}" type="slidenum">
              <a:rPr lang="en-US">
                <a:latin typeface="Arial" pitchFamily="34" charset="0"/>
              </a:rPr>
              <a:pPr/>
              <a:t>2</a:t>
            </a:fld>
            <a:endParaRPr lang="th-TH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560CC-08D7-4D46-9EA4-E9C032D22404}" type="slidenum">
              <a:rPr lang="en-US">
                <a:latin typeface="Arial" pitchFamily="34" charset="0"/>
              </a:rPr>
              <a:pPr/>
              <a:t>3</a:t>
            </a:fld>
            <a:endParaRPr lang="th-TH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453D7-440A-4992-BDF3-AAA308B98EE6}" type="slidenum">
              <a:rPr lang="en-US">
                <a:latin typeface="Arial" pitchFamily="34" charset="0"/>
              </a:rPr>
              <a:pPr/>
              <a:t>10</a:t>
            </a:fld>
            <a:endParaRPr lang="th-TH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701F2-581E-4A54-95C0-C0579D1ED568}" type="slidenum">
              <a:rPr lang="en-US">
                <a:latin typeface="Arial" pitchFamily="34" charset="0"/>
              </a:rPr>
              <a:pPr/>
              <a:t>11</a:t>
            </a:fld>
            <a:endParaRPr lang="th-TH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014E7-E878-4138-B586-1C4A7CD3CE53}" type="slidenum">
              <a:rPr lang="en-US">
                <a:latin typeface="Arial" pitchFamily="34" charset="0"/>
              </a:rPr>
              <a:pPr/>
              <a:t>12</a:t>
            </a:fld>
            <a:endParaRPr lang="th-TH">
              <a:latin typeface="Arial" pitchFamily="34" charset="0"/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CC1EF-D6E6-4F75-B595-9624E3472CAD}" type="slidenum">
              <a:rPr lang="en-US">
                <a:latin typeface="Arial" pitchFamily="34" charset="0"/>
              </a:rPr>
              <a:pPr/>
              <a:t>13</a:t>
            </a:fld>
            <a:endParaRPr lang="th-TH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5DB9D-3A34-4746-9ED7-1C0F3C5DC647}" type="slidenum">
              <a:rPr lang="en-US">
                <a:latin typeface="Arial" pitchFamily="34" charset="0"/>
              </a:rPr>
              <a:pPr/>
              <a:t>14</a:t>
            </a:fld>
            <a:endParaRPr lang="th-TH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3F65-9A87-4211-8F1E-4B383CB97D6D}" type="slidenum">
              <a:rPr lang="en-US">
                <a:latin typeface="Arial" pitchFamily="34" charset="0"/>
              </a:rPr>
              <a:pPr/>
              <a:t>17</a:t>
            </a:fld>
            <a:endParaRPr lang="th-TH">
              <a:latin typeface="Arial" pitchFamily="34" charset="0"/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452D-631C-4E32-A1F8-192B670CC91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DBCA-B78A-4240-BEDA-D39941027B63}" type="datetimeFigureOut">
              <a:rPr lang="th-TH" smtClean="0"/>
              <a:t>02/01/53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7BDEF-3E01-466E-AE2D-2E2A704C278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th-TH" sz="5400" b="1" smtClean="0"/>
              <a:t>ทฤษฎีจลน์ของแก๊ส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body" sz="half" idx="2"/>
          </p:nvPr>
        </p:nvSpPr>
        <p:spPr>
          <a:ln w="3810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th-TH" sz="4400" b="1" smtClean="0">
                <a:solidFill>
                  <a:srgbClr val="0000CC"/>
                </a:solidFill>
              </a:rPr>
              <a:t>โมเลกุลของแก๊สอยู่ห่างกันมาก  ทำให้แรงดึงดูดและแรงผลักระหว่างโมเลกุลน้อยมาก  จนถือได้ว่าไม่มีแรงกระทำต่อกัน</a:t>
            </a:r>
          </a:p>
          <a:p>
            <a:pPr eaLnBrk="1" hangingPunct="1"/>
            <a:endParaRPr lang="th-TH" sz="4400" smtClean="0">
              <a:solidFill>
                <a:srgbClr val="0000CC"/>
              </a:solidFill>
            </a:endParaRP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body" sz="half" idx="1"/>
          </p:nvPr>
        </p:nvSpPr>
        <p:spPr>
          <a:noFill/>
          <a:ln w="3810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th-TH" sz="4400" b="1" i="1" smtClean="0"/>
              <a:t>แก๊สประกอบด้วยอนุภาคจำนวนมากที่มีขนาดเล็กมาก  จนถือได้ว่าอนุภาคแก๊สไม่มีปริมาตรเมื่อเทียบกับขนาดภาชนะที่บรรจุ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th-TH" sz="5400" b="1" smtClean="0"/>
              <a:t>ทฤษฎีจลน์ของแก๊ส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sz="half" idx="2"/>
          </p:nvPr>
        </p:nvSpPr>
        <p:spPr>
          <a:ln w="57150" cmpd="thinThick"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z="3600" b="1" smtClean="0">
                <a:solidFill>
                  <a:srgbClr val="0033CC"/>
                </a:solidFill>
              </a:rPr>
              <a:t>โมเลกุลของแก๊สเคลื่อนที่อย่างรวดเร็วในแนวเส้นตรงเป็นอิสระด้วยอัตราเร็วคงที่และไม่เป็นระเบียบ  จนกระทั่งชนกับโมเลกุลอื่นหรือชนกับผนังของภาชนะจึงจะเปลี่ยนทิศทางและอัตราเร็ว</a:t>
            </a:r>
          </a:p>
          <a:p>
            <a:pPr eaLnBrk="1" hangingPunct="1">
              <a:lnSpc>
                <a:spcPct val="90000"/>
              </a:lnSpc>
            </a:pPr>
            <a:endParaRPr lang="th-TH" sz="3600" smtClean="0"/>
          </a:p>
        </p:txBody>
      </p:sp>
      <p:pic>
        <p:nvPicPr>
          <p:cNvPr id="31748" name="Picture 6" descr="kinetic_theory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2062163"/>
            <a:ext cx="3671887" cy="3671887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th-TH" sz="5400" b="1" smtClean="0"/>
              <a:t>ทฤษฎีจลน์ของแก๊ส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349750"/>
          </a:xfrm>
          <a:ln w="57150" cmpd="thickThin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h-TH" sz="4000" b="1" smtClean="0">
                <a:solidFill>
                  <a:srgbClr val="D60093"/>
                </a:solidFill>
              </a:rPr>
              <a:t>โมเลกุลของแก๊สชนกันเองหรือชนกับผนังภาชนะจะเกิดการถ่ายโอนพลังงานให้แก่กัน แต่พลังงานรวมของระบบมีค่าคงที่ เรียกว่า </a:t>
            </a:r>
            <a:r>
              <a:rPr lang="th-TH" sz="4000" b="1" i="1" smtClean="0">
                <a:solidFill>
                  <a:srgbClr val="0000CC"/>
                </a:solidFill>
              </a:rPr>
              <a:t>การชนแบบยืดหยุ่น</a:t>
            </a:r>
            <a:r>
              <a:rPr lang="en-US" b="1" i="1" smtClean="0">
                <a:solidFill>
                  <a:srgbClr val="0000CC"/>
                </a:solidFill>
              </a:rPr>
              <a:t>(elastic)</a:t>
            </a:r>
            <a:endParaRPr lang="th-TH" b="1" i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h-TH" smtClean="0"/>
          </a:p>
        </p:txBody>
      </p:sp>
      <p:pic>
        <p:nvPicPr>
          <p:cNvPr id="32772" name="Picture 6" descr="molecules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85786" y="1714488"/>
            <a:ext cx="3143276" cy="4009685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th-TH" sz="5400" b="1" smtClean="0"/>
              <a:t>ทฤษฎีจลน์ของแก๊ส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492625"/>
          </a:xfrm>
          <a:ln w="57150" cmpd="thickThin">
            <a:solidFill>
              <a:schemeClr val="bg2"/>
            </a:solidFill>
          </a:ln>
        </p:spPr>
        <p:txBody>
          <a:bodyPr/>
          <a:lstStyle/>
          <a:p>
            <a:pPr eaLnBrk="1" hangingPunct="1"/>
            <a:r>
              <a:rPr lang="th-TH" sz="3600" b="1" smtClean="0">
                <a:solidFill>
                  <a:srgbClr val="008000"/>
                </a:solidFill>
              </a:rPr>
              <a:t>ณ อุณหภูมิเดียวกันโมเลกุลของแก๊สแต่ละโมเลกุลเคลื่อนที่ด้วยความเร็วไม่เท่ากัน แต่จะมีพลังงานจลน์เฉลี่ยเท่ากัน โดยที่พลังงานจลน์เฉลี่ยของแก๊สจะแปรผันตรงกับอุณหภูมิเคลวิน</a:t>
            </a:r>
          </a:p>
          <a:p>
            <a:pPr eaLnBrk="1" hangingPunct="1"/>
            <a:endParaRPr lang="th-TH" sz="6000" smtClean="0">
              <a:solidFill>
                <a:srgbClr val="0000CC"/>
              </a:solidFill>
            </a:endParaRPr>
          </a:p>
        </p:txBody>
      </p:sp>
      <p:pic>
        <p:nvPicPr>
          <p:cNvPr id="7" name="Content Placeholder 6" descr="molecul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85786" y="1643050"/>
            <a:ext cx="3357586" cy="4375870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th-TH" b="1" smtClean="0"/>
              <a:t>ปริมาตร อุณหภูมิ และความดันของแก๊ส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3600" b="1" dirty="0" smtClean="0">
                <a:solidFill>
                  <a:schemeClr val="tx2"/>
                </a:solidFill>
              </a:rPr>
              <a:t>ปริมาตรของแก๊ส คือปริมาตรของภาชนะที่ใช้บรรจุแก๊ส 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b="1" dirty="0" smtClean="0">
                <a:solidFill>
                  <a:schemeClr val="tx2"/>
                </a:solidFill>
              </a:rPr>
              <a:t>	ใช้สัญลักษณ์ </a:t>
            </a:r>
            <a:r>
              <a:rPr lang="en-US" sz="3600" b="1" dirty="0" smtClean="0">
                <a:solidFill>
                  <a:schemeClr val="tx2"/>
                </a:solidFill>
              </a:rPr>
              <a:t>V</a:t>
            </a:r>
          </a:p>
          <a:p>
            <a:pPr eaLnBrk="1" hangingPunct="1"/>
            <a:r>
              <a:rPr lang="th-TH" sz="3600" b="1" dirty="0" smtClean="0">
                <a:solidFill>
                  <a:schemeClr val="tx2"/>
                </a:solidFill>
              </a:rPr>
              <a:t>อุณหภูมิ เป็นมาตราส่วนที่ใช้บอกระดับความร้อน 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b="1" dirty="0" smtClean="0">
                <a:solidFill>
                  <a:schemeClr val="tx2"/>
                </a:solidFill>
              </a:rPr>
              <a:t>	ใช้สัญลักษณ์ </a:t>
            </a:r>
            <a:r>
              <a:rPr lang="en-US" sz="3600" b="1" dirty="0" smtClean="0">
                <a:solidFill>
                  <a:schemeClr val="tx2"/>
                </a:solidFill>
              </a:rPr>
              <a:t>T </a:t>
            </a:r>
            <a:r>
              <a:rPr lang="th-TH" sz="3600" b="1" dirty="0" smtClean="0">
                <a:solidFill>
                  <a:schemeClr val="tx2"/>
                </a:solidFill>
              </a:rPr>
              <a:t>(</a:t>
            </a:r>
            <a:r>
              <a:rPr lang="th-TH" sz="3600" b="1" dirty="0" err="1" smtClean="0">
                <a:solidFill>
                  <a:schemeClr val="tx2"/>
                </a:solidFill>
              </a:rPr>
              <a:t>เคลวิน</a:t>
            </a:r>
            <a:r>
              <a:rPr lang="th-TH" sz="3600" b="1" dirty="0" smtClean="0">
                <a:solidFill>
                  <a:schemeClr val="tx2"/>
                </a:solidFill>
              </a:rPr>
              <a:t>)  และ </a:t>
            </a:r>
            <a:r>
              <a:rPr lang="en-US" sz="3600" b="1" dirty="0" smtClean="0">
                <a:solidFill>
                  <a:schemeClr val="tx2"/>
                </a:solidFill>
              </a:rPr>
              <a:t>t </a:t>
            </a: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</a:rPr>
              <a:t>(องศาเซลเซียส) 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		T </a:t>
            </a:r>
            <a:r>
              <a:rPr lang="en-US" sz="3600" b="1" dirty="0" smtClean="0">
                <a:solidFill>
                  <a:schemeClr val="tx2"/>
                </a:solidFill>
              </a:rPr>
              <a:t>(</a:t>
            </a:r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</a:t>
            </a:r>
            <a:r>
              <a:rPr lang="en-US" sz="3600" b="1" dirty="0" smtClean="0">
                <a:solidFill>
                  <a:schemeClr val="tx2"/>
                </a:solidFill>
              </a:rPr>
              <a:t>K</a:t>
            </a:r>
            <a:r>
              <a:rPr lang="en-US" sz="3600" b="1" dirty="0" smtClean="0">
                <a:solidFill>
                  <a:schemeClr val="tx2"/>
                </a:solidFill>
              </a:rPr>
              <a:t>)  =  273.15 + t (</a:t>
            </a:r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C)</a:t>
            </a:r>
          </a:p>
          <a:p>
            <a:pPr eaLnBrk="1" hangingPunct="1"/>
            <a:r>
              <a:rPr lang="th-TH" sz="3600" b="1" dirty="0" smtClean="0">
                <a:solidFill>
                  <a:schemeClr val="tx2"/>
                </a:solidFill>
                <a:sym typeface="Symbol" pitchFamily="18" charset="2"/>
              </a:rPr>
              <a:t>ความดัน คือแรงที่กระทำต่อหนึ่งหน่วยพื้นที่ที่ตั้งฉากกับแรงนั้น ใช้สัญลักษณ์ </a:t>
            </a:r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P</a:t>
            </a:r>
            <a:endParaRPr lang="th-TH" sz="36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0004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70C0"/>
                </a:solidFill>
                <a:cs typeface="EucrosiaUPC" pitchFamily="18" charset="-34"/>
              </a:rPr>
              <a:t>ความดัน</a:t>
            </a:r>
            <a:r>
              <a:rPr lang="th-TH" sz="3600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Book Antiqua" pitchFamily="18" charset="0"/>
              </a:rPr>
              <a:t>(pressure) - P</a:t>
            </a:r>
            <a:endParaRPr lang="th-TH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83582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คือ อัตราส่วนระหว่างขนาดของแรงที่กระทำตั้งฉากกับพื้นที่ใดๆ  มีหน่วยเป็น </a:t>
            </a:r>
            <a:r>
              <a:rPr lang="th-TH" sz="3200" dirty="0" err="1" smtClean="0">
                <a:solidFill>
                  <a:srgbClr val="00B050"/>
                </a:solidFill>
                <a:cs typeface="EucrosiaUPC" pitchFamily="18" charset="-34"/>
              </a:rPr>
              <a:t>นิว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ตันต่อตารางเมตร 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(N/m</a:t>
            </a:r>
            <a:r>
              <a:rPr lang="en-US" sz="2400" baseline="30000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) 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หรือ พาสคัล 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(Pa)</a:t>
            </a:r>
            <a:r>
              <a:rPr lang="th-TH" sz="2400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              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เป็น</a:t>
            </a:r>
            <a:r>
              <a:rPr lang="th-TH" sz="3200" dirty="0" err="1" smtClean="0">
                <a:solidFill>
                  <a:srgbClr val="00B050"/>
                </a:solidFill>
                <a:cs typeface="EucrosiaUPC" pitchFamily="18" charset="-34"/>
              </a:rPr>
              <a:t>ปริมาณส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เก</a:t>
            </a:r>
            <a:r>
              <a:rPr lang="th-TH" sz="3200" dirty="0" err="1" smtClean="0">
                <a:solidFill>
                  <a:srgbClr val="00B050"/>
                </a:solidFill>
                <a:cs typeface="EucrosiaUPC" pitchFamily="18" charset="-34"/>
              </a:rPr>
              <a:t>ลาร์</a:t>
            </a:r>
            <a:endParaRPr lang="th-TH" sz="3200" dirty="0" smtClean="0">
              <a:solidFill>
                <a:srgbClr val="00B050"/>
              </a:solidFill>
              <a:cs typeface="EucrosiaUPC" pitchFamily="18" charset="-34"/>
            </a:endParaRPr>
          </a:p>
          <a:p>
            <a:endParaRPr lang="th-TH" sz="3200" dirty="0" smtClean="0">
              <a:solidFill>
                <a:srgbClr val="00B050"/>
              </a:solidFill>
              <a:cs typeface="EucrosiaUPC" pitchFamily="18" charset="-34"/>
            </a:endParaRPr>
          </a:p>
          <a:p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cs typeface="EucrosiaUPC" pitchFamily="18" charset="-34"/>
              </a:rPr>
              <a:t>เมื่อ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  </a:t>
            </a:r>
            <a:r>
              <a:rPr lang="en-US" sz="3200" dirty="0" smtClean="0">
                <a:solidFill>
                  <a:srgbClr val="00B050"/>
                </a:solidFill>
                <a:cs typeface="EucrosiaUPC" pitchFamily="18" charset="-34"/>
              </a:rPr>
              <a:t>    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P</a:t>
            </a:r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  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คือ ความดัน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(N/m</a:t>
            </a:r>
            <a:r>
              <a:rPr lang="en-US" sz="2400" baseline="300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2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)</a:t>
            </a:r>
          </a:p>
          <a:p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	           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F</a:t>
            </a:r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 คือ 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แรง</a:t>
            </a:r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(W) 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กระทำ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ตั้งฉาก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(N)</a:t>
            </a:r>
          </a:p>
          <a:p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		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A</a:t>
            </a:r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 คือ พื้นที่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(m</a:t>
            </a:r>
            <a:r>
              <a:rPr lang="en-US" sz="2400" baseline="300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2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)</a:t>
            </a:r>
            <a:endParaRPr lang="th-TH" sz="2400" dirty="0">
              <a:solidFill>
                <a:srgbClr val="0070C0"/>
              </a:solidFill>
              <a:latin typeface="Book Antiqua" pitchFamily="18" charset="0"/>
              <a:cs typeface="EucrosiaUPC" pitchFamily="18" charset="-34"/>
            </a:endParaRPr>
          </a:p>
        </p:txBody>
      </p:sp>
      <p:graphicFrame>
        <p:nvGraphicFramePr>
          <p:cNvPr id="52226" name="Object 4"/>
          <p:cNvGraphicFramePr>
            <a:graphicFrameLocks noChangeAspect="1"/>
          </p:cNvGraphicFramePr>
          <p:nvPr/>
        </p:nvGraphicFramePr>
        <p:xfrm>
          <a:off x="6072198" y="4500570"/>
          <a:ext cx="1981200" cy="1320800"/>
        </p:xfrm>
        <a:graphic>
          <a:graphicData uri="http://schemas.openxmlformats.org/presentationml/2006/ole">
            <p:oleObj spid="_x0000_s1026" name="Equation" r:id="rId3" imgW="41904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736"/>
            <a:ext cx="3857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ในกรณี ที่เป็นของเหลวชนิดเดียวกัน บรรจุในภาชนะที่มีความสูงเท่ากัน   ความดันของของเหลวจะมีค่าเท่ากัน  ค่าความดันของของเหลวคำนวณได้ตามสูตร  </a:t>
            </a:r>
            <a:endParaRPr lang="en-US" dirty="0" smtClean="0"/>
          </a:p>
          <a:p>
            <a:r>
              <a:rPr lang="en-US" dirty="0" smtClean="0"/>
              <a:t>P  =  dh</a:t>
            </a:r>
            <a:endParaRPr lang="th-TH" dirty="0"/>
          </a:p>
        </p:txBody>
      </p:sp>
      <p:pic>
        <p:nvPicPr>
          <p:cNvPr id="3" name="Picture 2" descr="61122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428736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th-TH" sz="5400" b="1" smtClean="0"/>
              <a:t>บาโรมิเตอร์</a:t>
            </a:r>
          </a:p>
        </p:txBody>
      </p:sp>
      <p:pic>
        <p:nvPicPr>
          <p:cNvPr id="35843" name="Picture 8" descr="FG11_10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03300" y="1600200"/>
            <a:ext cx="2944813" cy="4530725"/>
          </a:xfrm>
          <a:noFill/>
        </p:spPr>
      </p:pic>
      <p:pic>
        <p:nvPicPr>
          <p:cNvPr id="35844" name="Picture 12" descr="Torricelli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65700" y="1557338"/>
            <a:ext cx="3403600" cy="4140200"/>
          </a:xfrm>
          <a:noFill/>
        </p:spPr>
      </p:pic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4716463" y="5630863"/>
            <a:ext cx="391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Evangeliata  Torricelli</a:t>
            </a:r>
          </a:p>
          <a:p>
            <a:pPr algn="ctr"/>
            <a:r>
              <a:rPr lang="th-TH" sz="2400" b="1">
                <a:solidFill>
                  <a:srgbClr val="CC0000"/>
                </a:solidFill>
              </a:rPr>
              <a:t>นักฟิสิกส์ชาวอิตาลี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86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ความสูงของปรอทในบารอมิเตอร์จะไม่คงที่ แต่จะเปลี่ยนไปตามตำแหน่ง</a:t>
            </a:r>
            <a:r>
              <a:rPr lang="en-US" dirty="0" smtClean="0"/>
              <a:t>(location) </a:t>
            </a:r>
            <a:r>
              <a:rPr lang="th-TH" dirty="0" smtClean="0"/>
              <a:t>และสภาวะของบรรยากาศ  เช่น</a:t>
            </a:r>
          </a:p>
          <a:p>
            <a:r>
              <a:rPr lang="th-TH" dirty="0" smtClean="0"/>
              <a:t>	ที่ระดับน้ำทะเล  และ  </a:t>
            </a:r>
            <a:r>
              <a:rPr lang="en-US" dirty="0" smtClean="0"/>
              <a:t>0</a:t>
            </a:r>
            <a:r>
              <a:rPr lang="el-GR" baseline="30000" dirty="0" smtClean="0">
                <a:latin typeface="Arno Pro Caption"/>
              </a:rPr>
              <a:t>ο</a:t>
            </a:r>
            <a:r>
              <a:rPr lang="en-US" dirty="0" smtClean="0">
                <a:latin typeface="Arno Pro Caption"/>
              </a:rPr>
              <a:t>C </a:t>
            </a:r>
            <a:r>
              <a:rPr lang="th-TH" dirty="0" smtClean="0">
                <a:latin typeface="Arno Pro Caption"/>
              </a:rPr>
              <a:t>ความสูงของปรอทเท่ากับ  760  มิลลิเมตรปรอท  เรียกว่า ความดันมาตรฐาน  มีค่าเท่ากับ  1  บรรยากาศ </a:t>
            </a:r>
            <a:r>
              <a:rPr lang="en-US" dirty="0" smtClean="0">
                <a:latin typeface="Arno Pro Caption"/>
              </a:rPr>
              <a:t>(1 </a:t>
            </a:r>
            <a:r>
              <a:rPr lang="en-US" dirty="0" err="1" smtClean="0">
                <a:latin typeface="Arno Pro Caption"/>
              </a:rPr>
              <a:t>atm</a:t>
            </a:r>
            <a:r>
              <a:rPr lang="en-US" dirty="0" smtClean="0">
                <a:latin typeface="Arno Pro Caption"/>
              </a:rPr>
              <a:t>)</a:t>
            </a:r>
          </a:p>
          <a:p>
            <a:pPr marL="514350" indent="-514350">
              <a:buAutoNum type="arabicPlain"/>
            </a:pPr>
            <a:r>
              <a:rPr lang="en-US" dirty="0" err="1" smtClean="0">
                <a:latin typeface="Arno Pro Caption"/>
              </a:rPr>
              <a:t>atm</a:t>
            </a:r>
            <a:r>
              <a:rPr lang="en-US" dirty="0" smtClean="0">
                <a:latin typeface="Arno Pro Caption"/>
              </a:rPr>
              <a:t>  =  760  mm Hg</a:t>
            </a:r>
          </a:p>
          <a:p>
            <a:pPr marL="514350" indent="-514350"/>
            <a:endParaRPr lang="en-US" dirty="0">
              <a:latin typeface="Arno Pro Caption"/>
            </a:endParaRPr>
          </a:p>
          <a:p>
            <a:pPr marL="514350" indent="-514350"/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70723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rno Pro Caption"/>
              </a:rPr>
              <a:t>	ความหนาแน่นของของเหลวเป็นฟังก์ชันกับอุณหภูมิ และค่า </a:t>
            </a:r>
            <a:r>
              <a:rPr lang="en-US" dirty="0" smtClean="0">
                <a:latin typeface="Arno Pro Caption"/>
              </a:rPr>
              <a:t>g </a:t>
            </a:r>
            <a:r>
              <a:rPr lang="th-TH" dirty="0" smtClean="0">
                <a:latin typeface="Arno Pro Caption"/>
              </a:rPr>
              <a:t>ที่ขึ้นอยู่กับความสูง  ดังนั้น  ความดัน  1 มิลลิเมตรปรอท  จึงไม่แน่นอน</a:t>
            </a:r>
          </a:p>
          <a:p>
            <a:endParaRPr lang="th-TH" dirty="0">
              <a:latin typeface="Arno Pro Caption"/>
            </a:endParaRPr>
          </a:p>
          <a:p>
            <a:pPr marL="514350" indent="-514350">
              <a:buAutoNum type="arabicPlain" startAt="760"/>
            </a:pPr>
            <a:r>
              <a:rPr lang="en-US" dirty="0" err="1" smtClean="0">
                <a:latin typeface="Arno Pro Caption"/>
              </a:rPr>
              <a:t>torr</a:t>
            </a:r>
            <a:r>
              <a:rPr lang="en-US" dirty="0" smtClean="0">
                <a:latin typeface="Arno Pro Caption"/>
              </a:rPr>
              <a:t>(</a:t>
            </a:r>
            <a:r>
              <a:rPr lang="en-US" dirty="0" err="1" smtClean="0">
                <a:latin typeface="Arno Pro Caption"/>
              </a:rPr>
              <a:t>torricelli</a:t>
            </a:r>
            <a:r>
              <a:rPr lang="en-US" dirty="0" smtClean="0">
                <a:latin typeface="Arno Pro Caption"/>
              </a:rPr>
              <a:t>)  =  1  </a:t>
            </a:r>
            <a:r>
              <a:rPr lang="en-US" dirty="0" err="1" smtClean="0">
                <a:latin typeface="Arno Pro Caption"/>
              </a:rPr>
              <a:t>atm</a:t>
            </a:r>
            <a:endParaRPr lang="en-US" dirty="0" smtClean="0">
              <a:latin typeface="Arno Pro Caption"/>
            </a:endParaRPr>
          </a:p>
          <a:p>
            <a:pPr marL="514350" indent="-514350"/>
            <a:r>
              <a:rPr lang="th-TH" dirty="0" smtClean="0">
                <a:latin typeface="Arno Pro Caption"/>
              </a:rPr>
              <a:t>หรือ  </a:t>
            </a:r>
            <a:r>
              <a:rPr lang="en-US" dirty="0" err="1" smtClean="0">
                <a:latin typeface="Arno Pro Caption"/>
              </a:rPr>
              <a:t>torr</a:t>
            </a:r>
            <a:r>
              <a:rPr lang="en-US" dirty="0" smtClean="0">
                <a:latin typeface="Arno Pro Caption"/>
              </a:rPr>
              <a:t>     1/760  </a:t>
            </a:r>
            <a:r>
              <a:rPr lang="th-TH" dirty="0" smtClean="0">
                <a:latin typeface="Arno Pro Caption"/>
              </a:rPr>
              <a:t>ของความดันมาตรฐาน</a:t>
            </a:r>
          </a:p>
          <a:p>
            <a:pPr marL="514350" indent="-514350"/>
            <a:r>
              <a:rPr lang="en-US" dirty="0" smtClean="0">
                <a:latin typeface="Arno Pro Caption"/>
              </a:rPr>
              <a:t>1  </a:t>
            </a:r>
            <a:r>
              <a:rPr lang="en-US" dirty="0" err="1" smtClean="0">
                <a:latin typeface="Arno Pro Caption"/>
              </a:rPr>
              <a:t>Torr</a:t>
            </a:r>
            <a:r>
              <a:rPr lang="en-US" dirty="0" smtClean="0">
                <a:latin typeface="Arno Pro Caption"/>
              </a:rPr>
              <a:t>  =  1  mm Hg </a:t>
            </a:r>
            <a:r>
              <a:rPr lang="th-TH" dirty="0" smtClean="0">
                <a:latin typeface="Arno Pro Caption"/>
              </a:rPr>
              <a:t>(ที่ระดับน้ำทะเล </a:t>
            </a:r>
            <a:r>
              <a:rPr lang="en-US" dirty="0" smtClean="0"/>
              <a:t>0</a:t>
            </a:r>
            <a:r>
              <a:rPr lang="el-GR" baseline="30000" dirty="0" smtClean="0">
                <a:latin typeface="Arno Pro Caption"/>
              </a:rPr>
              <a:t>ο</a:t>
            </a:r>
            <a:r>
              <a:rPr lang="en-US" dirty="0" smtClean="0">
                <a:latin typeface="Arno Pro Caption"/>
              </a:rPr>
              <a:t>C</a:t>
            </a:r>
            <a:r>
              <a:rPr lang="th-TH" dirty="0" smtClean="0">
                <a:latin typeface="Arno Pro Caption"/>
              </a:rPr>
              <a:t>) </a:t>
            </a:r>
            <a:endParaRPr lang="th-TH" dirty="0" smtClean="0">
              <a:latin typeface="Arno Pro Caption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th-TH" b="1" dirty="0" smtClean="0">
                <a:solidFill>
                  <a:srgbClr val="FF0000"/>
                </a:solidFill>
              </a:rPr>
              <a:t>ความดันไอของของเหลว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Vapour</a:t>
            </a:r>
            <a:r>
              <a:rPr lang="en-US" sz="3600" b="1" dirty="0" smtClean="0">
                <a:solidFill>
                  <a:srgbClr val="FF0000"/>
                </a:solidFill>
              </a:rPr>
              <a:t> pressure)</a:t>
            </a:r>
            <a:endParaRPr lang="th-TH" sz="3600" b="1" dirty="0" smtClean="0">
              <a:solidFill>
                <a:srgbClr val="FF0000"/>
              </a:solidFill>
            </a:endParaRPr>
          </a:p>
        </p:txBody>
      </p:sp>
      <p:pic>
        <p:nvPicPr>
          <p:cNvPr id="28675" name="Picture 3" descr="FG11_03abc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44538" y="1495425"/>
            <a:ext cx="7643812" cy="4070350"/>
          </a:xfrm>
          <a:noFill/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28596" y="5929330"/>
            <a:ext cx="83118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800" b="1" dirty="0">
                <a:solidFill>
                  <a:srgbClr val="FF0000"/>
                </a:solidFill>
                <a:cs typeface="EucrosiaUPC" pitchFamily="18" charset="-34"/>
              </a:rPr>
              <a:t>ความดันของไอเหนือของเหลวขณะที่มีค่าคงที่  เรียกว่า ความดันไอของของเหลว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609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7030A0"/>
                </a:solidFill>
                <a:latin typeface="Browallia New" pitchFamily="34" charset="-34"/>
                <a:cs typeface="Browallia New" pitchFamily="34" charset="-34"/>
              </a:rPr>
              <a:t>อุณหภูมิ </a:t>
            </a:r>
            <a:r>
              <a:rPr lang="en-US" dirty="0" smtClean="0">
                <a:solidFill>
                  <a:srgbClr val="7030A0"/>
                </a:solidFill>
                <a:latin typeface="Book Antiqua" pitchFamily="18" charset="0"/>
              </a:rPr>
              <a:t>(Temperature)</a:t>
            </a:r>
            <a:endParaRPr lang="th-TH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คือ ระดับของความร้อนซึ่งมีคุณสมบัติเหมือนกับระดับของของเหลว หรือกล่าวได้ว่า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อุณหภูมินั้นเป็นปริมาณที่ใช้บอกระดับของความร้อน 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มีหน่วยเป็นองศาเซลเซียส หรือ </a:t>
            </a:r>
            <a:r>
              <a:rPr lang="th-TH" b="1" dirty="0" err="1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เคลวิน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โดยที่</a:t>
            </a:r>
          </a:p>
          <a:p>
            <a:r>
              <a:rPr lang="th-TH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3048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K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= 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C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+ 273.15</a:t>
            </a:r>
            <a:endParaRPr lang="en-US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7030A0"/>
                </a:solidFill>
                <a:latin typeface="Browallia New" pitchFamily="34" charset="-34"/>
                <a:cs typeface="Browallia New" pitchFamily="34" charset="-34"/>
              </a:rPr>
              <a:t>	เครื่องมือที่ใช้ในการบอกระดับของอุณหภูมิ เช่น เทอร์โมมิเตอร์ เป็นต้น</a:t>
            </a:r>
            <a:endParaRPr lang="th-TH" b="1" dirty="0">
              <a:solidFill>
                <a:srgbClr val="7030A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8" name="Picture 5" descr="The image “http://budgetstockphoto.com/samples/pics/thermometer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3657600"/>
            <a:ext cx="3657600" cy="28575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b-thermo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3581400"/>
            <a:ext cx="4596689" cy="24649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81600" y="990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การวัดอุณหภูมิ</a:t>
            </a:r>
            <a:endParaRPr lang="th-TH" sz="3200" b="1" dirty="0">
              <a:solidFill>
                <a:srgbClr val="00B0F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3" name="Picture 2" descr="A1546_S40213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057400"/>
            <a:ext cx="3333750" cy="3333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3716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	เทอร์โมมิเตอร์แบบปรอท  อาศัย</a:t>
            </a:r>
            <a:r>
              <a:rPr lang="th-TH" sz="3200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คุณสมบัติการขยายตัวของของเหลวเมื่ออุณหภูมิเปลี่ยนไป </a:t>
            </a:r>
            <a:endParaRPr lang="th-TH" sz="3200" b="1" dirty="0">
              <a:solidFill>
                <a:srgbClr val="00B0F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62200" y="2971800"/>
            <a:ext cx="228600" cy="16764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หน่วยของอุณหภูมิ </a:t>
            </a:r>
            <a:endParaRPr lang="th-TH" sz="3200" b="1" dirty="0">
              <a:solidFill>
                <a:srgbClr val="00B0F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err="1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ฟาเรนไฮต์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Book Antiqua" pitchFamily="18" charset="0"/>
              </a:rPr>
              <a:t>farenheit</a:t>
            </a:r>
            <a:r>
              <a:rPr lang="en-US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th-TH" dirty="0" smtClean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เซนติเกรด</a:t>
            </a:r>
            <a:r>
              <a:rPr lang="th-TH" dirty="0" smtClean="0"/>
              <a:t>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(Centigrade)</a:t>
            </a:r>
            <a:r>
              <a:rPr lang="th-TH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หรือ องศาเซลเซียส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Book Antiqua" pitchFamily="18" charset="0"/>
              </a:rPr>
              <a:t>Celcius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โรเมอร์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Book Antiqua" pitchFamily="18" charset="0"/>
              </a:rPr>
              <a:t>Romer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th-TH" sz="24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th-TH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โดยมีความสัมพันธ์ระหว่างองศาเหล่านี้ ดังสมการ</a:t>
            </a:r>
            <a:endParaRPr lang="th-TH" b="1" dirty="0">
              <a:solidFill>
                <a:srgbClr val="00B0F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8006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โดยที่ค่า </a:t>
            </a:r>
            <a:r>
              <a:rPr lang="en-US" sz="2400" b="1" dirty="0" smtClean="0">
                <a:solidFill>
                  <a:srgbClr val="00B0F0"/>
                </a:solidFill>
                <a:latin typeface="Book Antiqua" pitchFamily="18" charset="0"/>
                <a:cs typeface="Browallia New" pitchFamily="34" charset="-34"/>
              </a:rPr>
              <a:t>F, C </a:t>
            </a:r>
            <a:r>
              <a:rPr lang="th-TH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sz="2400" b="1" dirty="0" smtClean="0">
                <a:solidFill>
                  <a:srgbClr val="00B0F0"/>
                </a:solidFill>
                <a:latin typeface="Book Antiqua" pitchFamily="18" charset="0"/>
                <a:cs typeface="Browallia New" pitchFamily="34" charset="-34"/>
              </a:rPr>
              <a:t>R</a:t>
            </a:r>
            <a:r>
              <a:rPr lang="en-US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คือค่าอุณหภูมิที่อ่านได้ในหน่วยต่างๆ </a:t>
            </a:r>
            <a:endParaRPr lang="th-TH" b="1" dirty="0">
              <a:solidFill>
                <a:srgbClr val="00B0F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505200"/>
            <a:ext cx="2590800" cy="658678"/>
          </a:xfrm>
          <a:prstGeom prst="rect">
            <a:avLst/>
          </a:prstGeom>
          <a:noFill/>
        </p:spPr>
      </p:pic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3505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endParaRPr lang="th-TH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505200"/>
            <a:ext cx="2133600" cy="657617"/>
          </a:xfrm>
          <a:prstGeom prst="rect">
            <a:avLst/>
          </a:prstGeom>
          <a:noFill/>
        </p:spPr>
      </p:pic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perconductivity-tempera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0"/>
            <a:ext cx="5791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oluteZ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0"/>
            <a:ext cx="533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0" y="4038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K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= 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C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+ 273.15</a:t>
            </a:r>
            <a:endParaRPr lang="en-US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สำหรับทาง</a:t>
            </a:r>
            <a:r>
              <a:rPr lang="th-TH" b="1" dirty="0" err="1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อุณหพล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ศาสตร์ และทฤษฎีจลน์ของก๊าซ เราใช้อุณหภูมิ</a:t>
            </a:r>
            <a:r>
              <a:rPr lang="th-TH" b="1" u="sng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องศาสัมบูรณ์ </a:t>
            </a:r>
            <a:r>
              <a:rPr lang="en-US" sz="2000" dirty="0" smtClean="0">
                <a:solidFill>
                  <a:srgbClr val="00B0F0"/>
                </a:solidFill>
                <a:latin typeface="Book Antiqua" pitchFamily="18" charset="0"/>
              </a:rPr>
              <a:t>(Absolute temperature) </a:t>
            </a:r>
            <a:r>
              <a:rPr lang="th-TH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หรือ </a:t>
            </a:r>
            <a:r>
              <a:rPr lang="th-TH" b="1" u="sng" dirty="0" err="1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เคลวิน</a:t>
            </a:r>
            <a:r>
              <a:rPr lang="th-TH" b="1" u="sng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Book Antiqua" pitchFamily="18" charset="0"/>
              </a:rPr>
              <a:t>(Kelvin)</a:t>
            </a:r>
            <a:r>
              <a:rPr lang="th-TH" sz="2000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โดยมีความสัมพันธ์ดังสมการ</a:t>
            </a:r>
            <a:endParaRPr lang="th-TH" b="1" dirty="0">
              <a:solidFill>
                <a:srgbClr val="00B050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500042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ตัวอย่าง  จงเปลี่ยน </a:t>
            </a:r>
            <a:r>
              <a:rPr lang="en-US" dirty="0" smtClean="0"/>
              <a:t>4</a:t>
            </a:r>
            <a:r>
              <a:rPr lang="en-US" dirty="0" smtClean="0"/>
              <a:t>0</a:t>
            </a:r>
            <a:r>
              <a:rPr lang="el-GR" baseline="30000" dirty="0" smtClean="0">
                <a:latin typeface="Arno Pro Caption"/>
              </a:rPr>
              <a:t>ο</a:t>
            </a:r>
            <a:r>
              <a:rPr lang="en-US" dirty="0" smtClean="0">
                <a:latin typeface="Arno Pro Caption"/>
              </a:rPr>
              <a:t>C</a:t>
            </a:r>
            <a:r>
              <a:rPr lang="th-TH" dirty="0" smtClean="0">
                <a:latin typeface="Arno Pro Caption"/>
              </a:rPr>
              <a:t> </a:t>
            </a:r>
            <a:r>
              <a:rPr lang="en-US" dirty="0" smtClean="0">
                <a:latin typeface="Arno Pro Caption"/>
              </a:rPr>
              <a:t>  </a:t>
            </a:r>
            <a:r>
              <a:rPr lang="th-TH" dirty="0" smtClean="0">
                <a:latin typeface="Arno Pro Caption"/>
              </a:rPr>
              <a:t>และ </a:t>
            </a:r>
            <a:r>
              <a:rPr lang="en-US" dirty="0" smtClean="0">
                <a:latin typeface="Arno Pro Caption"/>
              </a:rPr>
              <a:t>5</a:t>
            </a:r>
            <a:r>
              <a:rPr lang="en-US" dirty="0" smtClean="0"/>
              <a:t>0</a:t>
            </a:r>
            <a:r>
              <a:rPr lang="el-GR" baseline="30000" dirty="0" smtClean="0">
                <a:latin typeface="Arno Pro Caption"/>
              </a:rPr>
              <a:t>ο</a:t>
            </a:r>
            <a:r>
              <a:rPr lang="en-US" dirty="0" smtClean="0">
                <a:latin typeface="Arno Pro Caption"/>
              </a:rPr>
              <a:t>F  </a:t>
            </a:r>
            <a:r>
              <a:rPr lang="th-TH" dirty="0" smtClean="0">
                <a:latin typeface="Arno Pro Caption"/>
              </a:rPr>
              <a:t>เป็นอุณหภูมิสัมบูรณ์</a:t>
            </a:r>
            <a:r>
              <a:rPr lang="th-TH" dirty="0" smtClean="0"/>
              <a:t>  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1357298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K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= 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C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+ 273.15</a:t>
            </a:r>
            <a:endParaRPr lang="en-US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071678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K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= 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40 + 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273.15</a:t>
            </a:r>
            <a:endParaRPr lang="en-US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2786058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K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= 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313.15</a:t>
            </a:r>
            <a:endParaRPr lang="en-US" b="1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714356"/>
            <a:ext cx="2133600" cy="6576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307181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K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= 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5/9 (50 - 32) 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+ 273.15</a:t>
            </a:r>
            <a:endParaRPr lang="en-US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71435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จาก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157161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และ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235743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จะได้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1500174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K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= 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C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+ 273.15</a:t>
            </a:r>
            <a:endParaRPr lang="en-US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4071942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T (</a:t>
            </a:r>
            <a:r>
              <a:rPr lang="en-US" b="1" baseline="30000" dirty="0" err="1" smtClean="0">
                <a:solidFill>
                  <a:srgbClr val="7030A0"/>
                </a:solidFill>
                <a:latin typeface="Book Antiqua" pitchFamily="18" charset="0"/>
              </a:rPr>
              <a:t>o</a:t>
            </a:r>
            <a:r>
              <a:rPr lang="en-US" b="1" dirty="0" err="1" smtClean="0">
                <a:solidFill>
                  <a:srgbClr val="7030A0"/>
                </a:solidFill>
                <a:latin typeface="Book Antiqua" pitchFamily="18" charset="0"/>
              </a:rPr>
              <a:t>K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) = 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 283.15</a:t>
            </a:r>
            <a:endParaRPr lang="en-US" b="1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00042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dirty="0" smtClean="0"/>
              <a:t>อุณหภูมิและความดันมาตรฐาน </a:t>
            </a:r>
            <a:endParaRPr lang="en-US" dirty="0" smtClean="0"/>
          </a:p>
          <a:p>
            <a:pPr algn="r"/>
            <a:r>
              <a:rPr lang="en-US" dirty="0" smtClean="0"/>
              <a:t>(Standard  temperature  and  pressure ; STP)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1714488"/>
            <a:ext cx="3643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ปริมาตรของก๊าซขึ้นอยู่กับ</a:t>
            </a:r>
          </a:p>
          <a:p>
            <a:r>
              <a:rPr lang="th-TH" dirty="0" smtClean="0"/>
              <a:t>1.อุณหภูมิ</a:t>
            </a:r>
          </a:p>
          <a:p>
            <a:r>
              <a:rPr lang="th-TH" dirty="0" smtClean="0"/>
              <a:t>2.ความดัน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500438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1.อุณหภูมิมาตรฐาน  คือ </a:t>
            </a:r>
            <a:r>
              <a:rPr lang="en-US" dirty="0" smtClean="0"/>
              <a:t>0</a:t>
            </a:r>
            <a:r>
              <a:rPr lang="el-GR" baseline="30000" dirty="0" smtClean="0">
                <a:latin typeface="Arno Pro Caption"/>
              </a:rPr>
              <a:t>ο</a:t>
            </a:r>
            <a:r>
              <a:rPr lang="en-US" dirty="0" smtClean="0">
                <a:latin typeface="Arno Pro Caption"/>
              </a:rPr>
              <a:t>C</a:t>
            </a:r>
            <a:r>
              <a:rPr lang="th-TH" dirty="0" smtClean="0">
                <a:latin typeface="Arno Pro Caption"/>
              </a:rPr>
              <a:t>  </a:t>
            </a:r>
            <a:r>
              <a:rPr lang="th-TH" dirty="0" smtClean="0">
                <a:latin typeface="Arno Pro Caption"/>
              </a:rPr>
              <a:t>หรือ </a:t>
            </a:r>
            <a:r>
              <a:rPr lang="en-US" dirty="0" smtClean="0"/>
              <a:t>273.15</a:t>
            </a:r>
            <a:r>
              <a:rPr lang="el-GR" baseline="30000" dirty="0" smtClean="0">
                <a:latin typeface="Arno Pro Caption"/>
              </a:rPr>
              <a:t>ο</a:t>
            </a:r>
            <a:r>
              <a:rPr lang="en-US" dirty="0" smtClean="0">
                <a:latin typeface="Arno Pro Caption"/>
              </a:rPr>
              <a:t>K</a:t>
            </a:r>
            <a:r>
              <a:rPr lang="th-TH" dirty="0" smtClean="0"/>
              <a:t>   </a:t>
            </a:r>
          </a:p>
          <a:p>
            <a:r>
              <a:rPr lang="th-TH" dirty="0" smtClean="0"/>
              <a:t>	2.ความดันมาตรฐาน  คือ  ที่ระดับน้ำทะเล  ณ </a:t>
            </a:r>
            <a:r>
              <a:rPr lang="en-US" dirty="0" smtClean="0"/>
              <a:t> </a:t>
            </a:r>
            <a:r>
              <a:rPr lang="en-US" dirty="0" smtClean="0"/>
              <a:t>0</a:t>
            </a:r>
            <a:r>
              <a:rPr lang="el-GR" baseline="30000" dirty="0" smtClean="0">
                <a:latin typeface="Arno Pro Caption"/>
              </a:rPr>
              <a:t>ο</a:t>
            </a:r>
            <a:r>
              <a:rPr lang="en-US" dirty="0" smtClean="0">
                <a:latin typeface="Arno Pro Caption"/>
              </a:rPr>
              <a:t>C  </a:t>
            </a:r>
            <a:r>
              <a:rPr lang="th-TH" dirty="0" smtClean="0">
                <a:latin typeface="Arno Pro Caption"/>
              </a:rPr>
              <a:t>มีค่าเท่ากับ  </a:t>
            </a:r>
            <a:r>
              <a:rPr lang="en-US" dirty="0" smtClean="0">
                <a:latin typeface="Arno Pro Caption"/>
              </a:rPr>
              <a:t>760  mm Hg  </a:t>
            </a:r>
            <a:r>
              <a:rPr lang="th-TH" dirty="0" smtClean="0">
                <a:latin typeface="Arno Pro Caption"/>
              </a:rPr>
              <a:t>หรือ  1  บรรยากาศ  หรือ  </a:t>
            </a:r>
            <a:r>
              <a:rPr lang="en-US" dirty="0" smtClean="0">
                <a:latin typeface="Arno Pro Caption"/>
              </a:rPr>
              <a:t>760  </a:t>
            </a:r>
            <a:r>
              <a:rPr lang="en-US" dirty="0" err="1" smtClean="0">
                <a:latin typeface="Arno Pro Caption"/>
              </a:rPr>
              <a:t>torr</a:t>
            </a:r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428736"/>
            <a:ext cx="4676798" cy="453969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dirty="0" smtClean="0"/>
              <a:t>ก๊าซอะตอมเดี่ยวทางอุดมคติ </a:t>
            </a:r>
            <a:endParaRPr lang="en-US" dirty="0" smtClean="0"/>
          </a:p>
          <a:p>
            <a:pPr algn="r"/>
            <a:r>
              <a:rPr lang="en-US" dirty="0" smtClean="0"/>
              <a:t>(The ideal monatomic gas)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785926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หมายถึง ก๊าซที่โมเลกุลของมัน โดยแต่ละโมเลกุลประกอบด้วย อะตอมหนึ่งอะตอม เช่น ก๊าซฮีเลียม  นีออน  อาร์กอน  ไอของปรอท เป็นต้น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pPr algn="r" eaLnBrk="1" hangingPunct="1"/>
            <a:r>
              <a:rPr lang="th-TH" sz="5400" b="1" dirty="0" smtClean="0">
                <a:solidFill>
                  <a:srgbClr val="FF0000"/>
                </a:solidFill>
              </a:rPr>
              <a:t>ความดันไอกับอุณหภูมิของของเหลว</a:t>
            </a:r>
          </a:p>
        </p:txBody>
      </p:sp>
      <p:pic>
        <p:nvPicPr>
          <p:cNvPr id="29699" name="Picture 6" descr="vapor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088" y="1600200"/>
            <a:ext cx="6040437" cy="4530725"/>
          </a:xfrm>
          <a:noFill/>
        </p:spPr>
      </p:pic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6588125" y="1916113"/>
            <a:ext cx="22717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b="1" dirty="0">
                <a:solidFill>
                  <a:srgbClr val="00B050"/>
                </a:solidFill>
                <a:cs typeface="EucrosiaUPC" pitchFamily="18" charset="-34"/>
              </a:rPr>
              <a:t>จุดเดือด</a:t>
            </a:r>
          </a:p>
          <a:p>
            <a:pPr algn="ctr"/>
            <a:r>
              <a:rPr lang="en-US" sz="2000" b="1" dirty="0">
                <a:solidFill>
                  <a:srgbClr val="00B050"/>
                </a:solidFill>
                <a:cs typeface="EucrosiaUPC" pitchFamily="18" charset="-34"/>
              </a:rPr>
              <a:t>(boiling </a:t>
            </a:r>
            <a:r>
              <a:rPr lang="en-US" sz="2000" b="1" dirty="0" err="1">
                <a:solidFill>
                  <a:srgbClr val="00B050"/>
                </a:solidFill>
                <a:cs typeface="EucrosiaUPC" pitchFamily="18" charset="-34"/>
              </a:rPr>
              <a:t>pont</a:t>
            </a:r>
            <a:r>
              <a:rPr lang="en-US" sz="2000" b="1" dirty="0">
                <a:solidFill>
                  <a:srgbClr val="00B050"/>
                </a:solidFill>
                <a:cs typeface="EucrosiaUPC" pitchFamily="18" charset="-34"/>
              </a:rPr>
              <a:t>)</a:t>
            </a:r>
            <a:endParaRPr lang="th-TH" sz="2000" b="1" dirty="0">
              <a:solidFill>
                <a:srgbClr val="00B050"/>
              </a:solidFill>
              <a:cs typeface="EucrosiaUPC" pitchFamily="18" charset="-34"/>
            </a:endParaRPr>
          </a:p>
        </p:txBody>
      </p:sp>
      <p:sp>
        <p:nvSpPr>
          <p:cNvPr id="29701" name="Line 8"/>
          <p:cNvSpPr>
            <a:spLocks noChangeShapeType="1"/>
          </p:cNvSpPr>
          <p:nvPr/>
        </p:nvSpPr>
        <p:spPr bwMode="auto">
          <a:xfrm flipH="1">
            <a:off x="6516688" y="2305050"/>
            <a:ext cx="576262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6489272" y="3125788"/>
            <a:ext cx="26821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sz="2400" b="1" dirty="0">
                <a:solidFill>
                  <a:srgbClr val="0000CC"/>
                </a:solidFill>
                <a:cs typeface="EucrosiaUPC" pitchFamily="18" charset="-34"/>
              </a:rPr>
              <a:t>อุณหภูมิขณะที่ของเหลว</a:t>
            </a:r>
          </a:p>
          <a:p>
            <a:pPr algn="ctr"/>
            <a:r>
              <a:rPr lang="th-TH" sz="2400" b="1" dirty="0">
                <a:solidFill>
                  <a:srgbClr val="0000CC"/>
                </a:solidFill>
                <a:cs typeface="EucrosiaUPC" pitchFamily="18" charset="-34"/>
              </a:rPr>
              <a:t>มีความดันไอเท่ากับความดัน</a:t>
            </a:r>
          </a:p>
          <a:p>
            <a:pPr algn="ctr"/>
            <a:r>
              <a:rPr lang="th-TH" sz="2400" b="1" dirty="0">
                <a:solidFill>
                  <a:srgbClr val="0000CC"/>
                </a:solidFill>
                <a:cs typeface="EucrosiaUPC" pitchFamily="18" charset="-34"/>
              </a:rPr>
              <a:t>บรรยากาศ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71480"/>
            <a:ext cx="75724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เรา</a:t>
            </a:r>
            <a:r>
              <a:rPr lang="th-TH" b="1" dirty="0">
                <a:solidFill>
                  <a:srgbClr val="0070C0"/>
                </a:solidFill>
                <a:cs typeface="EucrosiaUPC" pitchFamily="18" charset="-34"/>
              </a:rPr>
              <a:t>อาจแบ่งสสารออกเป็น  3  สถานะ  คือ ของแข็ง ของเหลว และแก๊ส ในบางแห่งจะนับผลึกเหลว </a:t>
            </a:r>
            <a:r>
              <a:rPr lang="en-US" dirty="0">
                <a:solidFill>
                  <a:srgbClr val="00B050"/>
                </a:solidFill>
                <a:cs typeface="EucrosiaUPC" pitchFamily="18" charset="-34"/>
              </a:rPr>
              <a:t>(liquid crystal) </a:t>
            </a:r>
            <a:r>
              <a:rPr lang="th-TH" b="1" dirty="0">
                <a:solidFill>
                  <a:srgbClr val="0070C0"/>
                </a:solidFill>
                <a:cs typeface="EucrosiaUPC" pitchFamily="18" charset="-34"/>
              </a:rPr>
              <a:t>พลาสมา (แก๊สในสภาพที่เป็นไอออน) และของหลอมเหลว </a:t>
            </a:r>
            <a:r>
              <a:rPr lang="en-US" dirty="0">
                <a:solidFill>
                  <a:srgbClr val="00B050"/>
                </a:solidFill>
                <a:cs typeface="EucrosiaUPC" pitchFamily="18" charset="-34"/>
              </a:rPr>
              <a:t>(molten salt state)</a:t>
            </a:r>
            <a:r>
              <a:rPr lang="en-US" dirty="0">
                <a:cs typeface="EucrosiaUPC" pitchFamily="18" charset="-34"/>
              </a:rPr>
              <a:t> </a:t>
            </a:r>
            <a:r>
              <a:rPr lang="th-TH" b="1" dirty="0">
                <a:solidFill>
                  <a:srgbClr val="0070C0"/>
                </a:solidFill>
                <a:cs typeface="EucrosiaUPC" pitchFamily="18" charset="-34"/>
              </a:rPr>
              <a:t>เป็นสถานะเพิ่มเติมด้วย </a:t>
            </a:r>
          </a:p>
        </p:txBody>
      </p:sp>
      <p:pic>
        <p:nvPicPr>
          <p:cNvPr id="3" name="Picture 2" descr="sol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714620"/>
            <a:ext cx="2119324" cy="2119324"/>
          </a:xfrm>
          <a:prstGeom prst="rect">
            <a:avLst/>
          </a:prstGeom>
        </p:spPr>
      </p:pic>
      <p:pic>
        <p:nvPicPr>
          <p:cNvPr id="4" name="Picture 3" descr="liqui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2714620"/>
            <a:ext cx="2119324" cy="2119324"/>
          </a:xfrm>
          <a:prstGeom prst="rect">
            <a:avLst/>
          </a:prstGeom>
        </p:spPr>
      </p:pic>
      <p:pic>
        <p:nvPicPr>
          <p:cNvPr id="5" name="Picture 4" descr="ga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2714620"/>
            <a:ext cx="2143140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68" y="428604"/>
            <a:ext cx="5072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dirty="0" smtClean="0"/>
              <a:t>สสารสามารถเปลี่ยนสถานะได้ ทั้งนี้ขึ้นกับ อุณหภูมิ  และความดัน</a:t>
            </a:r>
            <a:endParaRPr lang="th-TH" b="1" dirty="0">
              <a:solidFill>
                <a:srgbClr val="00B0F0"/>
              </a:solidFill>
              <a:cs typeface="EucrosiaUPC" pitchFamily="18" charset="-34"/>
            </a:endParaRPr>
          </a:p>
        </p:txBody>
      </p:sp>
      <p:pic>
        <p:nvPicPr>
          <p:cNvPr id="3" name="Picture 2" descr="g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214422"/>
            <a:ext cx="2786082" cy="27860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868" y="1785926"/>
            <a:ext cx="50720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dirty="0" smtClean="0"/>
              <a:t>ของแข็ง ของเหลว และก๊าซ ที่มีจำนวนโมเลกุลเท่ากัน เมื่อเปรียบเทียบปริมาตรกันแล้ว  ก๊าซจะมีปริมาตรมากกว่าของแข็งและของเหลว</a:t>
            </a:r>
            <a:endParaRPr lang="th-TH" b="1" dirty="0">
              <a:solidFill>
                <a:srgbClr val="00B0F0"/>
              </a:solidFill>
              <a:cs typeface="Eucrosi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572008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dirty="0" smtClean="0"/>
              <a:t>เนื่องจากโมกุลอยู่ห่างกัน ทำให้มีแรงดึงดูดต่อกันน้อย และต่างก็เคลื่อนที่ไปมาอย่างรวดเร็ว  ด้วยเหตุนี้ สมบัติทางกายภาพจึงขึ้นอยู่กับปริมาตร อุณหภูมิ ความดัน และจำนวนโม</a:t>
            </a:r>
            <a:r>
              <a:rPr lang="th-TH" dirty="0" err="1" smtClean="0"/>
              <a:t>ลของ</a:t>
            </a:r>
            <a:r>
              <a:rPr lang="th-TH" dirty="0" smtClean="0"/>
              <a:t>ก๊าซเป็นสำคัญ</a:t>
            </a:r>
            <a:endParaRPr lang="th-TH" b="1" dirty="0">
              <a:solidFill>
                <a:srgbClr val="00B0F0"/>
              </a:solidFill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dirty="0" smtClean="0"/>
              <a:t>สมบัติของก๊าซ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071546"/>
            <a:ext cx="62865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ก๊าซ  หมายถึง  สารที่อยู่ในสถานะที่อุณหภูมิและความดันของบรรยากาศ  ส่วนสารที่เป็นของแข็งหรือของเหลวที่ภาวะปกติ แต่ถูกเปลี่ยนสถานะเป็นก๊าซนั้น เราเรียกว่า  ไอของสาร ก๊าซหรือ ไอ สองอย่างนี้ บางทีถูกเรียกว่า  ของไหล </a:t>
            </a:r>
            <a:r>
              <a:rPr lang="en-US" dirty="0" smtClean="0"/>
              <a:t>(fluid) </a:t>
            </a:r>
            <a:endParaRPr lang="th-TH" dirty="0"/>
          </a:p>
        </p:txBody>
      </p:sp>
      <p:pic>
        <p:nvPicPr>
          <p:cNvPr id="4" name="Picture 3" descr="kinetic_theor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000372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dirty="0" smtClean="0"/>
              <a:t>สมบัติของก๊าซ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428736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1.มีสมบัติโปร่งใส </a:t>
            </a:r>
            <a:r>
              <a:rPr lang="en-US" dirty="0" smtClean="0"/>
              <a:t>(Transparent)</a:t>
            </a:r>
          </a:p>
          <a:p>
            <a:r>
              <a:rPr lang="th-TH" dirty="0" smtClean="0"/>
              <a:t>	2.ก๊าซบางชนิดมีสี เช่น คลอรีน(เขียวแกมเหลือง)</a:t>
            </a:r>
            <a:r>
              <a:rPr lang="en-US" dirty="0" smtClean="0"/>
              <a:t> </a:t>
            </a:r>
            <a:r>
              <a:rPr lang="th-TH" dirty="0" smtClean="0"/>
              <a:t>ไนโตรเจนออกไซด์(น้ำตาลแกมแดง) </a:t>
            </a:r>
          </a:p>
          <a:p>
            <a:r>
              <a:rPr lang="th-TH" dirty="0" smtClean="0"/>
              <a:t>	3.ก๊าซบางชนิดติดไฟได้ เช่น ไฮโดรเจน บางชนิดมีสมบัติเฉื่อย เช่น ฮีเลียม นีออน  เป็นต้น</a:t>
            </a:r>
          </a:p>
          <a:p>
            <a:r>
              <a:rPr lang="th-TH" dirty="0" smtClean="0"/>
              <a:t>	4.ก๊าซไม่มีพื้นที่ผิวที่มีขอบเขตแน่นอน</a:t>
            </a:r>
          </a:p>
          <a:p>
            <a:r>
              <a:rPr lang="th-TH" dirty="0" smtClean="0"/>
              <a:t>	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5.ก๊าซมีความหนาแน่นน้อย เมื่อเทียบกับตอนที่เป็นของเหลวหรือของแข็ง</a:t>
            </a:r>
          </a:p>
          <a:p>
            <a:r>
              <a:rPr lang="th-TH" dirty="0" smtClean="0"/>
              <a:t>	น้ำ  มีความหนาแน่น  </a:t>
            </a:r>
            <a:r>
              <a:rPr lang="en-US" dirty="0" smtClean="0"/>
              <a:t>0.9584 g/m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  <a:r>
              <a:rPr lang="th-TH" dirty="0" smtClean="0"/>
              <a:t>ที่  </a:t>
            </a:r>
            <a:r>
              <a:rPr lang="en-US" dirty="0" smtClean="0"/>
              <a:t>100</a:t>
            </a:r>
            <a:r>
              <a:rPr lang="el-GR" baseline="30000" dirty="0" smtClean="0">
                <a:latin typeface="Arno Pro Caption"/>
              </a:rPr>
              <a:t>ο</a:t>
            </a:r>
            <a:r>
              <a:rPr lang="en-US" dirty="0" smtClean="0">
                <a:latin typeface="Arno Pro Caption"/>
              </a:rPr>
              <a:t>C</a:t>
            </a:r>
            <a:r>
              <a:rPr lang="en-US" dirty="0" smtClean="0"/>
              <a:t> </a:t>
            </a:r>
          </a:p>
          <a:p>
            <a:r>
              <a:rPr lang="th-TH" dirty="0" smtClean="0"/>
              <a:t>	ไอน้ำ มีความหนาแน่น  </a:t>
            </a:r>
            <a:r>
              <a:rPr lang="en-US" dirty="0" smtClean="0"/>
              <a:t>0.0006 g/m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  <a:r>
              <a:rPr lang="th-TH" dirty="0" smtClean="0"/>
              <a:t>ที่  </a:t>
            </a:r>
            <a:r>
              <a:rPr lang="en-US" dirty="0" smtClean="0"/>
              <a:t>100</a:t>
            </a:r>
            <a:r>
              <a:rPr lang="el-GR" baseline="30000" dirty="0" smtClean="0">
                <a:latin typeface="Arno Pro Caption"/>
              </a:rPr>
              <a:t>ο</a:t>
            </a:r>
            <a:r>
              <a:rPr lang="en-US" dirty="0" smtClean="0">
                <a:latin typeface="Arno Pro Caption"/>
              </a:rPr>
              <a:t>C</a:t>
            </a:r>
            <a:r>
              <a:rPr lang="en-US" dirty="0" smtClean="0"/>
              <a:t> </a:t>
            </a:r>
            <a:endParaRPr lang="th-TH" dirty="0" smtClean="0"/>
          </a:p>
          <a:p>
            <a:r>
              <a:rPr lang="th-TH" dirty="0" smtClean="0"/>
              <a:t>	</a:t>
            </a:r>
          </a:p>
          <a:p>
            <a:r>
              <a:rPr lang="th-TH" dirty="0" smtClean="0"/>
              <a:t>	6.ก๊าซสามารถฟุ้งกระจายออกไปได้ทุกทิศทุกทาง</a:t>
            </a:r>
            <a:endParaRPr lang="en-US" dirty="0" smtClean="0"/>
          </a:p>
          <a:p>
            <a:r>
              <a:rPr lang="th-TH" dirty="0" smtClean="0"/>
              <a:t>	7.การเปลี่ยนอุณหภูมิและความดันของก๊าซ จะทำให้ปริมาตรเปลี่ยนไป </a:t>
            </a:r>
          </a:p>
          <a:p>
            <a:r>
              <a:rPr lang="th-TH" dirty="0" smtClean="0"/>
              <a:t>	ดังนั้น</a:t>
            </a:r>
          </a:p>
          <a:p>
            <a:r>
              <a:rPr lang="th-TH" dirty="0" smtClean="0"/>
              <a:t>	ในการบอกปริมาตรของก๊าซ จะต้องบอกอุณหภูมิกำกับไว้เสมอ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357166"/>
            <a:ext cx="5429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ก๊าซจริง และก๊าซในอุดมคติ </a:t>
            </a:r>
            <a:endParaRPr lang="en-US" dirty="0" smtClean="0"/>
          </a:p>
          <a:p>
            <a:r>
              <a:rPr lang="en-US" dirty="0" smtClean="0"/>
              <a:t>(Real gas and ideal gas)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1785926"/>
            <a:ext cx="72152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ก๊าซจริง  หมายถึงก๊าซทั่วๆ ไป ซึ่งไม่เป็นไปตามกฎของก๊าซสมมุติ แต่ในบางสภาวะ ที่อุณหภูมิต่ำมากๆ  หรือ สูงมากๆ จะมีสมบัติใกล้เคียงกับก๊าซในอุดมคติ</a:t>
            </a:r>
          </a:p>
          <a:p>
            <a:endParaRPr lang="th-TH" dirty="0" smtClean="0"/>
          </a:p>
          <a:p>
            <a:r>
              <a:rPr lang="th-TH" dirty="0" smtClean="0"/>
              <a:t>	ก๊าซอุดมคติ  หมายถึงก๊าซที่อยู่ในสภาวะใดก็ตาม  จะเป็นไปตามกฎต่างๆ ของก๊าซในอุดมคติอย่างเคร่งครัด ซึ่งในความเป็นจริงแล้วไม่มี  เป็นแต่เพียงโมเดลที่นักวิทยาศาสตร์สร้างเพื่อนำไปอธิบาย</a:t>
            </a:r>
            <a:r>
              <a:rPr lang="th-TH" dirty="0" err="1" smtClean="0"/>
              <a:t>ปรากฎการณ์</a:t>
            </a:r>
            <a:r>
              <a:rPr lang="th-TH" dirty="0" smtClean="0"/>
              <a:t>ของก๊าซเท่านั้น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437</Words>
  <Application>Microsoft Office PowerPoint</Application>
  <PresentationFormat>On-screen Show (4:3)</PresentationFormat>
  <Paragraphs>112</Paragraphs>
  <Slides>29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Slide 1</vt:lpstr>
      <vt:lpstr>ความดันไอของของเหลว (Vapour pressure)</vt:lpstr>
      <vt:lpstr>ความดันไอกับอุณหภูมิของของเหลว</vt:lpstr>
      <vt:lpstr>Slide 4</vt:lpstr>
      <vt:lpstr>Slide 5</vt:lpstr>
      <vt:lpstr>Slide 6</vt:lpstr>
      <vt:lpstr>Slide 7</vt:lpstr>
      <vt:lpstr>Slide 8</vt:lpstr>
      <vt:lpstr>Slide 9</vt:lpstr>
      <vt:lpstr>ทฤษฎีจลน์ของแก๊ส</vt:lpstr>
      <vt:lpstr>ทฤษฎีจลน์ของแก๊ส</vt:lpstr>
      <vt:lpstr>ทฤษฎีจลน์ของแก๊ส</vt:lpstr>
      <vt:lpstr>ทฤษฎีจลน์ของแก๊ส</vt:lpstr>
      <vt:lpstr>ปริมาตร อุณหภูมิ และความดันของแก๊ส</vt:lpstr>
      <vt:lpstr>Slide 15</vt:lpstr>
      <vt:lpstr>Slide 16</vt:lpstr>
      <vt:lpstr>บาโรมิเตอร์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SDSSRU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SATIT</dc:creator>
  <cp:lastModifiedBy>SATIT</cp:lastModifiedBy>
  <cp:revision>20</cp:revision>
  <dcterms:created xsi:type="dcterms:W3CDTF">2010-01-01T21:41:22Z</dcterms:created>
  <dcterms:modified xsi:type="dcterms:W3CDTF">2010-01-02T00:46:12Z</dcterms:modified>
</cp:coreProperties>
</file>