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28" r:id="rId3"/>
    <p:sldId id="329" r:id="rId4"/>
    <p:sldId id="320" r:id="rId5"/>
    <p:sldId id="325" r:id="rId6"/>
    <p:sldId id="330" r:id="rId7"/>
    <p:sldId id="331" r:id="rId8"/>
    <p:sldId id="332" r:id="rId9"/>
    <p:sldId id="333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E303-DDC8-4445-BC35-B3A2416FF6F0}" type="datetimeFigureOut">
              <a:rPr lang="th-TH" smtClean="0"/>
              <a:pPr/>
              <a:t>21/01/58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C30E-7B79-444E-A0AD-EBB4EA9AA52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E303-DDC8-4445-BC35-B3A2416FF6F0}" type="datetimeFigureOut">
              <a:rPr lang="th-TH" smtClean="0"/>
              <a:pPr/>
              <a:t>21/01/58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C30E-7B79-444E-A0AD-EBB4EA9AA52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E303-DDC8-4445-BC35-B3A2416FF6F0}" type="datetimeFigureOut">
              <a:rPr lang="th-TH" smtClean="0"/>
              <a:pPr/>
              <a:t>21/01/58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C30E-7B79-444E-A0AD-EBB4EA9AA52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E303-DDC8-4445-BC35-B3A2416FF6F0}" type="datetimeFigureOut">
              <a:rPr lang="th-TH" smtClean="0"/>
              <a:pPr/>
              <a:t>21/01/58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C30E-7B79-444E-A0AD-EBB4EA9AA52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E303-DDC8-4445-BC35-B3A2416FF6F0}" type="datetimeFigureOut">
              <a:rPr lang="th-TH" smtClean="0"/>
              <a:pPr/>
              <a:t>21/01/58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C30E-7B79-444E-A0AD-EBB4EA9AA52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E303-DDC8-4445-BC35-B3A2416FF6F0}" type="datetimeFigureOut">
              <a:rPr lang="th-TH" smtClean="0"/>
              <a:pPr/>
              <a:t>21/01/58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C30E-7B79-444E-A0AD-EBB4EA9AA52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E303-DDC8-4445-BC35-B3A2416FF6F0}" type="datetimeFigureOut">
              <a:rPr lang="th-TH" smtClean="0"/>
              <a:pPr/>
              <a:t>21/01/58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C30E-7B79-444E-A0AD-EBB4EA9AA52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E303-DDC8-4445-BC35-B3A2416FF6F0}" type="datetimeFigureOut">
              <a:rPr lang="th-TH" smtClean="0"/>
              <a:pPr/>
              <a:t>21/01/58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C30E-7B79-444E-A0AD-EBB4EA9AA52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E303-DDC8-4445-BC35-B3A2416FF6F0}" type="datetimeFigureOut">
              <a:rPr lang="th-TH" smtClean="0"/>
              <a:pPr/>
              <a:t>21/01/58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C30E-7B79-444E-A0AD-EBB4EA9AA52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E303-DDC8-4445-BC35-B3A2416FF6F0}" type="datetimeFigureOut">
              <a:rPr lang="th-TH" smtClean="0"/>
              <a:pPr/>
              <a:t>21/01/58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C30E-7B79-444E-A0AD-EBB4EA9AA52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E303-DDC8-4445-BC35-B3A2416FF6F0}" type="datetimeFigureOut">
              <a:rPr lang="th-TH" smtClean="0"/>
              <a:pPr/>
              <a:t>21/01/58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C30E-7B79-444E-A0AD-EBB4EA9AA52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FE303-DDC8-4445-BC35-B3A2416FF6F0}" type="datetimeFigureOut">
              <a:rPr lang="th-TH" smtClean="0"/>
              <a:pPr/>
              <a:t>21/01/58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1C30E-7B79-444E-A0AD-EBB4EA9AA52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1.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ศุ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ภิสรายืนอยู่บนพื้นสนามราบ เขาเส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ริฟ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ลูก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วอลเล่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บอลขึ้นไปในอากาศ ลูก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วอลเล่ย์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ลอยอยู่ในอากาศนาน 4 วินาที โดยไม่คิดแรงต้านของอากาศ ถ้าลูก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วอลเล่ย์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ไปได้ไกลในระดับ 60 เมตร ความเร็วที่ลูก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วอลเล่ย์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พุ่งออกไปขณะนั้นมีค่าเท่าใด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667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กำหนดให้</a:t>
            </a:r>
            <a:r>
              <a:rPr lang="th-TH" dirty="0" smtClean="0"/>
              <a:t>	</a:t>
            </a:r>
            <a:r>
              <a:rPr lang="en-US" dirty="0" smtClean="0">
                <a:latin typeface="Book Antiqua" pitchFamily="18" charset="0"/>
              </a:rPr>
              <a:t>(sin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dirty="0" smtClean="0">
                <a:latin typeface="Book Antiqua" pitchFamily="18" charset="0"/>
              </a:rPr>
              <a:t>)</a:t>
            </a:r>
            <a:r>
              <a:rPr lang="en-US" baseline="30000" dirty="0" smtClean="0">
                <a:latin typeface="Book Antiqua" pitchFamily="18" charset="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Book Antiqua" pitchFamily="18" charset="0"/>
              </a:rPr>
              <a:t>+(</a:t>
            </a:r>
            <a:r>
              <a:rPr lang="en-US" dirty="0" err="1" smtClean="0">
                <a:latin typeface="Book Antiqua" pitchFamily="18" charset="0"/>
              </a:rPr>
              <a:t>cos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dirty="0" smtClean="0">
                <a:latin typeface="Book Antiqua" pitchFamily="18" charset="0"/>
              </a:rPr>
              <a:t>)</a:t>
            </a:r>
            <a:r>
              <a:rPr lang="en-US" baseline="30000" dirty="0" smtClean="0">
                <a:latin typeface="Book Antiqua" pitchFamily="18" charset="0"/>
              </a:rPr>
              <a:t>2</a:t>
            </a:r>
            <a:r>
              <a:rPr lang="en-US" dirty="0" smtClean="0">
                <a:latin typeface="Book Antiqua" pitchFamily="18" charset="0"/>
              </a:rPr>
              <a:t> = 1</a:t>
            </a:r>
            <a:r>
              <a:rPr lang="th-TH" dirty="0" smtClean="0"/>
              <a:t>	</a:t>
            </a:r>
            <a:endParaRPr lang="th-TH" dirty="0"/>
          </a:p>
        </p:txBody>
      </p:sp>
      <p:pic>
        <p:nvPicPr>
          <p:cNvPr id="4" name="Picture 3" descr="http://tutor4physics.com/angularprojectilemotion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657600"/>
            <a:ext cx="6324600" cy="2666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ปริมาณที่เกี่ยวข้องกับการเคลื่อนที่แบบวงกลมด้วยอัตราเร็วคงที่</a:t>
            </a:r>
            <a:endParaRPr lang="th-TH" sz="32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1.คาบ </a:t>
            </a:r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  <a:cs typeface="Browallia New" pitchFamily="34" charset="-34"/>
              </a:rPr>
              <a:t>(Period) "T"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คือ เวลาที่วัตถุเคลื่อนที่ครบ 1 รอบ หน่วยเป็นวินาที่/รอบ</a:t>
            </a:r>
            <a:b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หรือวินาที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2.ความถี่ </a:t>
            </a:r>
            <a:r>
              <a:rPr lang="en-US" sz="2400" b="1" dirty="0" smtClean="0">
                <a:solidFill>
                  <a:srgbClr val="0070C0"/>
                </a:solidFill>
                <a:latin typeface="Book Antiqua" pitchFamily="18" charset="0"/>
                <a:cs typeface="Browallia New" pitchFamily="34" charset="-34"/>
              </a:rPr>
              <a:t>(Frequency) "f"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คือ จำนวนรอบที่วัตถุเคลื่อนที่ได้ภายในเวลา 1 วินาที หน่วยเป็นรอบ/วินาที หรือ เฮิรตซ์ 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</a:rPr>
              <a:t>(Hz)</a:t>
            </a:r>
            <a:endParaRPr lang="th-TH" sz="24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5" name="รูปภาพ 4" descr="p1_pic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524000"/>
            <a:ext cx="2717800" cy="2540000"/>
          </a:xfrm>
          <a:prstGeom prst="rect">
            <a:avLst/>
          </a:prstGeom>
        </p:spPr>
      </p:pic>
      <p:pic>
        <p:nvPicPr>
          <p:cNvPr id="1026" name="Picture 2" descr="http://student.nu.ac.th/phyedu12/p1_sor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2000"/>
            <a:ext cx="1600200" cy="1221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ความสัมพันธ์ระหว่าง อัตราเร็ว</a:t>
            </a:r>
            <a:r>
              <a:rPr lang="en-US" sz="32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z="32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คาบ และความถี่</a:t>
            </a:r>
            <a:endParaRPr lang="th-TH" sz="3200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9624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	วัตถุเคลื่อนที่เป็นวงกลมรอบจุด </a:t>
            </a:r>
            <a:r>
              <a:rPr lang="en-US" sz="2400" b="1" dirty="0" smtClean="0">
                <a:solidFill>
                  <a:srgbClr val="0070C0"/>
                </a:solidFill>
                <a:latin typeface="Book Antiqua" pitchFamily="18" charset="0"/>
                <a:cs typeface="Browallia New" pitchFamily="34" charset="-34"/>
              </a:rPr>
              <a:t>O</a:t>
            </a:r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มีรัศมี </a:t>
            </a:r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Browallia New" pitchFamily="34" charset="-34"/>
              </a:rPr>
              <a:t>r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ด้วยอัตราเร็วคงที่ เมื่อพิจารณาการเคลื่อนที่ครบ 1 รอบ</a:t>
            </a:r>
            <a:endParaRPr lang="th-TH" b="1" dirty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รูปภาพ 3" descr="p1_pic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2717800" cy="2540000"/>
          </a:xfrm>
          <a:prstGeom prst="rect">
            <a:avLst/>
          </a:prstGeom>
        </p:spPr>
      </p:pic>
      <p:pic>
        <p:nvPicPr>
          <p:cNvPr id="6" name="รูปภาพ 5" descr="25_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752600"/>
            <a:ext cx="4724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ความเร่งสู่ศูนย์กลาง </a:t>
            </a:r>
            <a:r>
              <a:rPr lang="en-US" sz="2400" b="1" dirty="0" smtClean="0">
                <a:solidFill>
                  <a:srgbClr val="7030A0"/>
                </a:solidFill>
                <a:latin typeface="Book Antiqua" pitchFamily="18" charset="0"/>
                <a:cs typeface="Browallia New" pitchFamily="34" charset="-34"/>
              </a:rPr>
              <a:t>(a)</a:t>
            </a:r>
            <a:endParaRPr lang="th-TH" sz="2400" dirty="0">
              <a:solidFill>
                <a:srgbClr val="7030A0"/>
              </a:solidFill>
              <a:latin typeface="Book Antiqua" pitchFamily="18" charset="0"/>
              <a:cs typeface="Browall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วัตถุที่เคลื่อนที่เป็นวงกลมจะเกิดความเร่ง 2 แนว คือ ความเร็วแนวเส้นสัมผัสวงกลม และความเร่งแนวรัศมีหรือความเร่งสู่ศูนย์กลาง </a:t>
            </a:r>
            <a:endParaRPr lang="th-TH" b="1" dirty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0480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ถ้าวัตถุเคลื่อนที่ด้วย</a:t>
            </a:r>
            <a:r>
              <a:rPr lang="th-TH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อัตราเร็วคงที่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เช่น วงกลมในแนวระนาบ  จะเกิดความเร่งสู่ศูนย์กลางเพียงแนวเดียว</a:t>
            </a:r>
            <a:b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           การที่วัตถุมีอัตราเร็วเท่าเดิม แต่ทิศทางเปลี่ยนแปลงตลอดเวลา ย่อมหมายความว่า ต้องมีความเร็วอื่นมาเกี่ยวข้องด้วย ความเร็วที่มาเกี่ยวข้องนี้จะพิสูจน์ได้ว่า มีทิศทางเข้าสู่จุดศูนย์กลางของการเคลื่อนที่ และความเร็วนี้เมื่อเทียบกับเวลาจะเป็นความเร่งซึ่งมีค่าแปรผันตรงกับความเร็วยกกำลังสองและแปรผกผันกับรัศมีความโค้ง</a:t>
            </a:r>
          </a:p>
        </p:txBody>
      </p:sp>
      <p:pic>
        <p:nvPicPr>
          <p:cNvPr id="5" name="รูปภาพ 4" descr="p1_sort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295400"/>
            <a:ext cx="1704975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การหาแรงที่ทำให้วัตถุเคลื่อนที่แบบวงกลม</a:t>
            </a:r>
            <a:endParaRPr lang="th-TH" sz="32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954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จากกฎการเคลื่อนที่ข้อที่สองของ</a:t>
            </a:r>
            <a:r>
              <a:rPr lang="th-TH" b="1" dirty="0" err="1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นิว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ตัน และการเคลื่อนที่แบบวงกลม แรงลัพธ์ที่มากระทำต่อวัตถุกับความเร่งของวัตถุจะมีทิศทางเดียวกัน คือทิศพุ่งเข้าหาจุดศูนย์กลาง ซึ่งเขียนเป็นสมการได้ว่า</a:t>
            </a:r>
            <a:endParaRPr lang="th-TH" b="1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รูปภาพ 3" descr="p1_sort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120298"/>
            <a:ext cx="4495800" cy="3073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อัตราเร็วเชิงมุม 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  <a:cs typeface="Browallia New" pitchFamily="34" charset="-34"/>
              </a:rPr>
              <a:t>(Angular speed)</a:t>
            </a:r>
            <a:endParaRPr lang="th-TH" sz="2400" dirty="0">
              <a:solidFill>
                <a:srgbClr val="FF0000"/>
              </a:solidFill>
              <a:latin typeface="Book Antiqua" pitchFamily="18" charset="0"/>
              <a:cs typeface="Browall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3716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อัตราเร็วเชิงมุม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คือ ค่ามุมที่จุดศูนย์กลางมีหน่วยเป็น</a:t>
            </a:r>
            <a:r>
              <a:rPr lang="th-TH" b="1" dirty="0" err="1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เรเดียน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กล่าวคือ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“</a:t>
            </a:r>
            <a:r>
              <a:rPr lang="th-TH" b="1" u="sng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มุมการเคลื่อนที่ของวัตถุในแนววงกลมซึ่งถูกรัศมีกวาดได้ใน  </a:t>
            </a:r>
            <a:r>
              <a:rPr lang="en-US" b="1" u="sng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1  </a:t>
            </a:r>
            <a:r>
              <a:rPr lang="th-TH" b="1" u="sng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วินาที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” 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มีหน่วยเป็น</a:t>
            </a:r>
            <a:r>
              <a:rPr lang="th-TH" b="1" dirty="0" err="1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เรเดียนต่อ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วินาที  ถูกเขียนแทนด้วยสัญลักษณ์ 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โอเมกา </a:t>
            </a:r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  <a:cs typeface="Browallia New" pitchFamily="34" charset="-34"/>
              </a:rPr>
              <a:t>(</a:t>
            </a:r>
            <a:r>
              <a:rPr lang="th-TH" sz="2400" b="1" dirty="0" smtClean="0">
                <a:solidFill>
                  <a:srgbClr val="00B050"/>
                </a:solidFill>
                <a:latin typeface="Book Antiqua" pitchFamily="18" charset="0"/>
                <a:cs typeface="Browallia New" pitchFamily="34" charset="-34"/>
              </a:rPr>
              <a:t>ω</a:t>
            </a:r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  <a:cs typeface="Browallia New" pitchFamily="34" charset="-34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73380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	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อัตราเร็วเชิงเส้น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คือ </a:t>
            </a:r>
            <a:r>
              <a:rPr lang="th-TH" b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ความยาวตามเส้นโค้งของวงกลมที่วัตถุเคลื่อนที่ได้ในเวลา </a:t>
            </a:r>
            <a:r>
              <a:rPr lang="en-US" b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1 </a:t>
            </a:r>
            <a:r>
              <a:rPr lang="th-TH" b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วินาที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  มีหน่วยเป็น เมตรต่อวินาที เขียนแทนด้วยสัญลักษณ์  </a:t>
            </a:r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  <a:cs typeface="Browallia New" pitchFamily="34" charset="-34"/>
              </a:rPr>
              <a:t>(V)</a:t>
            </a:r>
            <a:endParaRPr lang="th-TH" sz="2400" b="1" dirty="0">
              <a:solidFill>
                <a:srgbClr val="00B050"/>
              </a:solidFill>
              <a:latin typeface="Book Antiqua" pitchFamily="18" charset="0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p1_sort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3505201" cy="3134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858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จากนิยามที่ว่า </a:t>
            </a:r>
            <a:r>
              <a:rPr lang="th-TH" b="1" u="sng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มุมการเคลื่อนที่ของวัตถุในแนววงกลมซึ่งถูกรัศมีกวาดได้ใน 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  <a:cs typeface="Browallia New" pitchFamily="34" charset="-34"/>
              </a:rPr>
              <a:t>1 </a:t>
            </a:r>
            <a:r>
              <a:rPr lang="en-US" b="1" u="sng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u="sng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วินาที</a:t>
            </a:r>
            <a:endParaRPr lang="th-TH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1676400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  เมื่อ</a:t>
            </a:r>
            <a:r>
              <a:rPr lang="th-TH" dirty="0" smtClean="0"/>
              <a:t>  </a:t>
            </a:r>
          </a:p>
          <a:p>
            <a:r>
              <a:rPr lang="th-TH" dirty="0" smtClean="0"/>
              <a:t>	</a:t>
            </a:r>
            <a:endParaRPr lang="en-US" dirty="0" smtClean="0"/>
          </a:p>
          <a:p>
            <a:r>
              <a:rPr lang="en-US" sz="2400" b="1" i="1" dirty="0" smtClean="0">
                <a:solidFill>
                  <a:srgbClr val="00B0F0"/>
                </a:solidFill>
                <a:latin typeface="Book Antiqua" pitchFamily="18" charset="0"/>
                <a:cs typeface="Browallia New" pitchFamily="34" charset="-34"/>
              </a:rPr>
              <a:t>	a</a:t>
            </a:r>
            <a:r>
              <a:rPr lang="en-US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แทน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ความยาวส่วนโค้งที่รองรับมุม (ระยะทางเชิงมุม)</a:t>
            </a:r>
            <a:endParaRPr lang="en-US" b="1" dirty="0" smtClean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en-US" b="1" i="1" dirty="0" smtClean="0">
                <a:solidFill>
                  <a:srgbClr val="00B0F0"/>
                </a:solidFill>
                <a:latin typeface="Book Antiqua" pitchFamily="18" charset="0"/>
                <a:cs typeface="Browallia New" pitchFamily="34" charset="-34"/>
              </a:rPr>
              <a:t>	r</a:t>
            </a:r>
            <a:r>
              <a:rPr lang="en-US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แทน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รัศมีของส่วนโค้ง</a:t>
            </a:r>
            <a:endParaRPr lang="en-US" b="1" dirty="0" smtClean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2400" i="1" dirty="0" smtClean="0">
                <a:solidFill>
                  <a:srgbClr val="00B0F0"/>
                </a:solidFill>
                <a:latin typeface="Book Antiqua" pitchFamily="18" charset="0"/>
                <a:cs typeface="Browallia New" pitchFamily="34" charset="-34"/>
              </a:rPr>
              <a:t>	θ</a:t>
            </a:r>
            <a:r>
              <a:rPr lang="th-TH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 แทน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มุมที่จุดศูนย์กลางมีหน่วยเป็น</a:t>
            </a:r>
            <a:r>
              <a:rPr lang="th-TH" b="1" dirty="0" err="1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เรเดียน</a:t>
            </a:r>
            <a:endParaRPr lang="en-US" b="1" dirty="0" smtClean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en-US" sz="2400" b="1" i="1" dirty="0" smtClean="0">
                <a:solidFill>
                  <a:srgbClr val="00B0F0"/>
                </a:solidFill>
                <a:latin typeface="Book Antiqua" pitchFamily="18" charset="0"/>
                <a:cs typeface="Browallia New" pitchFamily="34" charset="-34"/>
              </a:rPr>
              <a:t>	t</a:t>
            </a:r>
            <a:r>
              <a:rPr lang="en-US" b="1" i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แทน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เวลาที่รัศมีกวาดได้ระยะทางเชิงมุม  </a:t>
            </a:r>
            <a:r>
              <a:rPr lang="en-US" sz="2400" b="1" i="1" dirty="0" smtClean="0">
                <a:solidFill>
                  <a:srgbClr val="00B0F0"/>
                </a:solidFill>
                <a:latin typeface="Book Antiqua" pitchFamily="18" charset="0"/>
                <a:cs typeface="Browallia New" pitchFamily="34" charset="-34"/>
              </a:rPr>
              <a:t>a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ความสัมพันธ์ระหว่างมุมในหน่วยองศา</a:t>
            </a:r>
            <a:r>
              <a:rPr lang="th-TH" b="1" dirty="0" err="1" smtClean="0">
                <a:solidFill>
                  <a:srgbClr val="FF0000"/>
                </a:solidFill>
                <a:cs typeface="EucrosiaUPC" pitchFamily="18" charset="-34"/>
              </a:rPr>
              <a:t>กับเรเดียน</a:t>
            </a:r>
            <a:endParaRPr lang="th-TH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4478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เมื่อพิจารณาวงกลม พบว่ามุมรอบจุดศูนย์กลางของวงกลมเท่ากับ 360 องศา โดยส่วนโค้งที่รองรับมุมก็คือเส้นรอบวงนั้นเอง</a:t>
            </a:r>
            <a:endParaRPr lang="th-TH" dirty="0">
              <a:solidFill>
                <a:srgbClr val="0070C0"/>
              </a:solidFill>
              <a:cs typeface="EucrosiaUPC" pitchFamily="18" charset="-34"/>
            </a:endParaRPr>
          </a:p>
        </p:txBody>
      </p:sp>
      <p:pic>
        <p:nvPicPr>
          <p:cNvPr id="4" name="รูปภาพ 3" descr="p1_sort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276600"/>
            <a:ext cx="6087474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มุม 360 องศา เทียบเท่ากับมุม  2</a:t>
            </a:r>
            <a:r>
              <a:rPr lang="en-US" b="1" dirty="0" smtClean="0">
                <a:solidFill>
                  <a:srgbClr val="FF0000"/>
                </a:solidFill>
                <a:latin typeface="Baskerville Old Face"/>
                <a:cs typeface="EucrosiaUPC" pitchFamily="18" charset="-34"/>
              </a:rPr>
              <a:t>π </a:t>
            </a:r>
            <a:r>
              <a:rPr lang="en-US" b="1" dirty="0" smtClean="0">
                <a:solidFill>
                  <a:srgbClr val="FF0000"/>
                </a:solidFill>
                <a:cs typeface="EucrosiaUPC" pitchFamily="18" charset="-34"/>
              </a:rPr>
              <a:t> </a:t>
            </a:r>
            <a:r>
              <a:rPr lang="th-TH" b="1" dirty="0" err="1" smtClean="0">
                <a:solidFill>
                  <a:srgbClr val="FF0000"/>
                </a:solidFill>
                <a:cs typeface="EucrosiaUPC" pitchFamily="18" charset="-34"/>
              </a:rPr>
              <a:t>เรเดียน</a:t>
            </a:r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 เมื่อพิจารณาวัตถุเคลื่อนที่แบบวงกลมด้วยอัตราเร็วคงที่ครบ 1 รอบพอดี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pic>
        <p:nvPicPr>
          <p:cNvPr id="3" name="รูปภาพ 2" descr="p1_sort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76400"/>
            <a:ext cx="4267200" cy="461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ตัวอย่างที่ 1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อนุภาคหนึ่งกำลังเคลื่อนที่ด้วยอัตราเร็วเชิงมุม  10  </a:t>
            </a:r>
            <a:r>
              <a:rPr lang="th-TH" dirty="0" err="1" smtClean="0">
                <a:solidFill>
                  <a:srgbClr val="0070C0"/>
                </a:solidFill>
                <a:cs typeface="EucrosiaUPC" pitchFamily="18" charset="-34"/>
              </a:rPr>
              <a:t>เรเดียนต่อ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วินาที  ถ้าวงกลมของการเคลื่อนที่มีรัศมี  1.5  เมตร จงหา</a:t>
            </a:r>
          </a:p>
          <a:p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	1.อัตราเร็วเชิงเส้น</a:t>
            </a:r>
          </a:p>
          <a:p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	2.ความเร่งสู่ศูนย์กลาง</a:t>
            </a:r>
          </a:p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วิธีทำ</a:t>
            </a:r>
          </a:p>
          <a:p>
            <a:r>
              <a:rPr lang="th-TH" dirty="0" smtClean="0">
                <a:solidFill>
                  <a:srgbClr val="00B050"/>
                </a:solidFill>
                <a:cs typeface="EucrosiaUPC" pitchFamily="18" charset="-34"/>
              </a:rPr>
              <a:t>	1.อัตราเร็วเชิงเส้น		</a:t>
            </a:r>
            <a:r>
              <a:rPr lang="en-US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v  =  </a:t>
            </a:r>
            <a:r>
              <a:rPr lang="el-GR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ω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r</a:t>
            </a:r>
          </a:p>
          <a:p>
            <a:r>
              <a:rPr lang="th-TH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	2.ความเร่งสู่ศูนย์กลาง       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a  =  v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/r</a:t>
            </a:r>
          </a:p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            	                       a  = </a:t>
            </a:r>
            <a:r>
              <a:rPr lang="el-GR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ω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r</a:t>
            </a:r>
            <a:endParaRPr lang="th-TH" dirty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ตัวอย่างที่ 2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dirty="0" smtClean="0">
                <a:solidFill>
                  <a:srgbClr val="00B050"/>
                </a:solidFill>
                <a:cs typeface="EucrosiaUPC" pitchFamily="18" charset="-34"/>
              </a:rPr>
              <a:t>อนุภาคหนึ่งเคลื่อนที่เป็นวงกลม  มีคาบของการหมุน 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=  0.2 </a:t>
            </a:r>
            <a:r>
              <a:rPr lang="th-TH" dirty="0" smtClean="0">
                <a:solidFill>
                  <a:srgbClr val="00B050"/>
                </a:solidFill>
                <a:cs typeface="EucrosiaUPC" pitchFamily="18" charset="-34"/>
              </a:rPr>
              <a:t>วินาทีต่อรอบ  ถ้าอนุภาคมีรัศมีของการเคลื่อนที่  0.7  เมตร  จงหา</a:t>
            </a:r>
          </a:p>
          <a:p>
            <a:r>
              <a:rPr lang="th-TH" dirty="0" smtClean="0">
                <a:solidFill>
                  <a:srgbClr val="00B050"/>
                </a:solidFill>
              </a:rPr>
              <a:t>	</a:t>
            </a:r>
            <a:r>
              <a:rPr lang="th-TH" dirty="0" smtClean="0">
                <a:solidFill>
                  <a:srgbClr val="00B050"/>
                </a:solidFill>
                <a:cs typeface="EucrosiaUPC" pitchFamily="18" charset="-34"/>
              </a:rPr>
              <a:t>1.ความถี่ของการหมุนของอนุภาค</a:t>
            </a:r>
          </a:p>
          <a:p>
            <a:r>
              <a:rPr lang="th-TH" dirty="0" smtClean="0">
                <a:solidFill>
                  <a:srgbClr val="00B050"/>
                </a:solidFill>
                <a:cs typeface="EucrosiaUPC" pitchFamily="18" charset="-34"/>
              </a:rPr>
              <a:t>	2.ความเร็วของอนุภาค</a:t>
            </a:r>
          </a:p>
          <a:p>
            <a:r>
              <a:rPr lang="th-TH" dirty="0" smtClean="0">
                <a:solidFill>
                  <a:srgbClr val="00B050"/>
                </a:solidFill>
                <a:cs typeface="EucrosiaUPC" pitchFamily="18" charset="-34"/>
              </a:rPr>
              <a:t>	3.ความเร่งของอนุภาค</a:t>
            </a:r>
          </a:p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วิธีทำ</a:t>
            </a:r>
          </a:p>
          <a:p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1.ความถี่ของการหมุน  </a:t>
            </a:r>
            <a:r>
              <a:rPr lang="en-US" dirty="0" smtClean="0">
                <a:solidFill>
                  <a:srgbClr val="0070C0"/>
                </a:solidFill>
                <a:cs typeface="EucrosiaUPC" pitchFamily="18" charset="-34"/>
              </a:rPr>
              <a:t>       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f  =  1/T</a:t>
            </a:r>
            <a:endParaRPr lang="th-TH" dirty="0" smtClean="0">
              <a:solidFill>
                <a:srgbClr val="0070C0"/>
              </a:solidFill>
              <a:latin typeface="Book Antiqua" pitchFamily="18" charset="0"/>
              <a:cs typeface="EucrosiaUPC" pitchFamily="18" charset="-34"/>
            </a:endParaRPr>
          </a:p>
          <a:p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2.ความเร็วของอนุภาค	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v  =  </a:t>
            </a:r>
            <a:r>
              <a:rPr lang="el-GR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ω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r  =  2</a:t>
            </a:r>
            <a:r>
              <a:rPr lang="el-GR" dirty="0" smtClean="0">
                <a:solidFill>
                  <a:srgbClr val="0070C0"/>
                </a:solidFill>
                <a:latin typeface="Adobe Garamond Pro"/>
                <a:cs typeface="EucrosiaUPC" pitchFamily="18" charset="-34"/>
              </a:rPr>
              <a:t>π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r/T</a:t>
            </a:r>
          </a:p>
          <a:p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3.ความเร่งสู่ศูนย์กลาง         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a  =  v</a:t>
            </a:r>
            <a:r>
              <a:rPr lang="en-US" baseline="30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/r</a:t>
            </a:r>
          </a:p>
          <a:p>
            <a:r>
              <a:rPr lang="en-US" dirty="0" smtClean="0"/>
              <a:t>                            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utor4physics.com/angularprojectilemotion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5715000" cy="24098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8200" y="457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เฉลย 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480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1.พิจารณาในแนวดิ่ง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733800"/>
            <a:ext cx="2209800" cy="722702"/>
          </a:xfrm>
          <a:prstGeom prst="rect">
            <a:avLst/>
          </a:prstGeom>
          <a:noFill/>
        </p:spPr>
      </p:pic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419600"/>
            <a:ext cx="3753583" cy="689704"/>
          </a:xfrm>
          <a:prstGeom prst="rect">
            <a:avLst/>
          </a:prstGeom>
          <a:noFill/>
        </p:spPr>
      </p:pic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1265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218471"/>
            <a:ext cx="1676400" cy="432619"/>
          </a:xfrm>
          <a:prstGeom prst="rect">
            <a:avLst/>
          </a:prstGeom>
          <a:noFill/>
        </p:spPr>
      </p:pic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5181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……….(1)</a:t>
            </a:r>
            <a:endParaRPr lang="th-TH" sz="24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62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ตัวอย่างที่ 3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วัตถุหนึ่งมีมวล  1  กิโลกรัม ผูกกับเชือกแล้วแกว่งให้รัศมียาว  1  เมตร  จับปลายข้างหนึ่งของเชือกเหวี่ยงเชือกให้มวล  1  กิโลกรัม  เคลื่อนที่เป็นวงกลมตามแนวราบ  ด้วยอัตราเร็วคงที่  120  รอบต่อนาที   จงหา</a:t>
            </a:r>
          </a:p>
          <a:p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	1.ความเร่งสู่ศูนย์กลาง</a:t>
            </a:r>
          </a:p>
          <a:p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	2.แรงตึงของเส้นเชือก</a:t>
            </a:r>
          </a:p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วิธีทำ</a:t>
            </a:r>
          </a:p>
          <a:p>
            <a:r>
              <a:rPr lang="th-TH" dirty="0" smtClean="0">
                <a:solidFill>
                  <a:srgbClr val="00B050"/>
                </a:solidFill>
                <a:cs typeface="EucrosiaUPC" pitchFamily="18" charset="-34"/>
              </a:rPr>
              <a:t>1.ความเร่งสู่ศูนย์กลาง</a:t>
            </a:r>
            <a:r>
              <a:rPr lang="en-US" dirty="0" smtClean="0">
                <a:solidFill>
                  <a:srgbClr val="00B050"/>
                </a:solidFill>
                <a:cs typeface="EucrosiaUPC" pitchFamily="18" charset="-34"/>
              </a:rPr>
              <a:t>  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v  =  </a:t>
            </a:r>
            <a:r>
              <a:rPr lang="el-GR" dirty="0" smtClean="0">
                <a:solidFill>
                  <a:srgbClr val="00B050"/>
                </a:solidFill>
                <a:latin typeface="Book Antiqua" pitchFamily="18" charset="0"/>
              </a:rPr>
              <a:t>ω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r  =  2</a:t>
            </a:r>
            <a:r>
              <a:rPr lang="el-GR" dirty="0" smtClean="0">
                <a:solidFill>
                  <a:srgbClr val="00B050"/>
                </a:solidFill>
                <a:latin typeface="Adobe Garamond Pro"/>
              </a:rPr>
              <a:t>π</a:t>
            </a:r>
            <a:r>
              <a:rPr lang="en-US" dirty="0" err="1" smtClean="0">
                <a:solidFill>
                  <a:srgbClr val="00B050"/>
                </a:solidFill>
                <a:latin typeface="Book Antiqua" pitchFamily="18" charset="0"/>
              </a:rPr>
              <a:t>rf</a:t>
            </a:r>
            <a:endParaRPr lang="en-US" dirty="0" smtClean="0">
              <a:solidFill>
                <a:srgbClr val="00B050"/>
              </a:solidFill>
              <a:latin typeface="Book Antiqua" pitchFamily="18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		      a  =  v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/r</a:t>
            </a:r>
          </a:p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                             a  = (2</a:t>
            </a:r>
            <a:r>
              <a:rPr lang="el-GR" dirty="0" smtClean="0">
                <a:solidFill>
                  <a:srgbClr val="00B050"/>
                </a:solidFill>
                <a:latin typeface="Adobe Garamond Pro"/>
              </a:rPr>
              <a:t>π</a:t>
            </a:r>
            <a:r>
              <a:rPr lang="en-US" dirty="0" err="1" smtClean="0">
                <a:solidFill>
                  <a:srgbClr val="00B050"/>
                </a:solidFill>
                <a:latin typeface="Book Antiqua" pitchFamily="18" charset="0"/>
              </a:rPr>
              <a:t>rf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)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/r  = (2</a:t>
            </a:r>
            <a:r>
              <a:rPr lang="el-GR" dirty="0" smtClean="0">
                <a:solidFill>
                  <a:srgbClr val="00B050"/>
                </a:solidFill>
                <a:latin typeface="Adobe Garamond Pro"/>
              </a:rPr>
              <a:t>π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f)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.r</a:t>
            </a:r>
          </a:p>
          <a:p>
            <a:r>
              <a:rPr lang="th-TH" dirty="0" smtClean="0">
                <a:solidFill>
                  <a:srgbClr val="00B050"/>
                </a:solidFill>
                <a:cs typeface="EucrosiaUPC" pitchFamily="18" charset="-34"/>
              </a:rPr>
              <a:t>2.แรงตึงของเส้นเชือก</a:t>
            </a:r>
            <a:r>
              <a:rPr lang="en-US" dirty="0" smtClean="0">
                <a:solidFill>
                  <a:srgbClr val="00B050"/>
                </a:solidFill>
                <a:cs typeface="EucrosiaUPC" pitchFamily="18" charset="-34"/>
              </a:rPr>
              <a:t> 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F  =  ma</a:t>
            </a:r>
          </a:p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		     T  =  ma</a:t>
            </a:r>
            <a:endParaRPr lang="th-TH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1C23C-A767-476D-9428-7B73E7ACA3FD}" type="slidenum">
              <a:rPr lang="th-TH" smtClean="0"/>
              <a:pPr>
                <a:defRPr/>
              </a:pPr>
              <a:t>21</a:t>
            </a:fld>
            <a:endParaRPr lang="th-TH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33400" y="381000"/>
            <a:ext cx="7924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a.</a:t>
            </a:r>
            <a:r>
              <a:rPr lang="th-TH">
                <a:cs typeface="EucrosiaUPC" pitchFamily="18" charset="-34"/>
              </a:rPr>
              <a:t> </a:t>
            </a:r>
            <a:r>
              <a:rPr lang="th-TH" b="1">
                <a:solidFill>
                  <a:srgbClr val="00B050"/>
                </a:solidFill>
                <a:cs typeface="EucrosiaUPC" pitchFamily="18" charset="-34"/>
              </a:rPr>
              <a:t>หัวจับของเครื่องกลึงมีเส้นผ่านศูนย์กลาง  0.15  เมตร  หมุนได้  750  รอบ ใน  1  นาที  จงหาความเร็วในแนวสัมผัสของหัวจับ</a:t>
            </a:r>
          </a:p>
          <a:p>
            <a:r>
              <a:rPr lang="en-US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b. </a:t>
            </a:r>
            <a:r>
              <a:rPr lang="th-TH" b="1">
                <a:solidFill>
                  <a:srgbClr val="00B050"/>
                </a:solidFill>
                <a:cs typeface="EucrosiaUPC" pitchFamily="18" charset="-34"/>
              </a:rPr>
              <a:t>ถ้าความเร็วในแนวเส้นสัมผัสของชิ้นงานเท่ากับ  0.60  เมตรต่อวินาที  จงหาความเร็วเชิงมุมของชิ้นงานเป็นรอบต่อนาที  ถ้าชิ้นงานมีเส้นผ่านศูนย์กลาง  0.05 เมตร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066800" y="28194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Book Antiqua" pitchFamily="18" charset="0"/>
              </a:rPr>
              <a:t>a</a:t>
            </a:r>
            <a:r>
              <a:rPr lang="en-US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. </a:t>
            </a:r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  </a:t>
            </a:r>
            <a:r>
              <a:rPr lang="th-TH" b="1">
                <a:solidFill>
                  <a:srgbClr val="00B050"/>
                </a:solidFill>
                <a:cs typeface="EucrosiaUPC" pitchFamily="18" charset="-34"/>
              </a:rPr>
              <a:t>จาก  </a:t>
            </a: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h-TH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711450"/>
            <a:ext cx="5410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1295400" y="38862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solidFill>
                  <a:srgbClr val="00B050"/>
                </a:solidFill>
                <a:cs typeface="EucrosiaUPC" pitchFamily="18" charset="-34"/>
              </a:rPr>
              <a:t>จาก </a:t>
            </a:r>
            <a:r>
              <a:rPr lang="th-TH"/>
              <a:t> </a:t>
            </a:r>
          </a:p>
        </p:txBody>
      </p:sp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1332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88620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b="1">
                <a:solidFill>
                  <a:srgbClr val="002060"/>
                </a:solidFill>
                <a:latin typeface="Calibri" pitchFamily="34" charset="0"/>
              </a:rPr>
              <a:t>  </a:t>
            </a:r>
            <a:endParaRPr lang="en-US"/>
          </a:p>
        </p:txBody>
      </p:sp>
      <p:sp>
        <p:nvSpPr>
          <p:cNvPr id="1332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13326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419600"/>
            <a:ext cx="3425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Rectangle 11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h-TH"/>
          </a:p>
        </p:txBody>
      </p:sp>
      <p:sp>
        <p:nvSpPr>
          <p:cNvPr id="1332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13329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562600"/>
            <a:ext cx="2514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10ACD-6DA5-4E43-94EB-08020C2B16DC}" type="slidenum">
              <a:rPr lang="th-TH" smtClean="0"/>
              <a:pPr>
                <a:defRPr/>
              </a:pPr>
              <a:t>22</a:t>
            </a:fld>
            <a:endParaRPr lang="th-TH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990600" y="5334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Book Antiqua" pitchFamily="18" charset="0"/>
              </a:rPr>
              <a:t>b</a:t>
            </a:r>
            <a:r>
              <a:rPr lang="en-US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. </a:t>
            </a:r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  </a:t>
            </a:r>
            <a:r>
              <a:rPr lang="th-TH" b="1">
                <a:solidFill>
                  <a:srgbClr val="00B050"/>
                </a:solidFill>
                <a:cs typeface="EucrosiaUPC" pitchFamily="18" charset="-34"/>
              </a:rPr>
              <a:t>จาก  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33400"/>
            <a:ext cx="250983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920875"/>
            <a:ext cx="2743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609600" y="2590800"/>
            <a:ext cx="792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	หาความเร็วรอบต่อนาที  โดยแปลงจาก  </a:t>
            </a:r>
            <a:r>
              <a:rPr lang="el-GR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ω</a:t>
            </a:r>
            <a:r>
              <a:rPr lang="th-TH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  </a:t>
            </a:r>
            <a:r>
              <a:rPr lang="en-US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=  24 rad/sec  </a:t>
            </a:r>
            <a:r>
              <a:rPr lang="th-TH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ให้อยู่ในหน่วย  </a:t>
            </a:r>
            <a:r>
              <a:rPr lang="en-US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rad/min</a:t>
            </a:r>
            <a:r>
              <a:rPr lang="th-TH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  จะได้  </a:t>
            </a:r>
            <a:r>
              <a:rPr lang="el-GR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ω</a:t>
            </a:r>
            <a:r>
              <a:rPr lang="th-TH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  </a:t>
            </a:r>
            <a:r>
              <a:rPr lang="en-US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=</a:t>
            </a:r>
            <a:r>
              <a:rPr lang="th-TH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  </a:t>
            </a:r>
            <a:r>
              <a:rPr lang="en-US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1440  rad/min</a:t>
            </a:r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th-TH" b="1">
                <a:solidFill>
                  <a:srgbClr val="00B050"/>
                </a:solidFill>
                <a:cs typeface="EucrosiaUPC" pitchFamily="18" charset="-34"/>
              </a:rPr>
              <a:t>  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914400" y="37338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หาจำนวนรอบ  </a:t>
            </a:r>
            <a:r>
              <a:rPr lang="th-TH" b="1">
                <a:solidFill>
                  <a:srgbClr val="FF0000"/>
                </a:solidFill>
                <a:cs typeface="EucrosiaUPC" pitchFamily="18" charset="-34"/>
              </a:rPr>
              <a:t>  </a:t>
            </a:r>
          </a:p>
        </p:txBody>
      </p:sp>
      <p:sp>
        <p:nvSpPr>
          <p:cNvPr id="14347" name="TextBox 11"/>
          <p:cNvSpPr txBox="1">
            <a:spLocks noChangeArrowheads="1"/>
          </p:cNvSpPr>
          <p:nvPr/>
        </p:nvSpPr>
        <p:spPr bwMode="auto">
          <a:xfrm>
            <a:off x="1676400" y="3733800"/>
            <a:ext cx="6172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	ถ้า  </a:t>
            </a:r>
            <a:r>
              <a:rPr lang="en-US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2</a:t>
            </a:r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</a:t>
            </a:r>
            <a:r>
              <a:rPr lang="en-US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rad</a:t>
            </a:r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</a:t>
            </a:r>
            <a:r>
              <a:rPr lang="en-US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   =    1  </a:t>
            </a:r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รอบ</a:t>
            </a:r>
          </a:p>
          <a:p>
            <a:endParaRPr lang="th-TH" b="1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  <a:p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แล้ว   </a:t>
            </a:r>
            <a:r>
              <a:rPr lang="en-US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1440  rad/min</a:t>
            </a:r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  </a:t>
            </a:r>
            <a:r>
              <a:rPr lang="en-US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=</a:t>
            </a:r>
            <a:r>
              <a:rPr lang="th-TH" b="1">
                <a:solidFill>
                  <a:srgbClr val="00B050"/>
                </a:solidFill>
                <a:cs typeface="EucrosiaUPC" pitchFamily="18" charset="-34"/>
              </a:rPr>
              <a:t>    </a:t>
            </a:r>
          </a:p>
        </p:txBody>
      </p:sp>
      <p:sp>
        <p:nvSpPr>
          <p:cNvPr id="143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1434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267200"/>
            <a:ext cx="26193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ตัวอย่างที่ 4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อนุภาคหนึ่งเคลื่อนที่เป็นวงกลมรัศมี 2 เมตร คาบของการเคลื่อนที่เป็นวงกลมเท่ากับ 0.2 วินาที   จงหา</a:t>
            </a:r>
          </a:p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1.ความเร็วเชิงเส้นของอนุภาค</a:t>
            </a:r>
          </a:p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2.ความเร็วเชิงมุมของอนุภาค</a:t>
            </a:r>
          </a:p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3.ความถี่ของการเคลื่อนที่เป็นวงกลม</a:t>
            </a:r>
          </a:p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ตัวอย่างที่ 5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ความเร่งสู่จุดศูนย์กลางของอนุภาคหนึ่ง ซึ่งอยู่ที่ขอบนอกสุดของล้อรัศมี 6 เมตร เป็น 125 เมตร/วินาที</a:t>
            </a:r>
            <a:r>
              <a:rPr lang="th-TH" b="1" baseline="30000" dirty="0" smtClean="0">
                <a:solidFill>
                  <a:srgbClr val="0070C0"/>
                </a:solidFill>
                <a:cs typeface="EucrosiaUPC" pitchFamily="18" charset="-34"/>
              </a:rPr>
              <a:t>2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 จงหาความเร็วของอนุภาคเป็นรอบ/นาที</a:t>
            </a:r>
          </a:p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ตัวอย่างที่ 6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จุดๆ หนึ่ง เคลื่อนที่เป็นวงกลมด้วยความเร็ว 20 เมตร/วินาที ปรากฏว่าเกิดความเร่งสู่จุดศูนย์กลาง 40 เมตร/วินาที</a:t>
            </a:r>
            <a:r>
              <a:rPr lang="th-TH" b="1" baseline="30000" dirty="0" smtClean="0">
                <a:solidFill>
                  <a:srgbClr val="0070C0"/>
                </a:solidFill>
                <a:cs typeface="EucrosiaUPC" pitchFamily="18" charset="-34"/>
              </a:rPr>
              <a:t>2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 จงหารัศมีของการเคลื่อนที่</a:t>
            </a:r>
          </a:p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ตัวอย่างที่ 7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จานเสียงหมุนด้วยความเร็ว 78 รอบ/นาที เมื่อเอาวัตถุชิ้นหนึ่งวางไว้ห่างจากจุดศูนย์กลาง 8 ซ.ม. วัตถุจะไถลพอดี จงหา ส.</a:t>
            </a:r>
            <a:r>
              <a:rPr lang="th-TH" b="1" dirty="0" err="1" smtClean="0">
                <a:solidFill>
                  <a:srgbClr val="0070C0"/>
                </a:solidFill>
                <a:cs typeface="EucrosiaUPC" pitchFamily="18" charset="-34"/>
              </a:rPr>
              <a:t>ป.ส.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ความเสียดทานระหว่างวัตถุนั้นกับจานเสียง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เคลื่อนที่วงกลมแนวดิ่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905000"/>
            <a:ext cx="4030814" cy="3681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85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การเคลื่อนที่แบบวงกลมในแนวราบ</a:t>
            </a:r>
            <a:endParaRPr lang="th-TH" sz="32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ตัวอย่างการเกิดการเคลื่อนที่เป็นวงกลมในแนวราบ</a:t>
            </a:r>
            <a:endParaRPr lang="th-TH" sz="3200" b="1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32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เชือกเบายาว </a:t>
            </a:r>
            <a:r>
              <a:rPr lang="en-US" sz="2400" i="1" dirty="0" smtClean="0">
                <a:solidFill>
                  <a:srgbClr val="0070C0"/>
                </a:solidFill>
                <a:latin typeface="Book Antiqua" pitchFamily="18" charset="0"/>
                <a:cs typeface="Browallia New" pitchFamily="34" charset="-34"/>
              </a:rPr>
              <a:t>L</a:t>
            </a:r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ปลายข้างหนึ่งติดวัตถุมวล </a:t>
            </a:r>
            <a:r>
              <a:rPr lang="en-US" i="1" dirty="0" smtClean="0">
                <a:solidFill>
                  <a:srgbClr val="0070C0"/>
                </a:solidFill>
                <a:latin typeface="Book Antiqua" pitchFamily="18" charset="0"/>
                <a:cs typeface="Browallia New" pitchFamily="34" charset="-34"/>
              </a:rPr>
              <a:t>m</a:t>
            </a:r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อีกปลายตรึงแน่นแกว่งให้วัตถุเคลื่อนที่เป็นวงกลมในแนวราบ รัศมี </a:t>
            </a:r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Book Antiqua" pitchFamily="18" charset="0"/>
                <a:cs typeface="Browallia New" pitchFamily="34" charset="-34"/>
              </a:rPr>
              <a:t>r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ด้วยอัตราเร็วคงที่ </a:t>
            </a:r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Book Antiqua" pitchFamily="18" charset="0"/>
                <a:cs typeface="Browallia New" pitchFamily="34" charset="-34"/>
              </a:rPr>
              <a:t>v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และเชือกทำมุม </a:t>
            </a:r>
            <a:r>
              <a:rPr lang="el-GR" i="1" dirty="0" smtClean="0">
                <a:solidFill>
                  <a:srgbClr val="0070C0"/>
                </a:solidFill>
                <a:latin typeface="Century Schoolbook"/>
                <a:cs typeface="Browallia New" pitchFamily="34" charset="-34"/>
              </a:rPr>
              <a:t>θ</a:t>
            </a:r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กับแนวระดับดังรูป</a:t>
            </a:r>
            <a:endParaRPr lang="th-TH" b="1" dirty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รูปภาพ 3" descr="p22_sort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150034"/>
            <a:ext cx="5181600" cy="5022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ขณะมวล </a:t>
            </a:r>
            <a:r>
              <a:rPr lang="en-US" i="1" dirty="0" smtClean="0">
                <a:solidFill>
                  <a:srgbClr val="00B050"/>
                </a:solidFill>
                <a:latin typeface="Book Antiqua" pitchFamily="18" charset="0"/>
                <a:cs typeface="Browallia New" pitchFamily="34" charset="-34"/>
              </a:rPr>
              <a:t>m</a:t>
            </a:r>
            <a:r>
              <a:rPr lang="en-US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เคลื่อนที่เป็นวงกลมในแนวราบ ได้รับแรงกระทำ  2  แรงคือ แรงตึงเชือกและน้ำหนังของวัตถุ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	เมื่อแตกแรงต่าง ๆ แล้วจะได้</a:t>
            </a:r>
          </a:p>
        </p:txBody>
      </p:sp>
      <p:pic>
        <p:nvPicPr>
          <p:cNvPr id="3" name="รูปภาพ 2" descr="p22_sort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09800"/>
            <a:ext cx="5410200" cy="399692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685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การเคลื่อนที่แบบวงกลมในแนวดิ่ง</a:t>
            </a:r>
            <a:endParaRPr lang="th-TH" b="1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7" name="รูปภาพ 6" descr="การเคลื่อนที่วงกลมในแนวดิ่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1450" y="3071812"/>
            <a:ext cx="1181100" cy="714375"/>
          </a:xfrm>
          <a:prstGeom prst="rect">
            <a:avLst/>
          </a:prstGeom>
        </p:spPr>
      </p:pic>
      <p:pic>
        <p:nvPicPr>
          <p:cNvPr id="8" name="รูปภาพ 7" descr="circular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676400"/>
            <a:ext cx="4267200" cy="45306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1" descr="p3_sort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62200"/>
            <a:ext cx="4800600" cy="434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52400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พิจารณาลูกกลมโลหะ ซึ่งเคลื่อนที่ตามรางเรียบรูปวงกลมในแนวดิ่ง   โดยเคลื่อนที่รอบด้านในของวงกลม เส้นทางการเคลื่อนที่ของลูกกลมโลหะจะเป็นแนววงกลมในระนาบดิ่ง		</a:t>
            </a:r>
            <a:endParaRPr lang="th-TH" b="1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0574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	ทุก ๆ ตำแหน่งที่ลูก</a:t>
            </a:r>
            <a:r>
              <a:rPr lang="th-TH" b="1" dirty="0" err="1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กลมโห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ละจะต้องมีแรงสู่ศูนย์กลาง เพื่อเปลี่ยนทิศทางความเร็วของลูกกลมโลหะให้เคลื่อนที่เป็นวงกลม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3733800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	แรงสู่ศูนย์กลางนี้เกิดจากรางออกแรงดันลูกกลมโลหะ ซึ่งเป็นแรงปฏิกิริยาของรางที่โต้ตอบกับแรงที่ลูกกลมโลหะออกแรงดันราง และแรงสู่ศูนย์กลางบางช่วงจะมาจากแรงโน้มถ่วงที่กระทำต่อลูกกลมโลหะ </a:t>
            </a:r>
            <a:endParaRPr lang="th-TH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3_sort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4800600" cy="4343400"/>
          </a:xfrm>
          <a:prstGeom prst="rect">
            <a:avLst/>
          </a:prstGeom>
        </p:spPr>
      </p:pic>
      <p:pic>
        <p:nvPicPr>
          <p:cNvPr id="4" name="รูปภาพ 3" descr="p3_sort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362200"/>
            <a:ext cx="4031038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838200"/>
            <a:ext cx="1143000" cy="419583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371600"/>
            <a:ext cx="2084004" cy="428625"/>
          </a:xfrm>
          <a:prstGeom prst="rect">
            <a:avLst/>
          </a:prstGeom>
          <a:noFill/>
        </p:spPr>
      </p:pic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905000"/>
            <a:ext cx="2057400" cy="380029"/>
          </a:xfrm>
          <a:prstGeom prst="rect">
            <a:avLst/>
          </a:prstGeom>
          <a:noFill/>
        </p:spPr>
      </p:pic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38400"/>
            <a:ext cx="1600200" cy="368300"/>
          </a:xfrm>
          <a:prstGeom prst="rect">
            <a:avLst/>
          </a:prstGeom>
          <a:noFill/>
        </p:spPr>
      </p:pic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286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1.พิจารณาในแนวราบ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2362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……….(2)</a:t>
            </a:r>
            <a:endParaRPr lang="th-TH" sz="24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0" y="228600"/>
            <a:ext cx="0" cy="6324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8600" y="381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จะได้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0" y="10668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(u</a:t>
            </a:r>
            <a:r>
              <a:rPr lang="en-US" baseline="-25000" dirty="0" smtClean="0">
                <a:solidFill>
                  <a:srgbClr val="00B050"/>
                </a:solidFill>
                <a:latin typeface="Book Antiqua" pitchFamily="18" charset="0"/>
              </a:rPr>
              <a:t>y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sin</a:t>
            </a:r>
            <a:r>
              <a:rPr lang="el-GR" dirty="0" smtClean="0">
                <a:solidFill>
                  <a:srgbClr val="00B050"/>
                </a:solidFill>
                <a:latin typeface="Book Antiqua" pitchFamily="18" charset="0"/>
              </a:rPr>
              <a:t>θ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)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 +(u</a:t>
            </a:r>
            <a:r>
              <a:rPr lang="en-US" baseline="-25000" dirty="0" smtClean="0">
                <a:solidFill>
                  <a:srgbClr val="00B050"/>
                </a:solidFill>
                <a:latin typeface="Book Antiqua" pitchFamily="18" charset="0"/>
              </a:rPr>
              <a:t>x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cos</a:t>
            </a:r>
            <a:r>
              <a:rPr lang="el-GR" dirty="0" smtClean="0">
                <a:solidFill>
                  <a:srgbClr val="00B050"/>
                </a:solidFill>
                <a:latin typeface="Book Antiqua" pitchFamily="18" charset="0"/>
              </a:rPr>
              <a:t>θ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)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 = (20)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+(15)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endParaRPr lang="th-TH" baseline="30000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3733800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(1)</a:t>
            </a:r>
            <a:r>
              <a:rPr lang="en-US" b="1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 +(2)</a:t>
            </a:r>
            <a:r>
              <a:rPr lang="en-US" b="1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endParaRPr lang="th-TH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3048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นำสมการ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7200" y="19812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u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(sin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l-GR" dirty="0" smtClean="0">
                <a:solidFill>
                  <a:srgbClr val="00B050"/>
                </a:solidFill>
                <a:latin typeface="Book Antiqua" pitchFamily="18" charset="0"/>
              </a:rPr>
              <a:t>θ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 + cos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l-GR" dirty="0" smtClean="0">
                <a:solidFill>
                  <a:srgbClr val="00B050"/>
                </a:solidFill>
                <a:latin typeface="Book Antiqua" pitchFamily="18" charset="0"/>
              </a:rPr>
              <a:t>θ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) = 625 </a:t>
            </a:r>
            <a:endParaRPr lang="th-TH" baseline="30000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67400" y="2895600"/>
            <a:ext cx="306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(sin</a:t>
            </a:r>
            <a:r>
              <a:rPr lang="en-US" baseline="30000" dirty="0" smtClean="0">
                <a:solidFill>
                  <a:srgbClr val="FF0000"/>
                </a:solidFill>
                <a:latin typeface="Book Antiqua" pitchFamily="18" charset="0"/>
              </a:rPr>
              <a:t>2</a:t>
            </a:r>
            <a:r>
              <a:rPr lang="el-GR" dirty="0" smtClean="0">
                <a:solidFill>
                  <a:srgbClr val="FF0000"/>
                </a:solidFill>
                <a:latin typeface="Book Antiqua" pitchFamily="18" charset="0"/>
              </a:rPr>
              <a:t>θ</a:t>
            </a: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 + cos</a:t>
            </a:r>
            <a:r>
              <a:rPr lang="en-US" baseline="30000" dirty="0" smtClean="0">
                <a:solidFill>
                  <a:srgbClr val="FF0000"/>
                </a:solidFill>
                <a:latin typeface="Book Antiqua" pitchFamily="18" charset="0"/>
              </a:rPr>
              <a:t>2</a:t>
            </a:r>
            <a:r>
              <a:rPr lang="el-GR" dirty="0" smtClean="0">
                <a:solidFill>
                  <a:srgbClr val="FF0000"/>
                </a:solidFill>
                <a:latin typeface="Book Antiqua" pitchFamily="18" charset="0"/>
              </a:rPr>
              <a:t>θ</a:t>
            </a: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) =  1</a:t>
            </a:r>
            <a:endParaRPr lang="th-TH" baseline="30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0" y="2895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ในทางตรีโกณมิติ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2600" y="3810000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u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 = 625 </a:t>
            </a:r>
            <a:endParaRPr lang="th-TH" baseline="30000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38800" y="44958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u = 25  </a:t>
            </a:r>
            <a:r>
              <a:rPr lang="en-US" i="1" dirty="0" smtClean="0">
                <a:solidFill>
                  <a:srgbClr val="00B050"/>
                </a:solidFill>
                <a:latin typeface="Book Antiqua" pitchFamily="18" charset="0"/>
              </a:rPr>
              <a:t>m/s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endParaRPr lang="th-TH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ในกรณีลูกกลมโลหะมวล </a:t>
            </a:r>
            <a:r>
              <a:rPr lang="en-US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en-US" sz="3200" i="1" dirty="0" smtClean="0">
                <a:solidFill>
                  <a:srgbClr val="7030A0"/>
                </a:solidFill>
                <a:latin typeface="Book Antiqua" pitchFamily="18" charset="0"/>
                <a:cs typeface="EucrosiaUPC" pitchFamily="18" charset="-34"/>
              </a:rPr>
              <a:t>m</a:t>
            </a:r>
            <a:r>
              <a:rPr lang="en-US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 </a:t>
            </a:r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อยู่ ณ</a:t>
            </a:r>
            <a:r>
              <a:rPr lang="th-TH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Browallia New" pitchFamily="34" charset="-34"/>
                <a:cs typeface="EucrosiaUPC" pitchFamily="18" charset="-34"/>
              </a:rPr>
              <a:t>ตำแหน่งล่างสุด</a:t>
            </a:r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ของรางที่มีรัศมีความโค้ง  </a:t>
            </a:r>
            <a:r>
              <a:rPr lang="en-US" sz="3200" i="1" dirty="0" smtClean="0">
                <a:solidFill>
                  <a:srgbClr val="7030A0"/>
                </a:solidFill>
                <a:latin typeface="Book Antiqua" pitchFamily="18" charset="0"/>
                <a:cs typeface="EucrosiaUPC" pitchFamily="18" charset="-34"/>
              </a:rPr>
              <a:t>r</a:t>
            </a:r>
            <a:r>
              <a:rPr lang="en-US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  </a:t>
            </a:r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ให้แรงที่รางดันลูกกลมโลหะในแนวตั้งฉากกับผิวของรางเท่ากับ</a:t>
            </a:r>
            <a:r>
              <a:rPr lang="th-TH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en-US" sz="3200" i="1" dirty="0" smtClean="0">
                <a:solidFill>
                  <a:srgbClr val="7030A0"/>
                </a:solidFill>
                <a:latin typeface="Book Antiqua" pitchFamily="18" charset="0"/>
                <a:cs typeface="EucrosiaUPC" pitchFamily="18" charset="-34"/>
              </a:rPr>
              <a:t>F</a:t>
            </a:r>
            <a:r>
              <a:rPr lang="en-US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และแรงที่โลกดึงดูดลูกกลม คือ</a:t>
            </a:r>
            <a:r>
              <a:rPr lang="th-TH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en-US" sz="3200" i="1" dirty="0" smtClean="0">
                <a:solidFill>
                  <a:srgbClr val="7030A0"/>
                </a:solidFill>
                <a:latin typeface="Book Antiqua" pitchFamily="18" charset="0"/>
                <a:cs typeface="EucrosiaUPC" pitchFamily="18" charset="-34"/>
              </a:rPr>
              <a:t>mg</a:t>
            </a:r>
            <a:r>
              <a:rPr lang="en-US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th-TH" sz="3200" b="1" u="sng" dirty="0" smtClean="0">
                <a:solidFill>
                  <a:srgbClr val="FF0000"/>
                </a:solidFill>
                <a:latin typeface="Browallia New" pitchFamily="34" charset="-34"/>
                <a:cs typeface="EucrosiaUPC" pitchFamily="18" charset="-34"/>
              </a:rPr>
              <a:t>แรงลัพธ์ของแรงทั้งสองคือ แรงสู่ศูนย์กลาง</a:t>
            </a:r>
            <a:endParaRPr lang="th-TH" sz="3200" b="1" u="sng" dirty="0">
              <a:solidFill>
                <a:srgbClr val="FF0000"/>
              </a:solidFill>
              <a:latin typeface="Browallia New" pitchFamily="34" charset="-34"/>
              <a:cs typeface="EucrosiaUPC" pitchFamily="18" charset="-34"/>
            </a:endParaRPr>
          </a:p>
        </p:txBody>
      </p:sp>
      <p:pic>
        <p:nvPicPr>
          <p:cNvPr id="3" name="รูปภาพ 2" descr="p3_sort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276600"/>
            <a:ext cx="3657600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ถ้าลูกกลมอยู่ ณ ตำแหน่งสูงสุด จะได้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pic>
        <p:nvPicPr>
          <p:cNvPr id="3" name="รูปภาพ 2" descr="p3_sort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3657600" cy="2705100"/>
          </a:xfrm>
          <a:prstGeom prst="rect">
            <a:avLst/>
          </a:prstGeom>
        </p:spPr>
      </p:pic>
      <p:pic>
        <p:nvPicPr>
          <p:cNvPr id="5" name="รูปภาพ 4" descr="p3_sort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514600"/>
            <a:ext cx="4423144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ตัวอย่างที่ 4  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มวล 2 กก. ผูกติดปลายข้างหนึ่งของเส้นเชือกยาว 4 เมตร แล้วแกว่งเส้นเชือกให้มวล 2 กก. เคลื่อนที่เป็นวงกลมในแนวดิ่ง ถ้าที่จุดสูงสุดแรงดึงของเส้นเชือกเป็นศูนย์ จงหาว่าที่จุดต่ำสุดแรงดึงของเส้นเชือกเป็นเท่าใด ถ้าอัตราเร็วของมวล 2 กก คงที่ตลอด</a:t>
            </a:r>
            <a:endParaRPr lang="th-TH" b="1" dirty="0">
              <a:solidFill>
                <a:schemeClr val="accent2">
                  <a:lumMod val="75000"/>
                </a:schemeClr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5791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จุดต่ำสุด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590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จุดสูงสุด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3352800"/>
            <a:ext cx="2209800" cy="2057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5105400" y="3276600"/>
            <a:ext cx="2209800" cy="2057400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2057400" y="32004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6096000" y="51816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2057400" y="52578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6096000" y="3124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ight Arrow 11"/>
          <p:cNvSpPr/>
          <p:nvPr/>
        </p:nvSpPr>
        <p:spPr>
          <a:xfrm>
            <a:off x="3810000" y="41148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72200" y="3200400"/>
            <a:ext cx="0" cy="22098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72200" y="53340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172200" y="4648200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72200" y="3200400"/>
            <a:ext cx="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172200" y="35052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486400" y="320040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172200" y="53340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334000" y="2743200"/>
            <a:ext cx="657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v</a:t>
            </a:r>
            <a:endParaRPr lang="th-TH" dirty="0"/>
          </a:p>
        </p:txBody>
      </p:sp>
      <p:sp>
        <p:nvSpPr>
          <p:cNvPr id="41" name="Rectangle 40"/>
          <p:cNvSpPr/>
          <p:nvPr/>
        </p:nvSpPr>
        <p:spPr>
          <a:xfrm>
            <a:off x="6553200" y="5257800"/>
            <a:ext cx="657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v</a:t>
            </a:r>
            <a:endParaRPr lang="th-TH" dirty="0"/>
          </a:p>
        </p:txBody>
      </p:sp>
      <p:sp>
        <p:nvSpPr>
          <p:cNvPr id="42" name="Rectangle 41"/>
          <p:cNvSpPr/>
          <p:nvPr/>
        </p:nvSpPr>
        <p:spPr>
          <a:xfrm>
            <a:off x="6172200" y="3352800"/>
            <a:ext cx="657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T</a:t>
            </a:r>
            <a:r>
              <a:rPr lang="en-US" sz="2400" b="1" baseline="-25000" dirty="0" smtClean="0">
                <a:solidFill>
                  <a:srgbClr val="00B050"/>
                </a:solidFill>
                <a:latin typeface="Book Antiqua" pitchFamily="18" charset="0"/>
              </a:rPr>
              <a:t>1</a:t>
            </a:r>
            <a:endParaRPr lang="th-TH" sz="2400" b="1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6248400" y="4648200"/>
            <a:ext cx="657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T</a:t>
            </a:r>
            <a:r>
              <a:rPr lang="en-US" sz="2400" b="1" baseline="-25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endParaRPr lang="th-TH" sz="2400" b="1" baseline="-25000" dirty="0"/>
          </a:p>
        </p:txBody>
      </p:sp>
      <p:sp>
        <p:nvSpPr>
          <p:cNvPr id="45" name="Rectangle 44"/>
          <p:cNvSpPr/>
          <p:nvPr/>
        </p:nvSpPr>
        <p:spPr>
          <a:xfrm>
            <a:off x="5943600" y="586740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</a:rPr>
              <a:t>m</a:t>
            </a:r>
            <a:r>
              <a:rPr lang="en-US" sz="2400" i="1" dirty="0" smtClean="0">
                <a:solidFill>
                  <a:srgbClr val="00B050"/>
                </a:solidFill>
                <a:latin typeface="Bookman Old Style" pitchFamily="18" charset="0"/>
              </a:rPr>
              <a:t>g</a:t>
            </a:r>
            <a:endParaRPr lang="th-TH" sz="2400" i="1" dirty="0">
              <a:latin typeface="Bookman Old Style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72200" y="381000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</a:rPr>
              <a:t>m</a:t>
            </a:r>
            <a:r>
              <a:rPr lang="en-US" sz="2400" i="1" dirty="0" smtClean="0">
                <a:solidFill>
                  <a:srgbClr val="00B050"/>
                </a:solidFill>
                <a:latin typeface="Bookman Old Style" pitchFamily="18" charset="0"/>
              </a:rPr>
              <a:t>g</a:t>
            </a:r>
            <a:endParaRPr lang="th-TH" sz="2400" i="1" dirty="0">
              <a:latin typeface="Bookman Old Style" pitchFamily="18" charset="0"/>
            </a:endParaRPr>
          </a:p>
        </p:txBody>
      </p:sp>
      <p:cxnSp>
        <p:nvCxnSpPr>
          <p:cNvPr id="47" name="Straight Arrow Connector 46"/>
          <p:cNvCxnSpPr>
            <a:stCxn id="4" idx="1"/>
          </p:cNvCxnSpPr>
          <p:nvPr/>
        </p:nvCxnSpPr>
        <p:spPr>
          <a:xfrm flipH="1">
            <a:off x="2209800" y="2852410"/>
            <a:ext cx="762000" cy="347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" idx="1"/>
          </p:cNvCxnSpPr>
          <p:nvPr/>
        </p:nvCxnSpPr>
        <p:spPr>
          <a:xfrm flipH="1" flipV="1">
            <a:off x="2209800" y="5486400"/>
            <a:ext cx="609600" cy="5664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0" y="304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จุดต่ำสุด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จุดสูงสุด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00200" y="990600"/>
            <a:ext cx="2209800" cy="2057400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2590800" y="28956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2590800" y="9144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1066800"/>
            <a:ext cx="0" cy="19812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43200" y="30480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43200" y="2362200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743200" y="914400"/>
            <a:ext cx="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743200" y="12192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057400" y="91440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743200" y="29718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676400" y="609600"/>
            <a:ext cx="657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v</a:t>
            </a:r>
            <a:endParaRPr lang="th-TH" dirty="0"/>
          </a:p>
        </p:txBody>
      </p:sp>
      <p:sp>
        <p:nvSpPr>
          <p:cNvPr id="41" name="Rectangle 40"/>
          <p:cNvSpPr/>
          <p:nvPr/>
        </p:nvSpPr>
        <p:spPr>
          <a:xfrm>
            <a:off x="3429000" y="2819400"/>
            <a:ext cx="657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v</a:t>
            </a:r>
            <a:endParaRPr lang="th-TH" dirty="0"/>
          </a:p>
        </p:txBody>
      </p:sp>
      <p:sp>
        <p:nvSpPr>
          <p:cNvPr id="42" name="Rectangle 41"/>
          <p:cNvSpPr/>
          <p:nvPr/>
        </p:nvSpPr>
        <p:spPr>
          <a:xfrm>
            <a:off x="2743200" y="990600"/>
            <a:ext cx="657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T</a:t>
            </a:r>
            <a:r>
              <a:rPr lang="en-US" sz="2400" b="1" baseline="-25000" dirty="0" smtClean="0">
                <a:solidFill>
                  <a:srgbClr val="00B050"/>
                </a:solidFill>
                <a:latin typeface="Book Antiqua" pitchFamily="18" charset="0"/>
              </a:rPr>
              <a:t>1</a:t>
            </a:r>
            <a:endParaRPr lang="th-TH" sz="2400" b="1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2743200" y="2438400"/>
            <a:ext cx="657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T</a:t>
            </a:r>
            <a:r>
              <a:rPr lang="en-US" sz="2400" b="1" baseline="-25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endParaRPr lang="th-TH" sz="2400" b="1" baseline="-25000" dirty="0"/>
          </a:p>
        </p:txBody>
      </p:sp>
      <p:sp>
        <p:nvSpPr>
          <p:cNvPr id="45" name="Rectangle 44"/>
          <p:cNvSpPr/>
          <p:nvPr/>
        </p:nvSpPr>
        <p:spPr>
          <a:xfrm>
            <a:off x="2438400" y="350520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</a:rPr>
              <a:t>m</a:t>
            </a:r>
            <a:r>
              <a:rPr lang="en-US" sz="2400" i="1" dirty="0" smtClean="0">
                <a:solidFill>
                  <a:srgbClr val="00B050"/>
                </a:solidFill>
                <a:latin typeface="Bookman Old Style" pitchFamily="18" charset="0"/>
              </a:rPr>
              <a:t>g</a:t>
            </a:r>
            <a:endParaRPr lang="th-TH" sz="2400" i="1" dirty="0">
              <a:latin typeface="Bookman Old Style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19400" y="160020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</a:rPr>
              <a:t>m</a:t>
            </a:r>
            <a:r>
              <a:rPr lang="en-US" sz="2400" i="1" dirty="0" smtClean="0">
                <a:solidFill>
                  <a:srgbClr val="00B050"/>
                </a:solidFill>
                <a:latin typeface="Bookman Old Style" pitchFamily="18" charset="0"/>
              </a:rPr>
              <a:t>g</a:t>
            </a:r>
            <a:endParaRPr lang="th-TH" sz="2400" i="1" dirty="0">
              <a:latin typeface="Bookman Old Style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648200" y="228600"/>
            <a:ext cx="0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810000"/>
            <a:ext cx="1535906" cy="48662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990600"/>
            <a:ext cx="1495425" cy="473798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343400"/>
            <a:ext cx="2093249" cy="75247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19400" y="4495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;  T</a:t>
            </a:r>
            <a:r>
              <a:rPr lang="en-US" b="1" baseline="-25000" dirty="0" smtClean="0">
                <a:solidFill>
                  <a:srgbClr val="00B050"/>
                </a:solidFill>
                <a:latin typeface="Book Antiqua" pitchFamily="18" charset="0"/>
              </a:rPr>
              <a:t>1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= 0</a:t>
            </a:r>
            <a:endParaRPr lang="th-TH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181600"/>
            <a:ext cx="1371600" cy="6858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943600"/>
            <a:ext cx="3074377" cy="726671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91200" y="3124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นักเรียนทำเอง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การเคลื่อนที่บนทางโค้ง</a:t>
            </a:r>
            <a:endParaRPr lang="th-TH" sz="36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/>
              <a:t> 	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ขณะรถเลี้ยวโค้ง บนถนนโค้งราบ ซึ่งมีแนวทางการเคลื่อนที่ เป็นส่วนโค้งของวงกลมดังรูป ดังนั้นต้องมีแรงสู่ศูนย์กลางกระทำต่อวัตถุ เมื่อพิจารณาแรงกระทำต่อรถในแนวระดับพบว่าขณะรถเลี้ยว พยายามไถลออกจากโค้ง จึงมีแรงเสียดทาน ที่พื้นกระทำต่อล้อรถในทิศทาง พุ่งเข้าในแนวผ่านศูนย์กลางความโค้ง</a:t>
            </a:r>
            <a:b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ดังนั้น แรงเสียดทาน  =  แรงสู่ศูนย์กลาง</a:t>
            </a:r>
          </a:p>
          <a:p>
            <a:endParaRPr lang="th-TH" dirty="0"/>
          </a:p>
        </p:txBody>
      </p:sp>
      <p:pic>
        <p:nvPicPr>
          <p:cNvPr id="3" name="รูปภาพ 2" descr="slide0005_image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823096"/>
            <a:ext cx="4343400" cy="3034904"/>
          </a:xfrm>
          <a:prstGeom prst="rect">
            <a:avLst/>
          </a:prstGeom>
        </p:spPr>
      </p:pic>
      <p:pic>
        <p:nvPicPr>
          <p:cNvPr id="5" name="รูปภาพ 4" descr="p4_sort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4114800"/>
            <a:ext cx="2105025" cy="1076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ถ้ารถเลี้ยวด้วยอัตราเร็วสูงสุดได้ปลอดภัย</a:t>
            </a:r>
            <a:endParaRPr lang="th-TH" sz="3200" dirty="0">
              <a:solidFill>
                <a:srgbClr val="FF0000"/>
              </a:solidFill>
              <a:cs typeface="EucrosiaUPC" pitchFamily="18" charset="-34"/>
            </a:endParaRPr>
          </a:p>
        </p:txBody>
      </p:sp>
      <p:pic>
        <p:nvPicPr>
          <p:cNvPr id="3" name="รูปภาพ 2" descr="p4_sort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100" y="1981200"/>
            <a:ext cx="44196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457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การหามุมเอียงของรถจักรยานยนต์ขณะเลี้ยว</a:t>
            </a:r>
            <a:endParaRPr lang="th-TH" sz="3200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2192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ขณะเลี้ยวรถแรงกระทำต่อรถมี 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mg, N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และ 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f</a:t>
            </a:r>
            <a:r>
              <a:rPr lang="en-US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ซึ่งแรง 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N</a:t>
            </a:r>
            <a:r>
              <a:rPr lang="en-US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และ 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f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รวมกันได้ เป็นแรงลัพธ์ </a:t>
            </a:r>
            <a:r>
              <a:rPr lang="en-US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R  C.M.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(จุดศูนย์กลางมวล)</a:t>
            </a:r>
            <a:r>
              <a:rPr lang="en-US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จะก่อให้เกิดโมเมนต์ ทำให้รถคว่ำขณะเลี้ยวดังรูป ถ้าไม่ต้องการให้รถคว่ำต้องเอียงรถ ให้จุดศูนย์กลางของมวล ผ่านแนวแรง 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R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ขณะเลี้ยว รถจึงเลี้ยวได้โดยปลอดภัยไม่พลิกคว่ำดังรูป</a:t>
            </a:r>
            <a:endParaRPr lang="th-TH" dirty="0">
              <a:solidFill>
                <a:srgbClr val="0070C0"/>
              </a:solidFill>
              <a:cs typeface="EucrosiaUPC" pitchFamily="18" charset="-34"/>
            </a:endParaRPr>
          </a:p>
        </p:txBody>
      </p:sp>
      <p:pic>
        <p:nvPicPr>
          <p:cNvPr id="5" name="รูปภาพ 4" descr="p4_sort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505200"/>
            <a:ext cx="2214756" cy="2724150"/>
          </a:xfrm>
          <a:prstGeom prst="rect">
            <a:avLst/>
          </a:prstGeom>
        </p:spPr>
      </p:pic>
      <p:pic>
        <p:nvPicPr>
          <p:cNvPr id="6" name="รูปภาพ 5" descr="p4_sort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657600"/>
            <a:ext cx="2286000" cy="25146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267200" y="4876800"/>
            <a:ext cx="9144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F0"/>
                </a:solidFill>
                <a:latin typeface="Book Antiqua" pitchFamily="18" charset="0"/>
                <a:cs typeface="EucrosiaUPC" pitchFamily="18" charset="-34"/>
              </a:rPr>
              <a:t>ถ้าเลี้ยวรถด้วยอัตราเร็วสูงสุด พบว่า</a:t>
            </a:r>
            <a:endParaRPr lang="th-TH" sz="3200" b="1" dirty="0">
              <a:solidFill>
                <a:srgbClr val="00B0F0"/>
              </a:solidFill>
              <a:latin typeface="Book Antiqua" pitchFamily="18" charset="0"/>
              <a:cs typeface="EucrosiaUPC" pitchFamily="18" charset="-34"/>
            </a:endParaRPr>
          </a:p>
        </p:txBody>
      </p:sp>
      <p:pic>
        <p:nvPicPr>
          <p:cNvPr id="3" name="รูปภาพ 2" descr="p4_sort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461347"/>
            <a:ext cx="6726001" cy="379645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8382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ไม่ว่ารถจักรยานยนต์</a:t>
            </a:r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เลี้ยวโค้งแล้วเอียงรถ 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หรือ รถจักรยาน</a:t>
            </a:r>
            <a:r>
              <a:rPr lang="th-TH" sz="3200" dirty="0" err="1" smtClean="0">
                <a:solidFill>
                  <a:srgbClr val="0070C0"/>
                </a:solidFill>
                <a:cs typeface="EucrosiaUPC" pitchFamily="18" charset="-34"/>
              </a:rPr>
              <a:t>ยนต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dirty="0" err="1" smtClean="0">
                <a:solidFill>
                  <a:srgbClr val="FF0000"/>
                </a:solidFill>
                <a:cs typeface="EucrosiaUPC" pitchFamily="18" charset="-34"/>
              </a:rPr>
              <a:t>์</a:t>
            </a:r>
            <a:r>
              <a:rPr lang="th-TH" sz="3200" b="1" dirty="0" err="1" smtClean="0">
                <a:solidFill>
                  <a:srgbClr val="FF0000"/>
                </a:solidFill>
                <a:cs typeface="EucrosiaUPC" pitchFamily="18" charset="-34"/>
              </a:rPr>
              <a:t>เลี้ยว</a:t>
            </a:r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โค้งบนพื้นเอียงลื่น</a:t>
            </a:r>
            <a:r>
              <a:rPr lang="th-TH" sz="3200" dirty="0" smtClean="0">
                <a:solidFill>
                  <a:srgbClr val="FF0000"/>
                </a:solidFill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มุม </a:t>
            </a:r>
            <a:r>
              <a:rPr lang="en-US" sz="32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Ѳ</a:t>
            </a:r>
            <a: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ที่เกิดจากการเอียงของทั้งสองกรณี คือ มุมเดียวกัน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 ใช้สูตรเดียวกันคือ</a:t>
            </a:r>
            <a:endParaRPr lang="th-TH" sz="3200" dirty="0">
              <a:solidFill>
                <a:srgbClr val="0070C0"/>
              </a:solidFill>
              <a:cs typeface="EucrosiaUPC" pitchFamily="18" charset="-34"/>
            </a:endParaRPr>
          </a:p>
        </p:txBody>
      </p:sp>
      <p:pic>
        <p:nvPicPr>
          <p:cNvPr id="4" name="รูปภาพ 3" descr="p4_sort9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124200"/>
            <a:ext cx="2948910" cy="166211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lide0005_image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6477000" cy="4525735"/>
          </a:xfrm>
          <a:prstGeom prst="rect">
            <a:avLst/>
          </a:prstGeom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6096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การเคลื่อนที่ของรถบนถนนโค้ง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(พื้นราบปกติ)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cs typeface="EucrosiaUPC" pitchFamily="18" charset="-34"/>
              </a:rPr>
              <a:t>2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.นักเล่นสเกตบอร์ดผาดโผน ต้องการจะแล่นสเกตบอร์ดให้ข้ามคลองซึ่งกว้าง 5 เมตร ไปยังฝั่งตรงข้าม ถ้าเขาแล่นสเกตบอร์ดด้วยอัตราเร็ว 10 เมตรต่อวินาที ก่อนพ้นฝั่งแรก เขาจะข้ามได้โดยไม่ชนฝั่งตรงข้าม  </a:t>
            </a:r>
            <a:r>
              <a:rPr lang="en-US" sz="32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h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จะมีค่า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ได้มาก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ที่สุดกี่เมตร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3352800"/>
            <a:ext cx="609600" cy="2971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ight Triangle 3"/>
          <p:cNvSpPr/>
          <p:nvPr/>
        </p:nvSpPr>
        <p:spPr>
          <a:xfrm rot="16200000">
            <a:off x="1219200" y="4495800"/>
            <a:ext cx="1371600" cy="2286000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219200" y="5943600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45</a:t>
            </a:r>
            <a:r>
              <a:rPr lang="en-US" sz="2400" b="1" i="1" baseline="30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o</a:t>
            </a:r>
            <a:endParaRPr lang="th-TH" sz="2400" dirty="0"/>
          </a:p>
        </p:txBody>
      </p:sp>
      <p:sp>
        <p:nvSpPr>
          <p:cNvPr id="6" name="Freeform 5"/>
          <p:cNvSpPr/>
          <p:nvPr/>
        </p:nvSpPr>
        <p:spPr>
          <a:xfrm>
            <a:off x="1578077" y="5884606"/>
            <a:ext cx="366252" cy="442452"/>
          </a:xfrm>
          <a:custGeom>
            <a:avLst/>
            <a:gdLst>
              <a:gd name="connsiteX0" fmla="*/ 0 w 366252"/>
              <a:gd name="connsiteY0" fmla="*/ 0 h 442452"/>
              <a:gd name="connsiteX1" fmla="*/ 339213 w 366252"/>
              <a:gd name="connsiteY1" fmla="*/ 88491 h 442452"/>
              <a:gd name="connsiteX2" fmla="*/ 162233 w 366252"/>
              <a:gd name="connsiteY2" fmla="*/ 442452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252" h="442452">
                <a:moveTo>
                  <a:pt x="0" y="0"/>
                </a:moveTo>
                <a:cubicBezTo>
                  <a:pt x="156087" y="7374"/>
                  <a:pt x="312174" y="14749"/>
                  <a:pt x="339213" y="88491"/>
                </a:cubicBezTo>
                <a:cubicBezTo>
                  <a:pt x="366252" y="162233"/>
                  <a:pt x="264242" y="302342"/>
                  <a:pt x="162233" y="4424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Diagonal Stripe 6"/>
          <p:cNvSpPr/>
          <p:nvPr/>
        </p:nvSpPr>
        <p:spPr>
          <a:xfrm rot="10800000">
            <a:off x="1676400" y="4800600"/>
            <a:ext cx="990600" cy="685800"/>
          </a:xfrm>
          <a:prstGeom prst="diagStri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48000" y="6019800"/>
            <a:ext cx="609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6019800"/>
            <a:ext cx="609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00600" y="4419600"/>
            <a:ext cx="0" cy="533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00600" y="3352800"/>
            <a:ext cx="0" cy="533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667000" y="4419600"/>
            <a:ext cx="838200" cy="533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43200" y="43434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u</a:t>
            </a:r>
            <a:endParaRPr lang="th-TH" sz="2400" dirty="0"/>
          </a:p>
        </p:txBody>
      </p:sp>
      <p:sp>
        <p:nvSpPr>
          <p:cNvPr id="21" name="Rectangle 20"/>
          <p:cNvSpPr/>
          <p:nvPr/>
        </p:nvSpPr>
        <p:spPr>
          <a:xfrm>
            <a:off x="3810000" y="5791200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5 m</a:t>
            </a:r>
            <a:endParaRPr lang="th-TH" sz="2400" dirty="0"/>
          </a:p>
        </p:txBody>
      </p:sp>
      <p:sp>
        <p:nvSpPr>
          <p:cNvPr id="22" name="Rectangle 21"/>
          <p:cNvSpPr/>
          <p:nvPr/>
        </p:nvSpPr>
        <p:spPr>
          <a:xfrm>
            <a:off x="4648200" y="38862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h</a:t>
            </a:r>
            <a:endParaRPr lang="th-TH" sz="2400" dirty="0"/>
          </a:p>
        </p:txBody>
      </p:sp>
      <p:cxnSp>
        <p:nvCxnSpPr>
          <p:cNvPr id="24" name="Straight Connector 23"/>
          <p:cNvCxnSpPr>
            <a:stCxn id="4" idx="4"/>
          </p:cNvCxnSpPr>
          <p:nvPr/>
        </p:nvCxnSpPr>
        <p:spPr>
          <a:xfrm>
            <a:off x="3048000" y="4953000"/>
            <a:ext cx="2133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lide0006_image0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2343382" cy="2933700"/>
          </a:xfrm>
          <a:prstGeom prst="rect">
            <a:avLst/>
          </a:prstGeom>
        </p:spPr>
      </p:pic>
      <p:pic>
        <p:nvPicPr>
          <p:cNvPr id="3" name="รูปภาพ 2" descr="slide0006_image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219200"/>
            <a:ext cx="1386227" cy="1310269"/>
          </a:xfrm>
          <a:prstGeom prst="rect">
            <a:avLst/>
          </a:prstGeom>
        </p:spPr>
      </p:pic>
      <p:cxnSp>
        <p:nvCxnSpPr>
          <p:cNvPr id="4" name="ลูกศรเชื่อมต่อแบบตรง 3"/>
          <p:cNvCxnSpPr/>
          <p:nvPr/>
        </p:nvCxnSpPr>
        <p:spPr>
          <a:xfrm rot="5400000">
            <a:off x="1219994" y="2894806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/>
          <p:cNvCxnSpPr/>
          <p:nvPr/>
        </p:nvCxnSpPr>
        <p:spPr>
          <a:xfrm rot="16200000" flipV="1">
            <a:off x="1219994" y="1828006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71800" y="1905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R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352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mg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514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Bell MT" pitchFamily="18" charset="0"/>
              </a:rPr>
              <a:t>F</a:t>
            </a:r>
            <a:r>
              <a:rPr lang="en-US" b="1" baseline="-25000" dirty="0" err="1" smtClean="0">
                <a:solidFill>
                  <a:srgbClr val="00B050"/>
                </a:solidFill>
                <a:latin typeface="Bell MT" pitchFamily="18" charset="0"/>
              </a:rPr>
              <a:t>c</a:t>
            </a:r>
            <a:r>
              <a:rPr lang="en-US" b="1" baseline="-25000" dirty="0" smtClean="0">
                <a:solidFill>
                  <a:srgbClr val="00B050"/>
                </a:solidFill>
                <a:latin typeface="Bell MT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= f = </a:t>
            </a:r>
            <a:r>
              <a:rPr lang="en-US" b="1" dirty="0" smtClean="0">
                <a:solidFill>
                  <a:srgbClr val="00B050"/>
                </a:solidFill>
                <a:latin typeface="Bell MT" pitchFamily="18" charset="0"/>
                <a:cs typeface="Andalus"/>
              </a:rPr>
              <a:t>µ</a:t>
            </a:r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N</a:t>
            </a:r>
            <a:endParaRPr lang="th-TH" b="1" baseline="-25000" dirty="0">
              <a:solidFill>
                <a:srgbClr val="00B050"/>
              </a:solidFill>
              <a:latin typeface="Bell MT" pitchFamily="18" charset="0"/>
            </a:endParaRP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>
            <a:off x="1752600" y="2438400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4800" y="1066800"/>
            <a:ext cx="480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จากกฎข้อที่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นิว</a:t>
            </a:r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ตัน </a:t>
            </a: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แรงที่กระทำกับวัตถุจะมีทิศเดียวกับความเร่ง</a:t>
            </a:r>
            <a:endParaRPr lang="en-US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	∑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F    =	   ma</a:t>
            </a: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	∑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F</a:t>
            </a:r>
            <a:r>
              <a:rPr lang="en-US" sz="3600" baseline="-250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 =   </a:t>
            </a:r>
            <a:r>
              <a:rPr lang="en-US" sz="3600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ma</a:t>
            </a:r>
            <a:r>
              <a:rPr lang="en-US" sz="3600" baseline="-25000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	          =   m(v</a:t>
            </a:r>
            <a:r>
              <a:rPr lang="en-US" sz="3600" baseline="300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R )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	   f     =    m(v</a:t>
            </a:r>
            <a:r>
              <a:rPr lang="en-US" sz="3600" baseline="300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R )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     </a:t>
            </a:r>
            <a:r>
              <a:rPr lang="en-US" sz="3600" dirty="0" smtClean="0">
                <a:solidFill>
                  <a:srgbClr val="0070C0"/>
                </a:solidFill>
                <a:latin typeface="Bell MT" pitchFamily="18" charset="0"/>
                <a:cs typeface="Andalus"/>
              </a:rPr>
              <a:t>µ</a:t>
            </a:r>
            <a:r>
              <a:rPr lang="en-US" sz="3600" dirty="0" smtClean="0">
                <a:solidFill>
                  <a:srgbClr val="0070C0"/>
                </a:solidFill>
                <a:latin typeface="Bell MT" pitchFamily="18" charset="0"/>
              </a:rPr>
              <a:t>N      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=</a:t>
            </a:r>
            <a:r>
              <a:rPr lang="en-US" sz="3600" b="1" dirty="0" smtClean="0">
                <a:solidFill>
                  <a:srgbClr val="0070C0"/>
                </a:solidFill>
                <a:latin typeface="Bell MT" pitchFamily="18" charset="0"/>
              </a:rPr>
              <a:t>  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m(v</a:t>
            </a:r>
            <a:r>
              <a:rPr lang="en-US" sz="3600" baseline="300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R )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    </a:t>
            </a:r>
            <a:r>
              <a:rPr lang="en-US" sz="3600" dirty="0" smtClean="0">
                <a:solidFill>
                  <a:srgbClr val="0070C0"/>
                </a:solidFill>
                <a:latin typeface="Bell MT" pitchFamily="18" charset="0"/>
                <a:cs typeface="Andalus"/>
              </a:rPr>
              <a:t>µ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mg         =  </a:t>
            </a:r>
            <a:r>
              <a:rPr lang="en-US" sz="3600" dirty="0" smtClean="0">
                <a:solidFill>
                  <a:srgbClr val="0070C0"/>
                </a:solidFill>
                <a:latin typeface="Bell MT" pitchFamily="18" charset="0"/>
                <a:cs typeface="Andalus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m(v</a:t>
            </a:r>
            <a:r>
              <a:rPr lang="en-US" sz="3600" baseline="300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R )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	v</a:t>
            </a:r>
            <a:r>
              <a:rPr lang="en-US" sz="3600" baseline="300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   =    </a:t>
            </a:r>
            <a:r>
              <a:rPr lang="en-US" sz="3600" dirty="0" smtClean="0">
                <a:solidFill>
                  <a:srgbClr val="0070C0"/>
                </a:solidFill>
                <a:latin typeface="Bell MT" pitchFamily="18" charset="0"/>
                <a:cs typeface="Andalus"/>
              </a:rPr>
              <a:t>µ</a:t>
            </a:r>
            <a:r>
              <a:rPr lang="en-US" sz="3600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Rg</a:t>
            </a:r>
            <a:endParaRPr lang="en-US" sz="3600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หลักการที่นักเรียนจะต้องทราบในเรื่องรถเคลื่อนที่บนทางโค้ง</a:t>
            </a:r>
            <a:endParaRPr lang="th-TH" sz="3200" b="1" dirty="0">
              <a:solidFill>
                <a:srgbClr val="00B0F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5" name="ลูกศรเชื่อมต่อแบบตรง 14"/>
          <p:cNvCxnSpPr/>
          <p:nvPr/>
        </p:nvCxnSpPr>
        <p:spPr>
          <a:xfrm>
            <a:off x="1752600" y="2362200"/>
            <a:ext cx="26670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0" y="1066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N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44196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สรุป  </a:t>
            </a:r>
            <a:r>
              <a:rPr lang="th-TH" sz="3200" b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แรงเสียดทานจะทำหน้าที่เป็นแรงสู่ศูนย์กลาง ซึ่งทำให้การเคลื่อนที่ของรถบนพื้นไม่ลื่นไถลออกนอกทางโค้ง</a:t>
            </a:r>
            <a:endParaRPr lang="th-TH" sz="3200" b="1" dirty="0">
              <a:solidFill>
                <a:srgbClr val="00B0F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แบบอิสระ 1"/>
          <p:cNvSpPr/>
          <p:nvPr/>
        </p:nvSpPr>
        <p:spPr>
          <a:xfrm>
            <a:off x="1371600" y="2743200"/>
            <a:ext cx="591457" cy="2971800"/>
          </a:xfrm>
          <a:custGeom>
            <a:avLst/>
            <a:gdLst>
              <a:gd name="connsiteX0" fmla="*/ 537028 w 537028"/>
              <a:gd name="connsiteY0" fmla="*/ 0 h 2960914"/>
              <a:gd name="connsiteX1" fmla="*/ 0 w 537028"/>
              <a:gd name="connsiteY1" fmla="*/ 1451428 h 2960914"/>
              <a:gd name="connsiteX2" fmla="*/ 537028 w 537028"/>
              <a:gd name="connsiteY2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028" h="2960914">
                <a:moveTo>
                  <a:pt x="537028" y="0"/>
                </a:moveTo>
                <a:cubicBezTo>
                  <a:pt x="268514" y="478971"/>
                  <a:pt x="0" y="957942"/>
                  <a:pt x="0" y="1451428"/>
                </a:cubicBezTo>
                <a:cubicBezTo>
                  <a:pt x="0" y="1944914"/>
                  <a:pt x="268514" y="2452914"/>
                  <a:pt x="537028" y="2960914"/>
                </a:cubicBez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 descr="slide0006_image0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819400"/>
            <a:ext cx="2209800" cy="2933700"/>
          </a:xfrm>
          <a:prstGeom prst="rect">
            <a:avLst/>
          </a:prstGeom>
        </p:spPr>
      </p:pic>
      <p:pic>
        <p:nvPicPr>
          <p:cNvPr id="4" name="รูปภาพ 3" descr="slide0006_image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124200"/>
            <a:ext cx="1224992" cy="1157869"/>
          </a:xfrm>
          <a:prstGeom prst="rect">
            <a:avLst/>
          </a:prstGeom>
        </p:spPr>
      </p:pic>
      <p:cxnSp>
        <p:nvCxnSpPr>
          <p:cNvPr id="5" name="ลูกศรเชื่อมต่อแบบตรง 4"/>
          <p:cNvCxnSpPr/>
          <p:nvPr/>
        </p:nvCxnSpPr>
        <p:spPr>
          <a:xfrm rot="16200000" flipV="1">
            <a:off x="991394" y="3656806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ลูกศรเชื่อมต่อแบบตรง 5"/>
          <p:cNvCxnSpPr/>
          <p:nvPr/>
        </p:nvCxnSpPr>
        <p:spPr>
          <a:xfrm rot="5400000">
            <a:off x="1029494" y="4685506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1524000" y="4267200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5029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mg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2667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N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733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f</a:t>
            </a:r>
            <a:endParaRPr lang="th-TH" b="1" baseline="-25000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572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รถคันหนึ่งเลี้ยวโค้งบนถนนราบด้วยรัศมีความโค้ง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25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เมตร ถ้าค่า ส.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ป.ส.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ความเสียดทานระหว่างยางรถกับถนนเป็น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0.4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รถคันนี้จะเลี้ยวโค้งได้ด้วยอัตราเร็วมากที่สุดเท่าใด จึงจะไม่ไถล  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905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วิธีทำ  วาดรูปตามโจทย์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1905000"/>
            <a:ext cx="571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พิจารณาแรงที่กระทำต่อรถ</a:t>
            </a: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        สมดุลในแนวดิ่ง คือ   </a:t>
            </a:r>
            <a:r>
              <a:rPr lang="en-US" dirty="0" smtClean="0">
                <a:solidFill>
                  <a:srgbClr val="0070C0"/>
                </a:solidFill>
                <a:latin typeface="Bell MT" pitchFamily="18" charset="0"/>
              </a:rPr>
              <a:t>N  =  mg ……..(1)</a:t>
            </a:r>
          </a:p>
          <a:p>
            <a:endParaRPr lang="th-TH" dirty="0" smtClean="0">
              <a:solidFill>
                <a:srgbClr val="0070C0"/>
              </a:solidFill>
              <a:latin typeface="Bell MT" pitchFamily="18" charset="0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ในแนวราบเป็นแนวเข้าสู่ศูนย์กลางวงกลม</a:t>
            </a:r>
          </a:p>
          <a:p>
            <a:r>
              <a:rPr lang="th-TH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พิจารณาในแนวราบซึ่งมีการเคลื่อนที่ </a:t>
            </a:r>
            <a:r>
              <a:rPr lang="en-US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∑F   =   ma</a:t>
            </a:r>
            <a:endParaRPr lang="th-TH" dirty="0" smtClean="0">
              <a:solidFill>
                <a:srgbClr val="0070C0"/>
              </a:solidFill>
              <a:latin typeface="Bodoni MT" pitchFamily="18" charset="0"/>
            </a:endParaRPr>
          </a:p>
          <a:p>
            <a:r>
              <a:rPr lang="en-US" b="1" dirty="0" smtClean="0">
                <a:latin typeface="Bell MT" pitchFamily="18" charset="0"/>
              </a:rPr>
              <a:t>		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F</a:t>
            </a:r>
            <a:r>
              <a:rPr lang="en-US" baseline="-25000" dirty="0" smtClean="0">
                <a:solidFill>
                  <a:srgbClr val="0070C0"/>
                </a:solidFill>
                <a:latin typeface="Bodoni MT" pitchFamily="18" charset="0"/>
              </a:rPr>
              <a:t>c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  =   ma</a:t>
            </a:r>
            <a:r>
              <a:rPr lang="en-US" baseline="-25000" dirty="0" smtClean="0">
                <a:solidFill>
                  <a:srgbClr val="0070C0"/>
                </a:solidFill>
                <a:latin typeface="Bodoni MT" pitchFamily="18" charset="0"/>
              </a:rPr>
              <a:t>c</a:t>
            </a:r>
          </a:p>
          <a:p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                       f    =   mv</a:t>
            </a:r>
            <a:r>
              <a:rPr lang="en-US" baseline="30000" dirty="0" smtClean="0">
                <a:solidFill>
                  <a:srgbClr val="0070C0"/>
                </a:solidFill>
                <a:latin typeface="Bodoni MT" pitchFamily="18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/R</a:t>
            </a:r>
            <a:r>
              <a:rPr lang="en-US" dirty="0" smtClean="0">
                <a:solidFill>
                  <a:srgbClr val="0070C0"/>
                </a:solidFill>
                <a:latin typeface="Bell MT" pitchFamily="18" charset="0"/>
              </a:rPr>
              <a:t> ……..(2)</a:t>
            </a: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แต่</a:t>
            </a:r>
            <a:r>
              <a:rPr lang="th-TH" dirty="0" smtClean="0">
                <a:latin typeface="Bodoni MT" pitchFamily="18" charset="0"/>
              </a:rPr>
              <a:t> </a:t>
            </a:r>
            <a:r>
              <a:rPr lang="en-US" dirty="0" smtClean="0">
                <a:latin typeface="Bodoni MT" pitchFamily="18" charset="0"/>
              </a:rPr>
              <a:t>   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f =  </a:t>
            </a:r>
            <a:r>
              <a:rPr lang="en-US" i="1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µ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N  =  </a:t>
            </a:r>
            <a:r>
              <a:rPr lang="en-US" i="1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µ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mg  </a:t>
            </a:r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แทนใน 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(1)</a:t>
            </a:r>
          </a:p>
          <a:p>
            <a:endParaRPr lang="th-TH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จะได้</a:t>
            </a:r>
            <a:r>
              <a:rPr lang="th-TH" dirty="0" smtClean="0">
                <a:solidFill>
                  <a:srgbClr val="0070C0"/>
                </a:solidFill>
                <a:latin typeface="Bodoni MT" pitchFamily="18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        </a:t>
            </a:r>
            <a:r>
              <a:rPr lang="en-US" i="1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 </a:t>
            </a:r>
            <a:r>
              <a:rPr lang="en-US" i="1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µ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mg</a:t>
            </a:r>
            <a:r>
              <a:rPr lang="th-TH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=  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</a:rPr>
              <a:t>mv</a:t>
            </a:r>
            <a:r>
              <a:rPr lang="en-US" baseline="30000" dirty="0" smtClean="0">
                <a:solidFill>
                  <a:srgbClr val="C00000"/>
                </a:solidFill>
                <a:latin typeface="Bodoni MT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</a:rPr>
              <a:t>/R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 </a:t>
            </a:r>
            <a:endParaRPr lang="th-TH" dirty="0">
              <a:solidFill>
                <a:srgbClr val="C0000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แบบอิสระ 1"/>
          <p:cNvSpPr/>
          <p:nvPr/>
        </p:nvSpPr>
        <p:spPr>
          <a:xfrm>
            <a:off x="1371600" y="2590800"/>
            <a:ext cx="591457" cy="2971800"/>
          </a:xfrm>
          <a:custGeom>
            <a:avLst/>
            <a:gdLst>
              <a:gd name="connsiteX0" fmla="*/ 537028 w 537028"/>
              <a:gd name="connsiteY0" fmla="*/ 0 h 2960914"/>
              <a:gd name="connsiteX1" fmla="*/ 0 w 537028"/>
              <a:gd name="connsiteY1" fmla="*/ 1451428 h 2960914"/>
              <a:gd name="connsiteX2" fmla="*/ 537028 w 537028"/>
              <a:gd name="connsiteY2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028" h="2960914">
                <a:moveTo>
                  <a:pt x="537028" y="0"/>
                </a:moveTo>
                <a:cubicBezTo>
                  <a:pt x="268514" y="478971"/>
                  <a:pt x="0" y="957942"/>
                  <a:pt x="0" y="1451428"/>
                </a:cubicBezTo>
                <a:cubicBezTo>
                  <a:pt x="0" y="1944914"/>
                  <a:pt x="268514" y="2452914"/>
                  <a:pt x="537028" y="2960914"/>
                </a:cubicBez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 descr="slide0006_image0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590800"/>
            <a:ext cx="2209800" cy="2933700"/>
          </a:xfrm>
          <a:prstGeom prst="rect">
            <a:avLst/>
          </a:prstGeom>
        </p:spPr>
      </p:pic>
      <p:pic>
        <p:nvPicPr>
          <p:cNvPr id="4" name="รูปภาพ 3" descr="slide0006_image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819400"/>
            <a:ext cx="1224992" cy="1157869"/>
          </a:xfrm>
          <a:prstGeom prst="rect">
            <a:avLst/>
          </a:prstGeom>
        </p:spPr>
      </p:pic>
      <p:cxnSp>
        <p:nvCxnSpPr>
          <p:cNvPr id="5" name="ลูกศรเชื่อมต่อแบบตรง 4"/>
          <p:cNvCxnSpPr/>
          <p:nvPr/>
        </p:nvCxnSpPr>
        <p:spPr>
          <a:xfrm rot="16200000" flipV="1">
            <a:off x="838994" y="3275806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ลูกศรเชื่อมต่อแบบตรง 5"/>
          <p:cNvCxnSpPr/>
          <p:nvPr/>
        </p:nvCxnSpPr>
        <p:spPr>
          <a:xfrm rot="5400000">
            <a:off x="877094" y="4304506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1371600" y="3886200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4724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mg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2438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N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3429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f</a:t>
            </a:r>
            <a:endParaRPr lang="th-TH" b="1" baseline="-25000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572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ถนนราบโค้ง มีรัศมีความโค้ง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100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เมตร ถ้า ส.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ป.ส.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ความเสียดทานระหว่างยางกับถนนของรถคันหนึ่งมีค่าเท่ากับ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0.4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รถคันนี้จะเลี้ยวโค้งได้ด้วยความเร็วสูงสุด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(กิโลเมตรต่อชั่วโมง)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เท่าใด จึงจะไม่ไถลออกนอกโค้ง  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905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วิธีทำ  วาดรูปตามโจทย์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1905000"/>
            <a:ext cx="571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พิจารณาแรงที่กระทำต่อรถ</a:t>
            </a: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        สมดุลในแนวดิ่ง คือ   </a:t>
            </a:r>
            <a:r>
              <a:rPr lang="en-US" dirty="0" smtClean="0">
                <a:solidFill>
                  <a:srgbClr val="0070C0"/>
                </a:solidFill>
                <a:latin typeface="Bell MT" pitchFamily="18" charset="0"/>
              </a:rPr>
              <a:t>N  =  mg ……..(1)</a:t>
            </a:r>
          </a:p>
          <a:p>
            <a:endParaRPr lang="th-TH" dirty="0" smtClean="0">
              <a:solidFill>
                <a:srgbClr val="0070C0"/>
              </a:solidFill>
              <a:latin typeface="Bell MT" pitchFamily="18" charset="0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ในแนวราบเป็นแนวเข้าสู่ศูนย์กลางวงกลม</a:t>
            </a:r>
          </a:p>
          <a:p>
            <a:r>
              <a:rPr lang="th-TH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พิจารณาในแนวราบซึ่งมีการเคลื่อนที่ </a:t>
            </a:r>
            <a:r>
              <a:rPr lang="en-US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∑F   =   ma</a:t>
            </a:r>
            <a:endParaRPr lang="th-TH" dirty="0" smtClean="0">
              <a:solidFill>
                <a:srgbClr val="0070C0"/>
              </a:solidFill>
              <a:latin typeface="Bodoni MT" pitchFamily="18" charset="0"/>
            </a:endParaRPr>
          </a:p>
          <a:p>
            <a:r>
              <a:rPr lang="en-US" b="1" dirty="0" smtClean="0">
                <a:latin typeface="Bell MT" pitchFamily="18" charset="0"/>
              </a:rPr>
              <a:t>		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F</a:t>
            </a:r>
            <a:r>
              <a:rPr lang="en-US" baseline="-25000" dirty="0" smtClean="0">
                <a:solidFill>
                  <a:srgbClr val="0070C0"/>
                </a:solidFill>
                <a:latin typeface="Bodoni MT" pitchFamily="18" charset="0"/>
              </a:rPr>
              <a:t>c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  =   ma</a:t>
            </a:r>
            <a:r>
              <a:rPr lang="en-US" baseline="-25000" dirty="0" smtClean="0">
                <a:solidFill>
                  <a:srgbClr val="0070C0"/>
                </a:solidFill>
                <a:latin typeface="Bodoni MT" pitchFamily="18" charset="0"/>
              </a:rPr>
              <a:t>c</a:t>
            </a:r>
          </a:p>
          <a:p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                       f    =   mv</a:t>
            </a:r>
            <a:r>
              <a:rPr lang="en-US" baseline="30000" dirty="0" smtClean="0">
                <a:solidFill>
                  <a:srgbClr val="0070C0"/>
                </a:solidFill>
                <a:latin typeface="Bodoni MT" pitchFamily="18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/R</a:t>
            </a:r>
            <a:r>
              <a:rPr lang="en-US" dirty="0" smtClean="0">
                <a:solidFill>
                  <a:srgbClr val="0070C0"/>
                </a:solidFill>
                <a:latin typeface="Bell MT" pitchFamily="18" charset="0"/>
              </a:rPr>
              <a:t> ……..(2)</a:t>
            </a: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แต่</a:t>
            </a:r>
            <a:r>
              <a:rPr lang="th-TH" dirty="0" smtClean="0">
                <a:latin typeface="Bodoni MT" pitchFamily="18" charset="0"/>
              </a:rPr>
              <a:t> </a:t>
            </a:r>
            <a:r>
              <a:rPr lang="en-US" dirty="0" smtClean="0">
                <a:latin typeface="Bodoni MT" pitchFamily="18" charset="0"/>
              </a:rPr>
              <a:t>   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f =  </a:t>
            </a:r>
            <a:r>
              <a:rPr lang="en-US" i="1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µ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N  =  </a:t>
            </a:r>
            <a:r>
              <a:rPr lang="en-US" i="1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µ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mg  </a:t>
            </a:r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แทนใน  </a:t>
            </a:r>
            <a:r>
              <a:rPr lang="en-US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(2)</a:t>
            </a:r>
            <a:endParaRPr lang="en-US" dirty="0" smtClean="0">
              <a:solidFill>
                <a:srgbClr val="0070C0"/>
              </a:solidFill>
              <a:latin typeface="Bodoni MT" pitchFamily="18" charset="0"/>
              <a:cs typeface="Andalus"/>
            </a:endParaRPr>
          </a:p>
          <a:p>
            <a:endParaRPr lang="th-TH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จะได้</a:t>
            </a:r>
            <a:r>
              <a:rPr lang="th-TH" dirty="0" smtClean="0">
                <a:solidFill>
                  <a:srgbClr val="0070C0"/>
                </a:solidFill>
                <a:latin typeface="Bodoni MT" pitchFamily="18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        </a:t>
            </a:r>
            <a:r>
              <a:rPr lang="en-US" i="1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 </a:t>
            </a:r>
            <a:r>
              <a:rPr lang="en-US" i="1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µ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mg</a:t>
            </a:r>
            <a:r>
              <a:rPr lang="th-TH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=  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</a:rPr>
              <a:t>mv</a:t>
            </a:r>
            <a:r>
              <a:rPr lang="en-US" baseline="30000" dirty="0" smtClean="0">
                <a:solidFill>
                  <a:srgbClr val="C00000"/>
                </a:solidFill>
                <a:latin typeface="Bodoni MT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</a:rPr>
              <a:t>/R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 </a:t>
            </a:r>
            <a:endParaRPr lang="th-TH" dirty="0">
              <a:solidFill>
                <a:srgbClr val="C0000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04800"/>
            <a:ext cx="1752600" cy="6096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192048"/>
            <a:ext cx="3048000" cy="560552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024116"/>
            <a:ext cx="2133600" cy="490483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743200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ทำหน่วย เมตรต่อวินาที  ให้เป็นกิโลเมตรต่อชั่วโมง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จะได้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429000"/>
            <a:ext cx="3940538" cy="11525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457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4953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ดังนั้น</a:t>
            </a:r>
            <a:r>
              <a:rPr lang="th-TH" dirty="0" smtClean="0"/>
              <a:t>   </a:t>
            </a:r>
            <a:r>
              <a:rPr lang="en-US" dirty="0" smtClean="0"/>
              <a:t>              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</a:rPr>
              <a:t>V   =                  km/hr</a:t>
            </a:r>
            <a:endParaRPr lang="th-TH" dirty="0">
              <a:solidFill>
                <a:srgbClr val="C0000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6858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รถยนต์มวล 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900  kg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วิ่งมาตามถนนตรงในแนวระดับด้วยอัตราเร็ว 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72  km/hr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ได้ชะลอความเร็วลงอย่างสม่ำเสมอก่อนถึงทางโค้งราบเป็นเวลา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3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วินาที  จึงวิ่งได้อย่างปลอดภัย อยากทราบว่า ระยะทางตั้งแต่เริ่มลดความเร็วจนถึงทางโค้งนั้นเป็นเท่าใด ถ้าทางโค้งราบนั้นมีรัศมีความโค้ง  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150  m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และแรงเสียดทานระหว่างยางรถยนต์กับถนนในแนวรัศมีความโค้งเป็น 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600  N</a:t>
            </a:r>
            <a:endParaRPr lang="th-TH" sz="32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200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วิธีทำ  วาดรูปตามโจทย์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228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แบบฝึกหัด  (ในคาบ)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>
            <a:off x="990600" y="4038600"/>
            <a:ext cx="2971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914400" y="5257800"/>
            <a:ext cx="2438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รูปภาพ 17" descr="slide0006_image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192238">
            <a:off x="4191345" y="4601876"/>
            <a:ext cx="1224992" cy="1157869"/>
          </a:xfrm>
          <a:prstGeom prst="rect">
            <a:avLst/>
          </a:prstGeom>
        </p:spPr>
      </p:pic>
      <p:pic>
        <p:nvPicPr>
          <p:cNvPr id="19" name="รูปภาพ 18" descr="slide0006_image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57040" y="4072161"/>
            <a:ext cx="1224992" cy="1157869"/>
          </a:xfrm>
          <a:prstGeom prst="rect">
            <a:avLst/>
          </a:prstGeom>
        </p:spPr>
      </p:pic>
      <p:sp>
        <p:nvSpPr>
          <p:cNvPr id="27" name="รูปแบบอิสระ 26"/>
          <p:cNvSpPr/>
          <p:nvPr/>
        </p:nvSpPr>
        <p:spPr>
          <a:xfrm>
            <a:off x="3947886" y="4034971"/>
            <a:ext cx="2220685" cy="1770743"/>
          </a:xfrm>
          <a:custGeom>
            <a:avLst/>
            <a:gdLst>
              <a:gd name="connsiteX0" fmla="*/ 0 w 2220685"/>
              <a:gd name="connsiteY0" fmla="*/ 0 h 1770743"/>
              <a:gd name="connsiteX1" fmla="*/ 1480457 w 2220685"/>
              <a:gd name="connsiteY1" fmla="*/ 377372 h 1770743"/>
              <a:gd name="connsiteX2" fmla="*/ 2220685 w 2220685"/>
              <a:gd name="connsiteY2" fmla="*/ 1770743 h 177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0685" h="1770743">
                <a:moveTo>
                  <a:pt x="0" y="0"/>
                </a:moveTo>
                <a:cubicBezTo>
                  <a:pt x="555171" y="41124"/>
                  <a:pt x="1110343" y="82248"/>
                  <a:pt x="1480457" y="377372"/>
                </a:cubicBezTo>
                <a:cubicBezTo>
                  <a:pt x="1850571" y="672496"/>
                  <a:pt x="2035628" y="1221619"/>
                  <a:pt x="2220685" y="177074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รูปแบบอิสระ 31"/>
          <p:cNvSpPr/>
          <p:nvPr/>
        </p:nvSpPr>
        <p:spPr>
          <a:xfrm>
            <a:off x="3352800" y="5254171"/>
            <a:ext cx="1335314" cy="1248229"/>
          </a:xfrm>
          <a:custGeom>
            <a:avLst/>
            <a:gdLst>
              <a:gd name="connsiteX0" fmla="*/ 0 w 1335314"/>
              <a:gd name="connsiteY0" fmla="*/ 0 h 1248229"/>
              <a:gd name="connsiteX1" fmla="*/ 856343 w 1335314"/>
              <a:gd name="connsiteY1" fmla="*/ 348343 h 1248229"/>
              <a:gd name="connsiteX2" fmla="*/ 1335314 w 1335314"/>
              <a:gd name="connsiteY2" fmla="*/ 1248229 h 12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1248229">
                <a:moveTo>
                  <a:pt x="0" y="0"/>
                </a:moveTo>
                <a:cubicBezTo>
                  <a:pt x="316895" y="70152"/>
                  <a:pt x="633791" y="140305"/>
                  <a:pt x="856343" y="348343"/>
                </a:cubicBezTo>
                <a:cubicBezTo>
                  <a:pt x="1078895" y="556381"/>
                  <a:pt x="1207104" y="902305"/>
                  <a:pt x="1335314" y="124822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4" name="ลูกศรเชื่อมต่อแบบตรง 33"/>
          <p:cNvCxnSpPr/>
          <p:nvPr/>
        </p:nvCxnSpPr>
        <p:spPr>
          <a:xfrm>
            <a:off x="2209800" y="4495800"/>
            <a:ext cx="1295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 rot="16200000" flipH="1">
            <a:off x="4191000" y="5562600"/>
            <a:ext cx="8382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43200" y="4038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u</a:t>
            </a:r>
            <a:endParaRPr lang="th-TH" b="1" baseline="-25000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9114371">
            <a:off x="2658916" y="5415803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R = 150m</a:t>
            </a:r>
            <a:endParaRPr lang="th-TH" b="1" baseline="-25000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3000" y="5867400"/>
            <a:ext cx="7620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-25000" dirty="0" smtClean="0">
                <a:solidFill>
                  <a:srgbClr val="00B050"/>
                </a:solidFill>
                <a:latin typeface="Bell MT" pitchFamily="18" charset="0"/>
              </a:rPr>
              <a:t>V</a:t>
            </a:r>
            <a:endParaRPr lang="th-TH" b="1" baseline="-25000" dirty="0">
              <a:solidFill>
                <a:srgbClr val="00B050"/>
              </a:solidFill>
              <a:latin typeface="Bell MT" pitchFamily="18" charset="0"/>
            </a:endParaRPr>
          </a:p>
        </p:txBody>
      </p:sp>
      <p:cxnSp>
        <p:nvCxnSpPr>
          <p:cNvPr id="44" name="ตัวเชื่อมต่อตรง 43"/>
          <p:cNvCxnSpPr/>
          <p:nvPr/>
        </p:nvCxnSpPr>
        <p:spPr>
          <a:xfrm rot="10800000" flipV="1">
            <a:off x="3124200" y="5562600"/>
            <a:ext cx="1219200" cy="10668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มอไซต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057400"/>
            <a:ext cx="3886200" cy="3733800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6096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EucrosiaUPC" pitchFamily="18" charset="-34"/>
              </a:rPr>
              <a:t>การเคลื่อนที่ของรถบนทางโค้งเอียงลื่น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rgbClr val="FF0000"/>
                </a:solidFill>
                <a:latin typeface="+mj-lt"/>
                <a:ea typeface="+mj-ea"/>
                <a:cs typeface="EucrosiaUPC" pitchFamily="18" charset="-34"/>
              </a:rPr>
              <a:t>(พื้นเอียงทำมุม </a:t>
            </a:r>
            <a:r>
              <a:rPr lang="el-GR" sz="4400" b="1" dirty="0" smtClean="0">
                <a:solidFill>
                  <a:srgbClr val="FF0000"/>
                </a:solidFill>
                <a:latin typeface="+mj-lt"/>
                <a:ea typeface="+mj-ea"/>
                <a:cs typeface="EucrosiaUPC" pitchFamily="18" charset="-34"/>
              </a:rPr>
              <a:t>θ</a:t>
            </a:r>
            <a:r>
              <a:rPr lang="th-TH" sz="4400" b="1" dirty="0" smtClean="0">
                <a:solidFill>
                  <a:srgbClr val="FF0000"/>
                </a:solidFill>
                <a:latin typeface="+mj-lt"/>
                <a:ea typeface="+mj-ea"/>
                <a:cs typeface="EucrosiaUPC" pitchFamily="18" charset="-34"/>
              </a:rPr>
              <a:t> กับแนวระดับ)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162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รถวิ่งบนทางโค้งเอียงลื่น </a:t>
            </a:r>
          </a:p>
          <a:p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จากการเลี้ยวรถบนถนนทางโค้งราบพบว่า รถจะเลี้ยวได้เร็วหรือช้า อย่างปลอดภัย ขึ้นอยู่กับค่าสัมประสิทธิ์ ของความเสียดทานระหว่างพื้นกับล้อ ถ้ามีมากรถเลี้ยวได้ด้วยอัตราเร็วสูง แต่ถ้ามีน้อย รถเลี้ยวด้วยอัตราเร็วต่ำและถ้าสัมประสิทธิ์ ของความเสียดทานระหว่าง พื้นเอียงกับล้อเป็นศูนย์ รถไม่สามารถเลี้ยวโค้งได้เลย ดังนั้นจึงมีการแก้ไขโดยการเอียงพื้นถนน เพื่ออาศัยแรงปฏิกิริยาที่พื้นกระทำต่อรถเป็นแรงสู่ศูนย์กลาง โดยไม่อาศัยแรงเสียดทาน   ดังภาพก่อนหน้า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" y="228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หลักการที่นักเรียนจะต้องทราบในเรื่องรถเคลื่อนที่บนทางโค้งเอียง  แยกได้เป็น  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 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กรณี  คือ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4" name="รูปภาพ 13" descr="มอไซต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3741434" cy="3205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1348800"/>
            <a:ext cx="441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กรณีที่  </a:t>
            </a:r>
            <a:r>
              <a:rPr lang="en-US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วัตถุเคลื่อนที่บนทางโค้งเอียงลื่น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หลักการ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1.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แตกแรงทั้งหมดให้อยู่ในระบบพิกัดฉาก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2.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จะพบว่า มีแรงสู่ศูนย์กลาง คือ  </a:t>
            </a:r>
            <a:r>
              <a:rPr lang="en-US" sz="3200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Nsin</a:t>
            </a:r>
            <a:r>
              <a:rPr lang="el-GR" sz="3200" dirty="0" smtClean="0">
                <a:solidFill>
                  <a:srgbClr val="0070C0"/>
                </a:solidFill>
                <a:cs typeface="Angsana New" pitchFamily="18" charset="-34"/>
              </a:rPr>
              <a:t>θ</a:t>
            </a:r>
            <a:endParaRPr lang="en-US" sz="3200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3.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ตามกฎข้อที่ </a:t>
            </a:r>
            <a:r>
              <a:rPr lang="en-US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sz="3200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นิว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ตัน วัตถุเคลื่อนที่เป็นวงกลม ดังนั้น ความเร่งที่เกิดขึ้นคือ ความเร่งเข้าสู่ศูนย์กลาง</a:t>
            </a:r>
            <a:endParaRPr lang="th-TH" sz="3200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2578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4.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แทนค่าในกฎข้อที่  </a:t>
            </a:r>
            <a:r>
              <a:rPr lang="en-US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sz="3200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นิว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ตัน  ได้ดังนี้</a:t>
            </a:r>
            <a:endParaRPr lang="th-TH" sz="3200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 rot="1751283">
            <a:off x="664614" y="405548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  <a:cs typeface="Andalus"/>
              </a:rPr>
              <a:t>µ </a:t>
            </a:r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= 0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828800"/>
            <a:ext cx="1714500" cy="6858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819400"/>
            <a:ext cx="1645920" cy="3810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352800"/>
            <a:ext cx="1600200" cy="98361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572000"/>
            <a:ext cx="1447800" cy="843224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6858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จากภาพ  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สมดุลของวัตถุที่อยู่บนพื้นเอียงคือ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1905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………….(1)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2590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………….(2)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3733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นำ  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(1)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หาร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(2)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724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จะได้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รถบนทางโค้ง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3200400" cy="3200400"/>
          </a:xfrm>
          <a:prstGeom prst="rect">
            <a:avLst/>
          </a:prstGeom>
        </p:spPr>
      </p:pic>
      <p:cxnSp>
        <p:nvCxnSpPr>
          <p:cNvPr id="4" name="ตัวเชื่อมต่อตรง 3"/>
          <p:cNvCxnSpPr/>
          <p:nvPr/>
        </p:nvCxnSpPr>
        <p:spPr>
          <a:xfrm>
            <a:off x="0" y="4724400"/>
            <a:ext cx="1295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533400" y="457200"/>
            <a:ext cx="5943600" cy="76199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การเคลื่อนที่ของรถจักรยานยนต์ขณะเลี้ยว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1447800"/>
            <a:ext cx="510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	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การหามุมเอียง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gsana New" pitchFamily="18" charset="-34"/>
              </a:rPr>
              <a:t>(</a:t>
            </a:r>
            <a:r>
              <a:rPr lang="el-GR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gsana New" pitchFamily="18" charset="-34"/>
              </a:rPr>
              <a:t>θ</a:t>
            </a:r>
            <a:r>
              <a:rPr lang="en-US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gsana New" pitchFamily="18" charset="-34"/>
              </a:rPr>
              <a:t>)</a:t>
            </a:r>
            <a:r>
              <a:rPr lang="th-TH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ของรถจักรยานยนต์ขณะเลี้ยว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ขณะเลี้ยวรถแรงกระทำต่อรถมี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mg, N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f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ซึ่งแรง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f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รวมกันได้ เป็นแรงลัพธ์เข้าสู่ศูนย์กลาง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จะก่อให้เกิดโมเมนต์ ทำให้รถคว่ำขณะเลี้ยวดังรูป ถ้าไม่ต้องการให้รถคว่ำต้องเอียงรถ ให้จุดศูนย์กลางของมวล ผ่านแนวแรง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R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(รัศมีซึ่งเป็นแรงเข้าสู่ศูนย์กลาง)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ขณะเลี้ยว รถจึงเลี้ยวได้โดยปลอดภัยไม่พลิกคว่ำ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1600" y="3352800"/>
            <a:ext cx="609600" cy="2971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ight Triangle 3"/>
          <p:cNvSpPr/>
          <p:nvPr/>
        </p:nvSpPr>
        <p:spPr>
          <a:xfrm rot="16200000">
            <a:off x="1219200" y="4495800"/>
            <a:ext cx="1371600" cy="2286000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219200" y="5943600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45</a:t>
            </a:r>
            <a:r>
              <a:rPr lang="en-US" sz="2400" b="1" i="1" baseline="30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o</a:t>
            </a:r>
            <a:endParaRPr lang="th-TH" sz="2400" dirty="0"/>
          </a:p>
        </p:txBody>
      </p:sp>
      <p:sp>
        <p:nvSpPr>
          <p:cNvPr id="6" name="Freeform 5"/>
          <p:cNvSpPr/>
          <p:nvPr/>
        </p:nvSpPr>
        <p:spPr>
          <a:xfrm>
            <a:off x="1578077" y="5884606"/>
            <a:ext cx="366252" cy="442452"/>
          </a:xfrm>
          <a:custGeom>
            <a:avLst/>
            <a:gdLst>
              <a:gd name="connsiteX0" fmla="*/ 0 w 366252"/>
              <a:gd name="connsiteY0" fmla="*/ 0 h 442452"/>
              <a:gd name="connsiteX1" fmla="*/ 339213 w 366252"/>
              <a:gd name="connsiteY1" fmla="*/ 88491 h 442452"/>
              <a:gd name="connsiteX2" fmla="*/ 162233 w 366252"/>
              <a:gd name="connsiteY2" fmla="*/ 442452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252" h="442452">
                <a:moveTo>
                  <a:pt x="0" y="0"/>
                </a:moveTo>
                <a:cubicBezTo>
                  <a:pt x="156087" y="7374"/>
                  <a:pt x="312174" y="14749"/>
                  <a:pt x="339213" y="88491"/>
                </a:cubicBezTo>
                <a:cubicBezTo>
                  <a:pt x="366252" y="162233"/>
                  <a:pt x="264242" y="302342"/>
                  <a:pt x="162233" y="4424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Diagonal Stripe 6"/>
          <p:cNvSpPr/>
          <p:nvPr/>
        </p:nvSpPr>
        <p:spPr>
          <a:xfrm rot="10800000">
            <a:off x="1676400" y="4800600"/>
            <a:ext cx="990600" cy="685800"/>
          </a:xfrm>
          <a:prstGeom prst="diagStri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48000" y="6019800"/>
            <a:ext cx="609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6019800"/>
            <a:ext cx="609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24600" y="4419600"/>
            <a:ext cx="0" cy="533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324600" y="3352800"/>
            <a:ext cx="0" cy="533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667000" y="4419600"/>
            <a:ext cx="8382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43200" y="43434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u</a:t>
            </a:r>
            <a:endParaRPr lang="th-TH" sz="2400" dirty="0"/>
          </a:p>
        </p:txBody>
      </p:sp>
      <p:sp>
        <p:nvSpPr>
          <p:cNvPr id="21" name="Rectangle 20"/>
          <p:cNvSpPr/>
          <p:nvPr/>
        </p:nvSpPr>
        <p:spPr>
          <a:xfrm>
            <a:off x="3810000" y="5791200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5 m</a:t>
            </a:r>
            <a:endParaRPr lang="th-TH" sz="2400" dirty="0"/>
          </a:p>
        </p:txBody>
      </p:sp>
      <p:sp>
        <p:nvSpPr>
          <p:cNvPr id="22" name="Rectangle 21"/>
          <p:cNvSpPr/>
          <p:nvPr/>
        </p:nvSpPr>
        <p:spPr>
          <a:xfrm>
            <a:off x="6172200" y="38862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h</a:t>
            </a:r>
            <a:endParaRPr lang="th-TH" sz="2400" dirty="0"/>
          </a:p>
        </p:txBody>
      </p:sp>
      <p:cxnSp>
        <p:nvCxnSpPr>
          <p:cNvPr id="24" name="Straight Connector 23"/>
          <p:cNvCxnSpPr>
            <a:stCxn id="4" idx="4"/>
          </p:cNvCxnSpPr>
          <p:nvPr/>
        </p:nvCxnSpPr>
        <p:spPr>
          <a:xfrm>
            <a:off x="3048000" y="4953000"/>
            <a:ext cx="3962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381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เฉลย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667000" y="4114800"/>
            <a:ext cx="0" cy="8382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67000" y="4953000"/>
            <a:ext cx="10668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209800" y="3733800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usin45</a:t>
            </a:r>
            <a:r>
              <a:rPr lang="en-US" sz="2400" b="1" i="1" baseline="30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o</a:t>
            </a:r>
            <a:endParaRPr lang="th-TH" sz="2400" dirty="0"/>
          </a:p>
        </p:txBody>
      </p:sp>
      <p:sp>
        <p:nvSpPr>
          <p:cNvPr id="31" name="Rectangle 30"/>
          <p:cNvSpPr/>
          <p:nvPr/>
        </p:nvSpPr>
        <p:spPr>
          <a:xfrm>
            <a:off x="3733800" y="4724400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ucos45</a:t>
            </a:r>
            <a:r>
              <a:rPr lang="en-US" sz="2400" b="1" i="1" baseline="30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o</a:t>
            </a:r>
            <a:endParaRPr lang="th-TH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2057400" y="381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1. หาเวลาในการเคลื่อนที่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143000"/>
            <a:ext cx="2508827" cy="390525"/>
          </a:xfrm>
          <a:prstGeom prst="rect">
            <a:avLst/>
          </a:prstGeom>
          <a:noFill/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600200"/>
            <a:ext cx="2400298" cy="685800"/>
          </a:xfrm>
          <a:prstGeom prst="rect">
            <a:avLst/>
          </a:prstGeom>
          <a:noFill/>
        </p:spPr>
      </p:pic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9578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438400"/>
            <a:ext cx="1143000" cy="728505"/>
          </a:xfrm>
          <a:prstGeom prst="rect">
            <a:avLst/>
          </a:prstGeom>
          <a:noFill/>
        </p:spPr>
      </p:pic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38800" y="381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2. หาความสูง </a:t>
            </a:r>
            <a:r>
              <a:rPr lang="en-US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h</a:t>
            </a:r>
            <a:endParaRPr lang="th-TH" b="1" i="1" dirty="0">
              <a:solidFill>
                <a:srgbClr val="FF0000"/>
              </a:solidFill>
              <a:latin typeface="Book Antiqua" pitchFamily="18" charset="0"/>
              <a:cs typeface="EucrosiaUPC" pitchFamily="18" charset="-34"/>
            </a:endParaRPr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143000"/>
            <a:ext cx="2213463" cy="72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 descr="มอไซต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4358521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751283">
            <a:off x="1579015" y="405549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  <a:cs typeface="Andalus"/>
              </a:rPr>
              <a:t>µ ≠</a:t>
            </a:r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 0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81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กรณีที่  </a:t>
            </a:r>
            <a:r>
              <a:rPr lang="en-US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  </a:t>
            </a:r>
            <a:r>
              <a:rPr lang="th-TH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วัตถุเคลื่อนที่บนทางโค้งเอียงที่มีความเสียดทาน</a:t>
            </a:r>
            <a:endParaRPr lang="th-TH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1524000"/>
            <a:ext cx="388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ประเภทที่ </a:t>
            </a:r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รถอยู่แบบกลางๆ กล่าวคือ เกือบไถลออกนอกทางโค้งและเกือบจะไถลเข้าภายในโค้ง(กรณีนี้ถือว่า ถึงแม้พื้นจะมีความเสียดทาน แต่ในทางฟิสิกส์นั้น ถือว่าไม่มีแรงเสียดทาน)</a:t>
            </a:r>
            <a:endParaRPr lang="th-TH" sz="3200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828800"/>
            <a:ext cx="1714500" cy="6858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819400"/>
            <a:ext cx="1645920" cy="3810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352800"/>
            <a:ext cx="1600200" cy="98361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572000"/>
            <a:ext cx="1447800" cy="843224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6858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จากภาพ  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สมดุลของวัตถุที่อยู่บนพื้นเอียงคือ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1905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………….(1)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2590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………….(2)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3733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นำ  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(1)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หาร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(2)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724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จะได้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066800"/>
            <a:ext cx="358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ไม่ว่ารถจักรยานยนต์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เลี้ยวโค้งแล้วเอียงรถ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หรือ รถจักรยาน</a:t>
            </a:r>
            <a:r>
              <a:rPr lang="th-TH" sz="3200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ยนต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์</a:t>
            </a:r>
            <a:r>
              <a:rPr lang="th-TH" sz="32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เลี้ยว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โค้งบนพื้นเอียงลื่น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มุม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gsana New" pitchFamily="18" charset="-34"/>
              </a:rPr>
              <a:t>θ</a:t>
            </a:r>
            <a:r>
              <a:rPr lang="en-US" dirty="0" smtClean="0"/>
              <a:t> 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ที่เกิดจากการเอียงของทั้งสองกรณีคือมุมเดียวกัน ใช้สูตรเดียวกันคือ </a:t>
            </a:r>
          </a:p>
          <a:p>
            <a:endParaRPr lang="th-TH" dirty="0"/>
          </a:p>
        </p:txBody>
      </p:sp>
      <p:pic>
        <p:nvPicPr>
          <p:cNvPr id="4" name="รูปภาพ 3" descr="มอไซต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3741434" cy="3657600"/>
          </a:xfrm>
          <a:prstGeom prst="rect">
            <a:avLst/>
          </a:prstGeom>
        </p:spPr>
      </p:pic>
      <p:pic>
        <p:nvPicPr>
          <p:cNvPr id="5" name="รูปภาพ 4" descr="สูตร รถบนทางโค้ง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4343400"/>
            <a:ext cx="2362200" cy="1331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304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สรุป ในกรณีที่  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048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ประเภทที่ </a:t>
            </a:r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รถเกือบจะไถลออกนอกทางโค้ง (กรณีนี้จะพบบ่อยในชีวิตประจำวัน เช่น รถที่วิ่งหลุดโค้งทำให้เสียหลักแล้วแฉลบออกนอกข้างทาง)</a:t>
            </a:r>
            <a:endParaRPr lang="th-TH" sz="3200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 descr="มอไซต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286000"/>
            <a:ext cx="3970034" cy="3657600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 rot="5400000">
            <a:off x="3277394" y="5638006"/>
            <a:ext cx="1219200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>
            <a:off x="3886200" y="5029200"/>
            <a:ext cx="1676400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3810000" y="5029200"/>
            <a:ext cx="12192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751283">
            <a:off x="2417215" y="461966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ell MT" pitchFamily="18" charset="0"/>
                <a:cs typeface="Andalus"/>
              </a:rPr>
              <a:t>µ ≠</a:t>
            </a:r>
            <a:r>
              <a:rPr lang="en-US" sz="2400" b="1" dirty="0" smtClean="0">
                <a:solidFill>
                  <a:srgbClr val="00B050"/>
                </a:solidFill>
                <a:latin typeface="Bell MT" pitchFamily="18" charset="0"/>
              </a:rPr>
              <a:t> 0</a:t>
            </a:r>
            <a:endParaRPr lang="th-TH" sz="2400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719343">
            <a:off x="4993695" y="5732188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ell MT" pitchFamily="18" charset="0"/>
                <a:cs typeface="Andalus"/>
              </a:rPr>
              <a:t>f = µN</a:t>
            </a:r>
            <a:endParaRPr lang="th-TH" sz="2400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4800600"/>
            <a:ext cx="155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ell MT" pitchFamily="18" charset="0"/>
                <a:cs typeface="Andalus"/>
              </a:rPr>
              <a:t>µN </a:t>
            </a:r>
            <a:r>
              <a:rPr lang="en-US" sz="2400" b="1" dirty="0" err="1" smtClean="0">
                <a:solidFill>
                  <a:srgbClr val="00B050"/>
                </a:solidFill>
                <a:latin typeface="Bell MT" pitchFamily="18" charset="0"/>
                <a:cs typeface="Andalus"/>
              </a:rPr>
              <a:t>cos</a:t>
            </a:r>
            <a:r>
              <a:rPr lang="el-GR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gsana New" pitchFamily="18" charset="-34"/>
              </a:rPr>
              <a:t> θ</a:t>
            </a:r>
            <a:endParaRPr lang="th-TH" sz="2400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6172200"/>
            <a:ext cx="155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ell MT" pitchFamily="18" charset="0"/>
                <a:cs typeface="Andalus"/>
              </a:rPr>
              <a:t>µN sin</a:t>
            </a:r>
            <a:r>
              <a:rPr lang="el-GR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gsana New" pitchFamily="18" charset="-34"/>
              </a:rPr>
              <a:t> θ</a:t>
            </a:r>
            <a:endParaRPr lang="th-TH" sz="2400" b="1" dirty="0">
              <a:solidFill>
                <a:srgbClr val="00B050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3048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จากภาพ  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สมดุลของวัตถุที่อยู่บนพื้นเอียงคือ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1905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………….(1)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2590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………….(2)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048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นำ  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(2)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หาร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(1)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3657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จะได้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371600"/>
            <a:ext cx="3139821" cy="390525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1" y="1981201"/>
            <a:ext cx="3276600" cy="381000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514600"/>
            <a:ext cx="3084513" cy="688635"/>
          </a:xfrm>
          <a:prstGeom prst="rect">
            <a:avLst/>
          </a:prstGeom>
          <a:noFill/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724400"/>
            <a:ext cx="3125461" cy="885826"/>
          </a:xfrm>
          <a:prstGeom prst="rect">
            <a:avLst/>
          </a:prstGeom>
          <a:noFill/>
        </p:spPr>
      </p:pic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352800"/>
            <a:ext cx="3505200" cy="1039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  ทรงกลม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A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และ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B 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วางอยู่บนระนาบระดับ เมื่อเริ่มต้นเคลื่อนที่พร้อมกัน  ทรงกลม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A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 เคลื่อนที่เป็นแนววงกลมด้วยอัตราเร็วคงที่ ส่วนทรงกลม 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B 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ถูกแรงดีดให้เคลื่อนที่ขึ้นไปในแนวดิ่งด้วยอัตราเร็วเริ่มต้น  25  เมตรต่อวินาที  ถ้าทรงกลม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B 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ตกถึงพื้นระนาบ เมื่อทรงกลม 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A 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เคลื่อนที่ครบ  1  รอบพอดี  ทรงกลม 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A 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เคลื่อนที่ด้วยอัตราเร็วเชิงมุมกี่</a:t>
            </a:r>
            <a:r>
              <a:rPr lang="th-TH" b="1" dirty="0" err="1" smtClean="0">
                <a:solidFill>
                  <a:srgbClr val="00B050"/>
                </a:solidFill>
                <a:cs typeface="EucrosiaUPC" pitchFamily="18" charset="-34"/>
              </a:rPr>
              <a:t>เรเดียนต่อ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วินาที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0" y="5943600"/>
            <a:ext cx="304800" cy="228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295400" y="6248400"/>
            <a:ext cx="6400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" idx="0"/>
          </p:cNvCxnSpPr>
          <p:nvPr/>
        </p:nvCxnSpPr>
        <p:spPr>
          <a:xfrm rot="5400000" flipH="1" flipV="1">
            <a:off x="686594" y="4953000"/>
            <a:ext cx="19804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590800" y="5943600"/>
            <a:ext cx="304800" cy="228600"/>
          </a:xfrm>
          <a:prstGeom prst="ellipse">
            <a:avLst/>
          </a:prstGeom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1753394" y="4876006"/>
            <a:ext cx="19804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676400" y="3276600"/>
            <a:ext cx="1061884" cy="668593"/>
          </a:xfrm>
          <a:custGeom>
            <a:avLst/>
            <a:gdLst>
              <a:gd name="connsiteX0" fmla="*/ 0 w 1061884"/>
              <a:gd name="connsiteY0" fmla="*/ 668593 h 668593"/>
              <a:gd name="connsiteX1" fmla="*/ 501445 w 1061884"/>
              <a:gd name="connsiteY1" fmla="*/ 4916 h 668593"/>
              <a:gd name="connsiteX2" fmla="*/ 1061884 w 1061884"/>
              <a:gd name="connsiteY2" fmla="*/ 639096 h 6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1884" h="668593">
                <a:moveTo>
                  <a:pt x="0" y="668593"/>
                </a:moveTo>
                <a:cubicBezTo>
                  <a:pt x="162232" y="339212"/>
                  <a:pt x="324464" y="9832"/>
                  <a:pt x="501445" y="4916"/>
                </a:cubicBezTo>
                <a:cubicBezTo>
                  <a:pt x="678426" y="0"/>
                  <a:pt x="870155" y="319548"/>
                  <a:pt x="1061884" y="639096"/>
                </a:cubicBezTo>
              </a:path>
            </a:pathLst>
          </a:cu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296194" y="5561806"/>
            <a:ext cx="762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4343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Book Antiqua" pitchFamily="18" charset="0"/>
              </a:rPr>
              <a:t>u  =  </a:t>
            </a:r>
            <a:r>
              <a:rPr lang="en-US" sz="2400" b="1" i="1" dirty="0" smtClean="0">
                <a:solidFill>
                  <a:srgbClr val="002060"/>
                </a:solidFill>
                <a:latin typeface="Book Antiqua" pitchFamily="18" charset="0"/>
              </a:rPr>
              <a:t>25</a:t>
            </a:r>
            <a:endParaRPr lang="th-TH" sz="24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5638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Book Antiqua" pitchFamily="18" charset="0"/>
              </a:rPr>
              <a:t>B</a:t>
            </a:r>
            <a:endParaRPr lang="th-TH" sz="24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10000" y="5715000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Oval 23"/>
          <p:cNvSpPr/>
          <p:nvPr/>
        </p:nvSpPr>
        <p:spPr>
          <a:xfrm>
            <a:off x="6248400" y="5715000"/>
            <a:ext cx="457200" cy="457200"/>
          </a:xfrm>
          <a:prstGeom prst="ellipse">
            <a:avLst/>
          </a:prstGeom>
          <a:ln>
            <a:prstDash val="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Oval 24"/>
          <p:cNvSpPr/>
          <p:nvPr/>
        </p:nvSpPr>
        <p:spPr>
          <a:xfrm>
            <a:off x="5105400" y="5715000"/>
            <a:ext cx="457200" cy="457200"/>
          </a:xfrm>
          <a:prstGeom prst="ellipse">
            <a:avLst/>
          </a:prstGeom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Oval 25"/>
          <p:cNvSpPr/>
          <p:nvPr/>
        </p:nvSpPr>
        <p:spPr>
          <a:xfrm flipV="1">
            <a:off x="4038600" y="617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Oval 26"/>
          <p:cNvSpPr/>
          <p:nvPr/>
        </p:nvSpPr>
        <p:spPr>
          <a:xfrm flipV="1">
            <a:off x="53340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Oval 27"/>
          <p:cNvSpPr/>
          <p:nvPr/>
        </p:nvSpPr>
        <p:spPr>
          <a:xfrm flipV="1">
            <a:off x="6477000" y="617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3810000" y="5257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Book Antiqua" pitchFamily="18" charset="0"/>
              </a:rPr>
              <a:t>A</a:t>
            </a:r>
            <a:endParaRPr lang="th-TH" sz="24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267200" y="5486400"/>
            <a:ext cx="91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วิธีทำ  </a:t>
            </a:r>
            <a:r>
              <a:rPr lang="th-TH" b="1" dirty="0" smtClean="0">
                <a:solidFill>
                  <a:srgbClr val="002060"/>
                </a:solidFill>
                <a:cs typeface="EucrosiaUPC" pitchFamily="18" charset="-34"/>
              </a:rPr>
              <a:t>โจทย์กำหนด  การกระจัด  </a:t>
            </a:r>
            <a:r>
              <a:rPr lang="en-US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s  =  0</a:t>
            </a:r>
            <a:endParaRPr lang="th-TH" b="1" i="1" dirty="0" smtClean="0">
              <a:solidFill>
                <a:srgbClr val="FF0000"/>
              </a:solidFill>
              <a:latin typeface="Book Antiqua" pitchFamily="18" charset="0"/>
              <a:cs typeface="EucrosiaUPC" pitchFamily="18" charset="-34"/>
            </a:endParaRPr>
          </a:p>
          <a:p>
            <a:r>
              <a:rPr lang="th-TH" b="1" dirty="0" smtClean="0">
                <a:solidFill>
                  <a:srgbClr val="002060"/>
                </a:solidFill>
                <a:cs typeface="EucrosiaUPC" pitchFamily="18" charset="-34"/>
              </a:rPr>
              <a:t>         หาเวลาที่วัตถุ  </a:t>
            </a:r>
            <a:r>
              <a:rPr lang="en-US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B</a:t>
            </a:r>
            <a:r>
              <a:rPr lang="en-US" b="1" dirty="0" smtClean="0">
                <a:solidFill>
                  <a:srgbClr val="002060"/>
                </a:solidFill>
                <a:cs typeface="EucrosiaUPC" pitchFamily="18" charset="-34"/>
              </a:rPr>
              <a:t>  </a:t>
            </a:r>
            <a:r>
              <a:rPr lang="th-TH" b="1" dirty="0" smtClean="0">
                <a:solidFill>
                  <a:srgbClr val="002060"/>
                </a:solidFill>
                <a:cs typeface="EucrosiaUPC" pitchFamily="18" charset="-34"/>
              </a:rPr>
              <a:t>ตกถึงพื้น  </a:t>
            </a:r>
            <a:r>
              <a:rPr lang="en-US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t  =  ?</a:t>
            </a:r>
          </a:p>
          <a:p>
            <a:endParaRPr lang="th-TH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371600"/>
            <a:ext cx="2514600" cy="832861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286000"/>
            <a:ext cx="3121270" cy="7620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146394"/>
            <a:ext cx="1755141" cy="511206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810000"/>
            <a:ext cx="1066800" cy="740485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800600"/>
            <a:ext cx="1066800" cy="383569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rot="5400000">
            <a:off x="2401094" y="3847306"/>
            <a:ext cx="495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5400" y="12954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2060"/>
                </a:solidFill>
                <a:cs typeface="EucrosiaUPC" pitchFamily="18" charset="-34"/>
              </a:rPr>
              <a:t>	ในเวลาเดียวกันกับที่วัตถุ  </a:t>
            </a:r>
            <a:r>
              <a:rPr lang="en-US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B  </a:t>
            </a:r>
            <a:r>
              <a:rPr lang="th-TH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ตกถึงพื้น วัตถุ</a:t>
            </a:r>
            <a:r>
              <a:rPr lang="en-US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 A  </a:t>
            </a:r>
            <a:r>
              <a:rPr lang="th-TH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ก็เคลื่อนที่หมุนครบรอบพอดี</a:t>
            </a:r>
          </a:p>
          <a:p>
            <a:endParaRPr lang="th-TH" b="1" i="1" dirty="0" smtClean="0">
              <a:solidFill>
                <a:srgbClr val="FF0000"/>
              </a:solidFill>
              <a:latin typeface="Book Antiqua" pitchFamily="18" charset="0"/>
              <a:cs typeface="EucrosiaUPC" pitchFamily="18" charset="-34"/>
            </a:endParaRPr>
          </a:p>
          <a:p>
            <a:r>
              <a:rPr lang="th-TH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จาก</a:t>
            </a:r>
            <a:endParaRPr lang="th-TH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819400"/>
            <a:ext cx="1138964" cy="79057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2819400"/>
            <a:ext cx="685800" cy="723208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1736" y="4079232"/>
            <a:ext cx="2151664" cy="72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543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C00000"/>
                </a:solidFill>
                <a:cs typeface="EucrosiaUPC" pitchFamily="18" charset="-34"/>
              </a:rPr>
              <a:t>การทำโจทย์เรื่องแรงสู่ศูนย์กลาง</a:t>
            </a:r>
          </a:p>
          <a:p>
            <a:pPr algn="ctr"/>
            <a:endParaRPr lang="th-TH" sz="3600" b="1" dirty="0" smtClean="0">
              <a:solidFill>
                <a:srgbClr val="C00000"/>
              </a:solidFill>
              <a:cs typeface="EucrosiaUPC" pitchFamily="18" charset="-34"/>
            </a:endParaRPr>
          </a:p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1. หาแรงลัพธ์ของแรงสู่ศูนย์กลาง</a:t>
            </a:r>
          </a:p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2. หาความเร็วของอนุภาคขณะที่ต้องหาค่าที่ต้องการทราบใดๆ</a:t>
            </a:r>
          </a:p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3. ใช้สมการ 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F = mv</a:t>
            </a:r>
            <a:r>
              <a:rPr lang="en-US" b="1" baseline="30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/r    </a:t>
            </a:r>
            <a:r>
              <a:rPr lang="th-TH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เมื่อ 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F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 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คือ แรงลัพธ์สู่จุดศูนย์กลางของวงกลม 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m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คือ มวลที่เคลื่อนที่เป็นวงกลมด้วยความเร็ว 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v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รัศมีวงกลม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r</a:t>
            </a:r>
            <a:endParaRPr lang="th-TH" b="1" dirty="0" smtClean="0">
              <a:solidFill>
                <a:srgbClr val="0070C0"/>
              </a:solidFill>
              <a:latin typeface="Book Antiqua" pitchFamily="18" charset="0"/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92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1. จงหาแรงเข้าสู่ศูนย์กลางของรถมวล  1200  กิโลกรัม  กำลังเลี้ยวโค้งที่มีรัศมีความโค้ง  40  เมตร  ด้วยความเร็ว  25  กิโลเมตรต่อชั่วโมง</a:t>
            </a:r>
          </a:p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2.  โลกหมุนรอบดวงอาทิตย์เป็นวงรี  แต่เนื่องจากมีขนาดใหญ่มากจนประมาณได้ว่าเป็นวงกลม  ด้วยอัตราเร็วคงที่  30  กิโลเมตรต่อวินาที ถ้ารัศมีวงโคจรมีค่า 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1.49 x 10</a:t>
            </a:r>
            <a:r>
              <a:rPr lang="en-US" b="1" baseline="30000" dirty="0" smtClean="0">
                <a:solidFill>
                  <a:srgbClr val="00B050"/>
                </a:solidFill>
                <a:cs typeface="EucrosiaUPC" pitchFamily="18" charset="-34"/>
              </a:rPr>
              <a:t>8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 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กิโลเมตร  จงหาความเร่งของโลกที่เข้าหาดวงอาทิตย์</a:t>
            </a:r>
          </a:p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3. รถแข่งคันหนึ่งวิ่งมาด้วยความเร็วคงที่แล้วเลี้ยวโค้ง รัศมีความโค้งเป็น  400  เมตร  จงหาอัตราเร็วสูงสุดของรถแข่งที่จะเลี้ยวโค้งได้โดยไม่ลื่นไถล ถ้าความเร่งเข้าสู่ศูนย์กลางของรถมีค่าได้ไม่เกิน  </a:t>
            </a:r>
            <a:r>
              <a:rPr lang="en-US" b="1" dirty="0" smtClean="0">
                <a:solidFill>
                  <a:srgbClr val="0070C0"/>
                </a:solidFill>
                <a:cs typeface="EucrosiaUPC" pitchFamily="18" charset="-34"/>
              </a:rPr>
              <a:t>0.8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cs typeface="EucrosiaUPC" pitchFamily="18" charset="-34"/>
              </a:rPr>
              <a:t>m/s</a:t>
            </a:r>
            <a:r>
              <a:rPr lang="en-US" b="1" baseline="30000" dirty="0" smtClean="0">
                <a:solidFill>
                  <a:srgbClr val="0070C0"/>
                </a:solidFill>
                <a:cs typeface="EucrosiaUPC" pitchFamily="18" charset="-34"/>
              </a:rPr>
              <a:t>2</a:t>
            </a:r>
            <a:endParaRPr lang="th-TH" b="1" baseline="30000" dirty="0" smtClean="0">
              <a:solidFill>
                <a:srgbClr val="0070C0"/>
              </a:solidFill>
              <a:cs typeface="EucrosiaUPC" pitchFamily="18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4. รัศมีของโลกเท่ากับ 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6.3 x 10</a:t>
            </a:r>
            <a:r>
              <a:rPr lang="en-US" b="1" baseline="30000" dirty="0" smtClean="0">
                <a:solidFill>
                  <a:srgbClr val="00B050"/>
                </a:solidFill>
                <a:cs typeface="EucrosiaUPC" pitchFamily="18" charset="-34"/>
              </a:rPr>
              <a:t>6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 m 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หมุนรอบตัวเอง  1  รอบ ใช้เวลา  24  ชั่วโมง  ความเร่งในแนวรัศมีของวัตถุที่วางอยู่บนผิวโลกบริเวณเส้นศูนย์สูตร มีค่าเป็นเท่าใด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5. วัตถุผูกติดปลายเชือกเส้นหนึ่ง  จากนั้นแกว่งเป็นวงกลมสม่ำเสมอตามแนวราบแบบฐานกรวย ถ้ารัศมีของการแกว่งเป็นวงกลมยาว  30  เซนติเมตร  และมวลของวัตถุหนัก  0.5  กิโลกรัม  เส้นเชือกยาว 50 เซนติเมตร จงหาว่าอัตราเร็วเชิงมุมของการแกว่งเป็นกี่</a:t>
            </a:r>
            <a:r>
              <a:rPr lang="th-TH" b="1" dirty="0" err="1" smtClean="0">
                <a:solidFill>
                  <a:srgbClr val="00B050"/>
                </a:solidFill>
                <a:cs typeface="EucrosiaUPC" pitchFamily="18" charset="-34"/>
              </a:rPr>
              <a:t>เรเดียนต่อ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วินาที</a:t>
            </a:r>
          </a:p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6. เหรียญห้าบาทวางอยู่ที่ระยะ  </a:t>
            </a:r>
            <a:r>
              <a:rPr lang="en-US" b="1" dirty="0" smtClean="0">
                <a:solidFill>
                  <a:srgbClr val="0070C0"/>
                </a:solidFill>
                <a:cs typeface="EucrosiaUPC" pitchFamily="18" charset="-34"/>
              </a:rPr>
              <a:t>20 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เซนติเมตร  จากศูนย์กลางแผ่นเสียง ถ้าสัมประสิทธิ์ความเสียดทานสถิต ระหว่างเหรียญและแผ่นเสียงเป็น  </a:t>
            </a:r>
            <a:r>
              <a:rPr lang="en-US" b="1" dirty="0" smtClean="0">
                <a:solidFill>
                  <a:srgbClr val="0070C0"/>
                </a:solidFill>
                <a:cs typeface="EucrosiaUPC" pitchFamily="18" charset="-34"/>
              </a:rPr>
              <a:t>0.125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 จงคำนวณหาจำนวนรอบที่มากที่สุดใน  </a:t>
            </a:r>
            <a:r>
              <a:rPr lang="en-US" b="1" dirty="0" smtClean="0">
                <a:solidFill>
                  <a:srgbClr val="0070C0"/>
                </a:solidFill>
                <a:cs typeface="EucrosiaUPC" pitchFamily="18" charset="-34"/>
              </a:rPr>
              <a:t>1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 วินาที ที่แผ่นเสียงหมุนแล้วเหรียญยังคงอยู่นิ่งเทียบกับแผ่นเสียง</a:t>
            </a:r>
          </a:p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7. ทองคำก้อนหนึ่งวางอยู่บนแผ่นจานราบที่หมุนได้ในแนวระดับ สัมประสิทธิ์แรงเสียดทานสถิตระหว่างทองคำกับแผ่นจานเท่ากับ 0.8 และวางอยู่ที่ระยะ 0.2 เมตร จากจานหมุน ถ้าไม่ต้องการให้วัตถุไถลขณะที่จานกำลังหมุน จานหมุนจะต้องหมุนด้วยความเร็วเชิงมุมเท่าใด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14846572-an-airplane-on-a-white-background-vecto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60648"/>
            <a:ext cx="2810272" cy="1513223"/>
          </a:xfrm>
          <a:prstGeom prst="rect">
            <a:avLst/>
          </a:prstGeom>
        </p:spPr>
      </p:pic>
      <p:pic>
        <p:nvPicPr>
          <p:cNvPr id="4" name="รูปภาพ 3" descr="21505799-eye-patched-captain-pirate-on-pirate-ship--vector-cartoon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212976"/>
            <a:ext cx="2237675" cy="1949263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 flipH="1">
            <a:off x="5148064" y="1412776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รูปแบบอิสระ 11"/>
          <p:cNvSpPr/>
          <p:nvPr/>
        </p:nvSpPr>
        <p:spPr>
          <a:xfrm>
            <a:off x="1331640" y="1340768"/>
            <a:ext cx="5114503" cy="2016224"/>
          </a:xfrm>
          <a:custGeom>
            <a:avLst/>
            <a:gdLst>
              <a:gd name="connsiteX0" fmla="*/ 2666231 w 2666231"/>
              <a:gd name="connsiteY0" fmla="*/ 52339 h 1069878"/>
              <a:gd name="connsiteX1" fmla="*/ 1483976 w 2666231"/>
              <a:gd name="connsiteY1" fmla="*/ 144703 h 1069878"/>
              <a:gd name="connsiteX2" fmla="*/ 237067 w 2666231"/>
              <a:gd name="connsiteY2" fmla="*/ 920557 h 1069878"/>
              <a:gd name="connsiteX3" fmla="*/ 61576 w 2666231"/>
              <a:gd name="connsiteY3" fmla="*/ 1040630 h 106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231" h="1069878">
                <a:moveTo>
                  <a:pt x="2666231" y="52339"/>
                </a:moveTo>
                <a:cubicBezTo>
                  <a:pt x="2277534" y="26169"/>
                  <a:pt x="1888837" y="0"/>
                  <a:pt x="1483976" y="144703"/>
                </a:cubicBezTo>
                <a:cubicBezTo>
                  <a:pt x="1079115" y="289406"/>
                  <a:pt x="474134" y="771236"/>
                  <a:pt x="237067" y="920557"/>
                </a:cubicBezTo>
                <a:cubicBezTo>
                  <a:pt x="0" y="1069878"/>
                  <a:pt x="30788" y="1055254"/>
                  <a:pt x="61576" y="104063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>
            <a:off x="7020272" y="1340768"/>
            <a:ext cx="0" cy="3744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467544" y="5085184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flipH="1">
            <a:off x="1331640" y="6021288"/>
            <a:ext cx="57606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 flipH="1">
            <a:off x="1331640" y="5589240"/>
            <a:ext cx="32403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55776" y="508518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-S</a:t>
            </a:r>
            <a:r>
              <a:rPr lang="th-TH" b="1" baseline="-25000" dirty="0" smtClean="0">
                <a:latin typeface="Angsana New" pitchFamily="18" charset="-34"/>
                <a:cs typeface="Angsana New" pitchFamily="18" charset="-34"/>
              </a:rPr>
              <a:t>เรือ</a:t>
            </a:r>
            <a:endParaRPr lang="th-TH" b="1" baseline="-25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3888" y="551723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S</a:t>
            </a:r>
            <a:r>
              <a:rPr lang="th-TH" b="1" baseline="-25000" dirty="0" smtClean="0">
                <a:latin typeface="Angsana New" pitchFamily="18" charset="-34"/>
                <a:cs typeface="Angsana New" pitchFamily="18" charset="-34"/>
              </a:rPr>
              <a:t>เครื่องบิน</a:t>
            </a:r>
            <a:endParaRPr lang="th-TH" b="1" baseline="-25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620688"/>
            <a:ext cx="1562100" cy="61912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51520" y="18864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1. หาเวลาที่ระเบิดตกถูกเรือ</a:t>
            </a:r>
            <a:endParaRPr lang="th-TH" sz="24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3528" y="155679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2. หาระยะที่นักบินจะต้องกดปุ่มเมื่อเห็นเรืออยู่ห่างจากเครื่องบิน</a:t>
            </a:r>
            <a:endParaRPr lang="th-TH" sz="24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5576" y="2564904"/>
            <a:ext cx="252028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S</a:t>
            </a:r>
            <a:r>
              <a:rPr lang="th-TH" b="1" baseline="-25000" dirty="0" smtClean="0">
                <a:latin typeface="Angsana New" pitchFamily="18" charset="-34"/>
                <a:cs typeface="Angsana New" pitchFamily="18" charset="-34"/>
              </a:rPr>
              <a:t>เครื่องบิน</a:t>
            </a:r>
            <a:r>
              <a:rPr lang="en-US" b="1" baseline="-250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b="1" dirty="0" smtClean="0">
                <a:latin typeface="Book Antiqua" pitchFamily="18" charset="0"/>
              </a:rPr>
              <a:t>-  S</a:t>
            </a:r>
            <a:r>
              <a:rPr lang="th-TH" b="1" baseline="-25000" dirty="0" smtClean="0">
                <a:latin typeface="Angsana New" pitchFamily="18" charset="-34"/>
                <a:cs typeface="Angsana New" pitchFamily="18" charset="-34"/>
              </a:rPr>
              <a:t>เรือ</a:t>
            </a:r>
          </a:p>
          <a:p>
            <a:endParaRPr lang="th-TH" b="1" baseline="-250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b="1" baseline="-250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7" name="ตัวเชื่อมต่อตรง 36"/>
          <p:cNvCxnSpPr/>
          <p:nvPr/>
        </p:nvCxnSpPr>
        <p:spPr>
          <a:xfrm>
            <a:off x="1331640" y="3284984"/>
            <a:ext cx="0" cy="187220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8. รถยนต์มวล 1000 กิโลกรัม ถ้าวิ่งเลี้ยวโค้งบนถนนซึ่งมีรัศมีความโค้ง 100 เมตร ด้วยอัตราเร็ว 36 กิโลเมตรต่อชั่วโมง จะต้องการแรงสู่ศูนย์กลางขนาดเทียบเท่ากับน้ำหนักของมวลกี่กิโลกรัม	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7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7030A0"/>
                </a:solidFill>
                <a:cs typeface="EucrosiaUPC" pitchFamily="18" charset="-34"/>
              </a:rPr>
              <a:t>การเคลื่อนที่ของดาวเคราะห์</a:t>
            </a:r>
          </a:p>
          <a:p>
            <a:pPr algn="ctr"/>
            <a:r>
              <a:rPr lang="th-TH" sz="3200" b="1" dirty="0" smtClean="0">
                <a:solidFill>
                  <a:srgbClr val="7030A0"/>
                </a:solidFill>
                <a:cs typeface="EucrosiaUPC" pitchFamily="18" charset="-34"/>
              </a:rPr>
              <a:t>(และกฎการเคลื่อนที่ดาวเคราะห์ของ</a:t>
            </a:r>
            <a:r>
              <a:rPr lang="th-TH" sz="3200" b="1" dirty="0" err="1" smtClean="0">
                <a:solidFill>
                  <a:srgbClr val="7030A0"/>
                </a:solidFill>
                <a:cs typeface="EucrosiaUPC" pitchFamily="18" charset="-34"/>
              </a:rPr>
              <a:t>เคปเลอร์</a:t>
            </a:r>
            <a:r>
              <a:rPr lang="th-TH" sz="3200" b="1" dirty="0" smtClean="0">
                <a:solidFill>
                  <a:srgbClr val="7030A0"/>
                </a:solidFill>
                <a:cs typeface="EucrosiaUPC" pitchFamily="18" charset="-34"/>
              </a:rPr>
              <a:t>)</a:t>
            </a:r>
            <a:endParaRPr lang="th-TH" sz="3200" b="1" dirty="0">
              <a:solidFill>
                <a:srgbClr val="7030A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50004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cs typeface="EucrosiaUPC" pitchFamily="18" charset="-34"/>
              </a:rPr>
              <a:t>การเคลื่อนที่ของดาวเคราะห์</a:t>
            </a:r>
            <a:endParaRPr lang="th-TH" sz="3600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pic>
        <p:nvPicPr>
          <p:cNvPr id="5" name="Picture 4" descr="solar_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01962"/>
            <a:ext cx="8501121" cy="533870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4343400"/>
            <a:ext cx="4800648" cy="2208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	การสร้างวงรี สามารถทำได้โดย 2 วิธีคือ  วิธีขึงเชือก  สร้างสามเหลี่ยมระหว่างจุดโฟกัส 2 จุดและปลายดินสอ  จากนั้นลากดินสอรอบจุดโฟกัส  โดยให้เส้นเชือกตรึงอยู่ตลอดเวลา  ดังภาพ  และวิธีภาคตัดกรวย </a:t>
            </a:r>
            <a:endParaRPr lang="th-TH" sz="3200" b="1" dirty="0">
              <a:solidFill>
                <a:srgbClr val="00B0F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7890" name="Picture 2" descr="http://www.vcharkarn.com/uploads/208/208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0"/>
            <a:ext cx="4672013" cy="260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http://www.vcharkarn.com/uploads/208/208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7395167" cy="40135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685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cs typeface="EucrosiaUPC" pitchFamily="18" charset="-34"/>
              </a:rPr>
              <a:t>วิชาเรขาคณิตวิเคราะห์เรื่อง ภาคตัดกรวย</a:t>
            </a:r>
            <a:endParaRPr lang="th-TH" sz="3600" b="1" dirty="0">
              <a:solidFill>
                <a:srgbClr val="0070C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กฎข้อ 1 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ดาว</a:t>
            </a:r>
            <a:r>
              <a:rPr lang="th-TH" sz="3200" b="1" dirty="0">
                <a:solidFill>
                  <a:srgbClr val="00B050"/>
                </a:solidFill>
                <a:cs typeface="EucrosiaUPC" pitchFamily="18" charset="-34"/>
              </a:rPr>
              <a:t>เคราะห์โคจรรอบดวงอาทิตย์เป็นวงรี โดยมีดวงอาทิตย์อยู่ที่จุดโฟกัส ณ จุดใดจุดหนึ่ง </a:t>
            </a:r>
            <a:r>
              <a:rPr lang="th-TH" sz="3200" b="1" dirty="0">
                <a:solidFill>
                  <a:srgbClr val="0070C0"/>
                </a:solidFill>
                <a:cs typeface="EucrosiaUPC" pitchFamily="18" charset="-34"/>
              </a:rPr>
              <a:t>ตำแหน่งที่ดาวเคราะห์อยู่ใกล้ดวงอาทิตย์ที่สุดเรียกว่า </a:t>
            </a:r>
            <a:r>
              <a:rPr lang="en-US" b="1" dirty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Perihelion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b="1" dirty="0">
                <a:solidFill>
                  <a:srgbClr val="0070C0"/>
                </a:solidFill>
                <a:cs typeface="EucrosiaUPC" pitchFamily="18" charset="-34"/>
              </a:rPr>
              <a:t>และตำแหน่งที่ดาวเคราะห์อยู่ไกลดวงอาทิตย์ที่สุดเรียกว่า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Aphelion</a:t>
            </a:r>
            <a:endParaRPr lang="th-TH" b="1" dirty="0">
              <a:latin typeface="Book Antiqua" pitchFamily="18" charset="0"/>
            </a:endParaRPr>
          </a:p>
        </p:txBody>
      </p:sp>
      <p:pic>
        <p:nvPicPr>
          <p:cNvPr id="5" name="Picture 4" descr="8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886865"/>
            <a:ext cx="6786610" cy="2971027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6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929354" cy="3357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3643314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จากรูป</a:t>
            </a:r>
          </a:p>
          <a:p>
            <a:r>
              <a:rPr lang="th-TH" dirty="0" smtClean="0"/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r</a:t>
            </a:r>
            <a:r>
              <a:rPr lang="en-US" sz="3200" i="1" baseline="-25000" dirty="0" err="1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คือระยะทางจากจุดโฟกัส ไปจนถึงขอบที่ไกลที่สุด 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(Aphelion) </a:t>
            </a:r>
            <a:endParaRPr lang="th-TH" b="1" dirty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  <a:p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r</a:t>
            </a:r>
            <a:r>
              <a:rPr lang="en-US" sz="3200" i="1" baseline="-25000" dirty="0" err="1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A</a:t>
            </a:r>
            <a:r>
              <a:rPr lang="en-US" sz="3200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 = a + c</a:t>
            </a:r>
            <a: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  <a:t/>
            </a:r>
            <a:b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</a:b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r</a:t>
            </a:r>
            <a:r>
              <a:rPr lang="en-US" sz="3200" i="1" baseline="-25000" dirty="0" err="1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P</a:t>
            </a:r>
            <a: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คือระยะทางจากจุดโฟกัส ไปจนถึงขอบที่ใกล้ที่สุด 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(Perihelion)</a:t>
            </a:r>
            <a:r>
              <a:rPr lang="th-TH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</a:t>
            </a:r>
          </a:p>
          <a:p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r</a:t>
            </a:r>
            <a:r>
              <a:rPr lang="en-US" sz="3200" i="1" baseline="-25000" dirty="0" err="1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P</a:t>
            </a:r>
            <a:r>
              <a:rPr lang="en-US" sz="3200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 = a - c</a:t>
            </a:r>
            <a:endParaRPr lang="th-TH" sz="3200" i="1" dirty="0">
              <a:solidFill>
                <a:srgbClr val="FF0000"/>
              </a:solidFill>
              <a:latin typeface="Book Antiqua" pitchFamily="18" charset="0"/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กฎข้อ 2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เส้น</a:t>
            </a:r>
            <a:r>
              <a:rPr lang="th-TH" sz="3200" b="1" dirty="0">
                <a:solidFill>
                  <a:srgbClr val="0070C0"/>
                </a:solidFill>
                <a:cs typeface="EucrosiaUPC" pitchFamily="18" charset="-34"/>
              </a:rPr>
              <a:t>ที่ลากเชื่อมต่อระหว่างดาวเคราะห์กับดวงอาทิตย์ จะ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กวาด</a:t>
            </a:r>
            <a:r>
              <a:rPr lang="th-TH" sz="3200" b="1" dirty="0">
                <a:solidFill>
                  <a:srgbClr val="0070C0"/>
                </a:solidFill>
                <a:cs typeface="EucrosiaUPC" pitchFamily="18" charset="-34"/>
              </a:rPr>
              <a:t>ที่พื้นที่เท่ากันในเวลาเท่ากัน </a:t>
            </a:r>
            <a:r>
              <a:rPr lang="th-TH" sz="3200" b="1" dirty="0">
                <a:solidFill>
                  <a:srgbClr val="00B050"/>
                </a:solidFill>
                <a:cs typeface="EucrosiaUPC" pitchFamily="18" charset="-34"/>
              </a:rPr>
              <a:t>บางครั้งเราก็เรียกกฎข้อที่ 2 นี้ว่า 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กฎพื้นที่</a:t>
            </a:r>
            <a:r>
              <a:rPr lang="th-TH" sz="3200" b="1" dirty="0">
                <a:solidFill>
                  <a:srgbClr val="00B050"/>
                </a:solidFill>
                <a:cs typeface="EucrosiaUPC" pitchFamily="18" charset="-34"/>
              </a:rPr>
              <a:t>เท่ากัน หมายความว่า เมื่อดาวเคราะห์อยู่ไกลดวงอาทิตย์จะเคลื่อนที่ช้ากว่าช่วงที่อยู่ใกล้ดวง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อาทิตย์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pic>
        <p:nvPicPr>
          <p:cNvPr id="4" name="Picture 3" descr="8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428868"/>
            <a:ext cx="5956224" cy="2885461"/>
          </a:xfrm>
          <a:prstGeom prst="rect">
            <a:avLst/>
          </a:prstGeom>
        </p:spPr>
      </p:pic>
      <p:pic>
        <p:nvPicPr>
          <p:cNvPr id="5" name="Picture 4" descr="82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5543037"/>
            <a:ext cx="3071834" cy="108083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sl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928934"/>
            <a:ext cx="6002231" cy="2786082"/>
          </a:xfrm>
          <a:prstGeom prst="rect">
            <a:avLst/>
          </a:prstGeom>
        </p:spPr>
      </p:pic>
      <p:pic>
        <p:nvPicPr>
          <p:cNvPr id="3" name="Picture 2" descr="ks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2786082" cy="2786082"/>
          </a:xfrm>
          <a:prstGeom prst="rect">
            <a:avLst/>
          </a:prstGeom>
        </p:spPr>
      </p:pic>
      <p:pic>
        <p:nvPicPr>
          <p:cNvPr id="33794" name="Picture 2" descr="http://www.vcharkarn.com/uploads/208/208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33400"/>
            <a:ext cx="5724525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cs typeface="EucrosiaUPC" pitchFamily="18" charset="-34"/>
              </a:rPr>
              <a:t>กฎข้อ 3 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คาบ</a:t>
            </a:r>
            <a:r>
              <a:rPr lang="th-TH" sz="3200" b="1" dirty="0">
                <a:solidFill>
                  <a:srgbClr val="00B050"/>
                </a:solidFill>
                <a:cs typeface="EucrosiaUPC" pitchFamily="18" charset="-34"/>
              </a:rPr>
              <a:t>การโคจรรอบดวงอาทิตย์ของดาวเคราะห์ยกกำลังสอง จะแปรตามกับระยะห่างของดาวเคราะห์ถึงดวงอาทิตย์ยกกำลังสาม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</a:p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หมายความ</a:t>
            </a:r>
            <a:r>
              <a:rPr lang="th-TH" sz="3200" b="1" dirty="0">
                <a:solidFill>
                  <a:srgbClr val="0070C0"/>
                </a:solidFill>
                <a:cs typeface="EucrosiaUPC" pitchFamily="18" charset="-34"/>
              </a:rPr>
              <a:t>ว่า ยิ่งดาวเคราะห์อยู่ห่างจากดวงอาทิตย์เท่าไหร่ ก็ยิ่งโคจรรอบดวงอาทิตย์ช้า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ลง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670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เมื่อนำค่ายกกำลังสองของคาบวงโคจรของดาวเคราะห์ (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3600" b="1" baseline="300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) 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มาหารด้วย ค่ากำลังสามของระยะห่างจากดวงอาทิตย์ 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a</a:t>
            </a:r>
            <a:r>
              <a:rPr lang="en-US" sz="3600" b="1" baseline="300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จะได้ค่าคงที่เสมอ (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3600" b="1" baseline="300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/a</a:t>
            </a:r>
            <a:r>
              <a:rPr lang="en-US" sz="3600" b="1" baseline="300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 =  k, 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เมื่อ 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k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เป็นค่าคงที่)  มิว่าจะเป็นดาวเคราะห์ดวงใดก็ตาม</a:t>
            </a:r>
            <a:r>
              <a:rPr lang="th-TH" sz="36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กฎข้อที่ 3 นี้เรียกว่า “กฎ</a:t>
            </a:r>
            <a:r>
              <a:rPr lang="th-TH" sz="36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มอ</a:t>
            </a:r>
            <a:r>
              <a:rPr lang="th-TH" sz="36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นิก</a:t>
            </a:r>
            <a:r>
              <a:rPr lang="th-TH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” (</a:t>
            </a:r>
            <a:r>
              <a:rPr lang="en-US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Harmonic Law)</a:t>
            </a:r>
            <a:endParaRPr lang="th-TH" sz="36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FrsWh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0"/>
            <a:ext cx="4391025" cy="2895600"/>
          </a:xfrm>
          <a:prstGeom prst="rect">
            <a:avLst/>
          </a:prstGeom>
        </p:spPr>
      </p:pic>
      <p:pic>
        <p:nvPicPr>
          <p:cNvPr id="5" name="รูปภาพ 4" descr="park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33400"/>
            <a:ext cx="3657600" cy="5715000"/>
          </a:xfrm>
          <a:prstGeom prst="rect">
            <a:avLst/>
          </a:prstGeom>
        </p:spPr>
      </p:pic>
      <p:pic>
        <p:nvPicPr>
          <p:cNvPr id="6" name="รูปภาพ 5" descr="loo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2886075"/>
            <a:ext cx="4810125" cy="3909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http://www.vcharkarn.com/uploads/208/208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181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334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ระยะทาง 1 หน่วยดาราศาสตร์ หรือ 1 </a:t>
            </a:r>
            <a:r>
              <a:rPr lang="en-US" sz="20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AU (Astronomical Unit)</a:t>
            </a:r>
            <a:r>
              <a:rPr lang="en-US" b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เท่ากับระยะทางเฉลี่ยจากโลกไปยังดวงอาทิตย์ หรือ 149,600,000 ล้านกิโลเมตร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rgbClr val="FF0000"/>
                </a:solidFill>
                <a:cs typeface="EucrosiaUPC" pitchFamily="18" charset="-34"/>
              </a:rPr>
              <a:t>กฎแรงดึงดูดระหว่างมวลของ</a:t>
            </a:r>
            <a:r>
              <a:rPr lang="th-TH" sz="3200" b="1" u="sng" dirty="0" err="1" smtClean="0">
                <a:solidFill>
                  <a:srgbClr val="FF0000"/>
                </a:solidFill>
                <a:cs typeface="EucrosiaUPC" pitchFamily="18" charset="-34"/>
              </a:rPr>
              <a:t>นิว</a:t>
            </a:r>
            <a:r>
              <a:rPr lang="th-TH" sz="3200" b="1" u="sng" dirty="0" smtClean="0">
                <a:solidFill>
                  <a:srgbClr val="FF0000"/>
                </a:solidFill>
                <a:cs typeface="EucrosiaUPC" pitchFamily="18" charset="-34"/>
              </a:rPr>
              <a:t>ตัน</a:t>
            </a:r>
            <a:endParaRPr lang="th-TH" sz="3200" dirty="0">
              <a:solidFill>
                <a:srgbClr val="FF0000"/>
              </a:solidFill>
              <a:cs typeface="EucrosiaUPC" pitchFamily="18" charset="-34"/>
            </a:endParaRPr>
          </a:p>
        </p:txBody>
      </p:sp>
      <p:pic>
        <p:nvPicPr>
          <p:cNvPr id="3" name="Picture 2" descr="82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500042"/>
            <a:ext cx="4000528" cy="2732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1500174"/>
            <a:ext cx="41434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จากการศึกษากฎของ</a:t>
            </a:r>
            <a:r>
              <a:rPr lang="th-TH" sz="3200" dirty="0" err="1" smtClean="0">
                <a:solidFill>
                  <a:srgbClr val="0070C0"/>
                </a:solidFill>
                <a:cs typeface="EucrosiaUPC" pitchFamily="18" charset="-34"/>
              </a:rPr>
              <a:t>เคปเลอร์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dirty="0" err="1" smtClean="0">
                <a:solidFill>
                  <a:srgbClr val="0070C0"/>
                </a:solidFill>
                <a:cs typeface="EucrosiaUPC" pitchFamily="18" charset="-34"/>
              </a:rPr>
              <a:t>นิว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ตันเสนอทฤษฎีแรงดึงดูดระหว่างมวล หรือที่เรียกว่า </a:t>
            </a:r>
            <a:r>
              <a:rPr lang="th-TH" sz="3200" u="sng" dirty="0" smtClean="0">
                <a:solidFill>
                  <a:srgbClr val="00B050"/>
                </a:solidFill>
                <a:cs typeface="EucrosiaUPC" pitchFamily="18" charset="-34"/>
              </a:rPr>
              <a:t>กฎความโน้มถ่วงสากล </a:t>
            </a:r>
            <a:r>
              <a:rPr lang="en-US" sz="2400" i="1" dirty="0" smtClean="0">
                <a:solidFill>
                  <a:srgbClr val="FF0000"/>
                </a:solidFill>
                <a:latin typeface="Book Antiqua" pitchFamily="18" charset="0"/>
              </a:rPr>
              <a:t>(Newton’s law of universal gravitation)</a:t>
            </a:r>
          </a:p>
          <a:p>
            <a:endParaRPr lang="en-US" dirty="0" smtClean="0"/>
          </a:p>
          <a:p>
            <a:r>
              <a:rPr lang="th-TH" dirty="0" smtClean="0"/>
              <a:t>	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ให้  </a:t>
            </a:r>
            <a:r>
              <a:rPr lang="en-US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m</a:t>
            </a:r>
            <a:r>
              <a:rPr lang="en-US" i="1" baseline="-25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1</a:t>
            </a:r>
            <a:r>
              <a:rPr lang="en-US" sz="3200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และ </a:t>
            </a:r>
            <a:r>
              <a:rPr lang="en-US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m</a:t>
            </a:r>
            <a:r>
              <a:rPr lang="en-US" i="1" baseline="-25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2</a:t>
            </a:r>
            <a:r>
              <a:rPr lang="en-US" sz="3200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เป็นมวลสองก้อนอยู่ห่างกันเป็นระยะทาง ขนาดของแรงดึงดูดระหว่างมวลที่กระทำต่อมวลทั้งสองก้อนคือ</a:t>
            </a:r>
            <a:endParaRPr lang="th-TH" sz="3200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500438"/>
            <a:ext cx="2196115" cy="88582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214950"/>
            <a:ext cx="3429024" cy="806829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Book Antiqua" pitchFamily="18" charset="0"/>
              </a:rPr>
              <a:t>gravitational constant  :  G</a:t>
            </a:r>
            <a:endParaRPr lang="th-TH" sz="3200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latin typeface="Book Antiqua" pitchFamily="18" charset="0"/>
              </a:rPr>
              <a:t>Sir Henry Cavendish </a:t>
            </a:r>
            <a:r>
              <a:rPr lang="th-TH" b="1" i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ได้ทำการทดลองวัดค่า  </a:t>
            </a:r>
            <a:r>
              <a:rPr lang="en-US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G</a:t>
            </a:r>
            <a:r>
              <a:rPr lang="en-US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ไว้ตั้งแต่ปี พ.ศ. 2341 โดยใช้ดุลการบิด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en-US" b="1" i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(torsion balance)</a:t>
            </a:r>
            <a:endParaRPr lang="th-TH" b="1" i="1" dirty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</p:txBody>
      </p:sp>
      <p:pic>
        <p:nvPicPr>
          <p:cNvPr id="4" name="Picture 3" descr="8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8501122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858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 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จงคำนวณหาแรงโน้มถ่วง</a:t>
            </a:r>
          </a:p>
          <a:p>
            <a:endParaRPr lang="th-TH" sz="3200" dirty="0" smtClean="0">
              <a:solidFill>
                <a:srgbClr val="00B050"/>
              </a:solidFill>
              <a:cs typeface="EucrosiaUPC" pitchFamily="18" charset="-34"/>
            </a:endParaRPr>
          </a:p>
          <a:p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	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1.ระหว่างลูกโบว์ลิ่ง  2  ลูก ซึ่งมีมวล  7.3  กิโลกรัม    </a:t>
            </a:r>
          </a:p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วางห่างกัน  0.65  เมตร</a:t>
            </a:r>
          </a:p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	2.ระหว่างโลกกับดวงจันทร์  เมื่อ  ระยะทางจากโลกถึงดวงจันทร์เท่ากับ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38 x 10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7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m </a:t>
            </a:r>
            <a:r>
              <a:rPr lang="th-TH" sz="3200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และมวลของโลก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= 5.97 x 10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24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kg </a:t>
            </a:r>
            <a:r>
              <a:rPr lang="th-TH" sz="3200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ดวงจันทร์มีมวล 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= 7.33 x 10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22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kg</a:t>
            </a:r>
            <a:endParaRPr lang="th-TH" dirty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286256"/>
            <a:ext cx="2196115" cy="885828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214950"/>
            <a:ext cx="3429024" cy="806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image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295400"/>
            <a:ext cx="3276600" cy="3604260"/>
          </a:xfrm>
          <a:prstGeom prst="rect">
            <a:avLst/>
          </a:prstGeom>
        </p:spPr>
      </p:pic>
      <p:pic>
        <p:nvPicPr>
          <p:cNvPr id="3" name="รูปภาพ 2" descr="circular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762000"/>
            <a:ext cx="4306186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การเคลื่อนที่แบบวงกลม </a:t>
            </a:r>
          </a:p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  </a:t>
            </a:r>
          </a:p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การเคลื่อนที่ในแนววงกลม หมายถึง การเคลื่อนที่ ที่มีการเปลี่ยนแปลงความเร็วตลอดเวลา ถึงแม้อัตราเร็วจะคงที่ แต่เวกเตอร์ของความเร็วเปลี่ยนแปลง เช่น รถวิ่งบนถนนโค้ง  รถมอเตอร์</a:t>
            </a:r>
            <a:r>
              <a:rPr lang="th-TH" b="1" dirty="0" err="1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ไซต์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ไต่ถัง  การโคจรของดาวเทียมรอบโลก</a:t>
            </a:r>
            <a:endParaRPr lang="th-TH" b="1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" name="รูปภาพ 2" descr="slide0004_image0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066799"/>
            <a:ext cx="3733800" cy="4372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1601</Words>
  <Application>Microsoft Office PowerPoint</Application>
  <PresentationFormat>นำเสนอทางหน้าจอ (4:3)</PresentationFormat>
  <Paragraphs>290</Paragraphs>
  <Slides>73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73</vt:i4>
      </vt:variant>
    </vt:vector>
  </HeadingPairs>
  <TitlesOfParts>
    <vt:vector size="74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ภาพนิ่ง 61</vt:lpstr>
      <vt:lpstr>ภาพนิ่ง 62</vt:lpstr>
      <vt:lpstr>ภาพนิ่ง 63</vt:lpstr>
      <vt:lpstr>ภาพนิ่ง 64</vt:lpstr>
      <vt:lpstr>ภาพนิ่ง 65</vt:lpstr>
      <vt:lpstr>ภาพนิ่ง 66</vt:lpstr>
      <vt:lpstr>ภาพนิ่ง 67</vt:lpstr>
      <vt:lpstr>ภาพนิ่ง 68</vt:lpstr>
      <vt:lpstr>ภาพนิ่ง 69</vt:lpstr>
      <vt:lpstr>ภาพนิ่ง 70</vt:lpstr>
      <vt:lpstr>ภาพนิ่ง 71</vt:lpstr>
      <vt:lpstr>ภาพนิ่ง 72</vt:lpstr>
      <vt:lpstr>ภาพนิ่ง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SATIT</dc:creator>
  <cp:lastModifiedBy>SATIT</cp:lastModifiedBy>
  <cp:revision>21</cp:revision>
  <dcterms:created xsi:type="dcterms:W3CDTF">2015-01-19T02:06:35Z</dcterms:created>
  <dcterms:modified xsi:type="dcterms:W3CDTF">2015-01-21T03:04:51Z</dcterms:modified>
</cp:coreProperties>
</file>