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0" r:id="rId4"/>
    <p:sldId id="262" r:id="rId5"/>
    <p:sldId id="258" r:id="rId6"/>
    <p:sldId id="263" r:id="rId7"/>
    <p:sldId id="259" r:id="rId8"/>
    <p:sldId id="266" r:id="rId9"/>
    <p:sldId id="267" r:id="rId10"/>
    <p:sldId id="268" r:id="rId11"/>
    <p:sldId id="264" r:id="rId12"/>
    <p:sldId id="261" r:id="rId13"/>
    <p:sldId id="269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2447-1B23-4DA7-A083-A66ED882AABD}" type="datetimeFigureOut">
              <a:rPr lang="th-TH" smtClean="0"/>
              <a:pPr/>
              <a:t>05/01/53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4425-73A7-4D5D-800D-95AB04CFA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50004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cs typeface="EucrosiaUPC" pitchFamily="18" charset="-34"/>
              </a:rPr>
              <a:t>การเคลื่อนที่ของดาวเคราะห์</a:t>
            </a:r>
            <a:endParaRPr lang="th-TH" sz="3600" b="1" dirty="0">
              <a:solidFill>
                <a:srgbClr val="FF0000"/>
              </a:solidFill>
              <a:cs typeface="EucrosiaUPC" pitchFamily="18" charset="-34"/>
            </a:endParaRPr>
          </a:p>
        </p:txBody>
      </p:sp>
      <p:pic>
        <p:nvPicPr>
          <p:cNvPr id="5" name="Picture 4" descr="solar_syst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401962"/>
            <a:ext cx="8501121" cy="53387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8581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EucrosiaUPC" pitchFamily="18" charset="-34"/>
              </a:rPr>
              <a:t>ตัวอย่าง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  </a:t>
            </a:r>
            <a:r>
              <a:rPr lang="th-TH" sz="3200" b="1" dirty="0" smtClean="0">
                <a:solidFill>
                  <a:srgbClr val="0070C0"/>
                </a:solidFill>
                <a:cs typeface="EucrosiaUPC" pitchFamily="18" charset="-34"/>
              </a:rPr>
              <a:t>จงคำนวณหาแรงโน้มถ่วง</a:t>
            </a:r>
          </a:p>
          <a:p>
            <a:endParaRPr lang="th-TH" sz="3200" dirty="0" smtClean="0">
              <a:solidFill>
                <a:srgbClr val="00B050"/>
              </a:solidFill>
              <a:cs typeface="EucrosiaUPC" pitchFamily="18" charset="-34"/>
            </a:endParaRPr>
          </a:p>
          <a:p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	</a:t>
            </a:r>
            <a:r>
              <a:rPr lang="th-TH" sz="3200" b="1" dirty="0" smtClean="0">
                <a:solidFill>
                  <a:srgbClr val="00B050"/>
                </a:solidFill>
                <a:cs typeface="EucrosiaUPC" pitchFamily="18" charset="-34"/>
              </a:rPr>
              <a:t>1.ระหว่างลูกโบว์ลิ่ง  2  ลูก ซึ่งมีมวล  7.3  กิโลกรัม    </a:t>
            </a:r>
          </a:p>
          <a:p>
            <a:r>
              <a:rPr lang="th-TH" sz="3200" b="1" dirty="0" smtClean="0">
                <a:solidFill>
                  <a:srgbClr val="00B050"/>
                </a:solidFill>
                <a:cs typeface="EucrosiaUPC" pitchFamily="18" charset="-34"/>
              </a:rPr>
              <a:t>วางห่างกัน  0.65  เมตร</a:t>
            </a:r>
          </a:p>
          <a:p>
            <a:r>
              <a:rPr lang="th-TH" sz="3200" b="1" dirty="0" smtClean="0">
                <a:solidFill>
                  <a:srgbClr val="00B050"/>
                </a:solidFill>
                <a:cs typeface="EucrosiaUPC" pitchFamily="18" charset="-34"/>
              </a:rPr>
              <a:t>	2.ระหว่างโลกกับดวง</a:t>
            </a:r>
            <a:r>
              <a:rPr lang="th-TH" sz="3200" b="1" dirty="0" smtClean="0">
                <a:solidFill>
                  <a:srgbClr val="00B050"/>
                </a:solidFill>
                <a:cs typeface="EucrosiaUPC" pitchFamily="18" charset="-34"/>
              </a:rPr>
              <a:t>จันทร์  เมื่อ  ระยะทางจากโลกถึงดวงจันทร์เท่ากับ </a:t>
            </a:r>
            <a:r>
              <a:rPr lang="en-US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38 x 10</a:t>
            </a:r>
            <a:r>
              <a:rPr lang="en-US" baseline="30000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7</a:t>
            </a:r>
            <a:r>
              <a:rPr lang="en-US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 m </a:t>
            </a:r>
            <a:r>
              <a:rPr lang="th-TH" sz="3200" b="1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และมวลของโลก </a:t>
            </a:r>
            <a:r>
              <a:rPr lang="en-US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= 5.97 x 10</a:t>
            </a:r>
            <a:r>
              <a:rPr lang="en-US" baseline="30000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24</a:t>
            </a:r>
            <a:r>
              <a:rPr lang="en-US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 kg </a:t>
            </a:r>
            <a:r>
              <a:rPr lang="th-TH" sz="3200" b="1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ดวงจันทร์มีมวล  </a:t>
            </a:r>
            <a:r>
              <a:rPr lang="en-US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= 7.33 x 10</a:t>
            </a:r>
            <a:r>
              <a:rPr lang="en-US" baseline="30000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22</a:t>
            </a:r>
            <a:r>
              <a:rPr lang="en-US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 kg</a:t>
            </a:r>
            <a:endParaRPr lang="th-TH" dirty="0">
              <a:solidFill>
                <a:srgbClr val="00B050"/>
              </a:solidFill>
              <a:latin typeface="Book Antiqua" pitchFamily="18" charset="0"/>
              <a:cs typeface="EucrosiaUPC" pitchFamily="18" charset="-34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286256"/>
            <a:ext cx="2196115" cy="885828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5214950"/>
            <a:ext cx="3429024" cy="806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ocentr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a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9144000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0725A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1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571612"/>
            <a:ext cx="6858048" cy="31547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73581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EucrosiaUPC" pitchFamily="18" charset="-34"/>
              </a:rPr>
              <a:t>กฎข้อ 1 </a:t>
            </a:r>
            <a:r>
              <a:rPr lang="th-TH" sz="3200" b="1" dirty="0" smtClean="0">
                <a:solidFill>
                  <a:srgbClr val="00B050"/>
                </a:solidFill>
                <a:cs typeface="EucrosiaUPC" pitchFamily="18" charset="-34"/>
              </a:rPr>
              <a:t>ดาว</a:t>
            </a:r>
            <a:r>
              <a:rPr lang="th-TH" sz="3200" b="1" dirty="0">
                <a:solidFill>
                  <a:srgbClr val="00B050"/>
                </a:solidFill>
                <a:cs typeface="EucrosiaUPC" pitchFamily="18" charset="-34"/>
              </a:rPr>
              <a:t>เคราะห์โคจรรอบดวงอาทิตย์เป็นวงรี โดยมีดวงอาทิตย์อยู่ที่จุดโฟกัส ณ จุดใดจุดหนึ่ง </a:t>
            </a:r>
            <a:r>
              <a:rPr lang="th-TH" sz="3200" dirty="0">
                <a:solidFill>
                  <a:srgbClr val="0070C0"/>
                </a:solidFill>
                <a:cs typeface="EucrosiaUPC" pitchFamily="18" charset="-34"/>
              </a:rPr>
              <a:t>ตำแหน่งที่ดาวเคราะห์อยู่ใกล้ดวงอาทิตย์ที่สุดเรียกว่า </a:t>
            </a:r>
            <a:r>
              <a:rPr lang="en-US" sz="3200" dirty="0">
                <a:solidFill>
                  <a:srgbClr val="0070C0"/>
                </a:solidFill>
                <a:cs typeface="EucrosiaUPC" pitchFamily="18" charset="-34"/>
              </a:rPr>
              <a:t>Perihelion</a:t>
            </a:r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sz="3200" dirty="0">
                <a:solidFill>
                  <a:srgbClr val="0070C0"/>
                </a:solidFill>
                <a:cs typeface="EucrosiaUPC" pitchFamily="18" charset="-34"/>
              </a:rPr>
              <a:t>และตำแหน่งที่ดาวเคราะห์อยู่ไกลดวงอาทิตย์ที่สุดเรียกว่า </a:t>
            </a:r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Aphelion</a:t>
            </a:r>
            <a:endParaRPr lang="th-TH" dirty="0"/>
          </a:p>
        </p:txBody>
      </p:sp>
      <p:pic>
        <p:nvPicPr>
          <p:cNvPr id="5" name="Picture 4" descr="81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886865"/>
            <a:ext cx="6786610" cy="29710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46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0"/>
            <a:ext cx="5929354" cy="33575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3643314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EucrosiaUPC" pitchFamily="18" charset="-34"/>
              </a:rPr>
              <a:t>จากรูป</a:t>
            </a:r>
          </a:p>
          <a:p>
            <a:r>
              <a:rPr lang="th-TH" dirty="0" smtClean="0"/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r</a:t>
            </a:r>
            <a:r>
              <a:rPr lang="en-US" sz="3200" i="1" baseline="-25000" dirty="0" err="1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A</a:t>
            </a:r>
            <a:r>
              <a:rPr lang="en-US" sz="3200" dirty="0" smtClean="0">
                <a:solidFill>
                  <a:srgbClr val="00B050"/>
                </a:solidFill>
                <a:cs typeface="EucrosiaUPC" pitchFamily="18" charset="-34"/>
              </a:rPr>
              <a:t> 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คือระยะทางจากจุดโฟกัส ไปจนถึงขอบที่ไกลที่สุด </a:t>
            </a:r>
            <a:r>
              <a:rPr lang="en-US" b="1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(Aphelion) </a:t>
            </a:r>
            <a:endParaRPr lang="th-TH" b="1" dirty="0">
              <a:solidFill>
                <a:srgbClr val="00B050"/>
              </a:solidFill>
              <a:latin typeface="Book Antiqua" pitchFamily="18" charset="0"/>
              <a:cs typeface="EucrosiaUPC" pitchFamily="18" charset="-34"/>
            </a:endParaRPr>
          </a:p>
          <a:p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r</a:t>
            </a:r>
            <a:r>
              <a:rPr lang="en-US" sz="3200" i="1" baseline="-25000" dirty="0" err="1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A</a:t>
            </a:r>
            <a:r>
              <a:rPr lang="en-US" sz="3200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 = a + c</a:t>
            </a:r>
            <a:r>
              <a:rPr lang="en-US" sz="3200" dirty="0" smtClean="0">
                <a:solidFill>
                  <a:srgbClr val="00B050"/>
                </a:solidFill>
                <a:cs typeface="EucrosiaUPC" pitchFamily="18" charset="-34"/>
              </a:rPr>
              <a:t/>
            </a:r>
            <a:br>
              <a:rPr lang="en-US" sz="3200" dirty="0" smtClean="0">
                <a:solidFill>
                  <a:srgbClr val="00B050"/>
                </a:solidFill>
                <a:cs typeface="EucrosiaUPC" pitchFamily="18" charset="-34"/>
              </a:rPr>
            </a:b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r</a:t>
            </a:r>
            <a:r>
              <a:rPr lang="en-US" sz="3200" i="1" baseline="-25000" dirty="0" err="1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P</a:t>
            </a:r>
            <a:r>
              <a:rPr lang="en-US" sz="3200" dirty="0" smtClean="0">
                <a:solidFill>
                  <a:srgbClr val="00B050"/>
                </a:solidFill>
                <a:cs typeface="EucrosiaUPC" pitchFamily="18" charset="-34"/>
              </a:rPr>
              <a:t> 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คือระยะทางจากจุดโฟกัส ไปจนถึงขอบที่ใกล้ที่สุด </a:t>
            </a:r>
            <a:r>
              <a:rPr lang="en-US" b="1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(Perihelion)</a:t>
            </a:r>
            <a:r>
              <a:rPr lang="th-TH" b="1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 </a:t>
            </a:r>
          </a:p>
          <a:p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r</a:t>
            </a:r>
            <a:r>
              <a:rPr lang="en-US" sz="3200" i="1" baseline="-25000" dirty="0" err="1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P</a:t>
            </a:r>
            <a:r>
              <a:rPr lang="en-US" sz="3200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 = a - c</a:t>
            </a:r>
            <a:endParaRPr lang="th-TH" sz="3200" i="1" dirty="0">
              <a:solidFill>
                <a:srgbClr val="FF0000"/>
              </a:solidFill>
              <a:latin typeface="Book Antiqua" pitchFamily="18" charset="0"/>
              <a:cs typeface="Eucrosia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929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EucrosiaUPC" pitchFamily="18" charset="-34"/>
              </a:rPr>
              <a:t>กฎข้อ 2 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เส้น</a:t>
            </a:r>
            <a:r>
              <a:rPr lang="th-TH" sz="3200" dirty="0">
                <a:solidFill>
                  <a:srgbClr val="0070C0"/>
                </a:solidFill>
                <a:cs typeface="EucrosiaUPC" pitchFamily="18" charset="-34"/>
              </a:rPr>
              <a:t>ที่ลากเชื่อมต่อระหว่างดาวเคราะห์กับดวงอาทิตย์ จะ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กวาด</a:t>
            </a:r>
            <a:r>
              <a:rPr lang="th-TH" sz="3200" dirty="0">
                <a:solidFill>
                  <a:srgbClr val="0070C0"/>
                </a:solidFill>
                <a:cs typeface="EucrosiaUPC" pitchFamily="18" charset="-34"/>
              </a:rPr>
              <a:t>ที่พื้นที่เท่ากันในเวลาเท่ากัน </a:t>
            </a:r>
            <a:r>
              <a:rPr lang="th-TH" sz="3200" dirty="0">
                <a:solidFill>
                  <a:srgbClr val="00B050"/>
                </a:solidFill>
                <a:cs typeface="EucrosiaUPC" pitchFamily="18" charset="-34"/>
              </a:rPr>
              <a:t>บางครั้งเราก็เรียกกฎข้อที่ 2 นี้ว่า 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กฎพื้นที่</a:t>
            </a:r>
            <a:r>
              <a:rPr lang="th-TH" sz="3200" dirty="0">
                <a:solidFill>
                  <a:srgbClr val="00B050"/>
                </a:solidFill>
                <a:cs typeface="EucrosiaUPC" pitchFamily="18" charset="-34"/>
              </a:rPr>
              <a:t>เท่ากัน หมายความว่า เมื่อดาวเคราะห์อยู่ไกลดวงอาทิตย์จะเคลื่อนที่ช้ากว่าช่วงที่อยู่ใกล้ดวง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อาทิตย์</a:t>
            </a:r>
            <a:endParaRPr lang="th-TH" sz="3200" dirty="0">
              <a:solidFill>
                <a:srgbClr val="00B050"/>
              </a:solidFill>
              <a:cs typeface="EucrosiaUPC" pitchFamily="18" charset="-34"/>
            </a:endParaRPr>
          </a:p>
        </p:txBody>
      </p:sp>
      <p:pic>
        <p:nvPicPr>
          <p:cNvPr id="4" name="Picture 3" descr="81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428868"/>
            <a:ext cx="5956224" cy="2885461"/>
          </a:xfrm>
          <a:prstGeom prst="rect">
            <a:avLst/>
          </a:prstGeom>
        </p:spPr>
      </p:pic>
      <p:pic>
        <p:nvPicPr>
          <p:cNvPr id="5" name="Picture 4" descr="82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5543037"/>
            <a:ext cx="3071834" cy="10808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sl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928934"/>
            <a:ext cx="6002231" cy="2786082"/>
          </a:xfrm>
          <a:prstGeom prst="rect">
            <a:avLst/>
          </a:prstGeom>
        </p:spPr>
      </p:pic>
      <p:pic>
        <p:nvPicPr>
          <p:cNvPr id="3" name="Picture 2" descr="ks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85728"/>
            <a:ext cx="2786082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FF0000"/>
                </a:solidFill>
                <a:cs typeface="EucrosiaUPC" pitchFamily="18" charset="-34"/>
              </a:rPr>
              <a:t>กฎข้อ 3 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คาบ</a:t>
            </a:r>
            <a:r>
              <a:rPr lang="th-TH" sz="3200" dirty="0">
                <a:solidFill>
                  <a:srgbClr val="00B050"/>
                </a:solidFill>
                <a:cs typeface="EucrosiaUPC" pitchFamily="18" charset="-34"/>
              </a:rPr>
              <a:t>การโคจรรอบดวงอาทิตย์ของดาวเคราะห์ยกกำลังสอง จะแปรตามกับระยะห่างของดาวเคราะห์ถึงดวงอาทิตย์ยกกำลังสาม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 </a:t>
            </a:r>
          </a:p>
          <a:p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หมายความ</a:t>
            </a:r>
            <a:r>
              <a:rPr lang="th-TH" sz="3200" dirty="0">
                <a:solidFill>
                  <a:srgbClr val="0070C0"/>
                </a:solidFill>
                <a:cs typeface="EucrosiaUPC" pitchFamily="18" charset="-34"/>
              </a:rPr>
              <a:t>ว่า ยิ่งดาวเคราะห์อยู่ห่างจากดวงอาทิตย์เท่าไหร่ ก็ยิ่งโคจรรอบดวงอาทิตย์ช้า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ลง</a:t>
            </a:r>
            <a:endParaRPr lang="th-TH" sz="3200" dirty="0">
              <a:solidFill>
                <a:srgbClr val="0070C0"/>
              </a:solidFill>
              <a:cs typeface="EucrosiaUPC" pitchFamily="18" charset="-34"/>
            </a:endParaRPr>
          </a:p>
        </p:txBody>
      </p:sp>
      <p:pic>
        <p:nvPicPr>
          <p:cNvPr id="3" name="Picture 2" descr="Cen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428868"/>
            <a:ext cx="3857652" cy="3896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u="sng" dirty="0" smtClean="0">
                <a:solidFill>
                  <a:srgbClr val="FF0000"/>
                </a:solidFill>
                <a:cs typeface="EucrosiaUPC" pitchFamily="18" charset="-34"/>
              </a:rPr>
              <a:t>กฎแรงดึงดูดระหว่างมวลของ</a:t>
            </a:r>
            <a:r>
              <a:rPr lang="th-TH" sz="3200" b="1" u="sng" dirty="0" err="1" smtClean="0">
                <a:solidFill>
                  <a:srgbClr val="FF0000"/>
                </a:solidFill>
                <a:cs typeface="EucrosiaUPC" pitchFamily="18" charset="-34"/>
              </a:rPr>
              <a:t>นิว</a:t>
            </a:r>
            <a:r>
              <a:rPr lang="th-TH" sz="3200" b="1" u="sng" dirty="0" smtClean="0">
                <a:solidFill>
                  <a:srgbClr val="FF0000"/>
                </a:solidFill>
                <a:cs typeface="EucrosiaUPC" pitchFamily="18" charset="-34"/>
              </a:rPr>
              <a:t>ตัน</a:t>
            </a:r>
            <a:endParaRPr lang="th-TH" sz="3200" dirty="0">
              <a:solidFill>
                <a:srgbClr val="FF0000"/>
              </a:solidFill>
              <a:cs typeface="EucrosiaUPC" pitchFamily="18" charset="-34"/>
            </a:endParaRPr>
          </a:p>
        </p:txBody>
      </p:sp>
      <p:pic>
        <p:nvPicPr>
          <p:cNvPr id="3" name="Picture 2" descr="82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500042"/>
            <a:ext cx="4000528" cy="2732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034" y="1500174"/>
            <a:ext cx="41434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จากการศึกษากฎของ</a:t>
            </a:r>
            <a:r>
              <a:rPr lang="th-TH" sz="3200" dirty="0" err="1" smtClean="0">
                <a:solidFill>
                  <a:srgbClr val="0070C0"/>
                </a:solidFill>
                <a:cs typeface="EucrosiaUPC" pitchFamily="18" charset="-34"/>
              </a:rPr>
              <a:t>เคปเลอร์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sz="3200" dirty="0" err="1" smtClean="0">
                <a:solidFill>
                  <a:srgbClr val="0070C0"/>
                </a:solidFill>
                <a:cs typeface="EucrosiaUPC" pitchFamily="18" charset="-34"/>
              </a:rPr>
              <a:t>นิว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ตันเสนอทฤษฎีแรงดึงดูดระหว่างมวล หรือที่เรียกว่า </a:t>
            </a:r>
            <a:r>
              <a:rPr lang="th-TH" sz="3200" u="sng" dirty="0" smtClean="0">
                <a:solidFill>
                  <a:srgbClr val="00B050"/>
                </a:solidFill>
                <a:cs typeface="EucrosiaUPC" pitchFamily="18" charset="-34"/>
              </a:rPr>
              <a:t>กฎความโน้มถ่วงสากล </a:t>
            </a:r>
            <a:r>
              <a:rPr lang="en-US" sz="2400" i="1" dirty="0" smtClean="0">
                <a:solidFill>
                  <a:srgbClr val="FF0000"/>
                </a:solidFill>
                <a:latin typeface="Book Antiqua" pitchFamily="18" charset="0"/>
              </a:rPr>
              <a:t>(Newton’s law of universal gravitation)</a:t>
            </a:r>
          </a:p>
          <a:p>
            <a:endParaRPr lang="en-US" dirty="0" smtClean="0"/>
          </a:p>
          <a:p>
            <a:r>
              <a:rPr lang="th-TH" dirty="0" smtClean="0"/>
              <a:t>	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ให้  </a:t>
            </a:r>
            <a:r>
              <a:rPr lang="en-US" i="1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m</a:t>
            </a:r>
            <a:r>
              <a:rPr lang="en-US" i="1" baseline="-250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1</a:t>
            </a:r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และ </a:t>
            </a:r>
            <a:r>
              <a:rPr lang="en-US" i="1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m</a:t>
            </a:r>
            <a:r>
              <a:rPr lang="en-US" i="1" baseline="-250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2</a:t>
            </a:r>
            <a:r>
              <a:rPr lang="en-US" sz="3200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เป็นมวลสองก้อนอยู่ห่างกันเป็นระยะทาง ขนาดของแรงดึงดูดระหว่างมวลที่กระทำต่อมวลทั้งสองก้อนคือ</a:t>
            </a:r>
            <a:endParaRPr lang="th-TH" sz="3200" dirty="0">
              <a:solidFill>
                <a:srgbClr val="00B050"/>
              </a:solidFill>
              <a:cs typeface="EucrosiaUPC" pitchFamily="18" charset="-34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500438"/>
            <a:ext cx="2196115" cy="88582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214950"/>
            <a:ext cx="3429024" cy="806829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Book Antiqua" pitchFamily="18" charset="0"/>
              </a:rPr>
              <a:t>gravitational constant  :  G</a:t>
            </a:r>
            <a:endParaRPr lang="th-TH" sz="3200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  <a:latin typeface="Book Antiqua" pitchFamily="18" charset="0"/>
              </a:rPr>
              <a:t>Sir Henry Cavendish </a:t>
            </a:r>
            <a:r>
              <a:rPr lang="th-TH" i="1" dirty="0" smtClean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ได้ทำการทดลองวัดค่า  </a:t>
            </a:r>
            <a:r>
              <a:rPr lang="en-US" i="1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G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 ไว้ตั้งแต่ปี พ.ศ. 2341 โดยใช้ดุลการบิด </a:t>
            </a:r>
            <a:r>
              <a:rPr lang="en-US" i="1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(torsion balance)</a:t>
            </a:r>
            <a:endParaRPr lang="th-TH" i="1" dirty="0">
              <a:solidFill>
                <a:srgbClr val="00B050"/>
              </a:solidFill>
              <a:latin typeface="Book Antiqua" pitchFamily="18" charset="0"/>
              <a:cs typeface="EucrosiaUPC" pitchFamily="18" charset="-34"/>
            </a:endParaRPr>
          </a:p>
        </p:txBody>
      </p:sp>
      <p:pic>
        <p:nvPicPr>
          <p:cNvPr id="4" name="Picture 3" descr="8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071678"/>
            <a:ext cx="8501122" cy="45720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219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SDSSRU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SATIT</dc:creator>
  <cp:lastModifiedBy>SATIT</cp:lastModifiedBy>
  <cp:revision>12</cp:revision>
  <dcterms:created xsi:type="dcterms:W3CDTF">2010-01-04T22:17:40Z</dcterms:created>
  <dcterms:modified xsi:type="dcterms:W3CDTF">2010-01-05T06:26:49Z</dcterms:modified>
</cp:coreProperties>
</file>