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9" r:id="rId5"/>
    <p:sldId id="287" r:id="rId6"/>
    <p:sldId id="288" r:id="rId7"/>
    <p:sldId id="282" r:id="rId8"/>
    <p:sldId id="29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292" r:id="rId34"/>
    <p:sldId id="293" r:id="rId35"/>
    <p:sldId id="477" r:id="rId36"/>
    <p:sldId id="478" r:id="rId37"/>
    <p:sldId id="479" r:id="rId38"/>
    <p:sldId id="294" r:id="rId39"/>
    <p:sldId id="480" r:id="rId40"/>
    <p:sldId id="482" r:id="rId41"/>
    <p:sldId id="483" r:id="rId42"/>
    <p:sldId id="484" r:id="rId43"/>
    <p:sldId id="485" r:id="rId44"/>
    <p:sldId id="286" r:id="rId45"/>
    <p:sldId id="291" r:id="rId46"/>
    <p:sldId id="295" r:id="rId47"/>
    <p:sldId id="296" r:id="rId48"/>
    <p:sldId id="297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33" r:id="rId64"/>
    <p:sldId id="334" r:id="rId65"/>
    <p:sldId id="335" r:id="rId66"/>
    <p:sldId id="329" r:id="rId67"/>
    <p:sldId id="330" r:id="rId68"/>
    <p:sldId id="331" r:id="rId69"/>
    <p:sldId id="336" r:id="rId70"/>
    <p:sldId id="284" r:id="rId71"/>
    <p:sldId id="481" r:id="rId72"/>
    <p:sldId id="261" r:id="rId73"/>
    <p:sldId id="344" r:id="rId74"/>
    <p:sldId id="345" r:id="rId75"/>
    <p:sldId id="346" r:id="rId76"/>
    <p:sldId id="348" r:id="rId77"/>
    <p:sldId id="349" r:id="rId78"/>
    <p:sldId id="360" r:id="rId79"/>
    <p:sldId id="350" r:id="rId80"/>
    <p:sldId id="351" r:id="rId81"/>
    <p:sldId id="352" r:id="rId82"/>
    <p:sldId id="353" r:id="rId83"/>
    <p:sldId id="354" r:id="rId84"/>
    <p:sldId id="370" r:id="rId85"/>
    <p:sldId id="355" r:id="rId86"/>
    <p:sldId id="356" r:id="rId87"/>
    <p:sldId id="357" r:id="rId88"/>
    <p:sldId id="358" r:id="rId89"/>
    <p:sldId id="359" r:id="rId90"/>
    <p:sldId id="361" r:id="rId91"/>
    <p:sldId id="362" r:id="rId92"/>
    <p:sldId id="363" r:id="rId93"/>
    <p:sldId id="364" r:id="rId94"/>
    <p:sldId id="365" r:id="rId95"/>
    <p:sldId id="371" r:id="rId96"/>
    <p:sldId id="366" r:id="rId97"/>
    <p:sldId id="367" r:id="rId98"/>
    <p:sldId id="375" r:id="rId99"/>
    <p:sldId id="372" r:id="rId100"/>
    <p:sldId id="374" r:id="rId101"/>
    <p:sldId id="262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  <p:sldId id="384" r:id="rId111"/>
    <p:sldId id="385" r:id="rId112"/>
    <p:sldId id="386" r:id="rId113"/>
    <p:sldId id="387" r:id="rId114"/>
    <p:sldId id="436" r:id="rId115"/>
    <p:sldId id="437" r:id="rId116"/>
    <p:sldId id="438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434" r:id="rId126"/>
    <p:sldId id="435" r:id="rId127"/>
    <p:sldId id="396" r:id="rId128"/>
    <p:sldId id="397" r:id="rId129"/>
    <p:sldId id="398" r:id="rId130"/>
    <p:sldId id="399" r:id="rId131"/>
    <p:sldId id="400" r:id="rId132"/>
    <p:sldId id="401" r:id="rId133"/>
    <p:sldId id="402" r:id="rId134"/>
    <p:sldId id="403" r:id="rId135"/>
    <p:sldId id="404" r:id="rId136"/>
    <p:sldId id="405" r:id="rId137"/>
    <p:sldId id="406" r:id="rId138"/>
    <p:sldId id="407" r:id="rId139"/>
    <p:sldId id="408" r:id="rId140"/>
    <p:sldId id="409" r:id="rId141"/>
    <p:sldId id="410" r:id="rId142"/>
    <p:sldId id="411" r:id="rId143"/>
    <p:sldId id="412" r:id="rId144"/>
    <p:sldId id="413" r:id="rId145"/>
    <p:sldId id="414" r:id="rId146"/>
    <p:sldId id="415" r:id="rId147"/>
    <p:sldId id="416" r:id="rId148"/>
    <p:sldId id="417" r:id="rId149"/>
    <p:sldId id="418" r:id="rId150"/>
    <p:sldId id="368" r:id="rId151"/>
    <p:sldId id="419" r:id="rId152"/>
    <p:sldId id="420" r:id="rId153"/>
    <p:sldId id="421" r:id="rId154"/>
    <p:sldId id="263" r:id="rId155"/>
    <p:sldId id="422" r:id="rId156"/>
    <p:sldId id="423" r:id="rId157"/>
    <p:sldId id="463" r:id="rId158"/>
    <p:sldId id="424" r:id="rId159"/>
    <p:sldId id="425" r:id="rId160"/>
    <p:sldId id="426" r:id="rId161"/>
    <p:sldId id="427" r:id="rId162"/>
    <p:sldId id="428" r:id="rId163"/>
    <p:sldId id="464" r:id="rId164"/>
    <p:sldId id="429" r:id="rId165"/>
    <p:sldId id="430" r:id="rId166"/>
    <p:sldId id="431" r:id="rId167"/>
    <p:sldId id="432" r:id="rId168"/>
    <p:sldId id="465" r:id="rId169"/>
    <p:sldId id="433" r:id="rId170"/>
    <p:sldId id="467" r:id="rId171"/>
    <p:sldId id="466" r:id="rId172"/>
    <p:sldId id="468" r:id="rId173"/>
    <p:sldId id="469" r:id="rId174"/>
    <p:sldId id="470" r:id="rId175"/>
    <p:sldId id="471" r:id="rId176"/>
    <p:sldId id="472" r:id="rId177"/>
    <p:sldId id="473" r:id="rId178"/>
    <p:sldId id="264" r:id="rId179"/>
    <p:sldId id="439" r:id="rId180"/>
    <p:sldId id="440" r:id="rId181"/>
    <p:sldId id="441" r:id="rId182"/>
    <p:sldId id="442" r:id="rId183"/>
    <p:sldId id="443" r:id="rId184"/>
    <p:sldId id="448" r:id="rId185"/>
    <p:sldId id="449" r:id="rId186"/>
    <p:sldId id="450" r:id="rId187"/>
    <p:sldId id="444" r:id="rId188"/>
    <p:sldId id="445" r:id="rId189"/>
    <p:sldId id="446" r:id="rId190"/>
    <p:sldId id="447" r:id="rId191"/>
    <p:sldId id="459" r:id="rId192"/>
    <p:sldId id="474" r:id="rId193"/>
    <p:sldId id="475" r:id="rId194"/>
    <p:sldId id="476" r:id="rId195"/>
    <p:sldId id="460" r:id="rId196"/>
    <p:sldId id="461" r:id="rId197"/>
    <p:sldId id="462" r:id="rId198"/>
    <p:sldId id="451" r:id="rId199"/>
    <p:sldId id="452" r:id="rId200"/>
    <p:sldId id="453" r:id="rId201"/>
    <p:sldId id="454" r:id="rId202"/>
    <p:sldId id="455" r:id="rId203"/>
    <p:sldId id="456" r:id="rId204"/>
    <p:sldId id="457" r:id="rId205"/>
    <p:sldId id="265" r:id="rId206"/>
    <p:sldId id="285" r:id="rId20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viewProps" Target="view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B943-546C-4AD1-B213-89BF5E3937CE}" type="datetimeFigureOut">
              <a:rPr lang="th-TH" smtClean="0"/>
              <a:pPr/>
              <a:t>12/11/56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A7A0-8BAF-4DDD-A039-A54D08AED3F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gi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gi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gi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gi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school.phutti.net/force/force/pics/fric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chool.phutti.net/force/force/pics/fric4.jpg" TargetMode="External"/><Relationship Id="rId4" Type="http://schemas.openxmlformats.org/officeDocument/2006/relationships/image" Target="../media/image4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gif"/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gif"/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gif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gi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gif"/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gi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gi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gif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gif"/><Relationship Id="rId2" Type="http://schemas.openxmlformats.org/officeDocument/2006/relationships/image" Target="../media/image19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13" Type="http://schemas.openxmlformats.org/officeDocument/2006/relationships/hyperlink" Target="http://www.irandokht.com/images/nowruz-tajikestan8.jpg" TargetMode="External"/><Relationship Id="rId3" Type="http://schemas.openxmlformats.org/officeDocument/2006/relationships/hyperlink" Target="http://images.google.co.th/imgres?imgurl=http://www.rozanehmagazine.com/NoveDec05/Pic127-BakuNowruz.jpg&amp;imgrefurl=http://www.rozanehmagazine.com/NoveDec05/AZPartV.html&amp;h=320&amp;w=243&amp;sz=22&amp;hl=th&amp;start=51&amp;usg=__hsRjE_FVqqGg-Z65wF13KlONDKQ=&amp;tbnid=8-IgsnOTFu-3LM:&amp;tbnh=118&amp;tbnw=90&amp;prev=/images?q=nowruz&amp;start=40&amp;gbv=2&amp;ndsp=20&amp;hl=th&amp;sa=N" TargetMode="External"/><Relationship Id="rId7" Type="http://schemas.openxmlformats.org/officeDocument/2006/relationships/hyperlink" Target="http://images.google.co.th/imgres?imgurl=http://bp0.blogger.com/_XBx3YitcJwc/R1HTH6k-E9I/AAAAAAAAACk/kD6tswEp_f8/s1600-R/940685-Happy-Nowruz-2006-1.jpg&amp;imgrefurl=http://nowruz08.blogspot.com/&amp;h=450&amp;w=600&amp;sz=78&amp;hl=th&amp;start=27&amp;usg=__aWRDIP_vbJf0EBjbLXZECeuCsCw=&amp;tbnid=craSRNpHis6xeM:&amp;tbnh=101&amp;tbnw=135&amp;prev=/images?q=nowruz&amp;start=20&amp;gbv=2&amp;ndsp=20&amp;hl=th&amp;sa=N" TargetMode="External"/><Relationship Id="rId12" Type="http://schemas.openxmlformats.org/officeDocument/2006/relationships/image" Target="../media/image217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jpeg"/><Relationship Id="rId11" Type="http://schemas.openxmlformats.org/officeDocument/2006/relationships/hyperlink" Target="http://images.google.co.th/imgres?imgurl=http://farm1.static.flickr.com/3/6886841_0586fbf69a.jpg?v=0&amp;imgrefurl=http://flickr.com/photos/37901359@N00/6886841&amp;h=370&amp;w=273&amp;sz=32&amp;hl=th&amp;start=21&amp;usg=__8p8Ke4ofHy3EdJPcHFZXZF_BIkI=&amp;tbnid=9TIZ3xB181wO1M:&amp;tbnh=122&amp;tbnw=90&amp;prev=/images?q=nowruz&amp;start=20&amp;gbv=2&amp;ndsp=20&amp;hl=th&amp;sa=N" TargetMode="External"/><Relationship Id="rId5" Type="http://schemas.openxmlformats.org/officeDocument/2006/relationships/hyperlink" Target="http://images.google.co.th/imgres?imgurl=http://cache.daylife.com/imageserve/06NZ3rxgcmbzR/610x.jpg&amp;imgrefurl=http://www.daylife.com/photo/06NZ3rxgcmbzR&amp;h=442&amp;w=610&amp;sz=74&amp;hl=th&amp;start=54&amp;usg=__J-Sy_ZlmEIrByDP-zybdcF3zPPU=&amp;tbnid=6PdDbCwuCLiOHM:&amp;tbnh=99&amp;tbnw=136&amp;prev=/images?q=nowruz&amp;start=40&amp;gbv=2&amp;ndsp=20&amp;hl=th&amp;sa=N" TargetMode="External"/><Relationship Id="rId10" Type="http://schemas.openxmlformats.org/officeDocument/2006/relationships/image" Target="../media/image216.jpeg"/><Relationship Id="rId4" Type="http://schemas.openxmlformats.org/officeDocument/2006/relationships/image" Target="../media/image213.jpeg"/><Relationship Id="rId9" Type="http://schemas.openxmlformats.org/officeDocument/2006/relationships/hyperlink" Target="http://images.google.co.th/imgres?imgurl=http://www.payvand.com/news/08/mar/IAPAC-Nowruz-Gala-SF.jpg&amp;imgrefurl=http://www.payvand.com/news/08/mar/1230.html&amp;h=267&amp;w=400&amp;sz=31&amp;hl=th&amp;start=28&amp;usg=__DXov2QkMTEoFjfCrqQafM0KuNb0=&amp;tbnid=HJ68v2TH76sqTM:&amp;tbnh=83&amp;tbnw=124&amp;prev=/images?q=nowruz&amp;start=20&amp;gbv=2&amp;ndsp=20&amp;hl=th&amp;sa=N" TargetMode="External"/><Relationship Id="rId14" Type="http://schemas.openxmlformats.org/officeDocument/2006/relationships/image" Target="../media/image218.jpeg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gif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gif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gi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gif"/><Relationship Id="rId2" Type="http://schemas.openxmlformats.org/officeDocument/2006/relationships/image" Target="../media/image228.gif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gif"/><Relationship Id="rId2" Type="http://schemas.openxmlformats.org/officeDocument/2006/relationships/image" Target="../media/image230.jpe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hyperlink" Target="http://upload.wikimedia.org/wikipedia/th/9/94/Thpwave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2.png"/><Relationship Id="rId4" Type="http://schemas.openxmlformats.org/officeDocument/2006/relationships/image" Target="http://upload.wikimedia.org/wikipedia/th/thumb/9/94/Thpwave.png/800px-Thpwave.png" TargetMode="Externa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hyperlink" Target="http://upload.wikimedia.org/wikipedia/th/9/94/Thpwave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th/thumb/9/94/Thpwave.png/800px-Thpwave.png" TargetMode="Externa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school.phutti.net/force/force/pics/force1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gi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chool.phutti.net/force/force/pics/fric4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i301.photobucket.com/albums/nn75/blackbox020/1-1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http://i301.photobucket.com/albums/nn75/blackbox020/1-2.gif" TargetMode="Externa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i301.photobucket.com/albums/nn75/blackbox020/3-2.gi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4.bp.blogspot.com/_xB8Z7B62t6M/TQl-SWtFWAI/AAAAAAAAAD0/pI7fj_ynrZ4/s1600/tri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hyperlink" Target="http://4.bp.blogspot.com/-ZLjCViHNiLA/Tn24d1muIjI/AAAAAAAAAk0/okSYFaqPxWE/s1600/tri18.JPG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11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กลศาสตร์และการเคลื่อนที่ </a:t>
            </a:r>
            <a:r>
              <a:rPr lang="en-US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(1)</a:t>
            </a:r>
            <a:endParaRPr lang="th-TH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โดย</a:t>
            </a:r>
          </a:p>
          <a:p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อาจารย์ปิ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ยะ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พงษ์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ทวี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พงษ์</a:t>
            </a:r>
            <a:endParaRPr lang="th-TH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กลุ่มสาระการเรียนรู้วิทยาศาสตร์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โรเรียนสาธิตมหาวิทยาลัยราช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ภัฎ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สวน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สุนัน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ทา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cs typeface="EucrosiaUPC" pitchFamily="18" charset="-34"/>
              </a:rPr>
              <a:t>แรง</a:t>
            </a:r>
            <a:endParaRPr lang="th-TH" sz="40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ในชีวิตประจำวัน ทุกคนออกแรงกระทำต่อวัตถุต่างๆกัน เช่น ดันประตู หิ้วกระเป๋า ยกหนังสือ เข็นรถ เป็นต้น การออกแรงดังกล่าวจะบอกขนาดของแรงว่ามากหรือน้อย มักใช้ความรู้สึกเข้าช่วย เช่น รู้สึกว่ายกหนังสือออกแรงน้อยกว่าเข็นรถ การบอกขนาดของแรงดังกล่าวจะได้ข้อมูลไม่เที่ยงตรง </a:t>
            </a:r>
          </a:p>
          <a:p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	ส่วนการบอกขนาดของแรงในทางฟิสิกส์นั้นจะบอกจากผลของแรง ได้แก่ มวลวัตถุ และการเปลี่ยนสภาพการเคลื่อนที่ของวัตถุ เพราะแรงสามารถทำให้วัตถุเปลี่ยนสภาพการเคลื่อนที่ได้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(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โดยกำหนดให้ขนาดของแรง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err="1" smtClean="0">
                <a:solidFill>
                  <a:srgbClr val="00B050"/>
                </a:solidFill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ตันคือ ขนาดแรงที่ทำให้มวล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กิโลกรัมเคลื่อนที่ไปตามแนวแรงด้วยความเร่ง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 </a:t>
            </a:r>
            <a:r>
              <a:rPr lang="th-TH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เมตร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/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วินาที</a:t>
            </a:r>
            <a:r>
              <a:rPr lang="en-US" sz="3200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sz="3200" baseline="300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838200"/>
            <a:ext cx="1143000" cy="419583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71600"/>
            <a:ext cx="2084004" cy="428625"/>
          </a:xfrm>
          <a:prstGeom prst="rect">
            <a:avLst/>
          </a:prstGeom>
          <a:noFill/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05000"/>
            <a:ext cx="2057400" cy="380029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1600200" cy="368300"/>
          </a:xfrm>
          <a:prstGeom prst="rect">
            <a:avLst/>
          </a:prstGeom>
          <a:noFill/>
        </p:spPr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1.พิจารณาในแนวราบ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362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……….(2)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0" y="228600"/>
            <a:ext cx="0" cy="6324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381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จะได้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10668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(u</a:t>
            </a:r>
            <a:r>
              <a:rPr lang="en-US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sin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+(u</a:t>
            </a:r>
            <a:r>
              <a:rPr lang="en-US" baseline="-25000" dirty="0" smtClean="0">
                <a:solidFill>
                  <a:srgbClr val="00B050"/>
                </a:solidFill>
                <a:latin typeface="Book Antiqua" pitchFamily="18" charset="0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cos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= (20)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+(15)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733800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(1)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+(2)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th-TH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นำสมการ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1981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(sin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+ cos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 = 625 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2895600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(sin</a:t>
            </a:r>
            <a:r>
              <a:rPr lang="en-US" baseline="30000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FF000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 + cos</a:t>
            </a:r>
            <a:r>
              <a:rPr lang="en-US" baseline="30000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l-GR" dirty="0" smtClean="0">
                <a:solidFill>
                  <a:srgbClr val="FF0000"/>
                </a:solidFill>
                <a:latin typeface="Book Antiqua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) =  1</a:t>
            </a:r>
            <a:endParaRPr lang="th-TH" baseline="30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2895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ในทางตรีโกณมิติ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381000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= 625 </a:t>
            </a:r>
            <a:endParaRPr lang="th-TH" baseline="30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4495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 = 25  </a:t>
            </a:r>
            <a:r>
              <a:rPr lang="en-US" i="1" dirty="0" smtClean="0">
                <a:solidFill>
                  <a:srgbClr val="00B050"/>
                </a:solidFill>
                <a:latin typeface="Book Antiqua" pitchFamily="18" charset="0"/>
              </a:rPr>
              <a:t>m/s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th-TH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B050"/>
                </a:solidFill>
                <a:cs typeface="EucrosiaUPC" pitchFamily="18" charset="-34"/>
              </a:rPr>
              <a:t>การเคลื่อนที่แบบวงกลม</a:t>
            </a:r>
            <a:endParaRPr lang="th-TH" sz="36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3" name="Picture 2" descr="ducm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4038600" cy="3528743"/>
          </a:xfrm>
          <a:prstGeom prst="rect">
            <a:avLst/>
          </a:prstGeom>
        </p:spPr>
      </p:pic>
      <p:pic>
        <p:nvPicPr>
          <p:cNvPr id="4" name="รูปภาพ 4" descr="park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143000"/>
            <a:ext cx="3657600" cy="5715000"/>
          </a:xfrm>
          <a:prstGeom prst="rect">
            <a:avLst/>
          </a:prstGeom>
        </p:spPr>
      </p:pic>
      <p:pic>
        <p:nvPicPr>
          <p:cNvPr id="5" name="รูปภาพ 2" descr="FrsWh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962400"/>
            <a:ext cx="43910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 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การเคลื่อนที่ในแนววงกลม หมายถึง การเคลื่อนที่ ที่มีการเปลี่ยนแปลงความเร็วตลอดเวลา ถึงแม้อัตราเร็วจะคงที่ แต่เวกเตอร์ของความเร็วเปลี่ยนแปลง เช่น รถวิ่งบนถนนโค้ง  รถมอเตอร์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ไซต์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ไต่ถัง  การโคจรของดาวเทียมรอบโลก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" name="รูปภาพ 2" descr="slide0004_image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066799"/>
            <a:ext cx="3733800" cy="437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ปริมาณที่เกี่ยวข้องกับการเคลื่อนที่แบบวงกลมด้วยอัตราเร็วคงที่</a:t>
            </a:r>
            <a:endParaRPr lang="th-TH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1.คาบ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(Period) "T"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คือ เวลาที่วัตถุเคลื่อนที่ครบ 1 รอบ หน่วยเป็นวินาที่/รอบ</a:t>
            </a:r>
            <a:b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หรือวินาที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2.ความถี่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(Frequency) "f"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คือ จำนวนรอบที่วัตถุเคลื่อนที่ได้ภายในเวลา 1 วินาที หน่วยเป็นรอบ/วินาที หรือ เฮิรตซ์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(Hz)</a:t>
            </a:r>
            <a:endParaRPr lang="th-TH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รูปภาพ 4" descr="p1_pi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2717800" cy="2540000"/>
          </a:xfrm>
          <a:prstGeom prst="rect">
            <a:avLst/>
          </a:prstGeom>
        </p:spPr>
      </p:pic>
      <p:pic>
        <p:nvPicPr>
          <p:cNvPr id="1026" name="Picture 2" descr="http://student.nu.ac.th/phyedu12/p1_sor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1600200" cy="122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ความสัมพันธ์ระหว่าง อัตราเร็ว</a:t>
            </a:r>
            <a:r>
              <a:rPr lang="en-US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คาบ และความถี่</a:t>
            </a:r>
            <a:endParaRPr lang="th-TH" sz="320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	วัตถุเคลื่อนที่เป็นวงกลมรอบจุด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O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มีรัศมี </a:t>
            </a:r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r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ด้วยอัตราเร็วคงที่ เมื่อพิจารณาการเคลื่อนที่ครบ 1 รอบ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1_pi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2717800" cy="2540000"/>
          </a:xfrm>
          <a:prstGeom prst="rect">
            <a:avLst/>
          </a:prstGeom>
        </p:spPr>
      </p:pic>
      <p:pic>
        <p:nvPicPr>
          <p:cNvPr id="6" name="รูปภาพ 5" descr="25_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ความเร่งสู่ศูนย์กลาง </a:t>
            </a:r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  <a:cs typeface="Browallia New" pitchFamily="34" charset="-34"/>
              </a:rPr>
              <a:t>(a)</a:t>
            </a:r>
            <a:endParaRPr lang="th-TH" sz="2400" dirty="0">
              <a:solidFill>
                <a:srgbClr val="7030A0"/>
              </a:solidFill>
              <a:latin typeface="Book Antiqua" pitchFamily="18" charset="0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วัตถุที่เคลื่อนที่เป็นวงกลมจะเกิดความเร่ง 2 แนว คือ ความเร็วแนวเส้นสัมผัสวงกลม และความเร่งแนวรัศมีหรือความเร่งสู่ศูนย์กลาง 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ถ้าวัตถุเคลื่อนที่ด้วย</a:t>
            </a:r>
            <a:r>
              <a:rPr lang="th-TH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อัตราเร็วคงที่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เช่น วงกลมในแนวระนาบ  จะเกิดความเร่งสู่ศูนย์กลางเพียงแนวเดียว</a:t>
            </a:r>
            <a:b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           การที่วัตถุมีอัตราเร็วเท่าเดิม แต่ทิศทางเปลี่ยนแปลงตลอดเวลา ย่อมหมายความว่า ต้องมีความเร็วอื่นมาเกี่ยวข้องด้วย ความเร็วที่มาเกี่ยวข้องนี้จะพิสูจน์ได้ว่า มีทิศทางเข้าสู่จุดศูนย์กลางของการเคลื่อนที่ และความเร็วนี้เมื่อเทียบกับเวลาจะเป็นความเร่งซึ่งมีค่าแปรผันตรงกับความเร็วยกกำลังสองและแปรผกผันกับรัศมีความโค้ง</a:t>
            </a:r>
          </a:p>
        </p:txBody>
      </p:sp>
      <p:pic>
        <p:nvPicPr>
          <p:cNvPr id="5" name="รูปภาพ 4" descr="p1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295400"/>
            <a:ext cx="1704975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การหาแรงที่ทำให้วัตถุเคลื่อนที่แบบวงกลม</a:t>
            </a:r>
            <a:endParaRPr lang="th-TH" sz="3200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จากกฎการเคลื่อนที่ข้อที่สองของ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นิว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ตัน และการเคลื่อนที่แบบวงกลม แรงลัพธ์ที่มากระทำต่อวัตถุกับความเร่งของวัตถุจะมีทิศทางเดียวกัน คือทิศพุ่งเข้าหาจุดศูนย์กลาง ซึ่งเขียนเป็นสมการได้ว่า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1_sor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120298"/>
            <a:ext cx="4495800" cy="307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อัตราเร็วเชิงมุม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  <a:cs typeface="Browallia New" pitchFamily="34" charset="-34"/>
              </a:rPr>
              <a:t>(Angular speed)</a:t>
            </a:r>
            <a:endParaRPr lang="th-TH" sz="2400" dirty="0">
              <a:solidFill>
                <a:srgbClr val="FF0000"/>
              </a:solidFill>
              <a:latin typeface="Book Antiqua" pitchFamily="18" charset="0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อัตราเร็วเชิงมุม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คือ ค่ามุมที่จุดศูนย์กลางมีหน่วยเป็น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เรเดียน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กล่าวคือ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มุมการเคลื่อนที่ของวัตถุในแนววงกลมซึ่งถูกรัศมีกวาดได้ใน  </a:t>
            </a:r>
            <a:r>
              <a:rPr lang="en-US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1  </a:t>
            </a:r>
            <a:r>
              <a:rPr lang="th-TH" b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” 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มีหน่วยเป็น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เรเดียนต่อ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วินาที  ถูกเขียนแทนด้วยสัญลักษณ์ 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โอเมกา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</a:t>
            </a:r>
            <a:r>
              <a:rPr lang="th-TH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ω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อัตราเร็วเชิงเส้น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ความยาวตามเส้นโค้งของวงกลมที่วัตถุเคลื่อนที่ได้ในเวลา </a:t>
            </a:r>
            <a:r>
              <a:rPr lang="en-US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1 </a:t>
            </a:r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 มีหน่วยเป็น เมตรต่อวินาที เขียนแทนด้วยสัญลักษณ์ 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(V)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p1_sor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505201" cy="3134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จากนิยามที่ว่า </a:t>
            </a:r>
            <a:r>
              <a:rPr lang="th-TH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มุมการเคลื่อนที่ของวัตถุในแนววงกลมซึ่งถูกรัศมีกวาดได้ใน 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  <a:cs typeface="Browallia New" pitchFamily="34" charset="-34"/>
              </a:rPr>
              <a:t>1 </a:t>
            </a:r>
            <a:r>
              <a:rPr lang="en-US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วินาที</a:t>
            </a:r>
            <a:endParaRPr lang="th-TH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6764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เมื่อ</a:t>
            </a:r>
            <a:r>
              <a:rPr lang="th-TH" dirty="0" smtClean="0"/>
              <a:t>  </a:t>
            </a:r>
          </a:p>
          <a:p>
            <a:r>
              <a:rPr lang="th-TH" dirty="0" smtClean="0"/>
              <a:t>	</a:t>
            </a:r>
            <a:endParaRPr lang="en-US" dirty="0" smtClean="0"/>
          </a:p>
          <a:p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a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ความยาวส่วนโค้งที่รองรับมุม (ระยะทางเชิงมุม)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r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รัศมีของส่วนโค้ง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θ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มุมที่จุดศูนย์กลางมีหน่วยเป็น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เรเดียน</a:t>
            </a:r>
            <a:endParaRPr lang="en-US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	t</a:t>
            </a:r>
            <a:r>
              <a:rPr lang="en-US" b="1" i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แทน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เวลาที่รัศมีกวาดได้ระยะทางเชิงมุม  </a:t>
            </a:r>
            <a:r>
              <a:rPr lang="en-US" sz="2400" b="1" i="1" dirty="0" smtClean="0">
                <a:solidFill>
                  <a:srgbClr val="00B0F0"/>
                </a:solidFill>
                <a:latin typeface="Book Antiqua" pitchFamily="18" charset="0"/>
                <a:cs typeface="Browallia New" pitchFamily="34" charset="-34"/>
              </a:rPr>
              <a:t>a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ความสัมพันธ์ระหว่างมุมในหน่วยองศา</a:t>
            </a:r>
            <a:r>
              <a:rPr lang="th-TH" b="1" dirty="0" err="1" smtClean="0">
                <a:solidFill>
                  <a:srgbClr val="FF0000"/>
                </a:solidFill>
                <a:cs typeface="EucrosiaUPC" pitchFamily="18" charset="-34"/>
              </a:rPr>
              <a:t>กับเรเดียน</a:t>
            </a:r>
            <a:endParaRPr lang="th-TH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เมื่อพิจารณาวงกลม พบว่ามุมรอบจุดศูนย์กลางของวงกลมเท่ากับ 360 องศา โดยส่วนโค้งที่รองรับมุมก็คือเส้นรอบวงนั้นเอง</a:t>
            </a:r>
            <a:endParaRPr lang="th-TH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รูปภาพ 3" descr="p1_sort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76600"/>
            <a:ext cx="608747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343400" cy="12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057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EucrosiaUPC" pitchFamily="18" charset="-34"/>
              </a:rPr>
              <a:t>จากรูป </a:t>
            </a:r>
            <a:r>
              <a:rPr lang="en-US" b="1" dirty="0" smtClean="0"/>
              <a:t>	</a:t>
            </a:r>
          </a:p>
          <a:p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-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ถ้าวัตถุมีมวลขนาด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1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กิโลกรัม เคลื่อนที่ไปตามแนวแรงด้วยความเร่ง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1 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เมตร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/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วินาที</a:t>
            </a:r>
            <a:r>
              <a:rPr lang="en-US" sz="3200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 </a:t>
            </a:r>
            <a:endParaRPr lang="en-US" sz="3200" dirty="0" smtClean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แรง 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ที่ดึงวัตถุนั้นจะมีขนาดเท่ากับ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1 </a:t>
            </a:r>
            <a:r>
              <a:rPr lang="th-TH" sz="3200" dirty="0" err="1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ตัน  แรงเป็นปริมาณเวกเตอร์มีทั้งขนาดและทิศทาง หน่วยของแรงตามระบบ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SI 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คือ</a:t>
            </a:r>
            <a:r>
              <a:rPr lang="th-TH" sz="3200" dirty="0" err="1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ตัน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(N) 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และแรงสามารถทำให้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วัตถุเปลี่ยนสภาพการเคลื่อนที่ได้ </a:t>
            </a:r>
            <a:endParaRPr lang="en-US" sz="3200" dirty="0" smtClean="0">
              <a:solidFill>
                <a:srgbClr val="0070C0"/>
              </a:solidFill>
              <a:cs typeface="Eucrosi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มุม 360 องศา เทียบเท่ากับมุม  2</a:t>
            </a:r>
            <a:r>
              <a:rPr lang="en-US" b="1" dirty="0" smtClean="0">
                <a:solidFill>
                  <a:srgbClr val="FF0000"/>
                </a:solidFill>
                <a:latin typeface="Baskerville Old Face"/>
                <a:cs typeface="EucrosiaUPC" pitchFamily="18" charset="-34"/>
              </a:rPr>
              <a:t>π </a:t>
            </a:r>
            <a:r>
              <a:rPr lang="en-US" b="1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th-TH" b="1" dirty="0" err="1" smtClean="0">
                <a:solidFill>
                  <a:srgbClr val="FF0000"/>
                </a:solidFill>
                <a:cs typeface="EucrosiaUPC" pitchFamily="18" charset="-34"/>
              </a:rPr>
              <a:t>เรเดียน</a:t>
            </a:r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 เมื่อพิจารณาวัตถุเคลื่อนที่แบบวงกลมด้วยอัตราเร็วคงที่ครบ 1 รอบพอดี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1_sort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267200" cy="461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1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อนุภาคหนึ่งกำลังเคลื่อนที่ด้วยอัตราเร็วเชิงมุม  10  </a:t>
            </a:r>
            <a:r>
              <a:rPr lang="th-TH" dirty="0" err="1" smtClean="0">
                <a:solidFill>
                  <a:srgbClr val="0070C0"/>
                </a:solidFill>
                <a:cs typeface="EucrosiaUPC" pitchFamily="18" charset="-34"/>
              </a:rPr>
              <a:t>เรเดียนต่อ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วินาที  ถ้าวงกลมของการเคลื่อนที่มีรัศมี  1.5  เมตร จงหา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1.อัตราเร็วเชิงเส้น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2.ความเร่งสู่ศูนย์กลาง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1.อัตราเร็วเชิงเส้น		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v  = 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</a:t>
            </a:r>
          </a:p>
          <a:p>
            <a:r>
              <a:rPr lang="th-TH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2.ความเร่งสู่ศูนย์กลาง      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a  =  v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/r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          	                       a  =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</a:t>
            </a:r>
            <a:endParaRPr lang="th-TH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อนุภาคหนึ่งเคลื่อนที่เป็นวงกลม  มีคาบของการหมุน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 0.2 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วินาทีต่อรอบ  ถ้าอนุภาคมีรัศมีของการเคลื่อนที่  0.7  เมตร  จงหา</a:t>
            </a:r>
          </a:p>
          <a:p>
            <a:r>
              <a:rPr lang="th-TH" dirty="0" smtClean="0">
                <a:solidFill>
                  <a:srgbClr val="00B050"/>
                </a:solidFill>
              </a:rPr>
              <a:t>	</a:t>
            </a:r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1.ความถี่ของการหมุนของอนุภาค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2.ความเร็วของอนุภาค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	3.ความเร่งของอนุภาค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1.ความถี่ของการหมุน  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     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 =  1/T</a:t>
            </a:r>
            <a:endParaRPr lang="th-TH" dirty="0" smtClean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2.ความเร็วของอนุภาค	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v  =  </a:t>
            </a:r>
            <a:r>
              <a:rPr lang="el-GR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ω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 =  2</a:t>
            </a:r>
            <a:r>
              <a:rPr lang="el-GR" dirty="0" smtClean="0">
                <a:solidFill>
                  <a:srgbClr val="0070C0"/>
                </a:solidFill>
                <a:latin typeface="Adobe Garamond Pro"/>
                <a:cs typeface="EucrosiaUPC" pitchFamily="18" charset="-34"/>
              </a:rPr>
              <a:t>π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r/T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3.ความเร่งสู่ศูนย์กลาง        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  =  v</a:t>
            </a:r>
            <a:r>
              <a:rPr lang="en-US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/r</a:t>
            </a:r>
          </a:p>
          <a:p>
            <a:r>
              <a:rPr lang="en-US" dirty="0" smtClean="0"/>
              <a:t>                           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3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วัตถุหนึ่งมีมวล  1  กิโลกรัม ผูกกับเชือกแล้วแกว่งให้รัศมียาว  1  เมตร  จับปลายข้างหนึ่งของเชือกเหวี่ยงเชือกให้มวล  1  กิโลกรัม  เคลื่อนที่เป็นวงกลมตามแนวราบ  ด้วยอัตราเร็วคงที่  120  รอบต่อนาที   จงหา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1.ความเร่งสู่ศูนย์กลาง</a:t>
            </a:r>
          </a:p>
          <a:p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	2.แรงตึงของเส้นเชือก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1.ความเร่งสู่ศูนย์กลาง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  =  </a:t>
            </a:r>
            <a:r>
              <a:rPr lang="el-GR" dirty="0" smtClean="0">
                <a:solidFill>
                  <a:srgbClr val="00B050"/>
                </a:solidFill>
                <a:latin typeface="Book Antiqua" pitchFamily="18" charset="0"/>
              </a:rPr>
              <a:t>ω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r  =  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err="1" smtClean="0">
                <a:solidFill>
                  <a:srgbClr val="00B050"/>
                </a:solidFill>
                <a:latin typeface="Book Antiqua" pitchFamily="18" charset="0"/>
              </a:rPr>
              <a:t>rf</a:t>
            </a:r>
            <a:endParaRPr lang="en-US" dirty="0" smtClean="0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		      a  =  v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/r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                            a  = (2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err="1" smtClean="0">
                <a:solidFill>
                  <a:srgbClr val="00B050"/>
                </a:solidFill>
                <a:latin typeface="Book Antiqua" pitchFamily="18" charset="0"/>
              </a:rPr>
              <a:t>rf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/r  = (2</a:t>
            </a:r>
            <a:r>
              <a:rPr lang="el-GR" dirty="0" smtClean="0">
                <a:solidFill>
                  <a:srgbClr val="00B050"/>
                </a:solidFill>
                <a:latin typeface="Adobe Garamond Pro"/>
              </a:rPr>
              <a:t>π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f)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.r</a:t>
            </a:r>
          </a:p>
          <a:p>
            <a:r>
              <a:rPr lang="th-TH" dirty="0" smtClean="0">
                <a:solidFill>
                  <a:srgbClr val="00B050"/>
                </a:solidFill>
                <a:cs typeface="EucrosiaUPC" pitchFamily="18" charset="-34"/>
              </a:rPr>
              <a:t>2.แรงตึงของเส้นเชือก</a:t>
            </a:r>
            <a:r>
              <a:rPr lang="en-US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F  =  ma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	     T  =  ma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1C23C-A767-476D-9428-7B73E7ACA3FD}" type="slidenum">
              <a:rPr lang="th-TH" smtClean="0"/>
              <a:pPr>
                <a:defRPr/>
              </a:pPr>
              <a:t>114</a:t>
            </a:fld>
            <a:endParaRPr lang="th-TH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924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a.</a:t>
            </a:r>
            <a:r>
              <a:rPr lang="th-TH">
                <a:cs typeface="EucrosiaUPC" pitchFamily="18" charset="-34"/>
              </a:rPr>
              <a:t>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หัวจับของเครื่องกลึงมีเส้นผ่านศูนย์กลาง  0.15  เมตร  หมุนได้  750  รอบ ใน  1  นาที  จงหาความเร็วในแนวสัมผัสของหัวจับ</a:t>
            </a:r>
          </a:p>
          <a:p>
            <a:r>
              <a:rPr lang="en-US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b.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ถ้าความเร็วในแนวเส้นสัมผัสของชิ้นงานเท่ากับ  0.60  เมตรต่อวินาที  จงหาความเร็วเชิงมุมของชิ้นงานเป็นรอบต่อนาที  ถ้าชิ้นงานมีเส้นผ่านศูนย์กลาง  0.05 เมตร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66800" y="2819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</a:rPr>
              <a:t>a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.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711450"/>
            <a:ext cx="5410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295400" y="38862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</a:t>
            </a:r>
            <a:r>
              <a:rPr lang="th-TH"/>
              <a:t> 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8620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  </a:t>
            </a:r>
            <a:endParaRPr lang="en-US"/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419600"/>
            <a:ext cx="342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3329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562600"/>
            <a:ext cx="2514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10ACD-6DA5-4E43-94EB-08020C2B16DC}" type="slidenum">
              <a:rPr lang="th-TH" smtClean="0"/>
              <a:pPr>
                <a:defRPr/>
              </a:pPr>
              <a:t>115</a:t>
            </a:fld>
            <a:endParaRPr lang="th-TH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90600" y="533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Book Antiqua" pitchFamily="18" charset="0"/>
              </a:rPr>
              <a:t>b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.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จาก  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"/>
            <a:ext cx="25098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920875"/>
            <a:ext cx="2743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09600" y="25908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หาความเร็วรอบต่อนาที  โดยแปลงจาก  </a:t>
            </a:r>
            <a:r>
              <a:rPr lang="el-GR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ω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=  24 rad/sec  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ให้อยู่ในหน่วย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rad/min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จะได้  </a:t>
            </a:r>
            <a:r>
              <a:rPr lang="el-GR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ω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=</a:t>
            </a:r>
            <a:r>
              <a:rPr lang="th-TH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Century Schoolbook" pitchFamily="18" charset="0"/>
                <a:cs typeface="EucrosiaUPC" pitchFamily="18" charset="-34"/>
              </a:rPr>
              <a:t>1440  rad/min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  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914400" y="37338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หาจำนวนรอบ  </a:t>
            </a:r>
            <a:r>
              <a:rPr lang="th-TH" b="1">
                <a:solidFill>
                  <a:srgbClr val="FF0000"/>
                </a:solidFill>
                <a:cs typeface="EucrosiaUPC" pitchFamily="18" charset="-34"/>
              </a:rPr>
              <a:t>  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1676400" y="3733800"/>
            <a:ext cx="617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	ถ้า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2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rad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 =    1  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รอบ</a:t>
            </a:r>
          </a:p>
          <a:p>
            <a:endParaRPr lang="th-TH" b="1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แล้ว 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1440  rad/min</a:t>
            </a:r>
            <a:r>
              <a:rPr lang="th-TH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 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</a:t>
            </a:r>
            <a:r>
              <a:rPr lang="th-TH" b="1">
                <a:solidFill>
                  <a:srgbClr val="00B050"/>
                </a:solidFill>
                <a:cs typeface="EucrosiaUPC" pitchFamily="18" charset="-34"/>
              </a:rPr>
              <a:t>    </a:t>
            </a:r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434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267200"/>
            <a:ext cx="2619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4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อนุภาคหนึ่งเคลื่อนที่เป็นวงกลมรัศมี 2 เมตร คาบของการเคลื่อนที่เป็นวงกลมเท่ากับ 0.2 วินาที   จงหา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1.ความเร็วเชิงเส้นของอนุภาค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2.ความเร็วเชิงมุมของอนุภาค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3.ความถี่ของการเคลื่อนที่เป็นวงกลม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5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ความเร่งสู่จุดศูนย์กลางของอนุภาคหนึ่ง ซึ่งอยู่ที่ขอบนอกสุดของล้อรัศมี 6 เมตร เป็น 125 เมตร/วินาที</a:t>
            </a:r>
            <a:r>
              <a:rPr lang="th-TH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จงหาความเร็วของอนุภาคเป็นรอบ/นาที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6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จุดๆ หนึ่ง เคลื่อนที่เป็นวงกลมด้วยความเร็ว 20 เมตร/วินาที ปรากฏว่าเกิดความเร่งสู่จุดศูนย์กลาง 40 เมตร/วินาที</a:t>
            </a:r>
            <a:r>
              <a:rPr lang="th-TH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จงหารัศมีของการเคลื่อนที่</a:t>
            </a:r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7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จานเสียงหมุนด้วยความเร็ว 78 รอบ/นาที เมื่อเอาวัตถุชิ้นหนึ่งวางไว้ห่างจากจุดศูนย์กลาง 8 ซ.ม. วัตถุจะไถลพอดี จงหา ส.</a:t>
            </a:r>
            <a:r>
              <a:rPr lang="th-TH" b="1" dirty="0" err="1" smtClean="0">
                <a:solidFill>
                  <a:srgbClr val="0070C0"/>
                </a:solidFill>
                <a:cs typeface="EucrosiaUPC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ความเสียดทานระหว่างวัตถุนั้นกับจานเสียง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เคลื่อนที่วงกลมแนวดิ่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030814" cy="3681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การเคลื่อนที่แบบวงกลมในแนวราบ</a:t>
            </a:r>
            <a:endParaRPr lang="th-TH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ตัวอย่างการเกิดการเคลื่อนที่เป็นวงกลมในแนวราบ</a:t>
            </a:r>
            <a:endParaRPr lang="th-TH" sz="3200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เชือกเบายาว </a:t>
            </a:r>
            <a:r>
              <a:rPr lang="en-US" sz="2400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ปลายข้างหนึ่งติดวัตถุมวล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อีกปลายตรึงแน่นแกว่งให้วัตถุเคลื่อนที่เป็นวงกลมในแนวราบ รัศมี 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r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ด้วยอัตราเร็วคงที่ 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Browallia New" pitchFamily="34" charset="-34"/>
              </a:rPr>
              <a:t>v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และเชือกทำมุม </a:t>
            </a:r>
            <a:r>
              <a:rPr lang="el-GR" i="1" dirty="0" smtClean="0">
                <a:solidFill>
                  <a:srgbClr val="0070C0"/>
                </a:solidFill>
                <a:latin typeface="Century Schoolbook"/>
                <a:cs typeface="Browallia New" pitchFamily="34" charset="-34"/>
              </a:rPr>
              <a:t>θ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กับแนวระดับดังรูป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p22_sor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150034"/>
            <a:ext cx="5181600" cy="502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ขณะมวล </a:t>
            </a:r>
            <a:r>
              <a:rPr lang="en-US" i="1" dirty="0" smtClean="0">
                <a:solidFill>
                  <a:srgbClr val="00B050"/>
                </a:solidFill>
                <a:latin typeface="Book Antiqua" pitchFamily="18" charset="0"/>
                <a:cs typeface="Browallia New" pitchFamily="34" charset="-34"/>
              </a:rPr>
              <a:t>m</a:t>
            </a:r>
            <a:r>
              <a:rPr lang="en-US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เคลื่อนที่เป็นวงกลมในแนวราบ ได้รับแรงกระทำ  2  แรงคือ แรงตึงเชือกและน้ำหนังของวัตถุ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เมื่อแตกแรงต่าง ๆ แล้วจะได้</a:t>
            </a:r>
          </a:p>
        </p:txBody>
      </p:sp>
      <p:pic>
        <p:nvPicPr>
          <p:cNvPr id="3" name="รูปภาพ 2" descr="p22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410200" cy="3996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แรงเสียดทาน</a:t>
            </a:r>
            <a:r>
              <a:rPr lang="en-US" sz="3200" dirty="0" smtClean="0">
                <a:solidFill>
                  <a:srgbClr val="002060"/>
                </a:solidFill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Book Antiqua" pitchFamily="18" charset="0"/>
                <a:cs typeface="EucrosiaUPC" pitchFamily="18" charset="-34"/>
              </a:rPr>
              <a:t>( friction )</a:t>
            </a:r>
            <a:r>
              <a:rPr lang="en-US" sz="3200" dirty="0" smtClean="0">
                <a:solidFill>
                  <a:srgbClr val="002060"/>
                </a:solidFill>
                <a:cs typeface="EucrosiaUPC" pitchFamily="18" charset="-34"/>
              </a:rPr>
              <a:t>  </a:t>
            </a:r>
            <a:r>
              <a:rPr lang="th-TH" sz="3200" dirty="0" smtClean="0">
                <a:solidFill>
                  <a:srgbClr val="002060"/>
                </a:solidFill>
                <a:cs typeface="EucrosiaUPC" pitchFamily="18" charset="-34"/>
              </a:rPr>
              <a:t>หมายถึง</a:t>
            </a:r>
            <a:r>
              <a:rPr lang="en-US" sz="3200" dirty="0" smtClean="0">
                <a:solidFill>
                  <a:srgbClr val="002060"/>
                </a:solidFill>
                <a:cs typeface="EucrosiaUPC" pitchFamily="18" charset="-34"/>
              </a:rPr>
              <a:t>  </a:t>
            </a:r>
            <a:r>
              <a:rPr lang="th-TH" sz="3200" dirty="0" smtClean="0">
                <a:solidFill>
                  <a:srgbClr val="002060"/>
                </a:solidFill>
                <a:cs typeface="EucrosiaUPC" pitchFamily="18" charset="-34"/>
              </a:rPr>
              <a:t>แรงที่ต่อต้านการเคลื่อนที่ของวัตถุโดยเกิดขึ้นระหว่างผิวสัมผัสของวัตถุกับผิวของพื้น</a:t>
            </a:r>
            <a:r>
              <a:rPr lang="en-US" sz="3200" dirty="0" smtClean="0">
                <a:solidFill>
                  <a:srgbClr val="002060"/>
                </a:solidFill>
                <a:cs typeface="EucrosiaUPC" pitchFamily="18" charset="-34"/>
              </a:rPr>
              <a:t>  </a:t>
            </a:r>
            <a:r>
              <a:rPr lang="th-TH" sz="3200" dirty="0" smtClean="0">
                <a:solidFill>
                  <a:srgbClr val="002060"/>
                </a:solidFill>
                <a:cs typeface="EucrosiaUPC" pitchFamily="18" charset="-34"/>
              </a:rPr>
              <a:t>แรงเสียดทานมีทิศตรงข้ามกับการเคลื่อนที่ของวัตถุ</a:t>
            </a:r>
            <a:endParaRPr lang="en-US" sz="3200" dirty="0" smtClean="0">
              <a:solidFill>
                <a:srgbClr val="00206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แรงเสียดทาน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Book Antiqua" pitchFamily="18" charset="0"/>
              </a:rPr>
              <a:t>( friction )</a:t>
            </a:r>
            <a:endParaRPr lang="th-TH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3" descr="http://school.phutti.net/force/force/pics/fric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2514600"/>
            <a:ext cx="541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chool.phutti.net/force/force/pics/fric4.jpg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05400" y="3886200"/>
            <a:ext cx="3733800" cy="24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685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การเคลื่อนที่แบบวงกลมในแนวดิ่ง</a:t>
            </a:r>
            <a:endParaRPr lang="th-TH" b="1" dirty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6" descr="การเคลื่อนที่วงกลมในแนวดิ่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450" y="3071812"/>
            <a:ext cx="1181100" cy="714375"/>
          </a:xfrm>
          <a:prstGeom prst="rect">
            <a:avLst/>
          </a:prstGeom>
        </p:spPr>
      </p:pic>
      <p:pic>
        <p:nvPicPr>
          <p:cNvPr id="8" name="รูปภาพ 7" descr="circula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267200" cy="4530608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" descr="p3_sor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48006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พิจารณาลูกกลมโลหะ ซึ่งเคลื่อนที่ตามรางเรียบรูปวงกลมในแนวดิ่ง   โดยเคลื่อนที่รอบด้านในของวงกลม เส้นทางการเคลื่อนที่ของลูกกลมโลหะจะเป็นแนววงกลมในระนาบดิ่ง		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057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ทุก ๆ ตำแหน่งที่ลูก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กลมโห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ละจะต้องมีแรงสู่ศูนย์กลาง เพื่อเปลี่ยนทิศทางความเร็วของลูกกลมโลหะให้เคลื่อนที่เป็นวงกลม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7338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แรงสู่ศูนย์กลางนี้เกิดจากรางออกแรงดันลูกกลมโลหะ ซึ่งเป็นแรงปฏิกิริยาของรางที่โต้ตอบกับแรงที่ลูกกลมโลหะออกแรงดันราง และแรงสู่ศูนย์กลางบางช่วงจะมาจากแรงโน้มถ่วงที่กระทำต่อลูกกลมโลหะ </a:t>
            </a:r>
            <a:endParaRPr lang="th-TH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3_sor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800600" cy="4343400"/>
          </a:xfrm>
          <a:prstGeom prst="rect">
            <a:avLst/>
          </a:prstGeom>
        </p:spPr>
      </p:pic>
      <p:pic>
        <p:nvPicPr>
          <p:cNvPr id="4" name="รูปภาพ 3" descr="p3_sor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403103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ในกรณีลูกกลมโลหะมวล </a:t>
            </a:r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อยู่ ณ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ตำแหน่งล่างสุด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ของรางที่มีรัศมีความโค้ง 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  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ให้แรงที่รางดันลูกกลมโลหะในแนวตั้งฉากกับผิวของรางเท่ากับ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และแรงที่โลกดึงดูดลูกกลม คือ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mg</a:t>
            </a:r>
            <a:r>
              <a:rPr lang="en-US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sz="3200" b="1" u="sng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แรงลัพธ์ของแรงทั้งสองคือ แรงสู่ศูนย์กลาง</a:t>
            </a:r>
            <a:endParaRPr lang="th-TH" sz="3200" b="1" u="sng" dirty="0">
              <a:solidFill>
                <a:srgbClr val="FF0000"/>
              </a:solidFill>
              <a:latin typeface="Browallia New" pitchFamily="34" charset="-34"/>
              <a:cs typeface="EucrosiaUPC" pitchFamily="18" charset="-34"/>
            </a:endParaRPr>
          </a:p>
        </p:txBody>
      </p:sp>
      <p:pic>
        <p:nvPicPr>
          <p:cNvPr id="3" name="รูปภาพ 2" descr="p3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36576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ถ้าลูกกลมอยู่ ณ ตำแหน่งสูงสุด จะได้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3_sor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3657600" cy="2705100"/>
          </a:xfrm>
          <a:prstGeom prst="rect">
            <a:avLst/>
          </a:prstGeom>
        </p:spPr>
      </p:pic>
      <p:pic>
        <p:nvPicPr>
          <p:cNvPr id="5" name="รูปภาพ 4" descr="p3_sort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514600"/>
            <a:ext cx="442314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ตัวอย่างที่ 4 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มวล 2 กก. ผูกติดปลายข้างหนึ่งของเส้นเชือกยาว 4 เมตร แล้วแกว่งเส้นเชือกให้มวล 2 กก. เคลื่อนที่เป็นวงกลมในแนวดิ่ง ถ้าที่จุดสูงสุดแรงดึงของเส้นเชือกเป็นศูนย์ จงหาว่าที่จุดต่ำสุดแรงดึงของเส้นเชือกเป็นเท่าใด ถ้าอัตราเร็วของมวล 2 กก คงที่ตลอด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79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จุดต่ำสุด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จุดสูงสุด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352800"/>
            <a:ext cx="2209800" cy="2057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5105400" y="3276600"/>
            <a:ext cx="2209800" cy="20574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2057400" y="32004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6096000" y="51816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057400" y="52578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6096000" y="3124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3810000" y="41148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00400"/>
            <a:ext cx="0" cy="2209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72200" y="5334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72200" y="4648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72200" y="32004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72200" y="3505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486400" y="32004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172200" y="53340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34000" y="27432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1" name="Rectangle 40"/>
          <p:cNvSpPr/>
          <p:nvPr/>
        </p:nvSpPr>
        <p:spPr>
          <a:xfrm>
            <a:off x="6553200" y="52578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6172200" y="33528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1</a:t>
            </a:r>
            <a:endParaRPr lang="th-TH" sz="24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6248400" y="46482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sz="24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5943600" y="58674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72200" y="38100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cxnSp>
        <p:nvCxnSpPr>
          <p:cNvPr id="47" name="Straight Arrow Connector 46"/>
          <p:cNvCxnSpPr>
            <a:stCxn id="4" idx="1"/>
          </p:cNvCxnSpPr>
          <p:nvPr/>
        </p:nvCxnSpPr>
        <p:spPr>
          <a:xfrm flipH="1">
            <a:off x="2209800" y="2852410"/>
            <a:ext cx="762000" cy="34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" idx="1"/>
          </p:cNvCxnSpPr>
          <p:nvPr/>
        </p:nvCxnSpPr>
        <p:spPr>
          <a:xfrm flipH="1" flipV="1">
            <a:off x="2209800" y="5486400"/>
            <a:ext cx="609600" cy="5664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30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จุดต่ำสุด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จุดสูงสุด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990600"/>
            <a:ext cx="2209800" cy="20574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590800" y="28956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590800" y="9144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6680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3048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2362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9144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43200" y="1219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57400" y="9144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43200" y="29718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76400" y="6096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1" name="Rectangle 40"/>
          <p:cNvSpPr/>
          <p:nvPr/>
        </p:nvSpPr>
        <p:spPr>
          <a:xfrm>
            <a:off x="3429000" y="2819400"/>
            <a:ext cx="657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2743200" y="9906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1</a:t>
            </a:r>
            <a:endParaRPr lang="th-TH" sz="24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2743200" y="2438400"/>
            <a:ext cx="6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endParaRPr lang="th-TH" sz="24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2438400" y="35052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9400" y="16002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m</a:t>
            </a:r>
            <a:r>
              <a:rPr lang="en-US" sz="2400" i="1" dirty="0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648200" y="2286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1535906" cy="48662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990600"/>
            <a:ext cx="1495425" cy="47379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43400"/>
            <a:ext cx="2093249" cy="7524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4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;  T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= 0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81600"/>
            <a:ext cx="1371600" cy="6858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943600"/>
            <a:ext cx="3074377" cy="72667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1200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นักเรียนทำเอง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การเคลื่อนที่บนทางโค้ง</a:t>
            </a:r>
            <a:endParaRPr lang="th-TH" sz="36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/>
              <a:t> 	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ขณะรถเลี้ยวโค้ง บนถนนโค้งราบ ซึ่งมีแนวทางการเคลื่อนที่ เป็นส่วนโค้งของวงกลมดังรูป ดังนั้นต้องมีแรงสู่ศูนย์กลางกระทำต่อวัตถุ เมื่อพิจารณาแรงกระทำต่อรถในแนวระดับพบว่าขณะรถเลี้ยว พยายามไถลออกจากโค้ง จึงมีแรงเสียดทาน ที่พื้นกระทำต่อล้อรถในทิศทาง พุ่งเข้าในแนวผ่านศูนย์กลางความโค้ง</a:t>
            </a:r>
            <a:b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ดังนั้น แรงเสียดทาน  =  แรงสู่ศูนย์กลาง</a:t>
            </a:r>
          </a:p>
          <a:p>
            <a:endParaRPr lang="th-TH" dirty="0"/>
          </a:p>
        </p:txBody>
      </p:sp>
      <p:pic>
        <p:nvPicPr>
          <p:cNvPr id="3" name="รูปภาพ 2" descr="slide0005_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23096"/>
            <a:ext cx="4343400" cy="3034904"/>
          </a:xfrm>
          <a:prstGeom prst="rect">
            <a:avLst/>
          </a:prstGeom>
        </p:spPr>
      </p:pic>
      <p:pic>
        <p:nvPicPr>
          <p:cNvPr id="5" name="รูปภาพ 4" descr="p4_sor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114800"/>
            <a:ext cx="2105025" cy="107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ถ้ารถเลี้ยวด้วยอัตราเร็วสูงสุดได้ปลอดภัย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รูปภาพ 2" descr="p4_sor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981200"/>
            <a:ext cx="4419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57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การหามุมเอียงของรถจักรยานยนต์ขณะเลี้ยว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ขณะเลี้ยวรถแรงกระทำต่อรถมี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mg, N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ซึ่งแรง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N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รวมกันได้ เป็นแรงลัพธ์ 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 C.M.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(จุดศูนย์กลางมวล)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จะก่อให้เกิดโมเมนต์ ทำให้รถคว่ำขณะเลี้ยวดังรูป ถ้าไม่ต้องการให้รถคว่ำต้องเอียงรถ ให้จุดศูนย์กลางของมวล ผ่านแนวแรง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ขณะเลี้ยว รถจึงเลี้ยวได้โดยปลอดภัยไม่พลิกคว่ำดังรูป</a:t>
            </a:r>
            <a:endParaRPr lang="th-TH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5" name="รูปภาพ 4" descr="p4_sor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505200"/>
            <a:ext cx="2214756" cy="2724150"/>
          </a:xfrm>
          <a:prstGeom prst="rect">
            <a:avLst/>
          </a:prstGeom>
        </p:spPr>
      </p:pic>
      <p:pic>
        <p:nvPicPr>
          <p:cNvPr id="6" name="รูปภาพ 5" descr="p4_sort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657600"/>
            <a:ext cx="2286000" cy="2514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67200" y="4876800"/>
            <a:ext cx="9144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cs typeface="EucrosiaUPC" pitchFamily="18" charset="-34"/>
              </a:rPr>
              <a:t>ปัจจัยที่มีผลต่อแรงเสียดทาน</a:t>
            </a:r>
            <a:endParaRPr lang="th-TH" sz="3600" dirty="0">
              <a:solidFill>
                <a:srgbClr val="00206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752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1. มวลของวัตถุ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2. ลักษณะผิวสัมผัส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3. ชนิดของวัตถุ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  <a:endParaRPr lang="th-TH" sz="3200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Book Antiqua" pitchFamily="18" charset="0"/>
                <a:cs typeface="EucrosiaUPC" pitchFamily="18" charset="-34"/>
              </a:rPr>
              <a:t>ถ้าเลี้ยวรถด้วยอัตราเร็วสูงสุด พบว่า</a:t>
            </a:r>
            <a:endParaRPr lang="th-TH" sz="3200" b="1" dirty="0">
              <a:solidFill>
                <a:srgbClr val="00B0F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3" name="รูปภาพ 2" descr="p4_sort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61347"/>
            <a:ext cx="6726001" cy="3796453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ไม่ว่ารถจักรยานยนต์</a:t>
            </a:r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เลี้ยวโค้งแล้วเอียงรถ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หรือ รถจักรยาน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ยนต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err="1" smtClean="0">
                <a:solidFill>
                  <a:srgbClr val="FF0000"/>
                </a:solidFill>
                <a:cs typeface="EucrosiaUPC" pitchFamily="18" charset="-34"/>
              </a:rPr>
              <a:t>์</a:t>
            </a:r>
            <a:r>
              <a:rPr lang="th-TH" sz="3200" b="1" dirty="0" err="1" smtClean="0">
                <a:solidFill>
                  <a:srgbClr val="FF0000"/>
                </a:solidFill>
                <a:cs typeface="EucrosiaUPC" pitchFamily="18" charset="-34"/>
              </a:rPr>
              <a:t>เลี้ยว</a:t>
            </a:r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โค้งบนพื้นเอียงลื่น</a:t>
            </a:r>
            <a:r>
              <a:rPr lang="th-TH" sz="3200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มุม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Ѳ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ที่เกิดจากการเอียงของทั้งสองกรณี คือ มุมเดียวกัน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ใช้สูตรเดียวกันคือ</a:t>
            </a:r>
            <a:endParaRPr lang="th-TH" sz="3200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รูปภาพ 3" descr="p4_sort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2948910" cy="1662113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lide0005_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477000" cy="4525735"/>
          </a:xfrm>
          <a:prstGeom prst="rect">
            <a:avLst/>
          </a:prstGeom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6096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การเคลื่อนที่ของรถบนถนนโค้ง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(พื้นราบปกติ)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2343382" cy="2933700"/>
          </a:xfrm>
          <a:prstGeom prst="rect">
            <a:avLst/>
          </a:prstGeom>
        </p:spPr>
      </p:pic>
      <p:pic>
        <p:nvPicPr>
          <p:cNvPr id="3" name="รูปภาพ 2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1386227" cy="1310269"/>
          </a:xfrm>
          <a:prstGeom prst="rect">
            <a:avLst/>
          </a:prstGeom>
        </p:spPr>
      </p:pic>
      <p:cxnSp>
        <p:nvCxnSpPr>
          <p:cNvPr id="4" name="ลูกศรเชื่อมต่อแบบตรง 3"/>
          <p:cNvCxnSpPr/>
          <p:nvPr/>
        </p:nvCxnSpPr>
        <p:spPr>
          <a:xfrm rot="5400000">
            <a:off x="1219994" y="2894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1219994" y="18280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R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52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51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r>
              <a:rPr lang="en-US" b="1" baseline="-25000" dirty="0" err="1" smtClean="0">
                <a:solidFill>
                  <a:srgbClr val="00B050"/>
                </a:solidFill>
                <a:latin typeface="Bell MT" pitchFamily="18" charset="0"/>
              </a:rPr>
              <a:t>c</a:t>
            </a:r>
            <a:r>
              <a:rPr lang="en-US" b="1" baseline="-25000" dirty="0" smtClean="0">
                <a:solidFill>
                  <a:srgbClr val="00B050"/>
                </a:solidFill>
                <a:latin typeface="Bell MT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= f =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1752600" y="24384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48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จากกฎข้อที่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แรงที่กระทำกับวัตถุจะมีทิศเดียวกับความเร่ง</a:t>
            </a:r>
            <a:endParaRPr lang="en-US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∑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   =	   ma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∑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</a:t>
            </a:r>
            <a:r>
              <a:rPr lang="en-US" sz="3600" baseline="-25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=   </a:t>
            </a:r>
            <a:r>
              <a:rPr lang="en-US" sz="36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ma</a:t>
            </a:r>
            <a:r>
              <a:rPr lang="en-US" sz="3600" baseline="-250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          =   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   f     =    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 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</a:rPr>
              <a:t>N     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en-US" sz="3600" b="1" dirty="0" smtClean="0">
                <a:solidFill>
                  <a:srgbClr val="0070C0"/>
                </a:solidFill>
                <a:latin typeface="Bell MT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mg         =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m(v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 )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v</a:t>
            </a:r>
            <a:r>
              <a:rPr lang="en-US" sz="3600" baseline="300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=    </a:t>
            </a:r>
            <a:r>
              <a:rPr lang="en-US" sz="3600" dirty="0" smtClean="0">
                <a:solidFill>
                  <a:srgbClr val="0070C0"/>
                </a:solidFill>
                <a:latin typeface="Bell MT" pitchFamily="18" charset="0"/>
                <a:cs typeface="Andalus"/>
              </a:rPr>
              <a:t>µ</a:t>
            </a:r>
            <a:r>
              <a:rPr lang="en-US" sz="36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Rg</a:t>
            </a:r>
            <a:endParaRPr lang="en-US" sz="36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หลักการที่นักเรียนจะต้องทราบในเรื่องรถเคลื่อนที่บนทางโค้ง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1752600" y="2362200"/>
            <a:ext cx="2667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4196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สรุป  </a:t>
            </a:r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แรงเสียดทานจะทำหน้าที่เป็นแรงสู่ศูนย์กลาง ซึ่งทำให้การเคลื่อนที่ของรถบนพื้นไม่ลื่นไถลออกนอกทางโค้ง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1371600" y="2743200"/>
            <a:ext cx="591457" cy="2971800"/>
          </a:xfrm>
          <a:custGeom>
            <a:avLst/>
            <a:gdLst>
              <a:gd name="connsiteX0" fmla="*/ 537028 w 537028"/>
              <a:gd name="connsiteY0" fmla="*/ 0 h 2960914"/>
              <a:gd name="connsiteX1" fmla="*/ 0 w 537028"/>
              <a:gd name="connsiteY1" fmla="*/ 1451428 h 2960914"/>
              <a:gd name="connsiteX2" fmla="*/ 537028 w 537028"/>
              <a:gd name="connsiteY2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028" h="2960914">
                <a:moveTo>
                  <a:pt x="537028" y="0"/>
                </a:moveTo>
                <a:cubicBezTo>
                  <a:pt x="268514" y="478971"/>
                  <a:pt x="0" y="957942"/>
                  <a:pt x="0" y="1451428"/>
                </a:cubicBezTo>
                <a:cubicBezTo>
                  <a:pt x="0" y="1944914"/>
                  <a:pt x="268514" y="2452914"/>
                  <a:pt x="537028" y="2960914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2209800" cy="2933700"/>
          </a:xfrm>
          <a:prstGeom prst="rect">
            <a:avLst/>
          </a:prstGeom>
        </p:spPr>
      </p:pic>
      <p:pic>
        <p:nvPicPr>
          <p:cNvPr id="4" name="รูปภาพ 3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124200"/>
            <a:ext cx="1224992" cy="1157869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991394" y="3656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1029494" y="4685506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524000" y="4267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5029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733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รถคันหนึ่งเลี้ยวโค้งบนถนนราบด้วยรัศมีความโค้ง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25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เมตร ถ้าค่า ส.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ความเสียดทานระหว่างยางรถกับถนนเป็น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0.4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รถคันนี้จะเลี้ยวโค้งได้ด้วยอัตราเร็วมากที่สุดเท่าใด จึงจะไม่ไถล 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905000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พิจารณาแรงที่กระทำต่อรถ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สมดุลในแนวดิ่ง คือ   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N  =  mg ……..(1)</a:t>
            </a:r>
          </a:p>
          <a:p>
            <a:endParaRPr lang="th-TH" dirty="0" smtClean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ในแนวราบเป็นแนวเข้าสู่ศูนย์กลางวงกลม</a:t>
            </a:r>
          </a:p>
          <a:p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พิจารณาในแนวราบซึ่งมีการเคลื่อนที่ </a:t>
            </a:r>
            <a:r>
              <a:rPr lang="en-US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∑F   =   ma</a:t>
            </a:r>
            <a:endParaRPr lang="th-TH" dirty="0" smtClean="0">
              <a:solidFill>
                <a:srgbClr val="0070C0"/>
              </a:solidFill>
              <a:latin typeface="Bodoni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		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=   ma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</a:t>
            </a:r>
          </a:p>
          <a:p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               f    =   mv</a:t>
            </a:r>
            <a:r>
              <a:rPr lang="en-US" baseline="30000" dirty="0" smtClean="0">
                <a:solidFill>
                  <a:srgbClr val="0070C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……..(2)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N 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mg 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แทนใน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(1)</a:t>
            </a:r>
          </a:p>
          <a:p>
            <a:endParaRPr lang="th-TH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r>
              <a:rPr lang="th-TH" dirty="0" smtClean="0">
                <a:solidFill>
                  <a:srgbClr val="0070C0"/>
                </a:solidFill>
                <a:latin typeface="Bodoni MT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mg</a:t>
            </a:r>
            <a:r>
              <a:rPr lang="th-TH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=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mv</a:t>
            </a:r>
            <a:r>
              <a:rPr lang="en-US" baseline="30000" dirty="0" smtClean="0">
                <a:solidFill>
                  <a:srgbClr val="C0000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1371600" y="2590800"/>
            <a:ext cx="591457" cy="2971800"/>
          </a:xfrm>
          <a:custGeom>
            <a:avLst/>
            <a:gdLst>
              <a:gd name="connsiteX0" fmla="*/ 537028 w 537028"/>
              <a:gd name="connsiteY0" fmla="*/ 0 h 2960914"/>
              <a:gd name="connsiteX1" fmla="*/ 0 w 537028"/>
              <a:gd name="connsiteY1" fmla="*/ 1451428 h 2960914"/>
              <a:gd name="connsiteX2" fmla="*/ 537028 w 537028"/>
              <a:gd name="connsiteY2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028" h="2960914">
                <a:moveTo>
                  <a:pt x="537028" y="0"/>
                </a:moveTo>
                <a:cubicBezTo>
                  <a:pt x="268514" y="478971"/>
                  <a:pt x="0" y="957942"/>
                  <a:pt x="0" y="1451428"/>
                </a:cubicBezTo>
                <a:cubicBezTo>
                  <a:pt x="0" y="1944914"/>
                  <a:pt x="268514" y="2452914"/>
                  <a:pt x="537028" y="2960914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 descr="slide0006_image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2209800" cy="2933700"/>
          </a:xfrm>
          <a:prstGeom prst="rect">
            <a:avLst/>
          </a:prstGeom>
        </p:spPr>
      </p:pic>
      <p:pic>
        <p:nvPicPr>
          <p:cNvPr id="4" name="รูปภาพ 3" descr="slide0006_image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19400"/>
            <a:ext cx="1224992" cy="1157869"/>
          </a:xfrm>
          <a:prstGeom prst="rect">
            <a:avLst/>
          </a:prstGeom>
        </p:spPr>
      </p:pic>
      <p:cxnSp>
        <p:nvCxnSpPr>
          <p:cNvPr id="5" name="ลูกศรเชื่อมต่อแบบตรง 4"/>
          <p:cNvCxnSpPr/>
          <p:nvPr/>
        </p:nvCxnSpPr>
        <p:spPr>
          <a:xfrm rot="16200000" flipV="1">
            <a:off x="838994" y="3275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877094" y="4304506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1371600" y="3886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mg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N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f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ถนนราบโค้ง มีรัศมีความโค้ง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100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เมตร ถ้า ส.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ป.ส.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ความเสียดทานระหว่างยางกับถนนของรถคันหนึ่งมีค่าเท่ากับ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0.4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รถคันนี้จะเลี้ยวโค้งได้ด้วยความเร็วสูงสุด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(กิโลเมตรต่อชั่วโมง)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เท่าใด จึงจะไม่ไถลออกนอกโค้ง 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905000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พิจารณาแรงที่กระทำต่อรถ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สมดุลในแนวดิ่ง คือ   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N  =  mg ……..(1)</a:t>
            </a:r>
          </a:p>
          <a:p>
            <a:endParaRPr lang="th-TH" dirty="0" smtClean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ในแนวราบเป็นแนวเข้าสู่ศูนย์กลางวงกลม</a:t>
            </a:r>
          </a:p>
          <a:p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พิจารณาในแนวราบซึ่งมีการเคลื่อนที่ </a:t>
            </a:r>
            <a:r>
              <a:rPr lang="en-US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∑F   =   ma</a:t>
            </a:r>
            <a:endParaRPr lang="th-TH" dirty="0" smtClean="0">
              <a:solidFill>
                <a:srgbClr val="0070C0"/>
              </a:solidFill>
              <a:latin typeface="Bodoni MT" pitchFamily="18" charset="0"/>
            </a:endParaRPr>
          </a:p>
          <a:p>
            <a:r>
              <a:rPr lang="en-US" b="1" dirty="0" smtClean="0">
                <a:latin typeface="Bell MT" pitchFamily="18" charset="0"/>
              </a:rPr>
              <a:t>		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=   ma</a:t>
            </a:r>
            <a:r>
              <a:rPr lang="en-US" baseline="-25000" dirty="0" smtClean="0">
                <a:solidFill>
                  <a:srgbClr val="0070C0"/>
                </a:solidFill>
                <a:latin typeface="Bodoni MT" pitchFamily="18" charset="0"/>
              </a:rPr>
              <a:t>c</a:t>
            </a:r>
          </a:p>
          <a:p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               f    =   mv</a:t>
            </a:r>
            <a:r>
              <a:rPr lang="en-US" baseline="30000" dirty="0" smtClean="0">
                <a:solidFill>
                  <a:srgbClr val="0070C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……..(2)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f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N  =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mg  </a:t>
            </a:r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แทนใน  </a:t>
            </a:r>
            <a:r>
              <a:rPr lang="en-US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(2)</a:t>
            </a:r>
            <a:endParaRPr lang="en-US" dirty="0" smtClean="0">
              <a:solidFill>
                <a:srgbClr val="0070C0"/>
              </a:solidFill>
              <a:latin typeface="Bodoni MT" pitchFamily="18" charset="0"/>
              <a:cs typeface="Andalus"/>
            </a:endParaRPr>
          </a:p>
          <a:p>
            <a:endParaRPr lang="th-TH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r>
              <a:rPr lang="th-TH" dirty="0" smtClean="0">
                <a:solidFill>
                  <a:srgbClr val="0070C0"/>
                </a:solidFill>
                <a:latin typeface="Bodoni MT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Bodoni MT" pitchFamily="18" charset="0"/>
              </a:rPr>
              <a:t>        </a:t>
            </a:r>
            <a:r>
              <a:rPr lang="en-US" i="1" dirty="0" smtClean="0">
                <a:solidFill>
                  <a:srgbClr val="0070C0"/>
                </a:solidFill>
                <a:latin typeface="Bodoni MT" pitchFamily="18" charset="0"/>
                <a:cs typeface="Andalus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µ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mg</a:t>
            </a:r>
            <a:r>
              <a:rPr lang="th-TH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=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mv</a:t>
            </a:r>
            <a:r>
              <a:rPr lang="en-US" baseline="30000" dirty="0" smtClean="0">
                <a:solidFill>
                  <a:srgbClr val="C00000"/>
                </a:solidFill>
                <a:latin typeface="Bodoni MT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/R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  <a:cs typeface="Andalus"/>
              </a:rPr>
              <a:t> 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04800"/>
            <a:ext cx="1752600" cy="609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192048"/>
            <a:ext cx="3048000" cy="56055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24116"/>
            <a:ext cx="2133600" cy="490483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7432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ทำหน่วย เมตรต่อวินาที  ให้เป็นกิโลเมตรต่อชั่วโมง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429000"/>
            <a:ext cx="3940538" cy="11525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953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th-TH" dirty="0" smtClean="0"/>
              <a:t>   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C00000"/>
                </a:solidFill>
                <a:latin typeface="Bodoni MT" pitchFamily="18" charset="0"/>
              </a:rPr>
              <a:t>V   =                  km/hr</a:t>
            </a:r>
            <a:endParaRPr lang="th-TH" dirty="0">
              <a:solidFill>
                <a:srgbClr val="C000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685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รถยนต์มวล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900  kg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วิ่งมาตามถนนตรงในแนวระดับด้วยอัตราเร็ว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72  km/hr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ได้ชะลอความเร็วลงอย่างสม่ำเสมอก่อนถึงทางโค้งราบเป็นเวลา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3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 จึงวิ่งได้อย่างปลอดภัย อยากทราบว่า ระยะทางตั้งแต่เริ่มลดความเร็วจนถึงทางโค้งนั้นเป็นเท่าใด ถ้าทางโค้งราบนั้นมีรัศมีความโค้ง 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150  m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และแรงเสียดทานระหว่างยางรถยนต์กับถนนในแนวรัศมีความโค้งเป็น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600  N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วาดรูปตามโจทย์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28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แบบฝึกหัด  (ในคาบ)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990600" y="4038600"/>
            <a:ext cx="2971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914400" y="5257800"/>
            <a:ext cx="2438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รูปภาพ 17" descr="slide0006_imag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92238">
            <a:off x="4191345" y="4601876"/>
            <a:ext cx="1224992" cy="1157869"/>
          </a:xfrm>
          <a:prstGeom prst="rect">
            <a:avLst/>
          </a:prstGeom>
        </p:spPr>
      </p:pic>
      <p:pic>
        <p:nvPicPr>
          <p:cNvPr id="19" name="รูปภาพ 18" descr="slide0006_imag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7040" y="4072161"/>
            <a:ext cx="1224992" cy="1157869"/>
          </a:xfrm>
          <a:prstGeom prst="rect">
            <a:avLst/>
          </a:prstGeom>
        </p:spPr>
      </p:pic>
      <p:sp>
        <p:nvSpPr>
          <p:cNvPr id="27" name="รูปแบบอิสระ 26"/>
          <p:cNvSpPr/>
          <p:nvPr/>
        </p:nvSpPr>
        <p:spPr>
          <a:xfrm>
            <a:off x="3947886" y="4034971"/>
            <a:ext cx="2220685" cy="1770743"/>
          </a:xfrm>
          <a:custGeom>
            <a:avLst/>
            <a:gdLst>
              <a:gd name="connsiteX0" fmla="*/ 0 w 2220685"/>
              <a:gd name="connsiteY0" fmla="*/ 0 h 1770743"/>
              <a:gd name="connsiteX1" fmla="*/ 1480457 w 2220685"/>
              <a:gd name="connsiteY1" fmla="*/ 377372 h 1770743"/>
              <a:gd name="connsiteX2" fmla="*/ 2220685 w 2220685"/>
              <a:gd name="connsiteY2" fmla="*/ 1770743 h 17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685" h="1770743">
                <a:moveTo>
                  <a:pt x="0" y="0"/>
                </a:moveTo>
                <a:cubicBezTo>
                  <a:pt x="555171" y="41124"/>
                  <a:pt x="1110343" y="82248"/>
                  <a:pt x="1480457" y="377372"/>
                </a:cubicBezTo>
                <a:cubicBezTo>
                  <a:pt x="1850571" y="672496"/>
                  <a:pt x="2035628" y="1221619"/>
                  <a:pt x="2220685" y="177074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แบบอิสระ 31"/>
          <p:cNvSpPr/>
          <p:nvPr/>
        </p:nvSpPr>
        <p:spPr>
          <a:xfrm>
            <a:off x="3352800" y="5254171"/>
            <a:ext cx="1335314" cy="1248229"/>
          </a:xfrm>
          <a:custGeom>
            <a:avLst/>
            <a:gdLst>
              <a:gd name="connsiteX0" fmla="*/ 0 w 1335314"/>
              <a:gd name="connsiteY0" fmla="*/ 0 h 1248229"/>
              <a:gd name="connsiteX1" fmla="*/ 856343 w 1335314"/>
              <a:gd name="connsiteY1" fmla="*/ 348343 h 1248229"/>
              <a:gd name="connsiteX2" fmla="*/ 1335314 w 1335314"/>
              <a:gd name="connsiteY2" fmla="*/ 1248229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1248229">
                <a:moveTo>
                  <a:pt x="0" y="0"/>
                </a:moveTo>
                <a:cubicBezTo>
                  <a:pt x="316895" y="70152"/>
                  <a:pt x="633791" y="140305"/>
                  <a:pt x="856343" y="348343"/>
                </a:cubicBezTo>
                <a:cubicBezTo>
                  <a:pt x="1078895" y="556381"/>
                  <a:pt x="1207104" y="902305"/>
                  <a:pt x="1335314" y="124822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>
            <a:off x="2209800" y="44958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rot="16200000" flipH="1">
            <a:off x="4191000" y="5562600"/>
            <a:ext cx="838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43200" y="4038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u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114371">
            <a:off x="2658916" y="541580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R = 150m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5867400"/>
            <a:ext cx="762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-25000" dirty="0" smtClean="0">
                <a:solidFill>
                  <a:srgbClr val="00B050"/>
                </a:solidFill>
                <a:latin typeface="Bell MT" pitchFamily="18" charset="0"/>
              </a:rPr>
              <a:t>V</a:t>
            </a:r>
            <a:endParaRPr lang="th-TH" b="1" baseline="-25000" dirty="0">
              <a:solidFill>
                <a:srgbClr val="00B050"/>
              </a:solidFill>
              <a:latin typeface="Bell MT" pitchFamily="18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 rot="10800000" flipV="1">
            <a:off x="3124200" y="5562600"/>
            <a:ext cx="1219200" cy="10668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886200" cy="373380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096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EucrosiaUPC" pitchFamily="18" charset="-34"/>
              </a:rPr>
              <a:t>การเคลื่อนที่ของรถบนทางโค้งเอียงลื่น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(พื้นเอียงทำมุม </a:t>
            </a:r>
            <a:r>
              <a:rPr lang="el-GR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θ</a:t>
            </a:r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EucrosiaUPC" pitchFamily="18" charset="-34"/>
              </a:rPr>
              <a:t> กับแนวระดับ)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16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รถวิ่งบนทางโค้งเอียงลื่น 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จากการเลี้ยวรถบนถนนทางโค้งราบพบว่า รถจะเลี้ยวได้เร็วหรือช้า อย่างปลอดภัย ขึ้นอยู่กับค่าสัมประสิทธิ์ ของความเสียดทานระหว่างพื้นกับล้อ ถ้ามีมากรถเลี้ยวได้ด้วยอัตราเร็วสูง แต่ถ้ามีน้อย รถเลี้ยวด้วยอัตราเร็วต่ำและถ้าสัมประสิทธิ์ ของความเสียดทานระหว่าง พื้นเอียงกับล้อเป็นศูนย์ รถไม่สามารถเลี้ยวโค้งได้เลย ดังนั้นจึงมีการแก้ไขโดยการเอียงพื้นถนน เพื่ออาศัยแรงปฏิกิริยาที่พื้นกระทำต่อรถเป็นแรงสู่ศูนย์กลาง โดยไม่อาศัยแรงเสียดทาน   ดังภาพก่อนหน้า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มวลของวัตถุ</a:t>
            </a:r>
            <a:endParaRPr lang="th-TH" sz="3600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วัตถุที่มีมวลมากจะกดทับลงบนพื้นผิวมาก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จะมีแรงเสียดทานมากกว่าวัตถุที่มีมวลน้อยซึ่งจะกดทับลงบนพื้นผิวน้อย  เช่น การวิ่งของนักกีฬา คนที่มีมวลมากจะมีแรงเสียดทานมากกว่าคนที่มีมวลน้อย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Angsana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ngsana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3124200" y="1676400"/>
            <a:ext cx="6019800" cy="4095750"/>
            <a:chOff x="2877" y="9500"/>
            <a:chExt cx="6843" cy="4530"/>
          </a:xfrm>
        </p:grpSpPr>
        <p:pic>
          <p:nvPicPr>
            <p:cNvPr id="2060" name="Picture 12" descr="DSC012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2" y="9500"/>
              <a:ext cx="3045" cy="4530"/>
            </a:xfrm>
            <a:prstGeom prst="rect">
              <a:avLst/>
            </a:prstGeom>
            <a:noFill/>
          </p:spPr>
        </p:pic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2877" y="12960"/>
              <a:ext cx="6843" cy="900"/>
              <a:chOff x="2877" y="12960"/>
              <a:chExt cx="6843" cy="900"/>
            </a:xfrm>
          </p:grpSpPr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8280" y="12960"/>
                <a:ext cx="1440" cy="72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EucrosiaUPC" pitchFamily="18" charset="-34"/>
                  </a:rPr>
                  <a:t>มวลมาก</a:t>
                </a:r>
                <a:r>
                  <a:rPr kumimoji="0" lang="en-US" altLang="ko-KR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ordia New" pitchFamily="34" charset="-34"/>
                    <a:ea typeface="Batang" charset="-127"/>
                    <a:cs typeface="Cordia New" pitchFamily="34" charset="-34"/>
                  </a:rPr>
                  <a:t>	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2877" y="12960"/>
                <a:ext cx="1800" cy="72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EucrosiaUPC" pitchFamily="18" charset="-34"/>
                  </a:rPr>
                  <a:t>มวลน้อย</a:t>
                </a:r>
                <a:r>
                  <a:rPr kumimoji="0" lang="en-US" altLang="ko-KR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ordia New" pitchFamily="34" charset="-34"/>
                    <a:ea typeface="Batang" charset="-127"/>
                    <a:cs typeface="Cordia New" pitchFamily="34" charset="-34"/>
                  </a:rPr>
                  <a:t>	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 flipH="1">
                <a:off x="7200" y="13320"/>
                <a:ext cx="1080" cy="5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4680" y="13320"/>
                <a:ext cx="540" cy="3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228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หลักการที่นักเรียนจะต้องทราบในเรื่องรถเคลื่อนที่บนทางโค้งเอียง  แยกได้เป็น 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  คือ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" name="รูปภาพ 1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741434" cy="320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348800"/>
            <a:ext cx="441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กรณีที่  </a:t>
            </a:r>
            <a:r>
              <a:rPr lang="en-US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วัตถุเคลื่อนที่บนทางโค้งเอียงลื่น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หลักการ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1.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แตกแรงทั้งหมดให้อยู่ในระบบพิกัดฉาก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2.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จะพบว่า มีแรงสู่ศูนย์กลาง คือ  </a:t>
            </a:r>
            <a:r>
              <a:rPr lang="en-US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Nsin</a:t>
            </a:r>
            <a:r>
              <a:rPr lang="el-GR" sz="3200" dirty="0" smtClean="0">
                <a:solidFill>
                  <a:srgbClr val="0070C0"/>
                </a:solidFill>
                <a:cs typeface="Angsana New" pitchFamily="18" charset="-34"/>
              </a:rPr>
              <a:t>θ</a:t>
            </a:r>
            <a:endParaRPr lang="en-US" sz="32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3.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ตามกฎข้อที่ </a:t>
            </a:r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วัตถุเคลื่อนที่เป็นวงกลม ดังนั้น ความเร่งที่เกิดขึ้นคือ ความเร่งเข้าสู่ศูนย์กลาง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4.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แทนค่าในกฎข้อที่  </a:t>
            </a:r>
            <a:r>
              <a:rPr lang="en-US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  ได้ดังนี้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 rot="1751283">
            <a:off x="664614" y="405548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= 0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828800"/>
            <a:ext cx="1714500" cy="685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19400"/>
            <a:ext cx="1645920" cy="381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352800"/>
            <a:ext cx="1600200" cy="98361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572000"/>
            <a:ext cx="1447800" cy="8432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8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ถบนทางโค้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200400" cy="3200400"/>
          </a:xfrm>
          <a:prstGeom prst="rect">
            <a:avLst/>
          </a:prstGeom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0" y="4724400"/>
            <a:ext cx="1295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33400" y="457200"/>
            <a:ext cx="5943600" cy="7619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การเคลื่อนที่ของรถจักรยานยนต์ขณะเลี้ยว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447800"/>
            <a:ext cx="510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การหามุมเอียง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θ</a:t>
            </a:r>
            <a:r>
              <a:rPr lang="en-US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)</a:t>
            </a:r>
            <a:r>
              <a:rPr lang="th-TH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ของรถจักรยานยนต์ขณะเลี้ยว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ขณะเลี้ยวรถแรงกระทำต่อรถมี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mg, N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ซึ่งแรง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รวมกันได้ เป็นแรงลัพธ์เข้าสู่ศูนย์กลาง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จะก่อให้เกิดโมเมนต์ ทำให้รถคว่ำขณะเลี้ยวดังรูป ถ้าไม่ต้องการให้รถคว่ำต้องเอียงรถ ให้จุดศูนย์กลางของมวล ผ่านแนวแรง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(รัศมีซึ่งเป็นแรงเข้าสู่ศูนย์กลาง)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ขณะเลี้ยว รถจึงเลี้ยวได้โดยปลอดภัยไม่พลิกคว่ำ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4358521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51283">
            <a:off x="1579015" y="40554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≠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> 0</a:t>
            </a:r>
            <a:endParaRPr lang="th-TH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กรณีที่  </a:t>
            </a:r>
            <a:r>
              <a:rPr lang="en-US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วัตถุเคลื่อนที่บนทางโค้งเอียงที่มีความเสียดทาน</a:t>
            </a:r>
            <a:endParaRPr lang="th-TH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5240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ประเภทที่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รถอยู่แบบกลางๆ กล่าวคือ เกือบไถลออกนอกทางโค้งและเกือบจะไถลเข้าภายในโค้ง(กรณีนี้ถือว่า ถึงแม้พื้นจะมีความเสียดทาน แต่ในทางฟิสิกส์นั้น ถือว่าไม่มีแรงเสียดทาน)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828800"/>
            <a:ext cx="1714500" cy="685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19400"/>
            <a:ext cx="1645920" cy="381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352800"/>
            <a:ext cx="1600200" cy="98361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572000"/>
            <a:ext cx="1447800" cy="8432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8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(1)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724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0668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ไม่ว่ารถจักรยานยนต์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เลี้ยวโค้งแล้วเอียงรถ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หรือ รถจักรยาน</a:t>
            </a:r>
            <a:r>
              <a:rPr lang="th-TH" sz="3200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ยนต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์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เลี้ยว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โค้งบนพื้นเอียงลื่น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มุม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θ</a:t>
            </a:r>
            <a:r>
              <a:rPr lang="en-US" dirty="0" smtClean="0"/>
              <a:t>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ที่เกิดจากการเอียงของทั้งสองกรณีคือมุมเดียวกัน ใช้สูตรเดียวกันคือ </a:t>
            </a:r>
          </a:p>
          <a:p>
            <a:endParaRPr lang="th-TH" dirty="0"/>
          </a:p>
        </p:txBody>
      </p:sp>
      <p:pic>
        <p:nvPicPr>
          <p:cNvPr id="4" name="รูปภาพ 3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741434" cy="3657600"/>
          </a:xfrm>
          <a:prstGeom prst="rect">
            <a:avLst/>
          </a:prstGeom>
        </p:spPr>
      </p:pic>
      <p:pic>
        <p:nvPicPr>
          <p:cNvPr id="5" name="รูปภาพ 4" descr="สูตร รถบนทางโค้ง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343400"/>
            <a:ext cx="2362200" cy="1331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สรุป ในกรณีที่ 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ประเภทที่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รถเกือบจะไถลออกนอกทางโค้ง (กรณีนี้จะพบบ่อยในชีวิตประจำวัน เช่น รถที่วิ่งหลุดโค้งทำให้เสียหลักแล้วแฉลบออกนอกข้างทาง)</a:t>
            </a:r>
            <a:endParaRPr lang="th-TH" sz="3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มอไซต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86000"/>
            <a:ext cx="3970034" cy="36576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277394" y="5638006"/>
            <a:ext cx="1219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3886200" y="5029200"/>
            <a:ext cx="16764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3810000" y="50292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51283">
            <a:off x="2417215" y="46196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 ≠</a:t>
            </a:r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</a:rPr>
              <a:t> 0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19343">
            <a:off x="4993695" y="573218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f = µN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800600"/>
            <a:ext cx="155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µN </a:t>
            </a:r>
            <a:r>
              <a:rPr lang="en-US" sz="2400" b="1" dirty="0" err="1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cos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θ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6172200"/>
            <a:ext cx="155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ell MT" pitchFamily="18" charset="0"/>
                <a:cs typeface="Andalus"/>
              </a:rPr>
              <a:t>µN sin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 θ</a:t>
            </a:r>
            <a:endParaRPr lang="th-TH" sz="2400" b="1" dirty="0">
              <a:solidFill>
                <a:srgbClr val="00B05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04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จากภาพ  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สมดุลของวัตถุที่อยู่บนพื้นเอียงคือ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………….(2)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048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(2)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หาร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(1)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657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371600"/>
            <a:ext cx="3139821" cy="3905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1981201"/>
            <a:ext cx="3276600" cy="38100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4600"/>
            <a:ext cx="3084513" cy="68863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724400"/>
            <a:ext cx="3125461" cy="885826"/>
          </a:xfrm>
          <a:prstGeom prst="rect">
            <a:avLst/>
          </a:prstGeom>
          <a:noFill/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352800"/>
            <a:ext cx="3505200" cy="103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 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และ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วางอยู่บนระนาบระดับ เมื่อเริ่มต้นเคลื่อนที่พร้อมกัน  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เคลื่อนที่เป็นแนววงกลมด้วยอัตราเร็วคงที่ ส่วนทรงกลม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ถูกแรงดีดให้เคลื่อนที่ขึ้นไปในแนวดิ่งด้วยอัตราเร็วเริ่มต้น  25  เมตรต่อวินาที  ถ้าทรงกลม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B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ตกถึงพื้นระนาบ เมื่อทรงกลม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เคลื่อนที่ครบ  1  รอบพอดี  ทรงกลม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A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เคลื่อนที่ด้วยอัตราเร็วเชิงมุมกี่</a:t>
            </a:r>
            <a:r>
              <a:rPr lang="th-TH" b="1" dirty="0" err="1" smtClean="0">
                <a:solidFill>
                  <a:srgbClr val="00B050"/>
                </a:solidFill>
                <a:cs typeface="EucrosiaUPC" pitchFamily="18" charset="-34"/>
              </a:rPr>
              <a:t>เรเดียนต่อ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วินาที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5943600"/>
            <a:ext cx="3048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6248400"/>
            <a:ext cx="640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0"/>
          </p:cNvCxnSpPr>
          <p:nvPr/>
        </p:nvCxnSpPr>
        <p:spPr>
          <a:xfrm rot="5400000" flipH="1" flipV="1">
            <a:off x="686594" y="4953000"/>
            <a:ext cx="19804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90800" y="5943600"/>
            <a:ext cx="304800" cy="2286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753394" y="4876006"/>
            <a:ext cx="19804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676400" y="3276600"/>
            <a:ext cx="1061884" cy="668593"/>
          </a:xfrm>
          <a:custGeom>
            <a:avLst/>
            <a:gdLst>
              <a:gd name="connsiteX0" fmla="*/ 0 w 1061884"/>
              <a:gd name="connsiteY0" fmla="*/ 668593 h 668593"/>
              <a:gd name="connsiteX1" fmla="*/ 501445 w 1061884"/>
              <a:gd name="connsiteY1" fmla="*/ 4916 h 668593"/>
              <a:gd name="connsiteX2" fmla="*/ 1061884 w 1061884"/>
              <a:gd name="connsiteY2" fmla="*/ 639096 h 6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884" h="668593">
                <a:moveTo>
                  <a:pt x="0" y="668593"/>
                </a:moveTo>
                <a:cubicBezTo>
                  <a:pt x="162232" y="339212"/>
                  <a:pt x="324464" y="9832"/>
                  <a:pt x="501445" y="4916"/>
                </a:cubicBezTo>
                <a:cubicBezTo>
                  <a:pt x="678426" y="0"/>
                  <a:pt x="870155" y="319548"/>
                  <a:pt x="1061884" y="639096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296194" y="5561806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4343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u  =  </a:t>
            </a:r>
            <a:r>
              <a:rPr lang="en-US" sz="2400" b="1" i="1" dirty="0" smtClean="0">
                <a:solidFill>
                  <a:srgbClr val="002060"/>
                </a:solidFill>
                <a:latin typeface="Book Antiqua" pitchFamily="18" charset="0"/>
              </a:rPr>
              <a:t>25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5638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B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10000" y="5715000"/>
            <a:ext cx="4572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6248400" y="5715000"/>
            <a:ext cx="457200" cy="457200"/>
          </a:xfrm>
          <a:prstGeom prst="ellipse">
            <a:avLst/>
          </a:prstGeom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5105400" y="5715000"/>
            <a:ext cx="457200" cy="4572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 flipV="1">
            <a:off x="4038600" y="617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 flipV="1">
            <a:off x="53340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27"/>
          <p:cNvSpPr/>
          <p:nvPr/>
        </p:nvSpPr>
        <p:spPr>
          <a:xfrm flipV="1">
            <a:off x="6477000" y="617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38100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A</a:t>
            </a:r>
            <a:endParaRPr lang="th-TH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67200" y="54864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  </a:t>
            </a:r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โจทย์กำหนด  การกระจัด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s  =  0</a:t>
            </a:r>
            <a:endParaRPr lang="th-TH" b="1" i="1" dirty="0" smtClean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         หาเวลาที่วัตถุ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B</a:t>
            </a:r>
            <a:r>
              <a:rPr lang="en-US" b="1" dirty="0" smtClean="0">
                <a:solidFill>
                  <a:srgbClr val="002060"/>
                </a:solidFill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ตกถึงพื้น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t  =  ?</a:t>
            </a:r>
          </a:p>
          <a:p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71600"/>
            <a:ext cx="2514600" cy="8328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286000"/>
            <a:ext cx="3121270" cy="762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46394"/>
            <a:ext cx="1755141" cy="51120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10000"/>
            <a:ext cx="1066800" cy="74048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800600"/>
            <a:ext cx="1066800" cy="383569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2401094" y="38473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1295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cs typeface="EucrosiaUPC" pitchFamily="18" charset="-34"/>
              </a:rPr>
              <a:t>	ในเวลาเดียวกันกับที่วัตถุ 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B  </a:t>
            </a:r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ตกถึงพื้น วัตถุ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A  </a:t>
            </a:r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ก็เคลื่อนที่หมุนครบรอบพอดี</a:t>
            </a:r>
          </a:p>
          <a:p>
            <a:endParaRPr lang="th-TH" b="1" i="1" dirty="0" smtClean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จาก</a:t>
            </a:r>
            <a:endParaRPr lang="th-TH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819400"/>
            <a:ext cx="1138964" cy="7905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819400"/>
            <a:ext cx="685800" cy="72320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1736" y="4079232"/>
            <a:ext cx="2151664" cy="72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81000"/>
            <a:ext cx="2392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B050"/>
                </a:solidFill>
                <a:cs typeface="EucrosiaUPC" pitchFamily="18" charset="-34"/>
              </a:rPr>
              <a:t>ลักษณะผิวสัมผัส</a:t>
            </a:r>
            <a:endParaRPr lang="th-TH" sz="3600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	ผิวสัมผัสที่เรียบจะเกิดแรงเสียดทานน้อยกว่าผิวสัมผัสที่ขรุขระ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Picture 3" descr="http://psc.pbru.ac.th/lesson/power-mass.files/image00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ngsana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ngsana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667000" y="40957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ngsana New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609600" y="3733800"/>
            <a:ext cx="3990975" cy="2667000"/>
            <a:chOff x="3420" y="6510"/>
            <a:chExt cx="5085" cy="3390"/>
          </a:xfrm>
        </p:grpSpPr>
        <p:pic>
          <p:nvPicPr>
            <p:cNvPr id="45074" name="Picture 18" descr="DSC011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0" y="6510"/>
              <a:ext cx="5085" cy="3390"/>
            </a:xfrm>
            <a:prstGeom prst="rect">
              <a:avLst/>
            </a:prstGeom>
            <a:noFill/>
          </p:spPr>
        </p:pic>
        <p:sp>
          <p:nvSpPr>
            <p:cNvPr id="45073" name="Text Box 17"/>
            <p:cNvSpPr txBox="1">
              <a:spLocks noChangeArrowheads="1"/>
            </p:cNvSpPr>
            <p:nvPr/>
          </p:nvSpPr>
          <p:spPr bwMode="auto">
            <a:xfrm>
              <a:off x="4500" y="6840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371600" y="4038600"/>
          <a:ext cx="2667000" cy="490728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ผิวสัมผัสที่ขรุขระ</a:t>
                      </a:r>
                      <a:endParaRPr lang="en-US" sz="28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54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C00000"/>
                </a:solidFill>
                <a:cs typeface="EucrosiaUPC" pitchFamily="18" charset="-34"/>
              </a:rPr>
              <a:t>การทำโจทย์เรื่องแรงสู่ศูนย์กลาง</a:t>
            </a:r>
          </a:p>
          <a:p>
            <a:pPr algn="ctr"/>
            <a:endParaRPr lang="th-TH" sz="3600" b="1" dirty="0" smtClean="0">
              <a:solidFill>
                <a:srgbClr val="C00000"/>
              </a:solidFill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1. หาแรงลัพธ์ของแรงสู่ศูนย์กลาง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2. หาความเร็วของอนุภาคขณะที่ต้องหาค่าที่ต้องการทราบใดๆ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3. ใช้สมการ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 = mv</a:t>
            </a:r>
            <a:r>
              <a:rPr lang="en-US" b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/r    </a:t>
            </a:r>
            <a:r>
              <a:rPr lang="th-TH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เมื่อ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F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 แรงลัพธ์สู่จุดศูนย์กลางของวงกลม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m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 มวลที่เคลื่อนที่เป็นวงกลมด้วยความเร็ว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v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รัศมีวงกลม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r</a:t>
            </a:r>
            <a:endParaRPr lang="th-TH" b="1" dirty="0" smtClean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1. จงหาแรงเข้าสู่ศูนย์กลางของรถมวล  1200  กิโลกรัม  กำลังเลี้ยวโค้งที่มีรัศมีความโค้ง  40  เมตร  ด้วยความเร็ว  25  กิโลเมตรต่อชั่วโมง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 โลกหมุนรอบดวงอาทิตย์เป็นวงรี  แต่เนื่องจากมีขนาดใหญ่มากจนประมาณได้ว่าเป็นวงกลม  ด้วยอัตราเร็วคงที่  30  กิโลเมตรต่อวินาที ถ้ารัศมีวงโคจรมีค่า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1.49 x 10</a:t>
            </a:r>
            <a:r>
              <a:rPr lang="en-US" b="1" baseline="30000" dirty="0" smtClean="0">
                <a:solidFill>
                  <a:srgbClr val="00B050"/>
                </a:solidFill>
                <a:cs typeface="EucrosiaUPC" pitchFamily="18" charset="-34"/>
              </a:rPr>
              <a:t>8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กิโลเมตร  จงหาความเร่งของโลกที่เข้าหาดวงอาทิตย์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3. รถแข่งคันหนึ่งวิ่งมาด้วยความเร็วคงที่แล้วเลี้ยวโค้ง รัศมีความโค้งเป็น  400  เมตร  จงหาอัตราเร็วสูงสุดของรถแข่งที่จะเลี้ยวโค้งได้โดยไม่ลื่นไถล ถ้าความเร่งเข้าสู่ศูนย์กลางของรถมีค่าได้ไม่เกิน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0.8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m/s</a:t>
            </a:r>
            <a:r>
              <a:rPr lang="en-US" b="1" baseline="30000" dirty="0" smtClean="0">
                <a:solidFill>
                  <a:srgbClr val="0070C0"/>
                </a:solidFill>
                <a:cs typeface="EucrosiaUPC" pitchFamily="18" charset="-34"/>
              </a:rPr>
              <a:t>2</a:t>
            </a:r>
            <a:endParaRPr lang="th-TH" b="1" baseline="30000" dirty="0" smtClean="0">
              <a:solidFill>
                <a:srgbClr val="0070C0"/>
              </a:solidFill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4. รัศมีของโลกเท่ากับ 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6.3 x 10</a:t>
            </a:r>
            <a:r>
              <a:rPr lang="en-US" b="1" baseline="30000" dirty="0" smtClean="0">
                <a:solidFill>
                  <a:srgbClr val="00B050"/>
                </a:solidFill>
                <a:cs typeface="EucrosiaUPC" pitchFamily="18" charset="-34"/>
              </a:rPr>
              <a:t>6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m 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หมุนรอบตัวเอง  1  รอบ ใช้เวลา  24  ชั่วโมง  ความเร่งในแนวรัศมีของวัตถุที่วางอยู่บนผิวโลกบริเวณเส้นศูนย์สูตร มีค่าเป็นเท่าใด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5. วัตถุผูกติดปลายเชือกเส้นหนึ่ง  จากนั้นแกว่งเป็นวงกลมสม่ำเสมอตามแนวราบแบบฐานกรวย ถ้ารัศมีของการแกว่งเป็นวงกลมยาว  30  เซนติเมตร  และมวลของวัตถุหนัก  0.5  กิโลกรัม  เส้นเชือกยาว 50 เซนติเมตร จงหาว่าอัตราเร็วเชิงมุมของการแกว่งเป็นกี่</a:t>
            </a:r>
            <a:r>
              <a:rPr lang="th-TH" b="1" dirty="0" err="1" smtClean="0">
                <a:solidFill>
                  <a:srgbClr val="00B050"/>
                </a:solidFill>
                <a:cs typeface="EucrosiaUPC" pitchFamily="18" charset="-34"/>
              </a:rPr>
              <a:t>เรเดียนต่อ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วินาที</a:t>
            </a:r>
          </a:p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6. เหรียญห้าบาทวางอยู่ที่ระยะ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20 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เซนติเมตร  จากศูนย์กลางแผ่นเสียง ถ้าสัมประสิทธิ์ความเสียดทานสถิต ระหว่างเหรียญและแผ่นเสียงเป็น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0.125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จงคำนวณหาจำนวนรอบที่มากที่สุดใน  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1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วินาที ที่แผ่นเสียงหมุนแล้วเหรียญยังคงอยู่นิ่งเทียบกับแผ่นเสียง</a:t>
            </a:r>
          </a:p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7. ทองคำก้อนหนึ่งวางอยู่บนแผ่นจานราบที่หมุนได้ในแนวระดับ สัมประสิทธิ์แรงเสียดทานสถิตระหว่างทองคำกับแผ่นจานเท่ากับ 0.8 และวางอยู่ที่ระยะ 0.2 เมตร จากจานหมุน ถ้าไม่ต้องการให้วัตถุไถลขณะที่จานกำลังหมุน จานหมุนจะต้องหมุนด้วยความเร็วเชิงมุมเท่าใด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8. รถยนต์มวล 1000 กิโลกรัม ถ้าวิ่งเลี้ยวโค้งบนถนนซึ่งมีรัศมีความโค้ง 100 เมตร ด้วยอัตราเร็ว 36 กิโลเมตรต่อชั่วโมง จะต้องการแรงสู่ศูนย์กลางขนาดเทียบเท่ากับน้ำหนักของมวลกี่กิโลกรัม	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การเคลื่อนที่ของดาวเคราะห์</a:t>
            </a:r>
          </a:p>
          <a:p>
            <a:pPr algn="ctr"/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(และกฎการเคลื่อนที่ดาวเคราะห์ของ</a:t>
            </a:r>
            <a:r>
              <a:rPr lang="th-TH" sz="3200" b="1" dirty="0" err="1" smtClean="0">
                <a:solidFill>
                  <a:srgbClr val="7030A0"/>
                </a:solidFill>
                <a:cs typeface="EucrosiaUPC" pitchFamily="18" charset="-34"/>
              </a:rPr>
              <a:t>เคปเลอร์</a:t>
            </a:r>
            <a:r>
              <a:rPr lang="th-TH" sz="3200" b="1" dirty="0" smtClean="0">
                <a:solidFill>
                  <a:srgbClr val="7030A0"/>
                </a:solidFill>
                <a:cs typeface="EucrosiaUPC" pitchFamily="18" charset="-34"/>
              </a:rPr>
              <a:t>)</a:t>
            </a:r>
            <a:endParaRPr lang="th-TH" sz="3200" b="1" dirty="0">
              <a:solidFill>
                <a:srgbClr val="7030A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0004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EucrosiaUPC" pitchFamily="18" charset="-34"/>
              </a:rPr>
              <a:t>การเคลื่อนที่ของดาวเคราะห์</a:t>
            </a:r>
            <a:endParaRPr lang="th-TH" sz="36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5" name="Picture 4" descr="solar_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01962"/>
            <a:ext cx="8501121" cy="5338704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343400"/>
            <a:ext cx="4800648" cy="220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	การสร้างวงรี สามารถทำได้โดย 2 วิธีคือ  วิธีขึงเชือก  สร้างสามเหลี่ยมระหว่างจุดโฟกัส 2 จุดและปลายดินสอ  จากนั้นลากดินสอรอบจุดโฟกัส  โดยให้เส้นเชือกตรึงอยู่ตลอดเวลา  ดังภาพ  และวิธีภาคตัดกรวย </a:t>
            </a:r>
            <a:endParaRPr lang="th-TH" sz="32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7890" name="Picture 2" descr="http://www.vcharkarn.com/uploads/208/208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672013" cy="260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www.vcharkarn.com/uploads/208/208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395167" cy="4013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85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วิชาเรขาคณิตวิเคราะห์เรื่อง ภาคตัดกรวย</a:t>
            </a:r>
            <a:endParaRPr lang="th-TH" sz="3600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กฎข้อ 1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ดาว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เคราะห์โคจรรอบดวงอาทิตย์เป็นวงรี โดยมีดวงอาทิตย์อยู่ที่จุดโฟกัส ณ จุดใดจุดหนึ่ง 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ตำแหน่งที่ดาวเคราะห์อยู่ใกล้ดวงอาทิตย์ที่สุดเรียกว่า </a:t>
            </a:r>
            <a:r>
              <a:rPr lang="en-US" b="1" dirty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Perihelion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และตำแหน่งที่ดาวเคราะห์อยู่ไกลดวงอาทิตย์ที่สุดเรียกว่า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Aphelion</a:t>
            </a:r>
            <a:endParaRPr lang="th-TH" b="1" dirty="0">
              <a:latin typeface="Book Antiqua" pitchFamily="18" charset="0"/>
            </a:endParaRPr>
          </a:p>
        </p:txBody>
      </p:sp>
      <p:pic>
        <p:nvPicPr>
          <p:cNvPr id="5" name="Picture 4" descr="8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86865"/>
            <a:ext cx="6786610" cy="2971027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929354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64331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จากรูป</a:t>
            </a:r>
          </a:p>
          <a:p>
            <a:r>
              <a:rPr lang="th-TH" dirty="0" smtClean="0"/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คือระยะทางจากจุดโฟกัส ไปจนถึงขอบที่ไกลที่สุด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(Aphelion) </a:t>
            </a:r>
            <a:endParaRPr lang="th-TH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A</a:t>
            </a:r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= a + c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/>
            </a:r>
            <a:b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</a:b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คือระยะทางจากจุดโฟกัส ไปจนถึงขอบที่ใกล้ที่สุด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(Perihelion)</a:t>
            </a:r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r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= a - c</a:t>
            </a:r>
            <a:endParaRPr lang="th-TH" sz="3200" i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7507" y="685800"/>
            <a:ext cx="188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ชนิดของวัตถุ</a:t>
            </a:r>
            <a:endParaRPr lang="th-TH" sz="3600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905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เช่น  ยางมีแรงเสียดทานมากกว่าไม้  ฯลฯ 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กฎข้อ 2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เส้น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ที่ลากเชื่อมต่อระหว่างดาวเคราะห์กับดวงอาทิตย์ จะ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กวาด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ที่พื้นที่เท่ากันในเวลาเท่ากัน 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บางครั้งเราก็เรียกกฎข้อที่ 2 นี้ว่า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กฎพื้นที่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เท่ากัน หมายความว่า เมื่อดาวเคราะห์อยู่ไกลดวงอาทิตย์จะเคลื่อนที่ช้ากว่าช่วงที่อยู่ใกล้ดวง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อาทิตย์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4" name="Picture 3" descr="8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5956224" cy="2885461"/>
          </a:xfrm>
          <a:prstGeom prst="rect">
            <a:avLst/>
          </a:prstGeom>
        </p:spPr>
      </p:pic>
      <p:pic>
        <p:nvPicPr>
          <p:cNvPr id="5" name="Picture 4" descr="8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543037"/>
            <a:ext cx="3071834" cy="108083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928934"/>
            <a:ext cx="6002231" cy="2786082"/>
          </a:xfrm>
          <a:prstGeom prst="rect">
            <a:avLst/>
          </a:prstGeom>
        </p:spPr>
      </p:pic>
      <p:pic>
        <p:nvPicPr>
          <p:cNvPr id="3" name="Picture 2" descr="ks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786082" cy="2786082"/>
          </a:xfrm>
          <a:prstGeom prst="rect">
            <a:avLst/>
          </a:prstGeom>
        </p:spPr>
      </p:pic>
      <p:pic>
        <p:nvPicPr>
          <p:cNvPr id="33794" name="Picture 2" descr="http://www.vcharkarn.com/uploads/208/208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"/>
            <a:ext cx="572452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cs typeface="EucrosiaUPC" pitchFamily="18" charset="-34"/>
              </a:rPr>
              <a:t>กฎข้อ 3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คาบ</a:t>
            </a:r>
            <a:r>
              <a:rPr lang="th-TH" sz="3200" b="1" dirty="0">
                <a:solidFill>
                  <a:srgbClr val="00B050"/>
                </a:solidFill>
                <a:cs typeface="EucrosiaUPC" pitchFamily="18" charset="-34"/>
              </a:rPr>
              <a:t>การโคจรรอบดวงอาทิตย์ของดาวเคราะห์ยกกำลังสอง จะแปรตามกับระยะห่างของดาวเคราะห์ถึงดวงอาทิตย์ยกกำลังสาม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หมายความ</a:t>
            </a:r>
            <a:r>
              <a:rPr lang="th-TH" sz="3200" b="1" dirty="0">
                <a:solidFill>
                  <a:srgbClr val="0070C0"/>
                </a:solidFill>
                <a:cs typeface="EucrosiaUPC" pitchFamily="18" charset="-34"/>
              </a:rPr>
              <a:t>ว่า ยิ่งดาวเคราะห์อยู่ห่างจากดวงอาทิตย์เท่าไหร่ ก็ยิ่งโคจรรอบดวงอาทิตย์ช้า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ลง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เมื่อนำค่ายกกำลังสองของคาบวงโคจรของดาวเคราะห์ (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 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มาหารด้วย ค่ากำลังสามของระยะห่างจากดวงอาทิตย์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a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จะได้ค่าคงที่เสมอ (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/a</a:t>
            </a:r>
            <a:r>
              <a:rPr lang="en-US" sz="3600" b="1" baseline="300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=  k, 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เป็นค่าคงที่)  มิว่าจะเป็นดาวเคราะห์ดวงใดก็ตาม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กฎข้อที่ 3 นี้เรียกว่า “กฎ</a:t>
            </a:r>
            <a:r>
              <a:rPr lang="th-TH" sz="36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</a:t>
            </a:r>
            <a:r>
              <a:rPr lang="th-TH" sz="36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นิก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 (</a:t>
            </a:r>
            <a:r>
              <a:rPr lang="en-US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Harmonic Law)</a:t>
            </a: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www.vcharkarn.com/uploads/208/20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18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ระยะทาง 1 หน่วยดาราศาสตร์ หรือ 1 </a:t>
            </a:r>
            <a:r>
              <a:rPr lang="en-US" sz="20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AU (Astronomical Unit)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เท่ากับระยะทางเฉลี่ยจากโลกไปยังดวงอาทิตย์ หรือ 149,600,000 ล้านกิโลเมตร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  <a:cs typeface="EucrosiaUPC" pitchFamily="18" charset="-34"/>
              </a:rPr>
              <a:t>กฎแรงดึงดูดระหว่างมวลของ</a:t>
            </a:r>
            <a:r>
              <a:rPr lang="th-TH" sz="3200" b="1" u="sng" dirty="0" err="1" smtClean="0">
                <a:solidFill>
                  <a:srgbClr val="FF0000"/>
                </a:solidFill>
                <a:cs typeface="EucrosiaUPC" pitchFamily="18" charset="-34"/>
              </a:rPr>
              <a:t>นิว</a:t>
            </a:r>
            <a:r>
              <a:rPr lang="th-TH" sz="3200" b="1" u="sng" dirty="0" smtClean="0">
                <a:solidFill>
                  <a:srgbClr val="FF0000"/>
                </a:solidFill>
                <a:cs typeface="EucrosiaUPC" pitchFamily="18" charset="-34"/>
              </a:rPr>
              <a:t>ตัน</a:t>
            </a:r>
            <a:endParaRPr lang="th-TH" sz="3200" dirty="0">
              <a:solidFill>
                <a:srgbClr val="FF0000"/>
              </a:solidFill>
              <a:cs typeface="EucrosiaUPC" pitchFamily="18" charset="-34"/>
            </a:endParaRPr>
          </a:p>
        </p:txBody>
      </p:sp>
      <p:pic>
        <p:nvPicPr>
          <p:cNvPr id="3" name="Picture 2" descr="82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4000528" cy="273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1500174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จากการศึกษากฎของ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เคปเลอร์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ตันเสนอทฤษฎีแรงดึงดูดระหว่างมวล หรือที่เรียกว่า </a:t>
            </a:r>
            <a:r>
              <a:rPr lang="th-TH" sz="3200" u="sng" dirty="0" smtClean="0">
                <a:solidFill>
                  <a:srgbClr val="00B050"/>
                </a:solidFill>
                <a:cs typeface="EucrosiaUPC" pitchFamily="18" charset="-34"/>
              </a:rPr>
              <a:t>กฎความโน้มถ่วงสากล </a:t>
            </a:r>
            <a:r>
              <a:rPr lang="en-US" sz="2400" i="1" dirty="0" smtClean="0">
                <a:solidFill>
                  <a:srgbClr val="FF0000"/>
                </a:solidFill>
                <a:latin typeface="Book Antiqua" pitchFamily="18" charset="0"/>
              </a:rPr>
              <a:t>(Newton’s law of universal gravitation)</a:t>
            </a:r>
          </a:p>
          <a:p>
            <a:endParaRPr lang="en-US" dirty="0" smtClean="0"/>
          </a:p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ให้ 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i="1" baseline="-25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1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และ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m</a:t>
            </a:r>
            <a:r>
              <a:rPr lang="en-US" i="1" baseline="-25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เป็นมวลสองก้อนอยู่ห่างกันเป็นระยะทาง ขนาดของแรงดึงดูดระหว่างมวลที่กระทำต่อมวลทั้งสองก้อนคือ</a:t>
            </a:r>
            <a:endParaRPr lang="th-TH" sz="3200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00438"/>
            <a:ext cx="2196115" cy="8858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214950"/>
            <a:ext cx="3429024" cy="806829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</a:rPr>
              <a:t>gravitational constant  :  G</a:t>
            </a:r>
            <a:endParaRPr lang="th-TH" sz="3200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Book Antiqua" pitchFamily="18" charset="0"/>
              </a:rPr>
              <a:t>Sir Henry Cavendish </a:t>
            </a:r>
            <a:r>
              <a:rPr lang="th-TH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ได้ทำการทดลองวัดค่า  </a:t>
            </a:r>
            <a:r>
              <a:rPr lang="en-US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G</a:t>
            </a:r>
            <a:r>
              <a:rPr lang="en-US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ไว้ตั้งแต่ปี พ.ศ. 2341 โดยใช้ดุลการบิด</a:t>
            </a:r>
            <a:r>
              <a:rPr lang="th-TH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(torsion balance)</a:t>
            </a:r>
            <a:endParaRPr lang="th-TH" b="1" i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4" name="Picture 3" descr="8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50112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จงคำนวณหาแรงโน้มถ่วง</a:t>
            </a:r>
          </a:p>
          <a:p>
            <a:endParaRPr lang="th-TH" sz="3200" dirty="0" smtClean="0">
              <a:solidFill>
                <a:srgbClr val="00B050"/>
              </a:solidFill>
              <a:cs typeface="EucrosiaUPC" pitchFamily="18" charset="-34"/>
            </a:endParaRPr>
          </a:p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	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1.ระหว่างลูกโบว์ลิ่ง  2  ลูก ซึ่งมีมวล  7.3  กิโลกรัม    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วางห่างกัน  0.65  เมตร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	2.ระหว่างโลกกับดวงจันทร์  เมื่อ  ระยะทางจากโลกถึงดวงจันทร์เท่ากับ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38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7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m 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และมวลของโลก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5.97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24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kg 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ดวงจันทร์มีมวล  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7.33 x 10</a:t>
            </a:r>
            <a:r>
              <a:rPr lang="en-US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22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kg</a:t>
            </a:r>
            <a:endParaRPr lang="th-TH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86256"/>
            <a:ext cx="2196115" cy="88582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14950"/>
            <a:ext cx="3429024" cy="806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cent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การแบ่งว่าเกิดฤดูกาลใดบนโลกนี้สามารถแบ่งได้โดยใช้วัน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โซลสทิส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solstices)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วันอิค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วิน็อก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equinox)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โดยวัน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โซลสทิสฤ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ดูร้อน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summer solstice)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เกิดขึ้นวันที่ 21 มิถุนายน เป็นวันที่ขั้วโลกเหนือหันเข้าหาดวงอาทิตย์มากที่สุด วัน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โซลสทิสฤ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ดูหนาว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winter solstice)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เกิดขึ้นวันที่ 21 ธันวาคมเป็นวันที่ขั้วโลกเหนือหันออกจากดวงอาทิตย์มากที่สุด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วันอิค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วิน็อกฤดูใบไม้ผลิ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spring equinox)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วันอิค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วิน็อกฤดูใบไม้ร่วง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autumnal equinox)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เกิดขึ้นในวันที่ 20 มีนาคม และ 23 กันยายน ตามลำดับเป็นวันที่แกนของโลกตั้งฉากกับเส้นตรงที่ลากจากโลกไปยังดวงอาทิตย์ โดยวันทั้งสี่ก็จะเป็นช่วงของวันที่เกิดฤดูกาลต่างๆตามชื่อของวันนั่นเอง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anta.ac.th/media/sci/www.lesa.in.th/space/celes_sphere_index/ecliptic/sea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0596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วันวสันต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วิษุวัต 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Vernal Equinox)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90389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วันศารทวิษุวัต (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Autumnal Equinox)</a:t>
            </a:r>
            <a:endParaRPr lang="th-TH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EucrosiaUPC" pitchFamily="18" charset="-34"/>
              </a:rPr>
              <a:t>วันครีษมายัน (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EucrosiaUPC" pitchFamily="18" charset="-34"/>
              </a:rPr>
              <a:t>Summer Solstice)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257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วันเหมายัน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Winter Solstice)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6096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กลางวันยาวที่สุด และกลางคืนสั้นที่สุด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กลางวันสั้นที่สุดและกลางคืนยาวที่สุด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52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ซีกโลกเหนือเข้าสู่ฤดูใบไม้ผลิ แต่ซีกโลกใต้เข้าสู่ฤดูใบไม้ร่วง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367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cs typeface="EucrosiaUPC" pitchFamily="18" charset="-34"/>
              </a:rPr>
              <a:t>ประเภทของแรงเสียดทาน </a:t>
            </a:r>
            <a:endParaRPr lang="th-TH" sz="3600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62000" y="1535669"/>
            <a:ext cx="716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จำแนกประเภทของแรงเสียดทานตามลักษณะการเคลื่อนที่ของวัตถุได้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Batang"/>
                <a:cs typeface="EucrosiaUPC" pitchFamily="18" charset="-34"/>
              </a:rPr>
              <a:t> 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 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Batang"/>
                <a:cs typeface="EucrosiaUPC" pitchFamily="18" charset="-34"/>
              </a:rPr>
              <a:t>2 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 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ประเภท</a:t>
            </a:r>
            <a:r>
              <a:rPr kumimoji="0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  </a:t>
            </a: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"/>
                <a:cs typeface="EucrosiaUPC" pitchFamily="18" charset="-34"/>
              </a:rPr>
              <a:t>คือ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ko-K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Batang"/>
              <a:cs typeface="EucrosiaUPC" pitchFamily="18" charset="-34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th-TH" altLang="ko-KR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1.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แรงเสียดทานสถิต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(Static  Friction)</a:t>
            </a:r>
            <a:endParaRPr lang="th-TH" sz="3200" dirty="0" smtClean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h-TH" altLang="ko-K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cs typeface="EucrosiaUPC" pitchFamily="18" charset="-34"/>
              </a:rPr>
              <a:t>2.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แรงเสียดทานจลน์</a:t>
            </a:r>
            <a:r>
              <a:rPr lang="en-US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 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(Kinetic Friction)</a:t>
            </a:r>
            <a:endParaRPr kumimoji="0" lang="th-TH" altLang="ko-KR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ดวงอาทิตย์จะขึ้น ฉายแสงทำมุม 90 องศาตะวันออก อาบยอด ศิวะลึงค์หัก หน้าประตูพระธาตุภูเพ็ก ทุกวันที่ ๒๑ มีนาคม และวันที่ ๒๓ กันยายน ของทุกปี เป็นอย่างนี้มากว่า ๗๐๐ ปีแล้ว</a:t>
            </a:r>
            <a:endParaRPr lang="th-TH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204802" name="Picture 2" descr="http://www.yclsakhon.com/images/1148222145/P1020074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80510" cy="3200400"/>
          </a:xfrm>
          <a:prstGeom prst="rect">
            <a:avLst/>
          </a:prstGeom>
          <a:noFill/>
        </p:spPr>
      </p:pic>
      <p:pic>
        <p:nvPicPr>
          <p:cNvPr id="204804" name="Picture 4" descr="http://www.yclsakhon.com/images/1148222145/P1020071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24574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www.yclsakhon.com/images/1148222145/Unseen%20Thailand%20Stamp%20Sansont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050937" cy="4038118"/>
          </a:xfrm>
          <a:prstGeom prst="rect">
            <a:avLst/>
          </a:prstGeom>
          <a:noFill/>
        </p:spPr>
      </p:pic>
      <p:pic>
        <p:nvPicPr>
          <p:cNvPr id="202756" name="Picture 4" descr="http://www.yclsakhon.com/images/1148222145/DSC01430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061459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0292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สุริยะ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ปฎิ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ทินที่ปราสาทพนมบา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แค็ง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จังหวัดเสียมเรียบ กัมพูชา</a:t>
            </a:r>
            <a:r>
              <a:rPr lang="th-TH" dirty="0" smtClean="0"/>
              <a:t>                          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2578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 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แสตมป์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Unseen Thailand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สุริยะปฏิทิน ภูเพ็ก สกลนคร</a:t>
            </a:r>
            <a:r>
              <a:rPr lang="th-TH" dirty="0" smtClean="0"/>
              <a:t>  </a:t>
            </a:r>
            <a:endParaRPr lang="th-TH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943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 ๒๓ ธันวาคม ทุกปี คือวัน"เหมายัน" (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Winter solstice)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826" name="Picture 2" descr="http://www.yclsakhon.com/images/1148222145/phupek%20winter%20solstice%202002%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20734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791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 ๒๑ มีนาคม ทุกปีคือวัน"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วสันต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วิษุวัต"(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Spring equinox)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6850" name="Picture 2" descr="http://www.yclsakhon.com/images/1148222145/Phupek%20vernal%20equinox%202003%2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86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 descr="http://202.143.136.4/arkom/student/2551/Nk61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www.dl.ket.org/humanities/arch/images/ma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47388" cy="553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yramid-serpent Chichen Itza Yacatan, Mex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7993063" cy="53197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968875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ngsana New"/>
                <a:cs typeface="Angsana New"/>
              </a:rPr>
              <a:t>วันศักดิ์สิทธิ์ ของชาวมายา ในอเมริกากลาง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nowruz_cover_40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5214938" cy="6264275"/>
          </a:xfrm>
          <a:prstGeom prst="rect">
            <a:avLst/>
          </a:prstGeom>
          <a:noFill/>
        </p:spPr>
      </p:pic>
      <p:pic>
        <p:nvPicPr>
          <p:cNvPr id="80899" name="Picture 3" descr="Pic127-BakuNowru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797425"/>
            <a:ext cx="1308100" cy="1714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0900" name="Picture 4" descr="610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4843463"/>
            <a:ext cx="2232025" cy="16240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0901" name="Picture 5" descr="940685-Happy-Nowruz-2006-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3357563"/>
            <a:ext cx="1866900" cy="139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0902" name="Picture 6" descr="IAPAC-Nowruz-Gala-S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3" y="2047875"/>
            <a:ext cx="1871662" cy="12525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0903" name="Picture 7" descr="6886841_0586fbf69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1725" y="2708275"/>
            <a:ext cx="1512888" cy="2089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0904" name="Picture 8" descr="nowruz-tajikestan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2060575"/>
            <a:ext cx="1622425" cy="1209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724525" y="549275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00"/>
                </a:solidFill>
                <a:latin typeface="Angsana New" pitchFamily="18" charset="-34"/>
              </a:rPr>
              <a:t>Nowruz (Equinox)           21 March</a:t>
            </a:r>
            <a:endParaRPr lang="th-TH" sz="3600" b="1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762000" y="4572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การเคลื่อนที่แบบฮาร์มอนิกอย่างง่าย</a:t>
            </a:r>
            <a:br>
              <a:rPr kumimoji="0" lang="th-TH" sz="4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</a:b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(Simple harmornic motion)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4" name="รูปภาพ 1" descr="p5-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4906666" cy="4539382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การเคลื่อนที่แบบ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  <a:b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การแกว่งของวัตถุบางอย่างในชีวิตประจำวัน  เช่น   การแกว่งของลูกตุ้มนาฬิกา การแกว่งของตุ้มน้ำหนักที่ติดกับโมบาย  การเคลื่อนที่ของชิงช้า  การเคลื่อนที่ของวัตถุที่ติดอยู่ปลายสปริง  หรือ แม้กระทั่งการแกว่งของสายกีตาร์ การเคลื่อนที่ในลักษณะเช่นนี้เราเรียกว่า  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การเคลื่อนที่แบบ</a:t>
            </a:r>
            <a:r>
              <a:rPr lang="th-TH" sz="3200" b="1" dirty="0" err="1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ฮาร์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มอนิกอย่างง่าย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200" b="1" i="1" dirty="0" err="1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200" b="1" i="1" dirty="0">
              <a:solidFill>
                <a:srgbClr val="00B0F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th-TH" altLang="ko-KR" sz="36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1.</a:t>
            </a:r>
            <a:r>
              <a:rPr lang="th-TH" sz="36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แรงเสียดทานสถิต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(Static  Friction)</a:t>
            </a:r>
            <a:endParaRPr lang="th-TH" sz="3200" dirty="0" smtClean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403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แรงเสียดทานที่เกิดขึ้นระหว่างผิวสัมผัสของวัตถุยังไม่เคลื่อนที่(อยู่นิ่ง) จนกระทั่งวัตถุเริ่มเคลื่อนที่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เช่น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ออกแรงผลักรถแล้วรถยังอยู่นิ่ง  เป็นต้น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	แรงเสียดทานที่เกิดขึ้นนี้จะเท่ากับแรงที่มากระทำและมีค่าสูงสุดเมื่อวัตถุเริ่มจะเคลื่อนที่ 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4" name="Picture 3" descr="http://psc.pbru.ac.th/lesson/power-mass.files/image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572000" cy="37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โมเมนตัม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 descr="newtcradle12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954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/>
          <p:cNvCxnSpPr/>
          <p:nvPr/>
        </p:nvCxnSpPr>
        <p:spPr>
          <a:xfrm rot="10800000" flipH="1" flipV="1">
            <a:off x="2590800" y="2438400"/>
            <a:ext cx="3886200" cy="15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แบบอิสระ 24"/>
          <p:cNvSpPr/>
          <p:nvPr/>
        </p:nvSpPr>
        <p:spPr>
          <a:xfrm>
            <a:off x="2667000" y="1828800"/>
            <a:ext cx="3733800" cy="533401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แบบอิสระ 25"/>
          <p:cNvSpPr/>
          <p:nvPr/>
        </p:nvSpPr>
        <p:spPr>
          <a:xfrm rot="10800000">
            <a:off x="2667000" y="2438400"/>
            <a:ext cx="3810000" cy="533402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rot="5400000">
            <a:off x="2172494" y="24757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rot="5400000">
            <a:off x="6058694" y="23995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76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464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การแกว่งของเชือกที่ถูกตรึงปลายสองด้านขึ้นและลงจากแนวสมดุล เช่น สายกีตาร์ 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5068094" y="1789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rot="5400000">
            <a:off x="4001294" y="3313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rot="16200000" flipV="1">
            <a:off x="4039394" y="1523206"/>
            <a:ext cx="10668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rot="5400000">
            <a:off x="152400" y="1905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62000" y="25146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1295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1371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1447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1524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1600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1676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1752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1828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1905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วงรี 28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2057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วงรี 30"/>
          <p:cNvSpPr/>
          <p:nvPr/>
        </p:nvSpPr>
        <p:spPr>
          <a:xfrm>
            <a:off x="2133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2209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2286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33"/>
          <p:cNvSpPr/>
          <p:nvPr/>
        </p:nvSpPr>
        <p:spPr>
          <a:xfrm>
            <a:off x="2362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ตัวเชื่อมต่อหักมุม 35"/>
          <p:cNvCxnSpPr>
            <a:endCxn id="11" idx="2"/>
          </p:cNvCxnSpPr>
          <p:nvPr/>
        </p:nvCxnSpPr>
        <p:spPr>
          <a:xfrm>
            <a:off x="762000" y="20574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10800000" flipV="1">
            <a:off x="2514600" y="21336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2895600" y="19050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cxnSp>
        <p:nvCxnSpPr>
          <p:cNvPr id="54" name="ตัวเชื่อมต่อตรง 53"/>
          <p:cNvCxnSpPr/>
          <p:nvPr/>
        </p:nvCxnSpPr>
        <p:spPr>
          <a:xfrm rot="5400000">
            <a:off x="153194" y="3656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5400000">
            <a:off x="153194" y="5561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หักมุม 55"/>
          <p:cNvCxnSpPr/>
          <p:nvPr/>
        </p:nvCxnSpPr>
        <p:spPr>
          <a:xfrm>
            <a:off x="762000" y="38100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762000" y="4267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762000" y="6172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/>
          <p:nvPr/>
        </p:nvCxnSpPr>
        <p:spPr>
          <a:xfrm>
            <a:off x="762000" y="57912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/>
          <p:nvPr/>
        </p:nvCxnSpPr>
        <p:spPr>
          <a:xfrm rot="10800000" flipV="1">
            <a:off x="3352800" y="3886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หักมุม 60"/>
          <p:cNvCxnSpPr/>
          <p:nvPr/>
        </p:nvCxnSpPr>
        <p:spPr>
          <a:xfrm rot="10800000" flipV="1">
            <a:off x="4191000" y="5791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สี่เหลี่ยมผืนผ้า 61"/>
          <p:cNvSpPr/>
          <p:nvPr/>
        </p:nvSpPr>
        <p:spPr>
          <a:xfrm>
            <a:off x="3733800" y="3657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4572000" y="5562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74" name="วงรี 73"/>
          <p:cNvSpPr/>
          <p:nvPr/>
        </p:nvSpPr>
        <p:spPr>
          <a:xfrm>
            <a:off x="1295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วงรี 74"/>
          <p:cNvSpPr/>
          <p:nvPr/>
        </p:nvSpPr>
        <p:spPr>
          <a:xfrm>
            <a:off x="1295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วงรี 75"/>
          <p:cNvSpPr/>
          <p:nvPr/>
        </p:nvSpPr>
        <p:spPr>
          <a:xfrm>
            <a:off x="1447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วงรี 76"/>
          <p:cNvSpPr/>
          <p:nvPr/>
        </p:nvSpPr>
        <p:spPr>
          <a:xfrm>
            <a:off x="1600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วงรี 77"/>
          <p:cNvSpPr/>
          <p:nvPr/>
        </p:nvSpPr>
        <p:spPr>
          <a:xfrm>
            <a:off x="1752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วงรี 78"/>
          <p:cNvSpPr/>
          <p:nvPr/>
        </p:nvSpPr>
        <p:spPr>
          <a:xfrm>
            <a:off x="1905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/>
          <p:cNvSpPr/>
          <p:nvPr/>
        </p:nvSpPr>
        <p:spPr>
          <a:xfrm>
            <a:off x="2057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/>
          <p:cNvSpPr/>
          <p:nvPr/>
        </p:nvSpPr>
        <p:spPr>
          <a:xfrm>
            <a:off x="2209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วงรี 81"/>
          <p:cNvSpPr/>
          <p:nvPr/>
        </p:nvSpPr>
        <p:spPr>
          <a:xfrm>
            <a:off x="2362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2514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วงรี 85"/>
          <p:cNvSpPr/>
          <p:nvPr/>
        </p:nvSpPr>
        <p:spPr>
          <a:xfrm>
            <a:off x="2667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วงรี 87"/>
          <p:cNvSpPr/>
          <p:nvPr/>
        </p:nvSpPr>
        <p:spPr>
          <a:xfrm>
            <a:off x="2819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วงรี 88"/>
          <p:cNvSpPr/>
          <p:nvPr/>
        </p:nvSpPr>
        <p:spPr>
          <a:xfrm>
            <a:off x="2971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วงรี 89"/>
          <p:cNvSpPr/>
          <p:nvPr/>
        </p:nvSpPr>
        <p:spPr>
          <a:xfrm>
            <a:off x="3124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วงรี 101"/>
          <p:cNvSpPr/>
          <p:nvPr/>
        </p:nvSpPr>
        <p:spPr>
          <a:xfrm>
            <a:off x="1524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วงรี 102"/>
          <p:cNvSpPr/>
          <p:nvPr/>
        </p:nvSpPr>
        <p:spPr>
          <a:xfrm>
            <a:off x="1752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วงรี 104"/>
          <p:cNvSpPr/>
          <p:nvPr/>
        </p:nvSpPr>
        <p:spPr>
          <a:xfrm>
            <a:off x="1981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วงรี 105"/>
          <p:cNvSpPr/>
          <p:nvPr/>
        </p:nvSpPr>
        <p:spPr>
          <a:xfrm>
            <a:off x="2209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วงรี 106"/>
          <p:cNvSpPr/>
          <p:nvPr/>
        </p:nvSpPr>
        <p:spPr>
          <a:xfrm>
            <a:off x="2438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วงรี 107"/>
          <p:cNvSpPr/>
          <p:nvPr/>
        </p:nvSpPr>
        <p:spPr>
          <a:xfrm>
            <a:off x="2667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วงรี 108"/>
          <p:cNvSpPr/>
          <p:nvPr/>
        </p:nvSpPr>
        <p:spPr>
          <a:xfrm>
            <a:off x="2895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0" name="วงรี 109"/>
          <p:cNvSpPr/>
          <p:nvPr/>
        </p:nvSpPr>
        <p:spPr>
          <a:xfrm>
            <a:off x="3124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1" name="วงรี 110"/>
          <p:cNvSpPr/>
          <p:nvPr/>
        </p:nvSpPr>
        <p:spPr>
          <a:xfrm>
            <a:off x="3352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" name="วงรี 111"/>
          <p:cNvSpPr/>
          <p:nvPr/>
        </p:nvSpPr>
        <p:spPr>
          <a:xfrm>
            <a:off x="3581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วงรี 112"/>
          <p:cNvSpPr/>
          <p:nvPr/>
        </p:nvSpPr>
        <p:spPr>
          <a:xfrm>
            <a:off x="3810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6" name="AutoShape 4"/>
          <p:cNvCxnSpPr>
            <a:cxnSpLocks noChangeShapeType="1"/>
          </p:cNvCxnSpPr>
          <p:nvPr/>
        </p:nvCxnSpPr>
        <p:spPr bwMode="auto">
          <a:xfrm>
            <a:off x="5410200" y="5867400"/>
            <a:ext cx="129619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18" name="AutoShape 4"/>
          <p:cNvCxnSpPr>
            <a:cxnSpLocks noChangeShapeType="1"/>
          </p:cNvCxnSpPr>
          <p:nvPr/>
        </p:nvCxnSpPr>
        <p:spPr bwMode="auto">
          <a:xfrm rot="10800000" flipV="1">
            <a:off x="1905000" y="1676400"/>
            <a:ext cx="14470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21" name="TextBox 120"/>
          <p:cNvSpPr txBox="1"/>
          <p:nvPr/>
        </p:nvSpPr>
        <p:spPr>
          <a:xfrm>
            <a:off x="2895600" y="129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หดเข้า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102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ยืดออก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812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324600" y="548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cxnSp>
        <p:nvCxnSpPr>
          <p:cNvPr id="127" name="ลูกศรเชื่อมต่อแบบตรง 126"/>
          <p:cNvCxnSpPr/>
          <p:nvPr/>
        </p:nvCxnSpPr>
        <p:spPr>
          <a:xfrm>
            <a:off x="762000" y="4495800"/>
            <a:ext cx="3429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 rot="5400000">
            <a:off x="4001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ตัวเชื่อมต่อตรง 129"/>
          <p:cNvCxnSpPr/>
          <p:nvPr/>
        </p:nvCxnSpPr>
        <p:spPr>
          <a:xfrm rot="5400000">
            <a:off x="572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ตัวเชื่อมต่อตรง 132"/>
          <p:cNvCxnSpPr/>
          <p:nvPr/>
        </p:nvCxnSpPr>
        <p:spPr>
          <a:xfrm rot="5400000">
            <a:off x="30487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ตัวเชื่อมต่อตรง 135"/>
          <p:cNvCxnSpPr/>
          <p:nvPr/>
        </p:nvCxnSpPr>
        <p:spPr>
          <a:xfrm rot="5400000">
            <a:off x="39631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/>
          <p:nvPr/>
        </p:nvCxnSpPr>
        <p:spPr>
          <a:xfrm rot="5400000">
            <a:off x="48013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ตัวเชื่อมต่อตรง 141"/>
          <p:cNvCxnSpPr/>
          <p:nvPr/>
        </p:nvCxnSpPr>
        <p:spPr>
          <a:xfrm rot="5400000">
            <a:off x="39631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cxnSp>
        <p:nvCxnSpPr>
          <p:cNvPr id="94" name="ตัวเชื่อมต่อตรง 93"/>
          <p:cNvCxnSpPr/>
          <p:nvPr/>
        </p:nvCxnSpPr>
        <p:spPr>
          <a:xfrm rot="5400000">
            <a:off x="1600994" y="3961606"/>
            <a:ext cx="518080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99"/>
          <p:cNvCxnSpPr/>
          <p:nvPr/>
        </p:nvCxnSpPr>
        <p:spPr>
          <a:xfrm>
            <a:off x="3276600" y="2743200"/>
            <a:ext cx="9144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ลูกศรเชื่อมต่อแบบตรง 100"/>
          <p:cNvCxnSpPr/>
          <p:nvPr/>
        </p:nvCxnSpPr>
        <p:spPr>
          <a:xfrm>
            <a:off x="4191000" y="6400800"/>
            <a:ext cx="8382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ชื่อเรื่อง 9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การแกว่งของมวลติดปลายสปริง</a:t>
            </a:r>
            <a:b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ในแนวซ้ายและขวาจากจุดสมดุล</a:t>
            </a:r>
            <a:endParaRPr lang="th-TH" dirty="0"/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5791200" y="1524000"/>
            <a:ext cx="297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เครื่องหมายลบบอกว่าแรงคืนตัวของสปริงมีทิศตรงกันข้ามกับการเปลี่ยนรูปร่างเสมอ</a:t>
            </a:r>
          </a:p>
          <a:p>
            <a:endParaRPr lang="th-TH" b="1" dirty="0" smtClean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	นอกจากนั้นแล้ว การแกว่งของมวลติดปลายสปริงยังมีในแนวขึ้น และลงจากแนวสมดุล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71800" y="2819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14400" y="144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Book Antiqua" pitchFamily="18" charset="0"/>
              </a:rPr>
              <a:t>F = </a:t>
            </a:r>
            <a:r>
              <a:rPr lang="en-US" sz="2400" i="1" dirty="0" smtClean="0">
                <a:latin typeface="Book Antiqua" pitchFamily="18" charset="0"/>
              </a:rPr>
              <a:t>-</a:t>
            </a:r>
            <a:r>
              <a:rPr lang="en-US" sz="2400" i="1" dirty="0" err="1" smtClean="0">
                <a:latin typeface="Book Antiqua" pitchFamily="18" charset="0"/>
              </a:rPr>
              <a:t>kx</a:t>
            </a:r>
            <a:endParaRPr lang="th-TH" sz="2400" i="1" dirty="0">
              <a:latin typeface="Book Antiqua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052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x</a:t>
            </a:r>
            <a:endParaRPr lang="th-TH" sz="2400" i="1" dirty="0">
              <a:latin typeface="Bodoni MT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419600" y="624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x</a:t>
            </a:r>
            <a:endParaRPr lang="th-TH" sz="2400" i="1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hman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61950"/>
            <a:ext cx="5943599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จากการเคลื่อนที่แบบ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มอนิกส์ของสปริง พบว่า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	แรงดันกลับมีทิศตรงข้ามกับการกระจัดไม่ว่าสปริงยืดหรือหดออกจากตำแหน่งสมดุล จะมี</a:t>
            </a:r>
            <a:r>
              <a:rPr lang="th-TH" sz="3200" b="1" u="sng" dirty="0" smtClean="0">
                <a:solidFill>
                  <a:srgbClr val="00B050"/>
                </a:solidFill>
                <a:cs typeface="EucrosiaUPC" pitchFamily="18" charset="-34"/>
              </a:rPr>
              <a:t>แรงดึง(ดัน) กลับ มีทิศตรงข้ามกับการกระจัดเสมอ</a:t>
            </a:r>
            <a:endParaRPr lang="th-TH" sz="3200" b="1" u="sng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772400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F  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cs typeface="BrowalliaUPC" pitchFamily="34" charset="-34"/>
              </a:rPr>
              <a:t>α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   x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				F  =  -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kx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          ………(1)</a:t>
            </a:r>
          </a:p>
          <a:p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จากกฎข้อ 2 ของ</a:t>
            </a:r>
            <a:r>
              <a:rPr lang="th-TH" sz="2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นิว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ตัน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				F  =  ma	 ………(2)</a:t>
            </a:r>
          </a:p>
          <a:p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นำ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(1)  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แทนใน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(2) 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จะได้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			        -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kx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   =  ma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				 a  =  -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kx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/m 	 ………(3)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หลักของการเคลื่อนที่แบบ </a:t>
            </a:r>
            <a:r>
              <a:rPr lang="en-US" sz="20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S.H.M.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ของมวลที่ติดปลายสปริง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	1. เป็นการเคลื่อนที่แบบกลับไป กลับมา ซ้ำรอยเดิม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	2. ไม่มีการสูญเสียพลังงาน เป็นการเปลี่ยนรูประหว่างพลังงานศักย์ยืดหยุ่นกับพลังงานจลน์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	3. แรงดึงกลับ(ความเร่ง) มีขนาดแปรผันตรงกับขนาดของการกระจัดแต่มีตรงข้าม</a:t>
            </a:r>
          </a:p>
          <a:p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	4. </a:t>
            </a:r>
            <a:r>
              <a:rPr lang="th-TH" sz="3200" b="1" dirty="0" err="1" smtClean="0">
                <a:solidFill>
                  <a:srgbClr val="002060"/>
                </a:solidFill>
                <a:cs typeface="EucrosiaUPC" pitchFamily="18" charset="-34"/>
              </a:rPr>
              <a:t>แอม</a:t>
            </a:r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พลิ</a:t>
            </a:r>
            <a:r>
              <a:rPr lang="th-TH" sz="3200" b="1" dirty="0" err="1" smtClean="0">
                <a:solidFill>
                  <a:srgbClr val="002060"/>
                </a:solidFill>
                <a:cs typeface="EucrosiaUPC" pitchFamily="18" charset="-34"/>
              </a:rPr>
              <a:t>จูด</a:t>
            </a:r>
            <a:r>
              <a:rPr lang="th-TH" sz="3200" b="1" dirty="0" smtClean="0">
                <a:solidFill>
                  <a:srgbClr val="002060"/>
                </a:solidFill>
                <a:cs typeface="EucrosiaUPC" pitchFamily="18" charset="-34"/>
              </a:rPr>
              <a:t> คือ ขนาดของการกระจัดสูงสุดของการเคลื่อนที่แบบ มีค่าคงตัว เป็นจุดที่วัตถุมีความเร็วเป็นศูนย์ และพลังงานศักย์ยืดหยุ่นมากที่สุดของสปริง เขียนแทนด้วย </a:t>
            </a:r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  <a:cs typeface="EucrosiaUPC" pitchFamily="18" charset="-34"/>
              </a:rPr>
              <a:t>A</a:t>
            </a:r>
            <a:endParaRPr lang="th-TH" sz="3200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257800"/>
            <a:ext cx="2895600" cy="60263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อัตราเร็วของการเคลื่อนที่แบบ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S.H.M.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หาจาก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เนื่องจาก</a:t>
            </a:r>
            <a:endParaRPr lang="th-TH" b="1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EucrosiaUPC" pitchFamily="18" charset="-34"/>
              </a:rPr>
              <a:t>นำ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EucrosiaUPC" pitchFamily="18" charset="-34"/>
              </a:rPr>
              <a:t>(4) 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EucrosiaUPC" pitchFamily="18" charset="-34"/>
              </a:rPr>
              <a:t>แทนใน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EucrosiaUPC" pitchFamily="18" charset="-34"/>
              </a:rPr>
              <a:t>(3) 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EucrosiaUPC" pitchFamily="18" charset="-34"/>
              </a:rPr>
              <a:t>จะได้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จะได้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724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ดังนั้น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2032"/>
            <a:ext cx="1752600" cy="48236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143000"/>
            <a:ext cx="2169501" cy="8001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72200" y="381000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/>
              </a:rPr>
              <a:t>………(4)</a:t>
            </a:r>
            <a:endParaRPr lang="th-TH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133600"/>
            <a:ext cx="1450693" cy="1206366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05200"/>
            <a:ext cx="158641" cy="6572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114800"/>
            <a:ext cx="2763611" cy="1488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2492477" cy="2971800"/>
          </a:xfrm>
          <a:prstGeom prst="rect">
            <a:avLst/>
          </a:prstGeom>
        </p:spPr>
      </p:pic>
      <p:pic>
        <p:nvPicPr>
          <p:cNvPr id="4" name="รูปภาพ 3" descr="ah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609600"/>
            <a:ext cx="2633663" cy="307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038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จะเห็นว่า การสั่นแบบ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มอนิกอย่างง่ายนั้น วัตถุจะเคลื่อนที่ซ้ำรอยเดิม เสมือนว่าเป็นการเคลื่อนที่ในแนววงกลม  ซึ่งสัมพันธ์กับมุมที่อยู่ในหน่วย 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เรเดียน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_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3657600" cy="4876800"/>
          </a:xfrm>
          <a:prstGeom prst="rect">
            <a:avLst/>
          </a:prstGeom>
        </p:spPr>
      </p:pic>
      <p:pic>
        <p:nvPicPr>
          <p:cNvPr id="3" name="รูปภาพ 2" descr="Simple_harmonic_oscillat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838200"/>
            <a:ext cx="1543050" cy="4775474"/>
          </a:xfrm>
          <a:prstGeom prst="rect">
            <a:avLst/>
          </a:prstGeom>
        </p:spPr>
      </p:pic>
      <p:sp>
        <p:nvSpPr>
          <p:cNvPr id="4" name="ลูกศรขวา 3"/>
          <p:cNvSpPr/>
          <p:nvPr/>
        </p:nvSpPr>
        <p:spPr>
          <a:xfrm>
            <a:off x="4800600" y="3124200"/>
            <a:ext cx="914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_s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7162800" cy="4419600"/>
          </a:xfrm>
          <a:prstGeom prst="rect">
            <a:avLst/>
          </a:prstGeom>
        </p:spPr>
      </p:pic>
      <p:sp>
        <p:nvSpPr>
          <p:cNvPr id="4" name="ชื่อเรื่อง 90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ความสัมพันธ์ระหว่าง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การกระจัดกับเวลาของการเคลื่อนที่ของสปริง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th-TH" altLang="ko-KR" sz="36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2.</a:t>
            </a:r>
            <a:r>
              <a:rPr lang="th-TH" sz="36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แรงเสียดทานจลน์</a:t>
            </a:r>
            <a:r>
              <a:rPr lang="en-US" sz="36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 </a:t>
            </a:r>
            <a:r>
              <a:rPr lang="en-US" sz="36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(Kinetic Friction)</a:t>
            </a:r>
            <a:endParaRPr lang="th-TH" altLang="ko-KR" sz="3200" dirty="0" smtClean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419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คือ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แรงเสียดทานที่เกิดขึ้นระหว่างผิวสัมผัสของวัตถุขณะที่วัตถุกำลังเคลื่อนที่ด้วยความเร็วคงตัว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เช่น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การกลิ้งของวัตถุ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การลื่นไถลของวัตถุและการไหลของวัตถุ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เป็นต้น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	แรงเสียดทานที่เกิดขึ้นนี้จะเท่ากับแรงที่มากระทำ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ซึ่งค่าของแรงเสียดทานจลน์จะน้อยกว่าแรงเสียดทานสถิตเสมอสำหรับผิวสัมผัสเดียวกัน</a:t>
            </a:r>
            <a:endParaRPr lang="en-US" sz="3200" b="1" dirty="0" smtClean="0">
              <a:solidFill>
                <a:srgbClr val="0070C0"/>
              </a:solidFill>
              <a:cs typeface="EucrosiaUPC" pitchFamily="18" charset="-34"/>
            </a:endParaRP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4343400" y="2286000"/>
            <a:ext cx="4572000" cy="3276600"/>
            <a:chOff x="3045" y="10620"/>
            <a:chExt cx="6015" cy="4005"/>
          </a:xfrm>
        </p:grpSpPr>
        <p:pic>
          <p:nvPicPr>
            <p:cNvPr id="47112" name="Picture 8" descr="ddc097f1be7b1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0" y="10620"/>
              <a:ext cx="6000" cy="4005"/>
            </a:xfrm>
            <a:prstGeom prst="rect">
              <a:avLst/>
            </a:prstGeom>
            <a:noFill/>
          </p:spPr>
        </p:pic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3045" y="10800"/>
              <a:ext cx="27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rowallia New" pitchFamily="34" charset="-34"/>
                  <a:ea typeface="Angsana New" pitchFamily="18" charset="-34"/>
                  <a:cs typeface="AngsanaUPC" pitchFamily="18" charset="-34"/>
                </a:rPr>
                <a:t>แรงเสียดทานจลน์</a:t>
              </a:r>
              <a:r>
                <a:rPr kumimoji="0" lang="en-US" altLang="ko-KR" sz="24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rowallia New" pitchFamily="34" charset="-34"/>
                  <a:ea typeface="Batang" charset="-127"/>
                  <a:cs typeface="AngsanaUPC" pitchFamily="18" charset="-34"/>
                </a:rPr>
                <a:t>	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3840" y="11400"/>
              <a:ext cx="540" cy="25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1758" cy="3980359"/>
          </a:xfrm>
          <a:prstGeom prst="rect">
            <a:avLst/>
          </a:prstGeom>
        </p:spPr>
      </p:pic>
      <p:sp>
        <p:nvSpPr>
          <p:cNvPr id="3" name="ชื่อเรื่อง 90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เงาที่เกิดจากการเคลื่อนที่ของสปริง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00600"/>
            <a:ext cx="2763611" cy="148809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คาบการสั่นแบบ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ในสปริงจะมีค่าเท่ากับ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ภาพ:Thpwave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57200" y="144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" y="1066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144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x</a:t>
            </a:r>
            <a:endParaRPr lang="th-TH" sz="2400" i="1" dirty="0">
              <a:latin typeface="Bodoni MT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2057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2057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x</a:t>
            </a:r>
            <a:endParaRPr lang="th-TH" sz="2400" i="1" dirty="0">
              <a:latin typeface="Bodoni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334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อัตราเร็วของการเคลื่อนที่แบบ</a:t>
            </a:r>
            <a:r>
              <a:rPr lang="en-US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S.H.M. 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หาจาก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257800"/>
            <a:ext cx="2895600" cy="60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BE35-30DB-427D-832B-0806DAC22660}" type="slidenum">
              <a:rPr lang="th-TH"/>
              <a:pPr>
                <a:defRPr/>
              </a:pPr>
              <a:t>192</a:t>
            </a:fld>
            <a:endParaRPr lang="th-TH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752600" y="457200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ส่วนประกอบของคลื่น</a:t>
            </a:r>
            <a:endParaRPr lang="th-TH" sz="4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7772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สันคลื่น (</a:t>
            </a:r>
            <a:r>
              <a:rPr lang="en-US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Crest)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เป็นตำแหน่งสูงสุดของคลื่น หรือเป็นตำแหน่งที่มีการกระจัดสูงสุดในทางบวก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ท้องคลื่น (</a:t>
            </a:r>
            <a:r>
              <a:rPr lang="th-TH" sz="3600" b="1" dirty="0" err="1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Trough</a:t>
            </a:r>
            <a:r>
              <a:rPr lang="en-US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เป็นตำแหน่งต่ำสุดของคลื่น หรือเป็นตำแหน่งที่มีการกระจัดสูงสุดในทางลบ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sz="36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Amplitude)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เป็นระยะการกระจัดมากสุด ทั้งค่าบวกและค่าลบ หรือ อาจกล่าวได้ว่า</a:t>
            </a:r>
            <a:r>
              <a:rPr lang="th-TH" sz="3600" b="1" u="sng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sz="3600" b="1" u="sng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คือ ตำแหน่งที่มีการกระเพื่อมของคลื่นขึ้นไปได้สูงสุด</a:t>
            </a:r>
            <a:r>
              <a:rPr lang="en-US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(+)</a:t>
            </a:r>
            <a:r>
              <a:rPr lang="th-TH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หรือต่ำสุด</a:t>
            </a:r>
            <a:r>
              <a:rPr lang="en-US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(-)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1DBD9-6121-4C56-891C-668B8D05858B}" type="slidenum">
              <a:rPr lang="th-TH"/>
              <a:pPr>
                <a:defRPr/>
              </a:pPr>
              <a:t>193</a:t>
            </a:fld>
            <a:endParaRPr lang="th-TH"/>
          </a:p>
        </p:txBody>
      </p:sp>
      <p:pic>
        <p:nvPicPr>
          <p:cNvPr id="35843" name="Picture 2" descr="ภาพ:Thpwave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81000" y="4419600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ความยาวคลื่น (</a:t>
            </a:r>
            <a:r>
              <a:rPr lang="en-US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wavelength)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เป็นความยาวของคลื่นหนึ่งลูกมีค่าเท่ากับระยะระหว่างสันคลื่นหรือท้องคลื่นที่อยู่ถัดกัน ความยาวคลื่นแทนด้วยสัญลักษณ์ </a:t>
            </a:r>
            <a:r>
              <a:rPr lang="el-GR" sz="3600" b="1" dirty="0">
                <a:solidFill>
                  <a:srgbClr val="00B050"/>
                </a:solidFill>
                <a:latin typeface="Calibri" pitchFamily="34" charset="0"/>
                <a:cs typeface="Angsana New" pitchFamily="18" charset="-34"/>
              </a:rPr>
              <a:t>λ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มีหน่วยเป็นเมตร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m)</a:t>
            </a:r>
            <a:endParaRPr lang="th-TH" sz="36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160D-19D6-4BC3-B2F9-B2D927433F6F}" type="slidenum">
              <a:rPr lang="th-TH"/>
              <a:pPr>
                <a:defRPr/>
              </a:pPr>
              <a:t>194</a:t>
            </a:fld>
            <a:endParaRPr lang="th-TH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ความถี่ (</a:t>
            </a:r>
            <a:r>
              <a:rPr lang="en-US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frequency)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หมายถึง จำนวนลูกคลื่นที่เคลื่อนที่ผ่านตำแหน่งใด ๆ ในหนึ่งหน่วยเวลา แทนด้วยสัญลักษณ์  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f 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มีหน่วยเป็นรอบต่อวินาที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s</a:t>
            </a:r>
            <a:r>
              <a:rPr lang="en-US" sz="3600" b="1" baseline="300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-1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หรือ เฮิรตซ์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Hz)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คาบ (</a:t>
            </a:r>
            <a:r>
              <a:rPr lang="en-US" sz="36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period)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  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หมายถึง คือ เวลาที่คลื่นเคลื่อนที่ไปได้ 1 ลูกคลื่น หรือเวลาที่อนุภาคในตัวกลางสั่นขึ้นลงได้  1  รอบ  มีหน่วยเป็นวินาที 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S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การกระจัด (</a:t>
            </a:r>
            <a:r>
              <a:rPr lang="en-US" sz="36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Dispacement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หมายถึง </a:t>
            </a:r>
            <a:r>
              <a:rPr lang="th-TH" sz="3600" b="1" u="sng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ระยะทางตั้งฉากที่วัดจากตำแหน่งสมดุลไปยังจุดที่มีการกระเพื่อมมีเครื่องหมายเป็นบวก   + และ  - แทนทิศการกระจัด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วัตถุก้อนหนึ่งเคลื่อนที่เป็นแบบ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มอนิกส์ด้วย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0.5 เมตร และคาบ </a:t>
            </a:r>
            <a:r>
              <a:rPr lang="el-GR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π</a:t>
            </a:r>
            <a:r>
              <a:rPr lang="th-TH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/4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 ณ ตำแหน่งที่วัตถุมีการกระจัด 0.4 เมตร วัตถุมีความเร็ว กี่เมตร/วินาที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438400"/>
            <a:ext cx="2895600" cy="60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วัตถุก้อนหนึ่งติดอยู่กับปลายข้างหนึ่งของสปริงซึ่งยาว 2 เมตร และมีปลายข้างหนึ่งตรึงอยู่กับที่ ถ้าวัตถุชิ้นนี้วางอยู่บนพื้นราบเกลี้ยง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และกำลังเคลื่อนที่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แบบ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SHM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โดยมีความเร็วมากที่สุด 2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m/s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และมีการกระจัดจากจุดสมดุลมากที่สุด 0.5 เมตร อัตราเร็วเชิงมุมของการเคลื่อนที่เป็นกี่ </a:t>
            </a:r>
            <a:r>
              <a:rPr lang="en-US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rad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/s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724400"/>
            <a:ext cx="2895600" cy="6026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667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วิธีทำ   กำหนดให้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  -กระจัดจากจุดสมดุลมากที่สุด 0.5 เมตร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=  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(A)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  -กำลังเคลื่อนที่โดยมีความเร็วสูงสุดที่ตำแหน่งเริ่มต้น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=  2 m/s</a:t>
            </a:r>
            <a:endParaRPr lang="th-TH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 descr="shm_s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267200" cy="2491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ook Antiqua" pitchFamily="18" charset="0"/>
                <a:cs typeface="EucrosiaUPC" pitchFamily="18" charset="-34"/>
              </a:rPr>
              <a:t>2</a:t>
            </a:r>
            <a:endParaRPr lang="th-TH" b="1" dirty="0"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ook Antiqua" pitchFamily="18" charset="0"/>
                <a:cs typeface="EucrosiaUPC" pitchFamily="18" charset="-34"/>
              </a:rPr>
              <a:t>4</a:t>
            </a:r>
            <a:endParaRPr lang="th-TH" b="1" dirty="0"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ook Antiqua" pitchFamily="18" charset="0"/>
                <a:cs typeface="EucrosiaUPC" pitchFamily="18" charset="-34"/>
              </a:rPr>
              <a:t>+2</a:t>
            </a:r>
            <a:endParaRPr lang="th-TH" b="1" dirty="0"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ook Antiqua" pitchFamily="18" charset="0"/>
                <a:cs typeface="EucrosiaUPC" pitchFamily="18" charset="-34"/>
              </a:rPr>
              <a:t>-2</a:t>
            </a:r>
            <a:endParaRPr lang="th-TH" b="1" dirty="0"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0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(m)</a:t>
            </a:r>
            <a:endParaRPr lang="th-TH" sz="2000" b="1" dirty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447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(s)</a:t>
            </a:r>
            <a:endParaRPr lang="th-TH" sz="2000" b="1" dirty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810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 วัตถุอันหนึ่งมีการกระจัดกับเวลา ดังภาพ จงคำนวณว่าอัตราเร่งของวัตถุเมื่อเวลาเท่ากับ 3 วินาที เท่ากับกี่เมตรต่อวินาทีกำลังสอง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124200"/>
            <a:ext cx="1752600" cy="48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รถทดลองมวล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ติดอยู่กับปลายสปริง เมื่อดึงด้วยแรง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  N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ในทิศขนานกับพื้น  จะทำให้สปริงยืดออก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เซนติเมตร  เมื่อปล่อย  รถจะเคลื่อนที่กลับไปมาบนพื้นเกลี้ยงแบบ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ด้วยคาบเท่าใด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0"/>
            <a:ext cx="1600200" cy="8616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1676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ell MT" pitchFamily="18" charset="0"/>
                <a:cs typeface="+mj-cs"/>
              </a:rPr>
              <a:t>จาก</a:t>
            </a:r>
            <a:r>
              <a:rPr lang="th-TH" b="1" dirty="0" smtClean="0">
                <a:solidFill>
                  <a:srgbClr val="002060"/>
                </a:solidFill>
                <a:latin typeface="Bell MT" pitchFamily="18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F  =  </a:t>
            </a:r>
            <a:r>
              <a:rPr lang="en-US" b="1" dirty="0" err="1" smtClean="0">
                <a:solidFill>
                  <a:srgbClr val="002060"/>
                </a:solidFill>
                <a:latin typeface="Bell MT" pitchFamily="18" charset="0"/>
              </a:rPr>
              <a:t>kx</a:t>
            </a:r>
            <a:endParaRPr lang="en-US" b="1" dirty="0" smtClean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   5  =  k(0.1)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 k    =   50  N/m</a:t>
            </a:r>
            <a:endParaRPr lang="th-TH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181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T  =  0.63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24057"/>
            <a:ext cx="2057400" cy="958567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การแกว่งของลูกตุ้มนาฬิกา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962400" y="1676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 rot="5400000">
            <a:off x="2705895" y="3542506"/>
            <a:ext cx="3733802" cy="159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วงรี 4"/>
          <p:cNvSpPr/>
          <p:nvPr/>
        </p:nvSpPr>
        <p:spPr>
          <a:xfrm>
            <a:off x="3276600" y="39624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486400" y="3962400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7" name="ตัวเชื่อมต่อตรง 6"/>
          <p:cNvCxnSpPr>
            <a:endCxn id="5" idx="0"/>
          </p:cNvCxnSpPr>
          <p:nvPr/>
        </p:nvCxnSpPr>
        <p:spPr>
          <a:xfrm rot="5400000">
            <a:off x="2914650" y="2305050"/>
            <a:ext cx="2286000" cy="10287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16200000" flipH="1">
            <a:off x="3924300" y="2324100"/>
            <a:ext cx="23622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แบบอิสระ 22"/>
          <p:cNvSpPr/>
          <p:nvPr/>
        </p:nvSpPr>
        <p:spPr>
          <a:xfrm>
            <a:off x="3810000" y="4419600"/>
            <a:ext cx="1676400" cy="2430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แบบอิสระ 23"/>
          <p:cNvSpPr/>
          <p:nvPr/>
        </p:nvSpPr>
        <p:spPr>
          <a:xfrm>
            <a:off x="3733800" y="4648200"/>
            <a:ext cx="1828800" cy="3954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 flipV="1">
            <a:off x="5486400" y="4572000"/>
            <a:ext cx="228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rot="10800000">
            <a:off x="3810000" y="4419600"/>
            <a:ext cx="304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2819400" y="2514600"/>
            <a:ext cx="1676400" cy="6096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2133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000" y="5562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จะเห็นได้ว่า ลูกตุ้มนาฬิกามีการแกว่งไปทางซ้ายและขวา จากแนวสมดุลกลับไปกลับมาซ้ำรอยเดิม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วงรี 38"/>
          <p:cNvSpPr/>
          <p:nvPr/>
        </p:nvSpPr>
        <p:spPr>
          <a:xfrm>
            <a:off x="4343400" y="42672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6248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ระยะกระจัดสูงสุด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2" name="ตัวเชื่อมต่อตรง 51"/>
          <p:cNvCxnSpPr/>
          <p:nvPr/>
        </p:nvCxnSpPr>
        <p:spPr>
          <a:xfrm rot="5400000">
            <a:off x="5295106" y="4914900"/>
            <a:ext cx="1143794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>
            <a:off x="4572000" y="5334000"/>
            <a:ext cx="12954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rot="10800000" flipV="1">
            <a:off x="5181600" y="4724400"/>
            <a:ext cx="1066800" cy="5334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รูปภาพ 20" descr="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3112678" cy="283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ไอสไตน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287731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99060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cs typeface="EucrosiaUPC" pitchFamily="18" charset="-34"/>
              </a:rPr>
              <a:t>ทำไมต้องเรียนฟิสิกส์?</a:t>
            </a:r>
          </a:p>
          <a:p>
            <a:pPr algn="ctr"/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1336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ใครตอบว่าเรียนไปเพื่อสอบ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เอนท์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ฯคับ/ค่ะ หรือเรียนไปเพื่อหนู/ผม เลือกมาเรียนสาย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วิทย์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ก็เลยต้องเรียนคับ/ค่ะ....พวกที่ตอบแบบนี้เตรียมตัว......555555+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สัมประสิทธิ์ของแรงเสียดทาน</a:t>
            </a:r>
            <a:r>
              <a:rPr lang="en-US" sz="36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 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(  coefficient  of  friction  )  </a:t>
            </a:r>
            <a:endParaRPr lang="th-TH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เป็นค่าตัวเลขที่แสดงถึงการเกิดแรงเสียดทานขึ้นระหว่างผิวสัมผัสของวัตถุ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ชนิด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ใช้สัญลักษณ์แทนด้วยตัวอักษร 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EucrosiaUPC" pitchFamily="18" charset="-34"/>
              </a:rPr>
              <a:t>μ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(</a:t>
            </a:r>
            <a:r>
              <a:rPr lang="th-TH" sz="3200" b="1" dirty="0" err="1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มิว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) 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pic>
        <p:nvPicPr>
          <p:cNvPr id="7" name="Picture 6" descr="http://school.phutti.net/force/force/pics/force1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95400" y="3124200"/>
            <a:ext cx="70866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9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ดังนั้น อาจกล่าวได้ว่า 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 คือ 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การเคลื่อนที่กลับไปกลับมาซ้ำรอยเดิมของวัตถุ โดยผ่านจุดสมดุลด้วยช่วงการแกว่งที่แคบๆ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ระยะกระจัดสูงสุดและเวลาในการเคลื่อนที่ครบรอบคงตัว</a:t>
            </a:r>
          </a:p>
          <a:p>
            <a:endParaRPr lang="th-TH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โดยทั่วไปเมื่อทำให้วัตถุสั่น  วัตถุนั้นจะสั่นอยู่ในช่วงเวลา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หนึ่ง ค่า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หรือช่วงกว้างของการสั่น(การกระจัดสูงสุด)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จะลดลงเรื่อยๆ จนกระทั่งหยุดในที่สุด  ทั้งนี้เพราะวัตถุจะเกิดการสูญเสียพลังงานอันเนื่องจากความฝืดต่างๆ และแรงต้านการเคลื่อนที่จากอากาศ 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แต่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ถ้าเราพิจารณาการสั่นของวัตถุ โดยไม่คิดถึงแรงต้านทานจากความฝืดต่างๆ เราอาจถือว่า พลังงานรวมของวัตถุคงที่ นั่นคือ วัตถุจะมี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ของการสั่นคงที่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ซึ่งถือว่าเป็นลักษณะสำคัญของการเคลื่อนที่แบบ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BA3D0-D022-42EF-921D-55ED739EF320}" type="slidenum">
              <a:rPr lang="th-TH"/>
              <a:pPr>
                <a:defRPr/>
              </a:pPr>
              <a:t>201</a:t>
            </a:fld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4343400" y="2514600"/>
            <a:ext cx="4572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914400" y="914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พิจารณาการแกว่ง จากรูป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5105400" y="533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 rot="5400000">
            <a:off x="4229894" y="2094706"/>
            <a:ext cx="29718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วงรี 5"/>
          <p:cNvSpPr/>
          <p:nvPr/>
        </p:nvSpPr>
        <p:spPr>
          <a:xfrm>
            <a:off x="6477000" y="2438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6248400" y="1295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l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7010400" y="25146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</a:t>
            </a:r>
            <a:endParaRPr lang="th-TH" sz="20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16200000" flipH="1">
            <a:off x="5219700" y="1104900"/>
            <a:ext cx="1905000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แบบอิสระ 21"/>
          <p:cNvSpPr/>
          <p:nvPr/>
        </p:nvSpPr>
        <p:spPr>
          <a:xfrm>
            <a:off x="4343400" y="2514600"/>
            <a:ext cx="2590800" cy="762000"/>
          </a:xfrm>
          <a:custGeom>
            <a:avLst/>
            <a:gdLst>
              <a:gd name="connsiteX0" fmla="*/ 2608730 w 2608730"/>
              <a:gd name="connsiteY0" fmla="*/ 0 h 981635"/>
              <a:gd name="connsiteX1" fmla="*/ 1277471 w 2608730"/>
              <a:gd name="connsiteY1" fmla="*/ 981635 h 981635"/>
              <a:gd name="connsiteX2" fmla="*/ 0 w 2608730"/>
              <a:gd name="connsiteY2" fmla="*/ 0 h 9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30" h="981635">
                <a:moveTo>
                  <a:pt x="2608730" y="0"/>
                </a:moveTo>
                <a:cubicBezTo>
                  <a:pt x="2160494" y="490817"/>
                  <a:pt x="1712259" y="981635"/>
                  <a:pt x="1277471" y="981635"/>
                </a:cubicBezTo>
                <a:cubicBezTo>
                  <a:pt x="842683" y="981635"/>
                  <a:pt x="421341" y="490817"/>
                  <a:pt x="0" y="0"/>
                </a:cubicBezTo>
              </a:path>
            </a:pathLst>
          </a:cu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2" name="TextBox 22"/>
          <p:cNvSpPr txBox="1">
            <a:spLocks noChangeArrowheads="1"/>
          </p:cNvSpPr>
          <p:nvPr/>
        </p:nvSpPr>
        <p:spPr bwMode="auto">
          <a:xfrm>
            <a:off x="5105400" y="3505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แนวสมดุล</a:t>
            </a:r>
          </a:p>
        </p:txBody>
      </p:sp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8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rot="5400000">
            <a:off x="4261644" y="1072356"/>
            <a:ext cx="1906588" cy="98107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2"/>
          <p:cNvSpPr txBox="1">
            <a:spLocks noChangeArrowheads="1"/>
          </p:cNvSpPr>
          <p:nvPr/>
        </p:nvSpPr>
        <p:spPr bwMode="auto">
          <a:xfrm>
            <a:off x="4038600" y="46482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การแกว่งแบบ</a:t>
            </a:r>
            <a:r>
              <a:rPr lang="th-TH" b="1" dirty="0" err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ซิมเปิลฮาร์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โมนิกส์</a:t>
            </a: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6134894" y="3313906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800" y="3733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Bodoni MT" pitchFamily="18" charset="0"/>
              </a:rPr>
              <a:t>mg</a:t>
            </a:r>
            <a:endParaRPr lang="th-TH" i="1" dirty="0">
              <a:solidFill>
                <a:srgbClr val="00B0F0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1752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ในการแกว่งกลับไปกลับมาซ้ำแนวเดิมของลูกตุ้ม ทำให้ทราบว่า ความเร่งของลูกตุ้มนาฬิกามีทิศตรงข้ามกับการกระจัดจึงเป็นการเคลื่อนที่แบบ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SHM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รูปแบบอิสระ 25"/>
          <p:cNvSpPr/>
          <p:nvPr/>
        </p:nvSpPr>
        <p:spPr>
          <a:xfrm>
            <a:off x="5721927" y="1787236"/>
            <a:ext cx="554182" cy="244764"/>
          </a:xfrm>
          <a:custGeom>
            <a:avLst/>
            <a:gdLst>
              <a:gd name="connsiteX0" fmla="*/ 0 w 554182"/>
              <a:gd name="connsiteY0" fmla="*/ 138546 h 244764"/>
              <a:gd name="connsiteX1" fmla="*/ 318655 w 554182"/>
              <a:gd name="connsiteY1" fmla="*/ 221673 h 244764"/>
              <a:gd name="connsiteX2" fmla="*/ 554182 w 554182"/>
              <a:gd name="connsiteY2" fmla="*/ 0 h 2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244764">
                <a:moveTo>
                  <a:pt x="0" y="138546"/>
                </a:moveTo>
                <a:cubicBezTo>
                  <a:pt x="113145" y="191655"/>
                  <a:pt x="226291" y="244764"/>
                  <a:pt x="318655" y="221673"/>
                </a:cubicBezTo>
                <a:cubicBezTo>
                  <a:pt x="411019" y="198582"/>
                  <a:pt x="482600" y="99291"/>
                  <a:pt x="55418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791200" y="1447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705600" y="3276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572000" y="3124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sinθ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086600" y="3810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cosθ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37" name="ลูกศรเชื่อมต่อแบบตรง 36"/>
          <p:cNvCxnSpPr/>
          <p:nvPr/>
        </p:nvCxnSpPr>
        <p:spPr>
          <a:xfrm rot="16200000" flipH="1">
            <a:off x="6400800" y="2971800"/>
            <a:ext cx="12192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rot="10800000" flipV="1">
            <a:off x="5715000" y="2667000"/>
            <a:ext cx="990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รูปแบบอิสระ 44"/>
          <p:cNvSpPr/>
          <p:nvPr/>
        </p:nvSpPr>
        <p:spPr>
          <a:xfrm>
            <a:off x="6691745" y="3519055"/>
            <a:ext cx="415637" cy="221672"/>
          </a:xfrm>
          <a:custGeom>
            <a:avLst/>
            <a:gdLst>
              <a:gd name="connsiteX0" fmla="*/ 0 w 415637"/>
              <a:gd name="connsiteY0" fmla="*/ 83127 h 221672"/>
              <a:gd name="connsiteX1" fmla="*/ 235528 w 415637"/>
              <a:gd name="connsiteY1" fmla="*/ 207818 h 221672"/>
              <a:gd name="connsiteX2" fmla="*/ 415637 w 415637"/>
              <a:gd name="connsiteY2" fmla="*/ 0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221672">
                <a:moveTo>
                  <a:pt x="0" y="83127"/>
                </a:moveTo>
                <a:cubicBezTo>
                  <a:pt x="83127" y="152399"/>
                  <a:pt x="166255" y="221672"/>
                  <a:pt x="235528" y="207818"/>
                </a:cubicBezTo>
                <a:cubicBezTo>
                  <a:pt x="304801" y="193964"/>
                  <a:pt x="360219" y="96982"/>
                  <a:pt x="415637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4E81-252D-4637-BC3E-604BF521C87F}" type="slidenum">
              <a:rPr lang="th-TH"/>
              <a:pPr>
                <a:defRPr/>
              </a:pPr>
              <a:t>202</a:t>
            </a:fld>
            <a:endParaRPr lang="th-TH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86000" y="5334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ความถี่ในการแกว่งของลูกตุ้มนาฬิกา 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09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777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5943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004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5400000">
            <a:off x="5335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5400000">
            <a:off x="2668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16200000" flipH="1">
            <a:off x="723900" y="1866900"/>
            <a:ext cx="17526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16200000" flipH="1">
            <a:off x="6438900" y="1409700"/>
            <a:ext cx="1600200" cy="152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16200000" flipH="1">
            <a:off x="3505200" y="1676400"/>
            <a:ext cx="16764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rot="5400000">
            <a:off x="95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rot="5400000">
            <a:off x="1792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3544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rot="5400000">
            <a:off x="476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rot="5400000">
            <a:off x="6211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rot="5400000">
            <a:off x="7888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1219200" y="3810000"/>
            <a:ext cx="838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6477000" y="3810000"/>
            <a:ext cx="16764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3810000" y="3810000"/>
            <a:ext cx="1219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3"/>
          <p:cNvSpPr txBox="1">
            <a:spLocks noChangeArrowheads="1"/>
          </p:cNvSpPr>
          <p:nvPr/>
        </p:nvSpPr>
        <p:spPr bwMode="auto">
          <a:xfrm>
            <a:off x="3962400" y="3352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4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5" name="TextBox 44"/>
          <p:cNvSpPr txBox="1">
            <a:spLocks noChangeArrowheads="1"/>
          </p:cNvSpPr>
          <p:nvPr/>
        </p:nvSpPr>
        <p:spPr bwMode="auto">
          <a:xfrm>
            <a:off x="12954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2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6" name="TextBox 45"/>
          <p:cNvSpPr txBox="1">
            <a:spLocks noChangeArrowheads="1"/>
          </p:cNvSpPr>
          <p:nvPr/>
        </p:nvSpPr>
        <p:spPr bwMode="auto">
          <a:xfrm>
            <a:off x="68580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6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47" name="วงรี 46"/>
          <p:cNvSpPr/>
          <p:nvPr/>
        </p:nvSpPr>
        <p:spPr>
          <a:xfrm>
            <a:off x="1828800" y="30480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วงรี 47"/>
          <p:cNvSpPr/>
          <p:nvPr/>
        </p:nvSpPr>
        <p:spPr>
          <a:xfrm>
            <a:off x="7848600" y="2819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9" name="วงรี 48"/>
          <p:cNvSpPr/>
          <p:nvPr/>
        </p:nvSpPr>
        <p:spPr>
          <a:xfrm>
            <a:off x="4724400" y="29718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00" name="TextBox 53"/>
          <p:cNvSpPr txBox="1">
            <a:spLocks noChangeArrowheads="1"/>
          </p:cNvSpPr>
          <p:nvPr/>
        </p:nvSpPr>
        <p:spPr bwMode="auto">
          <a:xfrm>
            <a:off x="2743200" y="43434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50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รอบ ในเวลา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80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วินาที  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= 0.625 Hz</a:t>
            </a:r>
            <a:endParaRPr lang="th-TH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15005-4AAA-4899-881D-9996BB9A615A}" type="slidenum">
              <a:rPr lang="th-TH"/>
              <a:pPr>
                <a:defRPr/>
              </a:pPr>
              <a:t>203</a:t>
            </a:fld>
            <a:endParaRPr lang="th-TH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69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จะเห็นได้ว่า </a:t>
            </a:r>
            <a:r>
              <a:rPr lang="th-TH" b="1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ไม่ว่าจะดึงลูกตุ้มให้ห่างจากแนวดิ่งเท่าใดก็ตาม ความถี่ในการแกว่งของลูกตุ้มจะเท่าเดิมทุกครั้งไป  ซึ่งเป็นความถี่ในการแกว่งของลูกตุ้ม  อันเป็นลักษณะเฉพาะตัวตามธรรมชาติของลูกตุ้ม จึงเรียกความถี่ในการแกว่งของลูกตุ้มนี้ว่า  </a:t>
            </a:r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ความถี่ธรรมชาติของลูกตุ้ม</a:t>
            </a:r>
          </a:p>
          <a:p>
            <a:endParaRPr lang="th-TH" b="1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4" name="รูปภาพ 3" descr="Eqn_Simple_Harmonic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29908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ถ้าต้องการจะทำลูกตุ้มนาฬิกาขึ้นมาจากวัตถุมวล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และเชือกที่เบามากโดยให้ลูกตุ้มนี้แกว่งครบรอบในเวลา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พอดี  เชือกของลูกตุ้มนาฬิกาจะต้องมีความยาวเท่าใด 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371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200400"/>
            <a:ext cx="1868347" cy="9906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ell MT" pitchFamily="18" charset="0"/>
              </a:rPr>
              <a:t>l  =  0.25  m</a:t>
            </a:r>
            <a:endParaRPr lang="th-TH" i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งานและพลังงาน</a:t>
            </a:r>
            <a:endParaRPr lang="th-TH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โม</a:t>
            </a:r>
            <a:r>
              <a:rPr lang="th-TH" dirty="0" err="1" smtClean="0"/>
              <a:t>เมนตัม</a:t>
            </a:r>
            <a:r>
              <a:rPr lang="th-TH" dirty="0" smtClean="0"/>
              <a:t>และการชน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chool.phutti.net/force/force/pics/fric4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6096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มวล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คือ </a:t>
            </a:r>
            <a:r>
              <a:rPr lang="th-TH" sz="3200" u="sng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ปริมาณของวัตถุที่ต้านการเปลี่ยนสภาพการเคลื่อนที่ของวัตถุ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u="sng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มวลเป็นปริมาณ </a:t>
            </a:r>
            <a:r>
              <a:rPr lang="th-TH" sz="3200" u="sng" dirty="0" err="1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สเกลาร์</a:t>
            </a:r>
            <a:r>
              <a:rPr lang="th-TH" sz="3200" u="sng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มีหน่วยวัดเป็นกิโลกรัม</a:t>
            </a:r>
            <a:r>
              <a:rPr lang="en-US" sz="3200" u="sng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(kg) 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</a:t>
            </a:r>
            <a:r>
              <a:rPr lang="th-TH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วัตถุที่อยู่นิ่ง จะต้านความพยายามที่จะทำให้วัตถุนั้นเคลื่อนที่ ในทำนองเดียวกัน วัตถุที่กำลังเคลื่อนที่อยู่แล้ว ก็จะต้านความพยายามที่จะทำให้วัตถุนั้นหยุดนิ่ง วัตถุมวลมากจะต้านได้มาก วัตถุมวลน้อยจะต้านได้น้อย</a:t>
            </a:r>
            <a:r>
              <a:rPr lang="en-US" sz="32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) </a:t>
            </a:r>
          </a:p>
          <a:p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886200" y="68580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มวล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(mass)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B050"/>
                </a:solidFill>
                <a:cs typeface="EucrosiaUPC" pitchFamily="18" charset="-34"/>
              </a:rPr>
              <a:t>กฎการเคลื่อนที่ของ</a:t>
            </a:r>
            <a:r>
              <a:rPr lang="th-TH" sz="3600" b="1" dirty="0" err="1" smtClean="0">
                <a:solidFill>
                  <a:srgbClr val="00B050"/>
                </a:solidFill>
                <a:cs typeface="EucrosiaUPC" pitchFamily="18" charset="-34"/>
              </a:rPr>
              <a:t>นิว</a:t>
            </a:r>
            <a:r>
              <a:rPr lang="th-TH" sz="3600" b="1" dirty="0" smtClean="0">
                <a:solidFill>
                  <a:srgbClr val="00B050"/>
                </a:solidFill>
                <a:cs typeface="EucrosiaUPC" pitchFamily="18" charset="-34"/>
              </a:rPr>
              <a:t>ตัน</a:t>
            </a:r>
            <a:endParaRPr lang="th-TH" sz="36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ตามกฎการเคลื่อนที่ข้อที่ 1 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en-US" sz="3200" b="1" i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i="1" dirty="0" smtClean="0">
                <a:solidFill>
                  <a:srgbClr val="0070C0"/>
                </a:solidFill>
                <a:cs typeface="EucrosiaUPC" pitchFamily="18" charset="-34"/>
              </a:rPr>
              <a:t>ถ้าไม่มีแรงภายนอกมากระทำต่อวัตถุ หรือแรงลัพธ์ที่มากระทำมีค่าเป็นศูนย์ วัตถุจะไม่เปลี่ยนสภาพการเคลื่อนที่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”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เช่น ถ้าวัตถุหยุดนิ่งก็จะหยุดนิ่งต่อไป ถ้ากำลังเคลื่อนที่ก็จะเคลื่อนที่ต่อไปด้วยความเร็วคงตัว (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a = </a:t>
            </a:r>
            <a:r>
              <a:rPr lang="th-TH" sz="3200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0)</a:t>
            </a:r>
            <a:endParaRPr lang="th-TH" sz="3200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bucket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95400" y="304800"/>
            <a:ext cx="2389506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hotobucket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143000" y="1905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464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กฎการเคลื่อนที่ข้อที่ 1 ของ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ตันนี้ เรียกอีกอย่างหนึ่งว่า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en-US" sz="3200" b="1" i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i="1" dirty="0" smtClean="0">
                <a:solidFill>
                  <a:srgbClr val="0070C0"/>
                </a:solidFill>
                <a:cs typeface="EucrosiaUPC" pitchFamily="18" charset="-34"/>
              </a:rPr>
              <a:t>กฎความเฉื่อย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”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</a:rPr>
              <a:t>Inertia Law)</a:t>
            </a:r>
            <a:endParaRPr lang="th-TH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ตามกฎการเคลื่อนที่ข้อที่ 2   </a:t>
            </a:r>
            <a:r>
              <a:rPr lang="th-TH" sz="3200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ตันได้ให้ความสัมพันธ์ระหว่างแรงกับการเปลี่ยนสภาพการเคลื่อนที่ของวัตถุไว้ว่า 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th-TH" sz="3200" b="1" i="1" dirty="0" smtClean="0">
                <a:solidFill>
                  <a:srgbClr val="0070C0"/>
                </a:solidFill>
                <a:cs typeface="EucrosiaUPC" pitchFamily="18" charset="-34"/>
              </a:rPr>
              <a:t>ถ้าแรงลัพธ์ที่กระทำต่อวัตถุมีค่าไม่เป็นศูนย์ วัตถุจะเปลี่ยนสภาพการเคลื่อนที่</a:t>
            </a:r>
            <a:r>
              <a:rPr lang="en-US" sz="3200" dirty="0" smtClean="0">
                <a:solidFill>
                  <a:srgbClr val="0070C0"/>
                </a:solidFill>
                <a:cs typeface="EucrosiaUPC" pitchFamily="18" charset="-34"/>
              </a:rPr>
              <a:t>” </a:t>
            </a:r>
            <a:r>
              <a:rPr lang="th-TH" sz="3200" dirty="0" smtClean="0">
                <a:solidFill>
                  <a:srgbClr val="0070C0"/>
                </a:solidFill>
                <a:cs typeface="EucrosiaUPC" pitchFamily="18" charset="-34"/>
              </a:rPr>
              <a:t>นั่นคือ ความเร็วของวัตถุอาจจะเพิ่มขึ้นหรือลดลงหรืออาจเปลี่ยนแปลงทิศทางการเคลื่อนที่ เรียกว่า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วัตถุเคลื่อนที่ด้วยความเร่ง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”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endParaRPr lang="th-TH" sz="3200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3" name="Picture 2" descr="DSC036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5105400" cy="38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จากความสัมพันธ์ระหว่างแรง มวล และความเร่ง สามารถสรุปเป็น "กฎการเคลื่อนที่ข้อที่ 2 ของ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ตัน" ได้ว่า "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เมื่อมีแรงลัพธ์ที่มีขนาดไม่เป็นศูนย์มากระทำกับวัตถุ จะทำให้วัตถุเคลื่อนที่ด้วยความเร่งในทิศทางเดียวกับแรงลัพธ์ที่มากระทำ และขนาดของความเร่งจะแปรผันตรงกับขนาดของแรงลัพธ์ และแปรผกผันกับมวลของวัตถุ"</a:t>
            </a:r>
            <a:r>
              <a:rPr lang="th-TH" sz="32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endParaRPr lang="th-TH" sz="3200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886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sz="32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F  =  ma</a:t>
            </a:r>
            <a:endParaRPr lang="th-TH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เมื่อมีแรงกระทำต่อวัตถุหนึ่ง วัตถุนั้นจะออกแรงโต้ตอบในทิศตรงกันข้ามกับแรงที่มากระทำ แรงทั้งสองนี้เกิดขึ้นพร้อมกันเสมอ 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	เราเรียกแรงที่มากระทำต่อวัตถุว่า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แรงกิริยา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”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(Action Force)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และเรียกแรงที่วัตถุโต้ตอบต่อแรงที่มากระทำว่า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แรงปฏิกิริยา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”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(Reaction Force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)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และแรงทั้งสองนี้รวมเรียกว่า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แรงคู่กิริยา - ปฏิกิริยา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”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(Action– Reaction Pair)</a:t>
            </a:r>
            <a:endParaRPr lang="th-TH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bucket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3048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7395" y="5181600"/>
            <a:ext cx="89066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Batang"/>
                <a:cs typeface="EucrosiaUPC" pitchFamily="18" charset="-34"/>
              </a:rPr>
              <a:t>แรงคู่กิริยา</a:t>
            </a:r>
            <a:r>
              <a:rPr kumimoji="0" lang="en-US" altLang="ko-K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Batang"/>
                <a:cs typeface="EucrosiaUPC" pitchFamily="18" charset="-34"/>
              </a:rPr>
              <a:t>–</a:t>
            </a:r>
            <a:r>
              <a:rPr kumimoji="0" lang="th-TH" altLang="ko-K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Batang"/>
                <a:cs typeface="EucrosiaUPC" pitchFamily="18" charset="-34"/>
              </a:rPr>
              <a:t> ปฏิกิริยาที่กระทำระหว่างคนและโลก เมื่อคนยืนอยู่บนผิวโลก </a:t>
            </a:r>
            <a:r>
              <a:rPr kumimoji="0" lang="en-US" altLang="ko-K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Batang"/>
                <a:cs typeface="EucrosiaUPC" pitchFamily="18" charset="-34"/>
              </a:rPr>
              <a:t> </a:t>
            </a:r>
            <a:endParaRPr kumimoji="0" lang="en-US" altLang="ko-K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792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altLang="ko-KR" sz="3600" b="1" dirty="0" smtClean="0">
                <a:solidFill>
                  <a:srgbClr val="9900FF"/>
                </a:solidFill>
                <a:latin typeface="Angsana New" pitchFamily="18" charset="-34"/>
                <a:ea typeface="Batang" charset="-127"/>
                <a:cs typeface="EucrosiaUPC" pitchFamily="18" charset="-34"/>
              </a:rPr>
              <a:t>สรุปได้ว่า</a:t>
            </a:r>
            <a:r>
              <a:rPr lang="th-TH" altLang="ko-KR" sz="3600" dirty="0" smtClean="0">
                <a:solidFill>
                  <a:srgbClr val="9900FF"/>
                </a:solidFill>
                <a:latin typeface="Angsana New" pitchFamily="18" charset="-34"/>
                <a:ea typeface="Batang" charset="-127"/>
                <a:cs typeface="EucrosiaUPC" pitchFamily="18" charset="-34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ko-KR" sz="1800" dirty="0" smtClean="0"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b="1" dirty="0" smtClean="0">
                <a:solidFill>
                  <a:srgbClr val="0000FF"/>
                </a:solidFill>
                <a:latin typeface="Angsana New" pitchFamily="18" charset="-34"/>
                <a:ea typeface="Batang" charset="-127"/>
                <a:cs typeface="Angsana New" pitchFamily="18" charset="-34"/>
              </a:rPr>
              <a:t>	</a:t>
            </a:r>
            <a:r>
              <a:rPr lang="th-TH" altLang="ko-KR" sz="3200" b="1" dirty="0" smtClean="0">
                <a:solidFill>
                  <a:srgbClr val="0070C0"/>
                </a:solidFill>
                <a:latin typeface="Angsana New" pitchFamily="18" charset="-34"/>
                <a:ea typeface="Batang" charset="-127"/>
                <a:cs typeface="Angsana New" pitchFamily="18" charset="-34"/>
              </a:rPr>
              <a:t>1. แรงกิริยาและแรงปฏิกิริยาจะเกิดพร้อมกันเสมอ </a:t>
            </a:r>
            <a:endParaRPr lang="en-US" altLang="ko-KR" sz="3200" b="1" dirty="0" smtClean="0">
              <a:solidFill>
                <a:srgbClr val="0070C0"/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b="1" dirty="0" smtClean="0">
                <a:solidFill>
                  <a:srgbClr val="0070C0"/>
                </a:solidFill>
                <a:latin typeface="Angsana New" pitchFamily="18" charset="-34"/>
                <a:ea typeface="Batang" charset="-127"/>
                <a:cs typeface="Angsana New" pitchFamily="18" charset="-34"/>
              </a:rPr>
              <a:t>	2. แรงคู่กิริยา </a:t>
            </a:r>
            <a:r>
              <a:rPr lang="en-US" altLang="ko-KR" sz="3200" b="1" dirty="0" smtClean="0">
                <a:solidFill>
                  <a:srgbClr val="0070C0"/>
                </a:solidFill>
                <a:ea typeface="Batang" charset="-127"/>
                <a:cs typeface="Angsana New" pitchFamily="18" charset="-34"/>
              </a:rPr>
              <a:t>–</a:t>
            </a:r>
            <a:r>
              <a:rPr lang="en-US" altLang="ko-KR" sz="3200" b="1" dirty="0" smtClean="0">
                <a:solidFill>
                  <a:srgbClr val="0070C0"/>
                </a:solidFill>
                <a:latin typeface="Angsana New" pitchFamily="18" charset="-34"/>
                <a:ea typeface="Batang" charset="-127"/>
                <a:cs typeface="Angsana New" pitchFamily="18" charset="-34"/>
              </a:rPr>
              <a:t> </a:t>
            </a:r>
            <a:r>
              <a:rPr lang="th-TH" altLang="ko-KR" sz="3200" b="1" dirty="0" smtClean="0">
                <a:solidFill>
                  <a:srgbClr val="0070C0"/>
                </a:solidFill>
                <a:latin typeface="Angsana New" pitchFamily="18" charset="-34"/>
                <a:ea typeface="Batang" charset="-127"/>
                <a:cs typeface="Angsana New" pitchFamily="18" charset="-34"/>
              </a:rPr>
              <a:t>ปฏิกิริยาเป็นแรงที่กระทำต่อวัตถุคนละวัตถุกัน ดังนั้นแรงคู่นี้จึงรวมกันไม่ได้ </a:t>
            </a:r>
            <a:endParaRPr lang="th-TH" altLang="ko-KR" sz="3200" b="1" dirty="0" smtClean="0">
              <a:solidFill>
                <a:srgbClr val="0070C0"/>
              </a:solidFill>
              <a:latin typeface="Arial" pitchFamily="34" charset="0"/>
              <a:ea typeface="Batang" charset="-127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ko-KR" sz="3200" b="1" dirty="0" smtClean="0">
                <a:solidFill>
                  <a:srgbClr val="0070C0"/>
                </a:solidFill>
                <a:latin typeface="Arial" pitchFamily="34" charset="0"/>
                <a:ea typeface="Batang" charset="-127"/>
                <a:cs typeface="Angsana New" pitchFamily="18" charset="-34"/>
              </a:rPr>
              <a:t>	3. แรงคู่กิริยา - ปฏิกิริยาเกิดขึ้นได้ทั้งกรณีที่วัตถุสัมผัสกันหรือไม่สัมผัสกันก็ได้ </a:t>
            </a:r>
            <a:endParaRPr lang="th-TH" altLang="ko-KR" sz="3200" b="1" dirty="0" smtClean="0">
              <a:solidFill>
                <a:srgbClr val="0070C0"/>
              </a:solidFill>
              <a:latin typeface="Arial" pitchFamily="34" charset="0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              </a:t>
            </a:r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วิชาฟิสิกส์ 1 รหัสวิชา ว ๓๑๒๐๑		</a:t>
            </a:r>
          </a:p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ชั้นมัธยมศึกษาปีที่  ๔   ภาคเรียนที่  ๒ </a:t>
            </a:r>
            <a:endParaRPr lang="en-US" sz="3200" dirty="0" smtClean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เวลา  ๘๐  ชั่วโมง   คะแนนเต็ม   ๑๐๐</a:t>
            </a:r>
            <a:r>
              <a:rPr lang="en-US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คะแนน   </a:t>
            </a:r>
            <a:r>
              <a:rPr lang="th-TH" sz="3200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endParaRPr lang="en-US" sz="3200" dirty="0" smtClean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  <a:p>
            <a:pPr algn="ctr"/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36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การเคลื่อนที่ในหนึ่งมิติและสองมิติ</a:t>
            </a:r>
          </a:p>
          <a:p>
            <a:pPr algn="ctr"/>
            <a:r>
              <a:rPr lang="th-TH" sz="36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งานและพลังงาน</a:t>
            </a:r>
          </a:p>
          <a:p>
            <a:pPr algn="ctr"/>
            <a:r>
              <a:rPr lang="th-TH" sz="36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โม</a:t>
            </a:r>
            <a:r>
              <a:rPr lang="th-TH" sz="3600" b="1" dirty="0" err="1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เมนตัม</a:t>
            </a:r>
            <a:r>
              <a:rPr lang="th-TH" sz="36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และการชน</a:t>
            </a:r>
            <a:endParaRPr lang="th-TH" sz="3600" b="1" dirty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การนำกฎการเคลื่อนที่ของ</a:t>
            </a:r>
            <a:r>
              <a:rPr lang="th-TH" sz="3600" b="1" dirty="0" err="1" smtClean="0">
                <a:solidFill>
                  <a:srgbClr val="0070C0"/>
                </a:solidFill>
                <a:cs typeface="EucrosiaUPC" pitchFamily="18" charset="-34"/>
              </a:rPr>
              <a:t>นิว</a:t>
            </a:r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ตันไปใช้ </a:t>
            </a:r>
          </a:p>
          <a:p>
            <a:endParaRPr lang="en-US" dirty="0" smtClean="0"/>
          </a:p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กฎการเคลื่อนที่ของ</a:t>
            </a:r>
            <a:r>
              <a:rPr lang="th-TH" sz="3200" b="1" dirty="0" err="1" smtClean="0">
                <a:solidFill>
                  <a:srgbClr val="00B050"/>
                </a:solidFill>
                <a:cs typeface="EucrosiaUPC" pitchFamily="18" charset="-34"/>
              </a:rPr>
              <a:t>นิว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ตันทั้ง 3 ข้อเป็นความรู้พื้นฐานที่สำคัญมากในวิชาฟิสิกส์ ซึ่งสามารถทำให้เข้าใจหรือใช้อธิบายสาเหตุของการเปลี่ยนแปลงสภาพการเคลื่อนที่ของวัตถุทุกชนิด และยังเป็นพื้นฐานสำหรับการนำไปศึกษาเรื่องอื่น ๆ  และการแก้ปัญหาในปัญหาต่าง ๆ ที่กล่าวมาสามารถนำเอากฎการเคลื่อนที่ของ</a:t>
            </a:r>
            <a:r>
              <a:rPr lang="th-TH" sz="3200" b="1" dirty="0" err="1" smtClean="0">
                <a:solidFill>
                  <a:srgbClr val="00B050"/>
                </a:solidFill>
                <a:cs typeface="EucrosiaUPC" pitchFamily="18" charset="-34"/>
              </a:rPr>
              <a:t>นิว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ตันมาวิเคราะห์เป็นขั้นตอนได้ ดังต่อไปนี้ </a:t>
            </a:r>
            <a:endParaRPr lang="en-US" sz="3200" b="1" dirty="0" smtClean="0">
              <a:solidFill>
                <a:srgbClr val="00B050"/>
              </a:solidFill>
              <a:cs typeface="Eucrosi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	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1. หาดูว่า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“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วัตถุ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” 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อันไหนที่ต้องการพิจารณา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	2. หลังจากเลือกวัตถุแล้ว ให้พิจารณาถึงสิ่งแวดล้อมของวัตถุนั้น เช่น เป็นพื้นเอียง  เป็นสปริง  เชือก โลก  เป็นต้น  เพราะสิ่งแวดล้อมเหล่านี้อาจออกแรงกระทำกับวัตถุของเรา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	3. เลือกแกนอ้างอิง(แนวดิ่ง และ/หรือ แนวราบ )ให้เหมาะสม โดยให้วัตถุอยู่ที่จุดกำเนิด พร้อมทั้งตั้งแกนให้ง่ายต่อการพิจารณาต่อไป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	4. วาดรูปวัตถุนั้นแยกออกจากส่วนอื่นๆ แสดงแกนอ้างอิงและแรงทั้งหมดที่กระทำต่อวัตถุ ซึ่งเรียกว่า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EucrosiaUPC" pitchFamily="18" charset="-34"/>
              </a:rPr>
              <a:t>free-body diagram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EucrosiaUPC" pitchFamily="18" charset="-34"/>
              </a:rPr>
              <a:t>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	5. ใช้กฎข้อที่ 2 ของ</a:t>
            </a:r>
            <a:r>
              <a:rPr lang="th-TH" sz="3200" b="1" dirty="0" err="1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นิว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EucrosiaUPC" pitchFamily="18" charset="-34"/>
              </a:rPr>
              <a:t>ตันในการวิเคราะห์ปัญหาดังกล่าว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endParaRPr lang="en-US" sz="3200" b="1" dirty="0" smtClean="0">
              <a:solidFill>
                <a:srgbClr val="00B050"/>
              </a:solidFill>
              <a:cs typeface="Eucrosi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                             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ลองทำดู</a:t>
            </a:r>
          </a:p>
          <a:p>
            <a:pPr lvl="0"/>
            <a:endParaRPr lang="th-TH" b="1" dirty="0" smtClean="0">
              <a:solidFill>
                <a:srgbClr val="0070C0"/>
              </a:solidFill>
              <a:cs typeface="EucrosiaUPC" pitchFamily="18" charset="-34"/>
            </a:endParaRPr>
          </a:p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1. จะต้องใช้แรงขนาดเท่าใดกระทำต่อวัตถุซึ่งมีมวล 0.5 กิโลกรัม จึงจะทำให้วัตถุนั้นเคลื่อนที่ด้วยความเร่ง4.0 เมตร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/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วินาที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 </a:t>
            </a:r>
          </a:p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2. ถ้าใช้แรง 3.0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 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 </a:t>
            </a:r>
            <a:r>
              <a:rPr lang="th-TH" b="1" dirty="0" err="1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นิว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ตัน กระทำต่อวัตถุที่มีมวล 0.6 กิโลกรัม วัตถุนั้นจะเคลื่อนที่ด้วยความเร่งเท่าใด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3. แรงสองแรงมีขนาดเท่ากัน เท่ากับ 3.0 </a:t>
            </a:r>
            <a:r>
              <a:rPr lang="th-TH" b="1" dirty="0" err="1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นิว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ตัน กระทำต่อมวล 6.0 กิโลกรัม จงหาขนาดของความเร่งของวัตถุเมื่อแรงทั้งสองกระทำในทิศเดียวกัน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4. ในการเคลื่อนที่แนวตรง ถ้าระยะที่วัตถุเคลื่อนที่แปรผันตรงกับเวลา แรงลัพธ์กระทำต่อวัตถุมีค่าเท่าใด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  <a:p>
            <a:pPr lvl="0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	5. เมื่อใช้แรง 2.0 </a:t>
            </a:r>
            <a:r>
              <a:rPr lang="th-TH" b="1" dirty="0" err="1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นิว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ตัน กระทำต่อมวล 8.0 กิโลกรัม ซึ่งเดิมอยู่นิ่ง ให้เคลื่อนที่ไปตามพื้นราบปรากฏว่าวัตถุเคลื่อนที่ได้ 3.0 เมตร ในเวลา 6.0 วินาที จงหาความเร่งของวัตถุ 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การเคลื่อนที่แนวตรง</a:t>
            </a:r>
            <a:endParaRPr lang="th-TH" sz="3600" b="1" dirty="0">
              <a:solidFill>
                <a:srgbClr val="FF0000"/>
              </a:solidFill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1.</a:t>
            </a:r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การเคลื่อนที่ของวัตถุตามแนวราบ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2.</a:t>
            </a:r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การเคลื่อนที่ของวัตถุบนพื้นเอียง</a:t>
            </a:r>
            <a:endParaRPr lang="th-TH" sz="3200" b="1" dirty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การเคลื่อนที่แนวตรง เป็นการเคลื่อนที่ของวัตถุโดยที่ทิศทางการเคลื่อนที่ไม่เปลี่ยนแปลง ตัวอย่างเช่น การเคลื่อนที่ของรถยนต์ที่วิ่งบนทางตรง กรวิ่งของนักกรีฑา ผลไม้ที่สุกแล้วหล่นลงจากต้น</a:t>
            </a:r>
            <a:endParaRPr lang="th-TH" sz="3200" b="1" dirty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19200" y="5410200"/>
            <a:ext cx="3276600" cy="152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1295400" y="4800600"/>
            <a:ext cx="609600" cy="6096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733800" y="4800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>
            <a:stCxn id="4" idx="6"/>
            <a:endCxn id="5" idx="2"/>
          </p:cNvCxnSpPr>
          <p:nvPr/>
        </p:nvCxnSpPr>
        <p:spPr>
          <a:xfrm>
            <a:off x="1905000" y="5105400"/>
            <a:ext cx="1828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1600200" y="6096000"/>
            <a:ext cx="2514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5562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B</a:t>
            </a:r>
            <a:endParaRPr lang="th-TH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63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5 km</a:t>
            </a:r>
            <a:endParaRPr lang="th-TH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5626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ook Antiqua" pitchFamily="18" charset="0"/>
              </a:rPr>
              <a:t>A</a:t>
            </a:r>
            <a:endParaRPr lang="th-TH" i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การกระจัด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(Displacement) </a:t>
            </a:r>
            <a:r>
              <a:rPr lang="th-TH" sz="32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และระยะทาง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(Distance)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9906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ปริมาณขจัด(การกระจัด)</a:t>
            </a:r>
            <a:r>
              <a:rPr lang="th-TH" sz="3200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 หมายถึง</a:t>
            </a:r>
            <a:r>
              <a:rPr lang="th-TH" sz="3200" i="1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การเปลี่ยนตำแหน่งจากจุดหนึ่งไปยังอีกจุดหนึ่ง ปริมาณขจัดนี้จะแทนด้วย 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เส้นตรงที่ลากจากจุดตั้งต้นไปยังจุดสุดท้ายของการเปลี่ยนตำแหน่ง</a:t>
            </a:r>
            <a:r>
              <a:rPr lang="th-TH" sz="3200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sz="3200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โดยไม่ต้องคำนึงถึงแนวทางเดินของการเปลี่ยนตำแหน่งนั้นเลย</a:t>
            </a:r>
            <a:endParaRPr lang="en-US" sz="3200" dirty="0" smtClean="0">
              <a:solidFill>
                <a:srgbClr val="002060"/>
              </a:solidFill>
              <a:latin typeface="EucrosiaUPC" pitchFamily="18" charset="-34"/>
              <a:cs typeface="EucrosiaUPC" pitchFamily="18" charset="-34"/>
            </a:endParaRPr>
          </a:p>
          <a:p>
            <a:endParaRPr lang="th-TH" sz="3200" b="1" dirty="0" smtClean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EucrosiaUPC" pitchFamily="18" charset="-34"/>
              </a:rPr>
              <a:t>	ระยะทาง</a:t>
            </a:r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คือ ความยาวตามเส้นทางที่อนุภาคนั้นเคลื่อนที่ผ่าน หรืออาจกล่าวได้ว่า กล่าวถึงเฉพาะขนาดเท่านั้น</a:t>
            </a:r>
            <a:endParaRPr lang="th-TH" sz="3200" b="1" dirty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105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การกระจัด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= 5 km</a:t>
            </a:r>
          </a:p>
          <a:p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ระยะทาง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= 5 m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reeform 2"/>
          <p:cNvSpPr>
            <a:spLocks/>
          </p:cNvSpPr>
          <p:nvPr/>
        </p:nvSpPr>
        <p:spPr bwMode="auto">
          <a:xfrm>
            <a:off x="990600" y="990600"/>
            <a:ext cx="1371600" cy="2133600"/>
          </a:xfrm>
          <a:custGeom>
            <a:avLst/>
            <a:gdLst/>
            <a:ahLst/>
            <a:cxnLst>
              <a:cxn ang="0">
                <a:pos x="96" y="2245"/>
              </a:cxn>
              <a:cxn ang="0">
                <a:pos x="62" y="1678"/>
              </a:cxn>
              <a:cxn ang="0">
                <a:pos x="471" y="895"/>
              </a:cxn>
              <a:cxn ang="0">
                <a:pos x="539" y="272"/>
              </a:cxn>
              <a:cxn ang="0">
                <a:pos x="1502" y="0"/>
              </a:cxn>
            </a:cxnLst>
            <a:rect l="0" t="0" r="r" b="b"/>
            <a:pathLst>
              <a:path w="1502" h="2245">
                <a:moveTo>
                  <a:pt x="96" y="2245"/>
                </a:moveTo>
                <a:cubicBezTo>
                  <a:pt x="48" y="2074"/>
                  <a:pt x="0" y="1903"/>
                  <a:pt x="62" y="1678"/>
                </a:cubicBezTo>
                <a:cubicBezTo>
                  <a:pt x="124" y="1453"/>
                  <a:pt x="392" y="1129"/>
                  <a:pt x="471" y="895"/>
                </a:cubicBezTo>
                <a:cubicBezTo>
                  <a:pt x="550" y="661"/>
                  <a:pt x="367" y="421"/>
                  <a:pt x="539" y="272"/>
                </a:cubicBezTo>
                <a:cubicBezTo>
                  <a:pt x="711" y="123"/>
                  <a:pt x="1106" y="61"/>
                  <a:pt x="1502" y="0"/>
                </a:cubicBez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15043" name="Freeform 3"/>
          <p:cNvSpPr>
            <a:spLocks/>
          </p:cNvSpPr>
          <p:nvPr/>
        </p:nvSpPr>
        <p:spPr bwMode="auto">
          <a:xfrm>
            <a:off x="1066800" y="990600"/>
            <a:ext cx="1752600" cy="2133600"/>
          </a:xfrm>
          <a:custGeom>
            <a:avLst/>
            <a:gdLst/>
            <a:ahLst/>
            <a:cxnLst>
              <a:cxn ang="0">
                <a:pos x="6" y="2245"/>
              </a:cxn>
              <a:cxn ang="0">
                <a:pos x="289" y="1587"/>
              </a:cxn>
              <a:cxn ang="0">
                <a:pos x="1741" y="1213"/>
              </a:cxn>
              <a:cxn ang="0">
                <a:pos x="1967" y="453"/>
              </a:cxn>
              <a:cxn ang="0">
                <a:pos x="1457" y="0"/>
              </a:cxn>
            </a:cxnLst>
            <a:rect l="0" t="0" r="r" b="b"/>
            <a:pathLst>
              <a:path w="2021" h="2245">
                <a:moveTo>
                  <a:pt x="6" y="2245"/>
                </a:moveTo>
                <a:cubicBezTo>
                  <a:pt x="3" y="2002"/>
                  <a:pt x="0" y="1759"/>
                  <a:pt x="289" y="1587"/>
                </a:cubicBezTo>
                <a:cubicBezTo>
                  <a:pt x="578" y="1415"/>
                  <a:pt x="1461" y="1402"/>
                  <a:pt x="1741" y="1213"/>
                </a:cubicBezTo>
                <a:cubicBezTo>
                  <a:pt x="2021" y="1024"/>
                  <a:pt x="2014" y="655"/>
                  <a:pt x="1967" y="453"/>
                </a:cubicBezTo>
                <a:cubicBezTo>
                  <a:pt x="1920" y="251"/>
                  <a:pt x="1542" y="75"/>
                  <a:pt x="1457" y="0"/>
                </a:cubicBezTo>
              </a:path>
            </a:pathLst>
          </a:custGeom>
          <a:noFill/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004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A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B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1066800" y="990600"/>
            <a:ext cx="12954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14478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EucrosiaUPC" pitchFamily="18" charset="-34"/>
                <a:cs typeface="EucrosiaUPC" pitchFamily="18" charset="-34"/>
              </a:rPr>
              <a:t>จากภาพ  </a:t>
            </a:r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จะเห็นว่า การเปลี่ยนตำแหน่งจากจุด </a:t>
            </a:r>
            <a:r>
              <a:rPr lang="en-US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 A  </a:t>
            </a:r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ไปยังจุด </a:t>
            </a:r>
            <a:r>
              <a:rPr lang="en-US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 B  </a:t>
            </a:r>
            <a:endParaRPr lang="en-US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	ตามเส้นทาง  3  เส้น  คือ </a:t>
            </a:r>
            <a:r>
              <a:rPr lang="en-US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(1)</a:t>
            </a:r>
            <a:r>
              <a:rPr lang="en-US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, </a:t>
            </a:r>
            <a:r>
              <a:rPr lang="en-US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(2) </a:t>
            </a:r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และ </a:t>
            </a:r>
            <a:r>
              <a:rPr lang="en-US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(3)  </a:t>
            </a:r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ซึ่งการเปลี่ยน ตำแหน่งทั้ง  3  เส้นทางนี้  จะให้ระยะขจัดที่เท่ากัน คือ  เท่ากับเส้นตรงที่ลากจากจุด   </a:t>
            </a:r>
            <a:r>
              <a:rPr lang="en-US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A  </a:t>
            </a:r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ไปยังจุด  </a:t>
            </a:r>
            <a:r>
              <a:rPr lang="en-US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B</a:t>
            </a:r>
            <a:endParaRPr lang="en-US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endParaRPr>
          </a:p>
          <a:p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52600" y="160020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(1)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38200" y="1447800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(2) 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33600" y="213360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(3) </a:t>
            </a:r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EucrosiaUPC" pitchFamily="18" charset="-34"/>
                <a:cs typeface="EucrosiaUPC" pitchFamily="18" charset="-34"/>
              </a:rPr>
              <a:t>ตัวอย่าง</a:t>
            </a:r>
            <a:r>
              <a:rPr lang="th-TH" dirty="0" smtClean="0"/>
              <a:t>  </a:t>
            </a:r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สนามวงกลมแห่งหนึ่งมีขนาดเส้นผ่านศูนย์กลาง  14  เมตร  เด็กคนหนึ่งเดินไปตามขอบสนาม  เมื่อเดินไปได้ระยะ  1  ใน  4  ของรอบ  จะได้ระยะทางเท่าไร  และมีระยะขจัดเท่าไร</a:t>
            </a:r>
            <a:r>
              <a:rPr lang="en-US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   </a:t>
            </a:r>
            <a:r>
              <a:rPr lang="en-US" i="1" dirty="0" smtClean="0"/>
              <a:t>		        </a:t>
            </a:r>
            <a:endParaRPr lang="th-TH" dirty="0"/>
          </a:p>
        </p:txBody>
      </p:sp>
      <p:sp>
        <p:nvSpPr>
          <p:cNvPr id="3" name="วงรี 2"/>
          <p:cNvSpPr/>
          <p:nvPr/>
        </p:nvSpPr>
        <p:spPr>
          <a:xfrm>
            <a:off x="2743200" y="2438400"/>
            <a:ext cx="2514600" cy="2590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3" idx="2"/>
            <a:endCxn id="3" idx="6"/>
          </p:cNvCxnSpPr>
          <p:nvPr/>
        </p:nvCxnSpPr>
        <p:spPr>
          <a:xfrm>
            <a:off x="2743200" y="3733800"/>
            <a:ext cx="2514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3733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14  m</a:t>
            </a:r>
            <a:endParaRPr lang="th-TH" sz="20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038600" y="2438400"/>
            <a:ext cx="0" cy="12954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flipH="1">
            <a:off x="2743200" y="3733800"/>
            <a:ext cx="12954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88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1 ใน 4</a:t>
            </a:r>
            <a:endParaRPr lang="th-TH" dirty="0"/>
          </a:p>
        </p:txBody>
      </p:sp>
      <p:sp>
        <p:nvSpPr>
          <p:cNvPr id="26" name="ส่วนโค้ง 25"/>
          <p:cNvSpPr/>
          <p:nvPr/>
        </p:nvSpPr>
        <p:spPr>
          <a:xfrm rot="16200000">
            <a:off x="2286000" y="2362200"/>
            <a:ext cx="2819400" cy="2514600"/>
          </a:xfrm>
          <a:prstGeom prst="arc">
            <a:avLst>
              <a:gd name="adj1" fmla="val 16286325"/>
              <a:gd name="adj2" fmla="val 566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1143000" y="838200"/>
            <a:ext cx="2514600" cy="2590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>
            <a:stCxn id="3" idx="2"/>
            <a:endCxn id="3" idx="6"/>
          </p:cNvCxnSpPr>
          <p:nvPr/>
        </p:nvCxnSpPr>
        <p:spPr>
          <a:xfrm>
            <a:off x="1143000" y="2133600"/>
            <a:ext cx="2514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8400" y="2133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14  m</a:t>
            </a:r>
            <a:endParaRPr lang="th-TH" sz="20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2438400" y="838200"/>
            <a:ext cx="0" cy="12954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flipH="1">
            <a:off x="1143000" y="2133600"/>
            <a:ext cx="12954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76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1 ใน 4</a:t>
            </a:r>
            <a:endParaRPr lang="th-TH" dirty="0"/>
          </a:p>
        </p:txBody>
      </p:sp>
      <p:sp>
        <p:nvSpPr>
          <p:cNvPr id="26" name="ส่วนโค้ง 25"/>
          <p:cNvSpPr/>
          <p:nvPr/>
        </p:nvSpPr>
        <p:spPr>
          <a:xfrm rot="16200000">
            <a:off x="762000" y="838200"/>
            <a:ext cx="2819400" cy="2514600"/>
          </a:xfrm>
          <a:prstGeom prst="arc">
            <a:avLst>
              <a:gd name="adj1" fmla="val 16286325"/>
              <a:gd name="adj2" fmla="val 566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962400" y="762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ระยะทาง คือ  ระยะทางตามแนวเส้นโค้ง  </a:t>
            </a:r>
            <a:r>
              <a:rPr lang="en-US" sz="2000" b="1" i="1" dirty="0" smtClean="0">
                <a:solidFill>
                  <a:srgbClr val="C00000"/>
                </a:solidFill>
                <a:latin typeface="Book Antiqua" pitchFamily="18" charset="0"/>
              </a:rPr>
              <a:t>OA</a:t>
            </a:r>
            <a:endParaRPr lang="th-TH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3048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A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1336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17" name="ตัวเชื่อมต่อตรง 16"/>
          <p:cNvCxnSpPr>
            <a:stCxn id="3" idx="0"/>
          </p:cNvCxnSpPr>
          <p:nvPr/>
        </p:nvCxnSpPr>
        <p:spPr>
          <a:xfrm flipH="1">
            <a:off x="1143000" y="838200"/>
            <a:ext cx="1257300" cy="129540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B050"/>
                </a:solidFill>
                <a:latin typeface="Book Antiqua" pitchFamily="18" charset="0"/>
              </a:rPr>
              <a:t>7</a:t>
            </a:r>
            <a:endParaRPr lang="th-TH" sz="18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Book Antiqua" pitchFamily="18" charset="0"/>
              </a:rPr>
              <a:t>7</a:t>
            </a:r>
            <a:endParaRPr lang="th-TH" sz="2000" b="1" i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447800"/>
            <a:ext cx="1295400" cy="647700"/>
          </a:xfrm>
          <a:prstGeom prst="rect">
            <a:avLst/>
          </a:prstGeom>
          <a:noFill/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362200"/>
            <a:ext cx="2505075" cy="561975"/>
          </a:xfrm>
          <a:prstGeom prst="rect">
            <a:avLst/>
          </a:prstGeom>
          <a:noFill/>
        </p:spPr>
      </p:pic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114800"/>
            <a:ext cx="1463040" cy="457200"/>
          </a:xfrm>
          <a:prstGeom prst="rect">
            <a:avLst/>
          </a:prstGeom>
          <a:noFill/>
        </p:spPr>
      </p:pic>
      <p:sp>
        <p:nvSpPr>
          <p:cNvPr id="27" name="สี่เหลี่ยมผืนผ้า 26"/>
          <p:cNvSpPr/>
          <p:nvPr/>
        </p:nvSpPr>
        <p:spPr>
          <a:xfrm>
            <a:off x="3276600" y="3505200"/>
            <a:ext cx="494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การกระจัด คือ ระยะทางตามแนวเส้นตรง </a:t>
            </a:r>
            <a:r>
              <a:rPr lang="en-US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Book Antiqua" pitchFamily="18" charset="0"/>
              </a:rPr>
              <a:t>OA</a:t>
            </a:r>
            <a:endParaRPr lang="th-TH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=  9.898  </a:t>
            </a:r>
            <a:r>
              <a:rPr lang="th-TH" b="1" dirty="0" smtClean="0">
                <a:solidFill>
                  <a:srgbClr val="002060"/>
                </a:solidFill>
                <a:latin typeface="EucrosiaUPC" pitchFamily="18" charset="-34"/>
                <a:cs typeface="EucrosiaUPC" pitchFamily="18" charset="-34"/>
              </a:rPr>
              <a:t>เมตร</a:t>
            </a:r>
            <a:endParaRPr lang="th-TH" b="1" dirty="0">
              <a:solidFill>
                <a:srgbClr val="00206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EucrosiaUPC" pitchFamily="18" charset="-34"/>
              </a:rPr>
              <a:t>นักเรียนคิดว่า </a:t>
            </a:r>
          </a:p>
          <a:p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EucrosiaUPC" pitchFamily="18" charset="-34"/>
              </a:rPr>
              <a:t>การกระจัดและระยะทางเป็นเท่าไร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371600" y="4495800"/>
            <a:ext cx="685800" cy="685800"/>
          </a:xfrm>
          <a:prstGeom prst="ellips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514600" y="4495800"/>
            <a:ext cx="685800" cy="6858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rot="5400000">
            <a:off x="-875506" y="3237706"/>
            <a:ext cx="3886200" cy="158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rot="5400000">
            <a:off x="303212" y="3124994"/>
            <a:ext cx="2745582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5400000">
            <a:off x="1447006" y="3124994"/>
            <a:ext cx="2745582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่วนโค้ง 26"/>
          <p:cNvSpPr/>
          <p:nvPr/>
        </p:nvSpPr>
        <p:spPr>
          <a:xfrm flipH="1">
            <a:off x="1676400" y="1219200"/>
            <a:ext cx="1097280" cy="1143000"/>
          </a:xfrm>
          <a:prstGeom prst="arc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่วนโค้ง 28"/>
          <p:cNvSpPr/>
          <p:nvPr/>
        </p:nvSpPr>
        <p:spPr>
          <a:xfrm rot="5400000" flipH="1">
            <a:off x="1699260" y="1196340"/>
            <a:ext cx="1097280" cy="1143000"/>
          </a:xfrm>
          <a:prstGeom prst="arc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2" name="ลูกศรเชื่อมต่อแบบตรง 31"/>
          <p:cNvCxnSpPr/>
          <p:nvPr/>
        </p:nvCxnSpPr>
        <p:spPr>
          <a:xfrm rot="5400000" flipH="1" flipV="1">
            <a:off x="1258094" y="4075906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33800" y="3124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การกระจัด </a:t>
            </a:r>
            <a:r>
              <a:rPr lang="en-US" sz="3200" b="1" i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………… m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ระยะทาง   </a:t>
            </a:r>
            <a:r>
              <a:rPr lang="en-US" sz="3200" b="1" i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= ………… m</a:t>
            </a:r>
            <a:endParaRPr lang="th-TH" sz="3200" b="1" i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itchFamily="18" charset="0"/>
              </a:rPr>
              <a:t>4</a:t>
            </a:r>
            <a:r>
              <a:rPr lang="en-US" dirty="0" smtClean="0">
                <a:latin typeface="Book Antiqua" pitchFamily="18" charset="0"/>
              </a:rPr>
              <a:t>  m</a:t>
            </a:r>
            <a:endParaRPr lang="th-TH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การเคลื่อนที่ของวัตถุที่ตกแบบเสรีในแนวดิ่ง 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     เนื่องจากแรงดึงดูดของโลก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เป็นการที่วัตถุเคลื่อนที่ในแนวดิ่งภายใต้แรงดึงดูดของโลกเพียงแรงเดียว</a:t>
            </a:r>
            <a:endParaRPr lang="th-TH" sz="3200" b="1" dirty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- </a:t>
            </a:r>
            <a:r>
              <a:rPr lang="th-TH" sz="3200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จุดที่สูงสุดของความเร็วของวัตถุมีค่าเป็นศูนย์ </a:t>
            </a:r>
            <a:r>
              <a:rPr lang="en-US" sz="3200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(v = 0)</a:t>
            </a:r>
          </a:p>
          <a:p>
            <a:r>
              <a:rPr lang="th-TH" sz="3200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-</a:t>
            </a:r>
            <a:r>
              <a:rPr lang="th-TH" sz="3200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i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ถ้าเป็นกรณีปล่อยวัตถุจากบอลลูน</a:t>
            </a:r>
            <a:r>
              <a:rPr lang="th-TH" sz="3200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ความเร็วต้นของวัตถุต้องเท่ากับความเร็วของบอลลูนขณะปล่อยวัตถุนั้น</a:t>
            </a:r>
            <a:endParaRPr lang="th-TH" sz="3200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5" name="Picture 6" descr="99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1447800"/>
            <a:ext cx="2129790" cy="35814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วิชาฟิสิกส์แบ่งออกเป็นหลายสาขา เช่น กลศาสตร์ ความร้อน เสียง แสง แม่เหล็ก-ไฟฟ้า และฟิสิกส์นิวเคลียส หรืออาจจะแบ่งออกเป็นภาคใหญ่ คือ</a:t>
            </a:r>
            <a:endParaRPr lang="en-US" sz="3200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ฟิสิกส์ยุคเก่า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(Classical Physics)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	2.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ฟิสิกส์ยุคใหม่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(Modern Physics)</a:t>
            </a:r>
          </a:p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แต่ในปัจจุบันศาสตร์ของฟิสิกส์นั้นได้ถูกแบ่งออกเป็นศาสตร์หลักๆ ดังนี้</a:t>
            </a:r>
            <a:endParaRPr lang="en-US" sz="3200" b="1" dirty="0" smtClean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สาขาของฟิสิกส์</a:t>
            </a:r>
            <a:endParaRPr lang="en-US" sz="3200" b="1" dirty="0" smtClean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กลศาสตร์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(Mechanics)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คลื่น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(Waves)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3.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ไฟฟ้า-แม่เหล็ก</a:t>
            </a:r>
            <a:r>
              <a:rPr lang="en-GB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(Electricity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4.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สมบัติของสาร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(Properties of Matter)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5.</a:t>
            </a:r>
            <a:r>
              <a:rPr lang="th-TH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ฟิสิกส์แผนใหม่</a:t>
            </a:r>
            <a:r>
              <a:rPr lang="en-US" sz="3200" b="1" dirty="0" smtClean="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(Modern Physics)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เทคนิคการใช้สูตรการเคลื่อนที่แนวดิ่งอย่างอิสระ </a:t>
            </a:r>
          </a:p>
          <a:p>
            <a:r>
              <a:rPr lang="th-TH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     (ให้ทิศของ</a:t>
            </a:r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  <a:latin typeface="Book Antiqua" pitchFamily="18" charset="0"/>
                <a:cs typeface="EucrosiaUPC" pitchFamily="18" charset="-34"/>
              </a:rPr>
              <a:t>u</a:t>
            </a:r>
            <a:r>
              <a:rPr lang="en-US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เป็นบวก)</a:t>
            </a:r>
            <a:endParaRPr lang="th-TH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860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แยกได้  3  กรณี  คือ</a:t>
            </a:r>
          </a:p>
          <a:p>
            <a:endParaRPr lang="th-TH" sz="32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endParaRPr>
          </a:p>
          <a:p>
            <a:r>
              <a:rPr lang="th-TH" sz="3200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	1. วัตถุดิ่งลง 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	2. วัตถุดิ่งขึ้น(พุ่งขึ้น) 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	3. วัตถุดิ่งขึ้นและลง </a:t>
            </a:r>
            <a:endParaRPr lang="th-TH" sz="3200" b="1" dirty="0">
              <a:solidFill>
                <a:srgbClr val="0070C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00200" y="685800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1. วัตถุดิ่งลง </a:t>
            </a:r>
            <a:endParaRPr lang="th-TH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096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ให้ใช้สูตรทั้ง </a:t>
            </a:r>
            <a:r>
              <a:rPr lang="en-US" sz="32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4 </a:t>
            </a:r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คำนวณ ทุกค่าเป็นบวกหมด(เพราะเราให้ทิศลงเป็นบวก)</a:t>
            </a:r>
            <a:endParaRPr lang="th-TH" sz="3200" b="1" dirty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1600200" y="2667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2438400" y="3429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733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u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057400" y="2667000"/>
            <a:ext cx="7620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ตำแหน่งอ้างอิง</a:t>
            </a:r>
            <a:endParaRPr lang="th-TH" b="1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H="1">
            <a:off x="3581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38200" y="762000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2. วัตถุดิ่งขึ้น(พุ่งขึ้น) </a:t>
            </a:r>
            <a:endParaRPr lang="th-TH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762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ใช้สูตรทั้ง </a:t>
            </a:r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 </a:t>
            </a:r>
            <a:r>
              <a:rPr lang="th-TH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คำนวณ ทุกค่าเป็นบวกหมด(ตามการเคลื่อนที่ของ </a:t>
            </a:r>
            <a:r>
              <a:rPr lang="en-US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</a:t>
            </a:r>
            <a:r>
              <a:rPr lang="th-TH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) </a:t>
            </a:r>
            <a:r>
              <a:rPr lang="th-TH" sz="3200" b="1" i="1" u="sng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ยกเว้นค่า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Constantia" pitchFamily="18" charset="0"/>
                <a:cs typeface="EucrosiaUPC" pitchFamily="18" charset="-34"/>
              </a:rPr>
              <a:t>g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1371600" y="5105400"/>
            <a:ext cx="1828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4800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ตำแหน่งอ้างอิง</a:t>
            </a:r>
            <a:endParaRPr lang="th-TH" b="1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H="1">
            <a:off x="3429000" y="5105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วงรี 6"/>
          <p:cNvSpPr/>
          <p:nvPr/>
        </p:nvSpPr>
        <p:spPr>
          <a:xfrm>
            <a:off x="1981200" y="4343400"/>
            <a:ext cx="7620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828800" y="3733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u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2362200" y="3200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609600"/>
            <a:ext cx="2614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3. วัตถุดิ่งขึ้นและลง 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533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ใช้สูตรทั้ง </a:t>
            </a:r>
            <a:r>
              <a:rPr lang="en-US" sz="32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4 </a:t>
            </a:r>
            <a:r>
              <a:rPr lang="th-TH" sz="3200" b="1" i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คำนวณ</a:t>
            </a:r>
            <a:endParaRPr lang="th-TH" sz="3200" b="1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ความเร็ว</a:t>
            </a:r>
            <a:r>
              <a:rPr lang="th-TH" sz="3200" b="1" i="1" dirty="0" smtClean="0">
                <a:latin typeface="EucrosiaUPC" pitchFamily="18" charset="-34"/>
                <a:cs typeface="EucrosiaUPC" pitchFamily="18" charset="-34"/>
              </a:rPr>
              <a:t>	</a:t>
            </a:r>
          </a:p>
          <a:p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- ทิศขึ้นเป็นบวก</a:t>
            </a:r>
          </a:p>
          <a:p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- ทิศลงเป็นลบ</a:t>
            </a:r>
            <a:endParaRPr lang="th-TH" sz="3200" b="1" dirty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 smtClean="0">
                <a:solidFill>
                  <a:srgbClr val="0070C0"/>
                </a:solidFill>
                <a:latin typeface="EucrosiaUPC" pitchFamily="18" charset="-34"/>
                <a:cs typeface="EucrosiaUPC" pitchFamily="18" charset="-34"/>
              </a:rPr>
              <a:t>การกระจัด</a:t>
            </a:r>
          </a:p>
          <a:p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- เหนือแกนอ้างอิงเป็นบวก</a:t>
            </a:r>
          </a:p>
          <a:p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- ใต้แกนอ้างอิงเป็นลบ</a:t>
            </a:r>
            <a:endParaRPr lang="en-US" sz="3200" b="1" dirty="0" smtClean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  <a:p>
            <a:r>
              <a:rPr lang="th-TH" sz="3200" b="1" i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- อยู่ที่ระดับอ้างอิงเป็นศูนย์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105400" y="3581400"/>
            <a:ext cx="762000" cy="76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5867400" y="14478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>
            <a:off x="6858000" y="4343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4724400" y="4343400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ตำแหน่งอ้างอิง</a:t>
            </a:r>
            <a:endParaRPr lang="th-TH" sz="2400" b="1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V = 0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895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u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V="1">
            <a:off x="5410200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5486400" y="2057400"/>
            <a:ext cx="0" cy="16002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6248400" y="2057400"/>
            <a:ext cx="0" cy="33528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แบบอิสระ 24"/>
          <p:cNvSpPr/>
          <p:nvPr/>
        </p:nvSpPr>
        <p:spPr>
          <a:xfrm>
            <a:off x="5495925" y="1454150"/>
            <a:ext cx="752475" cy="593725"/>
          </a:xfrm>
          <a:custGeom>
            <a:avLst/>
            <a:gdLst>
              <a:gd name="connsiteX0" fmla="*/ 0 w 752475"/>
              <a:gd name="connsiteY0" fmla="*/ 593725 h 593725"/>
              <a:gd name="connsiteX1" fmla="*/ 333375 w 752475"/>
              <a:gd name="connsiteY1" fmla="*/ 3175 h 593725"/>
              <a:gd name="connsiteX2" fmla="*/ 733425 w 752475"/>
              <a:gd name="connsiteY2" fmla="*/ 574675 h 593725"/>
              <a:gd name="connsiteX3" fmla="*/ 733425 w 752475"/>
              <a:gd name="connsiteY3" fmla="*/ 574675 h 593725"/>
              <a:gd name="connsiteX4" fmla="*/ 733425 w 752475"/>
              <a:gd name="connsiteY4" fmla="*/ 584200 h 593725"/>
              <a:gd name="connsiteX5" fmla="*/ 733425 w 752475"/>
              <a:gd name="connsiteY5" fmla="*/ 584200 h 593725"/>
              <a:gd name="connsiteX6" fmla="*/ 752475 w 752475"/>
              <a:gd name="connsiteY6" fmla="*/ 584200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475" h="593725">
                <a:moveTo>
                  <a:pt x="0" y="593725"/>
                </a:moveTo>
                <a:cubicBezTo>
                  <a:pt x="105569" y="300037"/>
                  <a:pt x="211138" y="6350"/>
                  <a:pt x="333375" y="3175"/>
                </a:cubicBezTo>
                <a:cubicBezTo>
                  <a:pt x="455612" y="0"/>
                  <a:pt x="733425" y="574675"/>
                  <a:pt x="733425" y="574675"/>
                </a:cubicBezTo>
                <a:lnTo>
                  <a:pt x="733425" y="574675"/>
                </a:lnTo>
                <a:lnTo>
                  <a:pt x="733425" y="584200"/>
                </a:lnTo>
                <a:lnTo>
                  <a:pt x="733425" y="584200"/>
                </a:lnTo>
                <a:lnTo>
                  <a:pt x="752475" y="584200"/>
                </a:lnTo>
              </a:path>
            </a:pathLst>
          </a:cu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5257800" y="563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ค่า </a:t>
            </a: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  <a:cs typeface="EucrosiaUPC" pitchFamily="18" charset="-34"/>
              </a:rPr>
              <a:t>g</a:t>
            </a:r>
            <a:r>
              <a:rPr lang="th-TH" b="1" dirty="0" smtClean="0">
                <a:solidFill>
                  <a:srgbClr val="FF0000"/>
                </a:solidFill>
                <a:latin typeface="Constantia" pitchFamily="18" charset="0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เป็นลบ</a:t>
            </a:r>
            <a:endParaRPr lang="th-TH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1. เด็กชายคนหนึ่งเดินทางไปทางทิศตะวันออก 150 เมตร แล้วเดินทางกลับทางเดิม 30 เมตร  ไปทางทิศตะวันตก  หาระยะทางทั้งหมดที่เด็กคนนี้เดิน และการกระจัดของเด็กคนนี้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2. จงหาการกระจัดจากจุดเริ่มต้นในกรณีต่อไปนี้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ก.เดินไปทางทิศใต้ 5 เมตร แล้วย้อนกลับมาทางทิศเหนือ 2 เมตร 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ข.เดินไปทางทิศตะวันตก 4 เมตร แล้วเดินต่อไปในทิศเดิมอีก 8 เมตร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ค.เดินไปทางทิศตะวันตก 7 เมตร แล้วย้อนกลับมาทางทิศตะวันออก 9 เมตร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3. จงให้นิยามของคำต่อไปนี้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-ระยะทาง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-การกระจัด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-ความเร็ว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-ความเร่ง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4. รถยนต์คันหนึ่งเคลื่อนที่ได้  30 กิโลเมตร ในครึ่งชั่วโมงแรก และเคลื่อนที่ได้ระยะทาง 50 กิโลเมตร ในครึ่งชั่วโมงต่อมา อัตราเร็วเฉลี่ยในหนึ่งชั่วโมงมีค่าเท่าใด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5. ชายคนหนึ่งวิ่งออกกำลังกายด้วยอัตราเร็วคงตัว 5 เมตรต่อวินาที เมื่อวิ่งได้ระยะทาง 100 เมตร เขารู้สึกเหนื่อย จึงเปลี่ยนเป็นเดินด้วยอัตราเร็วคงตัว 1 เมตรต่อวินาที ในระยะทาง 100 เมตรต่อมา อัตราเร็วเฉลี่ยในการเคลื่อนที่ของชายคนนี้มีค่าเท่าใด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6. “ความไว” ของการตอบสนองคนขับรถยนต์คันหนึ่งเท่ากับ 1/5 วินาที ซึ่งหมายความว่า ถ้าคนขับรถยนต์คนหนึ่งเห็นสิ่งใดอยู่ข้างหน้า ช่วงเวลาที่สั้นที่สุดที่สมองของเขาจะสั่งให้กระทำการอันใดอันหนึ่งตอบสนองต่อสิ่งที่สังเกตเห็น คือ 1/5 วินาที ถ้าขณะที่เขาขับรถยนต์ด้วยความเร็วคงตัว 25 เมตรต่อวินาที เขาเห็นรถคันข้างหน้าลดความเร็วอย่างกะทันหัน จึงรีบเหยียบห้ามล้อทันที อยากทราบว่าจากช่วงเวลาที่เห็นรถคันข้างหน้าลดความเร็วอย่าง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กระทันหัน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และเริ่มเหยียบล้อ รถยนต์ของเขาแล่นได้ระยะทางอย่างน้อยที่สุดกี่เมตร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7. ถ้าเราปล่อยก้อนหินลูกหนึ่งให้ตกแบบเสรี  ในขณะเดียวกันกับที่เราขว้างก้อนหินอีกลูกหนึ่งลงตามแนวดิ่ง ก้อนหินลูกไหนจะตกถึงพื้นก่อน</a:t>
            </a:r>
          </a:p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	8. เด็กชายคนหนึ่งเริ่มวิ่งจากหยุดนิ่ง และวิ่งไปตามถนนตรงด้วยความเร่งคงตัว จงหาอัตราส่วนของการกระจัดในช่วงเวลาวินาทีที่ 1 และวินาทีที่ 2 ของการเคลื่อนที่</a:t>
            </a:r>
          </a:p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	9. ระยะสูงที่สุดที่วัตถุเคลื่อนที่ขึ้นตามแนวดิ่งมีค่าขึ้นอยู่กับปริมาณใดบ้าน</a:t>
            </a:r>
          </a:p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	10. ก้อนหินตกจากที่สูงแห่งหนึ่ง จะใช้เวลานานเท่าใด ความเร็วของก้อนหินจะเป็น 4 เท่าของความเร็วเมื่อสิ้นวินาทีที่ 1 ของการเคลื่อนที่</a:t>
            </a:r>
          </a:p>
          <a:p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	11. รถยนต์คันหนึ่งแล่นด้วยด้วยอัตราเร็ว 25 กิโลเมตรต่อชั่วโมง เป็นเวลานาน 4 นาที ต่อมาเพิ่มอัตราเร็วเป็น 50 กิโลเมตรต่อชั่วโมง เป็นเวลา 8 นาที จากนั้นจึงลดอัตราเร็วเป็น 2 กิโลเมตรต่อชั่วโมง ในช่วงเวลา 14 นาที ติดกันนี้ อัตราเร็วเฉลี่ยของรถยนต์เป็นเท่าใด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12.จรวดพุ่งออกจากฐานปล่อยบนพื้นโลกตามแนวดิ่งด้วยความเร่งคงตัว ภายใน 10 วินาที จรวดมีความเร็วเพิ่มขึ้นจนเป็น 2 กิโลเมตรต่อวินาที  จรวดมีความเร่งเท่าใด และขณะนั้นจรวดอยู่สูงจากพื้นเท่าใด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13.โยนก้อนหินขึ้นไปตามแนวดิ่งด้วยความเร็วต้น 10 เมตรต่อวินาที อยากทราบว่า 	ก.วินาทีเท่าใดที่ก้อนหินมีความเร็วเป็นศูนย์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ข.ก้อนหินขึ้นไปได้สูงสุดเท่าใด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ค.เป็นเวลานานเท่าใดก้อนหินจึงจะตกลงมาถึงตำแหน่งเริ่มต้น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14.ขณะที่บอลลูนลูกหนึ่งลอยขึ้นตรงๆ ด้วยความเร็ว 5.0 เมตรต่อวินาที ขณะที่ลูกบอลลูนสูงจากพื้นดิน 30 เมตร ผู้อยู่ในบอลลูนก็ปล่อยถุงทรายลงมา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ก.จงหาตำแหน่งของถุงทรายหลังจากที่ปล่อยไปแล้ว 1.0 และ 2.0 วินาที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ข.ถุงทรายจะตกถึงพื้นดินใช้เวลานานเท่าใด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ค.ขณะที่ถึงพื้นดินถุงทรายมีความเร็วเท่าใด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ง.จุดสูงสุดของถุงทรายสูงจากพื้นดินเท่าใด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15.เด็กคนหนึ่งใช้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หนังสติ๊ก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ยิงก้อนหินขึ้นไปในอากาศตามแนวดิ่งจากหน้าผาแห่งหนึ่งด้วยความเร็วต้น 20 เมตรต่อวินาที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ก.จงหาตำแหน่งของก้อนหินจากจุดเริ่มต้น เมื่อสิ้นเวลา 1 วินาที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ข.จงหาความเร็ว (ขนาดและทิศทาง)ของก้อนหิน เมื่อสิ้นเวลา 1 วินาที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16.อิเล็กตรอนตัวหนึ่งเคลื่อนที่ด้วยความเร็ว 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1.0 x 10</a:t>
            </a:r>
            <a:r>
              <a:rPr lang="en-US" sz="2400" b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เมตรต่อวินาที เข้าสู่บริเวณสนามไฟฟ้า และถูกเร่งโดยสนามไฟฟ้าเป็นระยะทาง 1.0 เซนติเมตร เมื่อออกจากสนามไฟฟ้า อิเล็กตรอนนั้นมีความเร็ว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4.0 x 10</a:t>
            </a:r>
            <a:r>
              <a:rPr lang="en-US" sz="2400" b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6</a:t>
            </a:r>
            <a:r>
              <a:rPr lang="th-TH" sz="24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เมตรต่อวินาที จงคำนวณหาความเร่งของอิเล็กตรอน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17.โยนก้อนหินขึ้นไปในแนวดิ่งจากพื้นดิน ด้วยความเร็วต้น 20 เมตรต่อวินาที หลังจากที่โยนไปแล้วเป็นเวลาเท่าใด ก้อนหินจึงตกลงมาด้วยความเร็ว 10 เมตรต่อวินาที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18.เด็กคนหนึ่งโยนเหรียญอันหนึ่งขึ้นไปในแนวดิ่ง เหรียญตกมาถึงพื้น พื้นอยู่ต่ำจากตำแหน่งมือที่กำลังโยนเป็นระยะทาง 80 เซนติเมตร เหรียญอยู่ในอากาศเป็นเวลา 2 วินาที เด็กคนนั้นโยนเหรียญขึ้นไปด้วยอัตราเร็วเท่าใด(ไม่คิดแรงต้านอากาศ)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1. เด็กชายคนหนึ่งเดินทางไปทางทิศตะวันออก 150 เมตร แล้วเดินทางกลับทางเดิม 30 เมตร  ไปทางทิศตะวันตก  หาระยะทางทั้งหมดที่เด็กคนนี้เดิน และการกระจัดของเด็กคนนี้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cs typeface="EucrosiaUPC" pitchFamily="18" charset="-34"/>
              </a:rPr>
              <a:t>เฉลย</a:t>
            </a:r>
            <a:endParaRPr lang="th-TH" sz="40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ตอบ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 ระยะทางเท่ากับ  180  เมตร (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ปริมาณส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ลาร์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)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         การกระจัดเท่ากับ  120  เมตร (ปริมาณเวกเตอร์)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3124200" y="228600"/>
            <a:ext cx="23622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ฟิสิกส์พื้นฐาน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1371600" y="1295400"/>
            <a:ext cx="5638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533400" y="1600200"/>
            <a:ext cx="2133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กลศาสตร์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24200" y="1600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คลื่น เสียง แสง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67400" y="1600200"/>
            <a:ext cx="2133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ไฟฟ้า-แม่เหล็ก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3622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แรง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การเคลื่อนที่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งานและพลังงาน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กำลัง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การหมุน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การชน 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การลอย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ของไหล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การสั่น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286000"/>
            <a:ext cx="213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การกำเนิด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การส่งผ่านตัวกลาง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สะท้อน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การหักเห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การเลี้ยวเบน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การแทรกสอด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การกระเจิง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การดูดกลืนพลังงาน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286000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ประจุ/กระแส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ศักย์/ความต่างศักย์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สนามไฟฟ้า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ตัวนำ/ฉนวน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แรงระหว่างประจะกับสนามไฟฟ้า</a:t>
            </a:r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 rot="5400000">
            <a:off x="4037806" y="1447800"/>
            <a:ext cx="30559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5400000">
            <a:off x="1219200" y="14478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6858000" y="14478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2. จงหาการกระจัดจากจุดเริ่มต้นในกรณีต่อไปนี้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ก.เดินไปทางทิศใต้ 5 เมตร แล้วย้อนกลับมาทางทิศเหนือ 2 เมตร 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ข.เดินไปทางทิศตะวันตก 4 เมตร แล้วเดินต่อไปในทิศเดิมอีก 8 เมตร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	ค.เดินไปทางทิศตะวันตก 7 เมตร แล้วย้อนกลับมาทางทิศตะวันออก 9 เมตร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43434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ตอบ   	ก.................ทิศ..............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	ข.................ทิศ..............</a:t>
            </a:r>
          </a:p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	ค.................ทิศ.............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4. รถยนต์คันหนึ่งเคลื่อนที่ได้  30 กิโลเมตร </a:t>
            </a:r>
            <a:r>
              <a:rPr lang="th-TH" sz="3200" b="1" u="sng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ในครึ่งชั่วโมงแรก 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และเคลื่อนที่ได้ระยะทาง 50 กิโลเมตร </a:t>
            </a:r>
            <a:r>
              <a:rPr lang="th-TH" sz="3200" b="1" u="sng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ในครึ่งชั่วโมงต่อมา 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cs typeface="EucrosiaUPC" pitchFamily="18" charset="-34"/>
              </a:rPr>
              <a:t>อัตราเร็วเฉลี่ยในหนึ่งชั่วโมงมีค่าเท่าใด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วิธีทำ</a:t>
            </a:r>
            <a:endParaRPr lang="th-TH" sz="32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362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อัตราเร็วเฉลี่ย      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th-TH" dirty="0" smtClean="0">
                <a:solidFill>
                  <a:srgbClr val="0070C0"/>
                </a:solidFill>
              </a:rPr>
              <a:t>  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905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ระยะทางที่วัตถุเคลื่อนทีได้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895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เวลาที่ใช้ในการเคลื่อนที่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2667000"/>
            <a:ext cx="2590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4343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ตอบ</a:t>
            </a:r>
            <a:r>
              <a:rPr lang="th-TH" dirty="0" smtClean="0"/>
              <a:t>   </a:t>
            </a:r>
            <a:r>
              <a:rPr lang="en-US" b="1" i="1" dirty="0" smtClean="0">
                <a:solidFill>
                  <a:srgbClr val="00B050"/>
                </a:solidFill>
                <a:latin typeface="Bookman Old Style" pitchFamily="18" charset="0"/>
              </a:rPr>
              <a:t>80  km/hr</a:t>
            </a:r>
            <a:endParaRPr lang="th-TH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5. ชายคนหนึ่งวิ่งออกกำลังกายด้วย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อัตราเร็วคงตัว 5 เมตรต่อวินาที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เมื่อวิ่งได้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ระยะทาง 100 เมตร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เขารู้สึกเหนื่อย จึงเปลี่ยนเป็นเดินด้วยอัตราเร็วคงตัว 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1 เมตรต่อวินาที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ในระยะทาง 100 เมตรต่อมา</a:t>
            </a:r>
            <a:r>
              <a:rPr lang="th-TH" b="1" i="1" u="sng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อัตราเร็วเฉลี่ยในการเคลื่อนที่ของชายคนนี้มีค่าเท่าใด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057400"/>
            <a:ext cx="990600" cy="88812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ในตอนวิ่ง   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276600"/>
            <a:ext cx="1066800" cy="81578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7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ในตอนเดิน   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419600"/>
            <a:ext cx="1066800" cy="815788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200400"/>
            <a:ext cx="3200401" cy="878541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599" y="4468761"/>
            <a:ext cx="3352801" cy="865239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71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cs typeface="EucrosiaUPC" pitchFamily="18" charset="-34"/>
              </a:rPr>
              <a:t>เวลารวมในการวิ่งและเดินในระยะทาง 200  เมตร เท่ากับ  120  วินาที   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อัตราเร็วเฉลี่ย    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=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60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ระยะทางที่วัตถุเคลื่อนที่ได้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600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เวลาที่ใช้ในการเคลื่อนที่ได้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1371600"/>
            <a:ext cx="2971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590800"/>
            <a:ext cx="1848583" cy="85067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03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ตอบ  </a:t>
            </a:r>
            <a:r>
              <a:rPr lang="en-US" sz="3200" b="1" dirty="0" smtClean="0">
                <a:solidFill>
                  <a:srgbClr val="FF0000"/>
                </a:solidFill>
                <a:cs typeface="EucrosiaUPC" pitchFamily="18" charset="-34"/>
              </a:rPr>
              <a:t>    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1.67  m/s</a:t>
            </a:r>
            <a:endParaRPr lang="th-TH" sz="3200" b="1" i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6. “ความไว” ของการตอบสนองคนขับรถยนต์คันหนึ่งเท่ากับ 1/5 วินาที ซึ่งหมายความว่า ถ้าคนขับรถยนต์คนหนึ่งเห็นสิ่งใดอยู่ข้างหน้า ช่วงเวลาที่สั้นที่สุดที่สมองของเขาจะสั่งให้กระทำการอันใดอันหนึ่งตอบสนองต่อสิ่งที่สังเกตเห็น คือ 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1/5 วินาที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ถ้าขณะที่เขาขับรถยนต์ด้วย</a:t>
            </a:r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ความเร็วคงตัว 25 เมตรต่อวินาที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เขาเห็นรถคันข้างหน้าลดความเร็วอย่างกะทันหัน จึงรีบเหยียบห้ามล้อทันที อยากทราบว่าจากช่วงเวลาที่เห็นรถคันข้างหน้าลดความเร็วอย่าง</a:t>
            </a:r>
            <a:r>
              <a:rPr lang="th-TH" b="1" dirty="0" err="1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กระทันหัน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และเริ่มเหยียบล้อ รถยนต์ของเขาแล่นได้</a:t>
            </a:r>
            <a:r>
              <a:rPr lang="th-TH" b="1" i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ระยะทางอย่างน้อยที่สุดกี่เมตร</a:t>
            </a:r>
            <a:endParaRPr lang="th-TH" b="1" i="1" u="sng" dirty="0">
              <a:solidFill>
                <a:srgbClr val="0070C0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038600"/>
            <a:ext cx="1404117" cy="4286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276600"/>
            <a:ext cx="838200" cy="703006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95800"/>
            <a:ext cx="2740269" cy="76200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" y="5486400"/>
            <a:ext cx="9143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u="sng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ตอบ ระยะทางอย่างน้อยที่สุดที่รถยนต์แล่นได้ก่อนที่จะเหยียบเบรกเท่ากับ  5 เมตร</a:t>
            </a:r>
            <a:endParaRPr lang="th-TH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7. ถ้าเราปล่อยก้อนหินลูกหนึ่งให้ตกแบบเสรี  ในขณะเดียวกันกับที่เราขว้างก้อนหินอีกลูกหนึ่งลงตามแนวดิ่ง ก้อนหินลูกไหนจะตกถึงพื้นก่อน</a:t>
            </a:r>
            <a:endParaRPr lang="th-TH" b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1371600"/>
            <a:ext cx="0" cy="304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7200" y="1447800"/>
            <a:ext cx="3810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1828800"/>
            <a:ext cx="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24400" y="1371600"/>
            <a:ext cx="3810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1752600"/>
            <a:ext cx="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828800"/>
            <a:ext cx="1997319" cy="647699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u = 0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371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u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05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latin typeface="Book Antiqua" pitchFamily="18" charset="0"/>
              </a:rPr>
              <a:t>1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19050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latin typeface="Book Antiqua" pitchFamily="18" charset="0"/>
              </a:rPr>
              <a:t>2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828800"/>
            <a:ext cx="2057400" cy="6477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14600"/>
            <a:ext cx="1918188" cy="647700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438400"/>
            <a:ext cx="1981200" cy="664661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276600"/>
            <a:ext cx="2514600" cy="969041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648200"/>
            <a:ext cx="1108513" cy="428625"/>
          </a:xfrm>
          <a:prstGeom prst="rect">
            <a:avLst/>
          </a:prstGeom>
          <a:noFill/>
        </p:spPr>
      </p:pic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พบว่า</a:t>
            </a:r>
            <a:endParaRPr lang="th-TH" sz="32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5334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นั่นคือ  ก้อนหินลูกที่ขว้างลง </a:t>
            </a:r>
            <a:r>
              <a:rPr lang="en-US" sz="3200" b="1" i="1" dirty="0" smtClean="0">
                <a:latin typeface="Book Antiqua" pitchFamily="18" charset="0"/>
                <a:cs typeface="EucrosiaUPC" pitchFamily="18" charset="-34"/>
              </a:rPr>
              <a:t>t</a:t>
            </a:r>
            <a:r>
              <a:rPr lang="en-US" sz="3200" b="1" i="1" baseline="-25000" dirty="0" smtClean="0">
                <a:latin typeface="Book Antiqua" pitchFamily="18" charset="0"/>
                <a:cs typeface="EucrosiaUPC" pitchFamily="18" charset="-34"/>
              </a:rPr>
              <a:t>2 </a:t>
            </a:r>
            <a:r>
              <a:rPr lang="th-TH" sz="3200" b="1" i="1" baseline="-25000" dirty="0" smtClean="0"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จะตกถึงพื้นก่อนก้อนหินลูกที่ปล่อยลง </a:t>
            </a:r>
            <a:r>
              <a:rPr lang="en-US" sz="3200" b="1" i="1" dirty="0" smtClean="0">
                <a:latin typeface="Book Antiqua" pitchFamily="18" charset="0"/>
                <a:cs typeface="EucrosiaUPC" pitchFamily="18" charset="-34"/>
              </a:rPr>
              <a:t>t</a:t>
            </a:r>
            <a:r>
              <a:rPr lang="en-US" sz="3200" b="1" i="1" baseline="-25000" dirty="0" smtClean="0">
                <a:latin typeface="Book Antiqua" pitchFamily="18" charset="0"/>
                <a:cs typeface="EucrosiaUPC" pitchFamily="18" charset="-34"/>
              </a:rPr>
              <a:t>1</a:t>
            </a:r>
            <a:endParaRPr lang="th-TH" sz="3200" b="1" i="1" baseline="-25000" dirty="0" smtClean="0"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319161" cy="1028289"/>
          </a:xfrm>
          <a:prstGeom prst="rect">
            <a:avLst/>
          </a:prstGeom>
          <a:noFill/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8. เด็กชายคนหนึ่งเริ่มวิ่งจากหยุดนิ่ง และวิ่งไปตามถนนตรงด้วยความเร่งคงตัว จงหาอัตราส่วนของการกระจัดในช่วงเวลาวินาทีที่ 1 และวินาทีที่ 2 ของการเคลื่อนที่</a:t>
            </a:r>
            <a:endParaRPr lang="th-TH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2438400"/>
            <a:ext cx="28956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86200" y="2438400"/>
            <a:ext cx="35052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u = 0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2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0</a:t>
            </a:r>
            <a:r>
              <a:rPr lang="en-US" sz="2400" b="1" i="1" dirty="0" smtClean="0">
                <a:latin typeface="Book Antiqua" pitchFamily="18" charset="0"/>
              </a:rPr>
              <a:t> = 0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latin typeface="Book Antiqua" pitchFamily="18" charset="0"/>
              </a:rPr>
              <a:t>1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1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latin typeface="Book Antiqua" pitchFamily="18" charset="0"/>
              </a:rPr>
              <a:t>1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a</a:t>
            </a:r>
            <a:endParaRPr lang="th-TH" sz="2400" b="1" i="1" dirty="0">
              <a:latin typeface="Book Antiqua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10000" y="2133600"/>
            <a:ext cx="800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6200" y="2667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2514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การกระจัดในช่วงที่ 1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514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การกระจัดในช่วงที่ 2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048000"/>
            <a:ext cx="1752600" cy="541744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951131"/>
            <a:ext cx="1752600" cy="638612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657600"/>
            <a:ext cx="1828801" cy="597877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81400"/>
            <a:ext cx="2027361" cy="602415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267200"/>
            <a:ext cx="975946" cy="604157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343400"/>
            <a:ext cx="970893" cy="370472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53940"/>
            <a:ext cx="2286000" cy="594360"/>
          </a:xfrm>
          <a:prstGeom prst="rect">
            <a:avLst/>
          </a:prstGeom>
          <a:noFill/>
        </p:spPr>
      </p:pic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953000"/>
            <a:ext cx="2637111" cy="3524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57200" y="5715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อัตราส่วนของการกระจัดวินาทีที่ 1 ต่อวินาทีที่ 2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638800"/>
            <a:ext cx="1830998" cy="647700"/>
          </a:xfrm>
          <a:prstGeom prst="rect">
            <a:avLst/>
          </a:prstGeom>
          <a:noFill/>
        </p:spPr>
      </p:pic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9. ระยะสูงที่สุดที่วัตถุเคลื่อนที่ขึ้นตามแนวดิ่งมีค่าขึ้นอยู่กับปริมาณใดบ้าน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3352800"/>
            <a:ext cx="381000" cy="381000"/>
          </a:xfrm>
          <a:prstGeom prst="ellipse">
            <a:avLst/>
          </a:prstGeom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val 3"/>
          <p:cNvSpPr/>
          <p:nvPr/>
        </p:nvSpPr>
        <p:spPr>
          <a:xfrm>
            <a:off x="685800" y="12192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8200" y="18288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114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V = 0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u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371600"/>
            <a:ext cx="1882588" cy="40005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05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-</a:t>
            </a:r>
            <a:r>
              <a:rPr lang="en-US" sz="2400" i="1" dirty="0" smtClean="0">
                <a:latin typeface="Bookman Old Style" pitchFamily="18" charset="0"/>
              </a:rPr>
              <a:t>g</a:t>
            </a:r>
            <a:endParaRPr lang="th-TH" sz="2400" i="1" dirty="0">
              <a:latin typeface="Bookman Old Styl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47800" y="1981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2200" y="1905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จากการเคลื่อนที่ของวัตถุในแนวดิ่งโดยเสรี ภายใต้ความเร่ง </a:t>
            </a:r>
            <a:r>
              <a:rPr lang="en-US" i="1" dirty="0" smtClean="0">
                <a:latin typeface="Bookman Old Style" pitchFamily="18" charset="0"/>
              </a:rPr>
              <a:t>g</a:t>
            </a:r>
            <a:r>
              <a:rPr lang="en-US" dirty="0" smtClean="0"/>
              <a:t>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จะพบว่า  </a:t>
            </a:r>
            <a:r>
              <a:rPr lang="en-US" dirty="0" smtClean="0">
                <a:latin typeface="Book Antiqua" pitchFamily="18" charset="0"/>
              </a:rPr>
              <a:t>v = 0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ค่า </a:t>
            </a:r>
            <a:r>
              <a:rPr lang="en-US" b="1" i="1" dirty="0" smtClean="0">
                <a:latin typeface="Book Antiqua" pitchFamily="18" charset="0"/>
                <a:cs typeface="EucrosiaUPC" pitchFamily="18" charset="-34"/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จะเป็นค่าการกระจัดสูงสุด คือ </a:t>
            </a:r>
            <a:r>
              <a:rPr lang="en-US" i="1" dirty="0" smtClean="0">
                <a:latin typeface="Book Antiqua" pitchFamily="18" charset="0"/>
              </a:rPr>
              <a:t>s</a:t>
            </a:r>
            <a:r>
              <a:rPr lang="en-US" i="1" baseline="-25000" dirty="0" smtClean="0">
                <a:latin typeface="Book Antiqua" pitchFamily="18" charset="0"/>
              </a:rPr>
              <a:t>max</a:t>
            </a:r>
            <a:endParaRPr lang="th-TH" i="1" baseline="-250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เมื่อแทนค่า จะได้ว่า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00400"/>
            <a:ext cx="2200275" cy="40005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4343400"/>
            <a:ext cx="114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นั่นคือ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191000"/>
            <a:ext cx="1524000" cy="885743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10. ก้อนหินตกจากที่สูงแห่งหนึ่ง จะใช้เวลานานเท่าใด ความเร็วของก้อนหินจะเป็น 4 เท่าของความเร็วเมื่อสิ้นวินาทีที่ 1 ของการเคลื่อนที่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1981200"/>
            <a:ext cx="3810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362200"/>
            <a:ext cx="0" cy="2286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14400" y="2362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4114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36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 = 1 s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t = 4 s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u = 0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191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V</a:t>
            </a:r>
            <a:endParaRPr lang="th-TH" sz="2400" b="1" i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44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หาความเร็วของก้อนหินเมื่อสิ้นวินาทีที่  1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198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   =  u +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g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=  0 + (10 m/s)(1 s)</a:t>
            </a: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=  10 m/s  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2766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หาเวลา เมื่อความเร็วของก้อนหินจะเป็น 4 เท่าของความเร็วเมื่อสิ้นวินาทีที่ 1 ของการเคลื่อนที่</a:t>
            </a:r>
          </a:p>
          <a:p>
            <a:endParaRPr lang="th-TH" dirty="0" smtClean="0"/>
          </a:p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ดังนั้น</a:t>
            </a:r>
            <a:r>
              <a:rPr lang="th-TH" dirty="0" smtClean="0"/>
              <a:t>		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en-US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th-TH" b="1" i="1" baseline="-25000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ใดๆ</a:t>
            </a:r>
            <a:r>
              <a:rPr lang="th-TH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en-US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=    4V</a:t>
            </a:r>
            <a:r>
              <a:rPr lang="en-US" sz="2400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		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</a:t>
            </a:r>
            <a:r>
              <a:rPr lang="en-US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th-TH" b="1" i="1" baseline="-25000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ใดๆ</a:t>
            </a:r>
            <a:r>
              <a:rPr lang="th-TH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en-US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=    40 m/s</a:t>
            </a:r>
          </a:p>
          <a:p>
            <a:r>
              <a:rPr lang="th-TH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จาก</a:t>
            </a:r>
            <a:r>
              <a:rPr lang="en-US" i="1" dirty="0" smtClean="0">
                <a:latin typeface="Book Antiqua" pitchFamily="18" charset="0"/>
              </a:rPr>
              <a:t>		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Vt</a:t>
            </a:r>
            <a:r>
              <a:rPr lang="th-TH" sz="2400" i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ใดๆ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=    u +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g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		40 m/s =    0 + (10 m/s</a:t>
            </a:r>
            <a:r>
              <a:rPr lang="en-US" sz="2400" i="1" baseline="30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)t</a:t>
            </a:r>
          </a:p>
          <a:p>
            <a:r>
              <a:rPr lang="en-US" sz="2400" i="1" dirty="0" smtClean="0">
                <a:latin typeface="Book Antiqua" pitchFamily="18" charset="0"/>
              </a:rPr>
              <a:t>		</a:t>
            </a:r>
            <a:r>
              <a:rPr lang="en-US" sz="2400" i="1" dirty="0" smtClean="0">
                <a:solidFill>
                  <a:srgbClr val="FF0000"/>
                </a:solidFill>
                <a:latin typeface="Book Antiqua" pitchFamily="18" charset="0"/>
              </a:rPr>
              <a:t>   t       =     4 s</a:t>
            </a:r>
            <a:endParaRPr lang="th-TH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11. รถยนต์คันหนึ่งแล่นด้วยด้วยอัตราเร็ว 25 กิโลเมตรต่อชั่วโมง เป็นเวลานาน 4 นาที ต่อมาเพิ่มอัตราเร็วเป็น 50 กิโลเมตรต่อชั่วโมง เป็นเวลา 8 นาที จากนั้นจึงลดอัตราเร็วเป็น 2 กิโลเมตรต่อชั่วโมง ในช่วงเวลา 14 นาที ติดกันนี้ อัตราเร็วเฉลี่ยของรถยนต์เป็นเท่าใด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9600" y="3581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71800" y="3581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34000" y="3581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048000"/>
            <a:ext cx="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96200" y="3048000"/>
            <a:ext cx="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3048000"/>
            <a:ext cx="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3048000"/>
            <a:ext cx="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25 km/hr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50 km/hr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3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2 km/hr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4 min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3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4 min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r>
              <a:rPr lang="en-US" sz="2400" b="1" i="1" baseline="-25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= 4 min</a:t>
            </a:r>
            <a:endParaRPr lang="th-TH" sz="24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9600" y="43434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71800" y="43434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0" y="43434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1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3</a:t>
            </a:r>
            <a:endParaRPr lang="th-TH" sz="2400" b="1" i="1" baseline="-25000" dirty="0"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s</a:t>
            </a:r>
            <a:r>
              <a:rPr lang="en-US" sz="2400" b="1" i="1" baseline="-25000" dirty="0" smtClean="0">
                <a:latin typeface="Book Antiqua" pitchFamily="18" charset="0"/>
              </a:rPr>
              <a:t>2</a:t>
            </a:r>
            <a:endParaRPr lang="th-TH" sz="2400" b="1" i="1" baseline="-25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1371600" y="1828800"/>
            <a:ext cx="21336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ฟิสิกส์นิวเคลียร์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105400" y="18288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ความร้อน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6670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โครงสร้างอะตอม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สเปกตรัมของอะตอม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นิวเคลียร์กับกัมมันตภาพรังสี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ปฏิกิริยานิวเคลียร์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2667000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อุณหภูมิ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การถ่ายโอน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ตัวนำและฉนวน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การเปลี่ยนสถานะ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เอนโทรปี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กฎทาง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เทอร์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โมไดนามิกส์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2133600" y="1295400"/>
            <a:ext cx="434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1866900" y="15621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มุมมน 16"/>
          <p:cNvSpPr/>
          <p:nvPr/>
        </p:nvSpPr>
        <p:spPr>
          <a:xfrm>
            <a:off x="3124200" y="228600"/>
            <a:ext cx="23622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ฟิสิกส์พื้นฐาน(ต่อ)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rot="5400000">
            <a:off x="6210300" y="15621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12. จรวดพุ่งออกจากฐานปล่อยบนพื้นโลกตามแนวดิ่งด้วยความเร่งคงตัว ภายใน 10 วินาที จรวดมีความเร็วเพิ่มขึ้นจนเป็น 2 กิโลเมตรต่อวินาที  จรวดมีความเร่งเท่าใด และขณะนั้นจรวดอยู่สูงจากพื้นเท่าใด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หาความเร่ง  </a:t>
            </a:r>
            <a:endParaRPr lang="th-TH" sz="32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หาความสูงจากพื้น</a:t>
            </a:r>
            <a:endParaRPr lang="th-TH" sz="3200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438400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   =  u +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a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657600"/>
            <a:ext cx="2320488" cy="85725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EucrosiaUPC" pitchFamily="18" charset="-34"/>
              </a:rPr>
              <a:t>13.โยนก้อนหินขึ้นไปตามแนวดิ่งด้วยความเร็วต้น 10 เมตรต่อวินาที อยากทราบว่า 		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ก.วินาทีเท่าใดที่ก้อนหินมีความเร็วเป็นศูนย์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ข.ก้อนหินขึ้นไปได้สูงสุดเท่าใด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	ค.เป็นเวลานานเท่าใดก้อนหินจึงจะตกลงมาถึงตำแหน่งเริ่มต้น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438400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V   =  u + </a:t>
            </a:r>
            <a:r>
              <a:rPr lang="en-US" b="1" i="1" dirty="0" err="1" smtClean="0">
                <a:latin typeface="Bookman Old Style" pitchFamily="18" charset="0"/>
              </a:rPr>
              <a:t>g</a:t>
            </a:r>
            <a:r>
              <a:rPr lang="en-US" b="1" i="1" dirty="0" err="1" smtClean="0">
                <a:latin typeface="Book Antiqua" pitchFamily="18" charset="0"/>
              </a:rPr>
              <a:t>t</a:t>
            </a:r>
            <a:endParaRPr lang="en-US" b="1" i="1" dirty="0" smtClean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</a:rPr>
              <a:t>ก.</a:t>
            </a:r>
            <a:endParaRPr lang="th-TH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429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ข.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429000"/>
            <a:ext cx="1882588" cy="400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4648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ค.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572000"/>
            <a:ext cx="20574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14. ขณะที่บอลลูนลูกหนึ่งลอยขึ้นตรงๆ ด้วยความเร็ว 5.0 เมตรต่อวินาที ขณะที่ลูกบอลลูนสูงจากพื้นดิน 30 เมตร ผู้อยู่ในบอลลูนก็ปล่อยถุงทรายลงมา</a:t>
            </a:r>
          </a:p>
          <a:p>
            <a:endParaRPr lang="th-TH" b="1" dirty="0" smtClean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ก.จงหาตำแหน่งของถุงทรายหลังจากที่ปล่อยไปแล้ว 1.0 และ 2.0 วินาที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ข.ถุงทรายจะตกถึงพื้นดินใช้เวลานานเท่าใด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ค.ขณะที่ถึงพื้นดินถุงทรายมีความเร็วเท่าใด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	ง.จุดสูงสุดของถุงทรายสูงจากพื้นดินเท่าใด</a:t>
            </a:r>
            <a:endParaRPr lang="th-TH" b="1" dirty="0">
              <a:solidFill>
                <a:srgbClr val="00B050"/>
              </a:solidFill>
              <a:latin typeface="Browallia New" pitchFamily="34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3276600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2057400"/>
            <a:ext cx="0" cy="1219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90600" y="17526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43000" y="106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3000" y="533400"/>
            <a:ext cx="0" cy="533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9721669">
            <a:off x="1025660" y="483443"/>
            <a:ext cx="468943" cy="266345"/>
          </a:xfrm>
          <a:prstGeom prst="arc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5334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8" idx="2"/>
          </p:cNvCxnSpPr>
          <p:nvPr/>
        </p:nvCxnSpPr>
        <p:spPr>
          <a:xfrm>
            <a:off x="304800" y="1905000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3276600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2362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30 m</a:t>
            </a:r>
            <a:endParaRPr lang="th-TH" sz="2400" b="1" i="1" dirty="0">
              <a:latin typeface="Book Antiqua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9600" y="2743200"/>
            <a:ext cx="0" cy="5334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" y="1905000"/>
            <a:ext cx="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0" y="152400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P</a:t>
            </a:r>
            <a:endParaRPr lang="th-TH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981200"/>
            <a:ext cx="2057400" cy="6477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9050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ให้จุด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เป็นตำแหน่งที่เริ่มปล่อยถุงทรายลงมาจากบอลลูน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8400" y="990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ก. จงหาตำแหน่งของถุงทรายหลังจากที่ปล่อยไปแล้ว 1.0 และ 2.0 วินาที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10668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u</a:t>
            </a:r>
            <a:endParaRPr lang="th-TH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667000"/>
            <a:ext cx="5526698" cy="7239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0" y="3657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S  =  0   m</a:t>
            </a:r>
            <a:endParaRPr lang="th-TH" dirty="0">
              <a:latin typeface="Book Antiqu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4648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EucrosiaUPC" pitchFamily="18" charset="-34"/>
              </a:rPr>
              <a:t>2.0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วินาที  นักเรียนหาเอง   ทำในห้อง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914400"/>
            <a:ext cx="2057400" cy="647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228600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EucrosiaUPC" pitchFamily="18" charset="-34"/>
              </a:rPr>
              <a:t>ข. ถุงทรายจะตกถึงพื้นดินใช้เวลานานเท่าใด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752600"/>
            <a:ext cx="4816722" cy="7239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819400"/>
            <a:ext cx="2146935" cy="4381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505200"/>
            <a:ext cx="2209800" cy="45098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191000"/>
            <a:ext cx="2719552" cy="4286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95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t  =  3  s , -2 s</a:t>
            </a:r>
            <a:endParaRPr lang="th-TH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715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</a:rPr>
              <a:t>   ถุงทรายตกถึงพื้นในเวลา  3  วินาที</a:t>
            </a:r>
            <a:endParaRPr lang="th-TH" sz="3200" b="1" dirty="0">
              <a:solidFill>
                <a:srgbClr val="FF000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78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   =  u +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g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4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  = (5.0 m/s)+(-10 m/s</a:t>
            </a:r>
            <a:r>
              <a:rPr lang="en-US" sz="2400" b="1" i="1" baseline="30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)(3.0 s)</a:t>
            </a:r>
          </a:p>
          <a:p>
            <a:endParaRPr lang="en-US" sz="2400" b="1" i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  =  -25 m/s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304800"/>
            <a:ext cx="3052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ค. ขณะที่ถึงพื้นดินถุงทราย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มีความเร็วเท่าใด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04800"/>
            <a:ext cx="26917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ง. จุดสูงสุดของถุงทราย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สูงจากพื้นดินเท่าใด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447800"/>
            <a:ext cx="1828800" cy="397565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33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ขณะถุงทรายตกถึงพื้นมีอัตราเร็ว  </a:t>
            </a:r>
          </a:p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25 เมตรต่อวินาที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049236"/>
            <a:ext cx="3886200" cy="370114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667000"/>
            <a:ext cx="1324632" cy="352425"/>
          </a:xfrm>
          <a:prstGeom prst="rect">
            <a:avLst/>
          </a:prstGeom>
          <a:noFill/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3657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จุดสูงสุดอยู่เหนือจุด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P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เท่ากับ  1.25 เมตร และอยู่สูงจากพื้นดิน 31.25 เมตร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15.เด็กคนหนึ่งใช้</a:t>
            </a:r>
            <a:r>
              <a:rPr lang="th-TH" b="1" dirty="0" err="1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หนังสติ๊ก</a:t>
            </a:r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ยิงก้อนหินขึ้นไปในอากาศตามแนวดิ่งจากหน้าผาแห่งหนึ่งด้วยความเร็วต้น 20 เมตรต่อวินาที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ก.จงหาตำแหน่งของก้อนหินจากจุดเริ่มต้น เมื่อสิ้นเวลา 1 วินาที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	ข.จงหาความเร็ว (ขนาดและทิศทาง)ของก้อนหิน เมื่อสิ้นเวลา 1 วินาที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21336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2133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ก.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057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ข.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133600"/>
            <a:ext cx="2057400" cy="6477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55852"/>
            <a:ext cx="4495800" cy="67959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886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S  =  20 - 5</a:t>
            </a:r>
            <a:endParaRPr lang="th-TH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648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S  =  15  m</a:t>
            </a:r>
            <a:endParaRPr lang="th-TH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410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หินอยู่เหนือหน้าผา 15 เมตร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27432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V   =  u + </a:t>
            </a:r>
            <a:r>
              <a:rPr lang="en-US" sz="24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g</a:t>
            </a:r>
            <a:r>
              <a:rPr lang="en-US" sz="2400" b="1" i="1" dirty="0" err="1" smtClean="0">
                <a:solidFill>
                  <a:srgbClr val="C00000"/>
                </a:solidFill>
                <a:latin typeface="Book Antiqua" pitchFamily="18" charset="0"/>
              </a:rPr>
              <a:t>t</a:t>
            </a:r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   = (20 m/s)+(-10 m/s</a:t>
            </a:r>
            <a:r>
              <a:rPr lang="en-US" sz="2400" b="1" i="1" baseline="30000" dirty="0" smtClean="0">
                <a:solidFill>
                  <a:srgbClr val="C00000"/>
                </a:solidFill>
                <a:latin typeface="Book Antiqua" pitchFamily="18" charset="0"/>
              </a:rPr>
              <a:t>2</a:t>
            </a:r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)(1 s)</a:t>
            </a:r>
          </a:p>
          <a:p>
            <a:endParaRPr lang="en-US" sz="24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latin typeface="Book Antiqua" pitchFamily="18" charset="0"/>
              </a:rPr>
              <a:t>      =  10 m/s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5029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ก้อนหินมีความเร็ว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10 m/s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มีทิศขึ้น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(V </a:t>
            </a:r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เป็นบวก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)</a:t>
            </a:r>
            <a:endParaRPr lang="th-TH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16. อิเล็กตรอนตัวหนึ่งเคลื่อนที่ด้วยความเร็ว 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1.0 x 10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เมตรต่อวินาที เข้าสู่บริเวณสนามไฟฟ้า และถูกเร่งโดยสนามไฟฟ้าเป็นระยะทาง 1.0 เซนติเมตร เมื่อออกจากสนามไฟฟ้า อิเล็กตรอนนั้นมีความเร็ว </a:t>
            </a:r>
            <a:r>
              <a:rPr lang="en-US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4.0 x 10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6</a:t>
            </a:r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เมตรต่อวินาที จงคำนวณหาความเร่งของอิเล็กตรอน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590800"/>
            <a:ext cx="31806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   =   1.0 x 10</a:t>
            </a:r>
            <a:r>
              <a:rPr lang="en-US" b="1" i="1" baseline="30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4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m/s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S   =   1.0 x 10</a:t>
            </a:r>
            <a:r>
              <a:rPr lang="en-US" b="1" i="1" baseline="30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-2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m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   =   4.0 x 10</a:t>
            </a:r>
            <a:r>
              <a:rPr lang="en-US" b="1" i="1" baseline="30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6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m</a:t>
            </a:r>
            <a:endParaRPr lang="th-TH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267200"/>
            <a:ext cx="2804160" cy="6096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181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ตอบ  ความเร่งของอิเล็กตรอนเท่ากับ 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8.0 x 10</a:t>
            </a:r>
            <a:r>
              <a:rPr lang="en-US" b="1" baseline="30000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14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 m/s</a:t>
            </a:r>
            <a:r>
              <a:rPr lang="en-US" b="1" baseline="30000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2</a:t>
            </a:r>
            <a:r>
              <a:rPr lang="th-TH" b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  </a:t>
            </a:r>
            <a:endParaRPr lang="th-TH" b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17. โยนก้อนหินขึ้นไปในแนวดิ่งจากพื้นดิน ด้วยความเร็วต้น 20 เมตรต่อวินาที หลังจากที่โยนไปแล้วเป็นเวลาเท่าใด ก้อนหินจึงตกลงมาด้วยความเร็ว 10 เมตรต่อวินาที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44958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 rot="1136294">
            <a:off x="1245119" y="2189771"/>
            <a:ext cx="383458" cy="223683"/>
          </a:xfrm>
          <a:custGeom>
            <a:avLst/>
            <a:gdLst>
              <a:gd name="connsiteX0" fmla="*/ 0 w 383458"/>
              <a:gd name="connsiteY0" fmla="*/ 223683 h 223683"/>
              <a:gd name="connsiteX1" fmla="*/ 132735 w 383458"/>
              <a:gd name="connsiteY1" fmla="*/ 17206 h 223683"/>
              <a:gd name="connsiteX2" fmla="*/ 383458 w 383458"/>
              <a:gd name="connsiteY2" fmla="*/ 120444 h 2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458" h="223683">
                <a:moveTo>
                  <a:pt x="0" y="223683"/>
                </a:moveTo>
                <a:cubicBezTo>
                  <a:pt x="34412" y="129047"/>
                  <a:pt x="68825" y="34412"/>
                  <a:pt x="132735" y="17206"/>
                </a:cubicBezTo>
                <a:cubicBezTo>
                  <a:pt x="196645" y="0"/>
                  <a:pt x="290051" y="60222"/>
                  <a:pt x="383458" y="120444"/>
                </a:cubicBezTo>
              </a:path>
            </a:pathLst>
          </a:cu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066800" y="41910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3124200"/>
            <a:ext cx="0" cy="10668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2362200"/>
            <a:ext cx="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2362200"/>
            <a:ext cx="0" cy="9144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276600"/>
            <a:ext cx="0" cy="1143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429000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u = 20 m/s </a:t>
            </a:r>
            <a:endParaRPr lang="th-TH" sz="2000" dirty="0"/>
          </a:p>
        </p:txBody>
      </p:sp>
      <p:sp>
        <p:nvSpPr>
          <p:cNvPr id="16" name="Rectangle 15"/>
          <p:cNvSpPr/>
          <p:nvPr/>
        </p:nvSpPr>
        <p:spPr>
          <a:xfrm>
            <a:off x="3352800" y="2362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          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V     =   u + </a:t>
            </a:r>
            <a:r>
              <a:rPr lang="en-US" b="1" i="1" dirty="0" err="1" smtClean="0">
                <a:solidFill>
                  <a:srgbClr val="0070C0"/>
                </a:solidFill>
                <a:latin typeface="Bookman Old Style" pitchFamily="18" charset="0"/>
              </a:rPr>
              <a:t>g</a:t>
            </a:r>
            <a:r>
              <a:rPr lang="en-US" b="1" i="1" dirty="0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endParaRPr lang="en-US" b="1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endParaRPr lang="en-US" b="1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-10 m/s   =  (20 m/s)+(-10 m/s</a:t>
            </a:r>
            <a:r>
              <a:rPr lang="en-US" b="1" i="1" baseline="30000" dirty="0" smtClean="0">
                <a:solidFill>
                  <a:srgbClr val="0070C0"/>
                </a:solidFill>
                <a:latin typeface="Book Antiqua" pitchFamily="18" charset="0"/>
              </a:rPr>
              <a:t>2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)(t)</a:t>
            </a:r>
          </a:p>
          <a:p>
            <a:endParaRPr lang="en-US" b="1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      t    =   3 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2819400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Book Antiqua" pitchFamily="18" charset="0"/>
              </a:rPr>
              <a:t>v = 10 m/s 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90600" y="5791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 rot="1136294">
            <a:off x="1245119" y="2189771"/>
            <a:ext cx="383458" cy="223683"/>
          </a:xfrm>
          <a:custGeom>
            <a:avLst/>
            <a:gdLst>
              <a:gd name="connsiteX0" fmla="*/ 0 w 383458"/>
              <a:gd name="connsiteY0" fmla="*/ 223683 h 223683"/>
              <a:gd name="connsiteX1" fmla="*/ 132735 w 383458"/>
              <a:gd name="connsiteY1" fmla="*/ 17206 h 223683"/>
              <a:gd name="connsiteX2" fmla="*/ 383458 w 383458"/>
              <a:gd name="connsiteY2" fmla="*/ 120444 h 2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458" h="223683">
                <a:moveTo>
                  <a:pt x="0" y="223683"/>
                </a:moveTo>
                <a:cubicBezTo>
                  <a:pt x="34412" y="129047"/>
                  <a:pt x="68825" y="34412"/>
                  <a:pt x="132735" y="17206"/>
                </a:cubicBezTo>
                <a:cubicBezTo>
                  <a:pt x="196645" y="0"/>
                  <a:pt x="290051" y="60222"/>
                  <a:pt x="383458" y="120444"/>
                </a:cubicBezTo>
              </a:path>
            </a:pathLst>
          </a:cu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066800" y="41910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3124200"/>
            <a:ext cx="0" cy="10668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2362200"/>
            <a:ext cx="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2362200"/>
            <a:ext cx="0" cy="9144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276600"/>
            <a:ext cx="0" cy="2438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18.เด็กคนหนึ่งโยนเหรียญอันหนึ่งขึ้นไปในแนวดิ่ง เหรียญตกมาถึงพื้น </a:t>
            </a:r>
            <a:r>
              <a:rPr lang="th-TH" sz="3200" b="1" u="sng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พื้นอยู่ต่ำจากตำแหน่งมือที่กำลังโยนเป็นระยะทาง 80 เซนติเมตร</a:t>
            </a:r>
            <a:r>
              <a:rPr lang="th-TH" sz="3200" b="1" dirty="0" smtClean="0">
                <a:solidFill>
                  <a:srgbClr val="00B050"/>
                </a:solidFill>
                <a:latin typeface="Browallia New" pitchFamily="34" charset="-34"/>
                <a:cs typeface="EucrosiaUPC" pitchFamily="18" charset="-34"/>
              </a:rPr>
              <a:t> เหรียญอยู่ในอากาศเป็นเวลา 2 วินาที เด็กคนนั้นโยนเหรียญขึ้นไปด้วยอัตราเร็วเท่าใด(ไม่คิดแรงต้านอากาศ)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3528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u</a:t>
            </a:r>
            <a:endParaRPr lang="th-TH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362200"/>
            <a:ext cx="2057400" cy="6477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28600" y="48768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0.8 m</a:t>
            </a:r>
            <a:endParaRPr lang="th-TH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495800"/>
            <a:ext cx="1219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5791200"/>
            <a:ext cx="1219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" y="5181600"/>
            <a:ext cx="0" cy="6096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3400" y="4495800"/>
            <a:ext cx="0" cy="381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200400"/>
            <a:ext cx="5053379" cy="7239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3352800" y="41910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</a:rPr>
              <a:t>u  =   4.6  m/s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EucrosiaUPC" pitchFamily="18" charset="-34"/>
              </a:rPr>
              <a:t>การเคลื่อนที่ในหนึ่งมิติ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ปริมาณต่าง ๆ ของการเคลื่อนที่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buFontTx/>
              <a:buChar char="-"/>
            </a:pP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การกระจัดและการกระจัดลัพธ์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อัตราเร็วของวัตถุ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การอธิบายความหมายของอัตราเร็วขณะหนึ่งและ อัตราเร็วเฉลี่ยโดยใช้แผนภาพ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buFontTx/>
              <a:buChar char="-"/>
            </a:pP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ความเร็วเฉลี่ยและความเร็วขณะหนึ่ง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การวัดอัตราเร็วของการเคลื่อนที่ในแนวตรง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ความเร่ง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ความสัมพันธ์ระหว่างระหว่างกราฟความเร็ว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เวลากับระยะทาง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สำหรับการเคลื่อนที่ใน</a:t>
            </a:r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1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มิติ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สมการสำหรับคำนวณหาปริมาณ </a:t>
            </a:r>
            <a:endParaRPr lang="en-US" b="1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ต่างๆ ของการเคลื่อนที่ในแนวเส้นตรงด้วยความเร่งคงตัว </a:t>
            </a:r>
            <a:endParaRPr lang="th-TH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cs typeface="EucrosiaUPC" pitchFamily="18" charset="-34"/>
              </a:rPr>
              <a:t>การเคลื่อนที่แบบต่างๆ</a:t>
            </a:r>
            <a:endParaRPr lang="th-TH" sz="4000" b="1" dirty="0">
              <a:solidFill>
                <a:srgbClr val="C0000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- การเคลื่อนที่แบบ</a:t>
            </a:r>
            <a:r>
              <a:rPr lang="th-TH" sz="3600" b="1" dirty="0" err="1" smtClean="0">
                <a:solidFill>
                  <a:srgbClr val="0070C0"/>
                </a:solidFill>
                <a:cs typeface="EucrosiaUPC" pitchFamily="18" charset="-34"/>
              </a:rPr>
              <a:t>โพรเจกไทล์</a:t>
            </a:r>
            <a:endParaRPr lang="th-TH" sz="3600" b="1" dirty="0" smtClean="0">
              <a:solidFill>
                <a:srgbClr val="0070C0"/>
              </a:solidFill>
              <a:cs typeface="EucrosiaUPC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 การเคลื่อนที่แบบ</a:t>
            </a:r>
            <a:r>
              <a:rPr lang="th-TH" sz="3600" b="1" dirty="0" err="1" smtClean="0">
                <a:solidFill>
                  <a:srgbClr val="0070C0"/>
                </a:solidFill>
                <a:cs typeface="EucrosiaUPC" pitchFamily="18" charset="-34"/>
              </a:rPr>
              <a:t>ฮาร์</a:t>
            </a:r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โมนิคอย่างง่าย</a:t>
            </a:r>
            <a:endParaRPr lang="en-US" sz="3600" b="1" dirty="0" smtClean="0">
              <a:solidFill>
                <a:srgbClr val="0070C0"/>
              </a:solidFill>
              <a:cs typeface="EucrosiaUPC" pitchFamily="18" charset="-34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 การเคลื่อนที่แบบวงกลม</a:t>
            </a:r>
            <a:endParaRPr lang="en-US" sz="3600" b="1" dirty="0" smtClean="0">
              <a:solidFill>
                <a:srgbClr val="0070C0"/>
              </a:solidFill>
              <a:cs typeface="EucrosiaUPC" pitchFamily="18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- การเคลื่อนที่แบบหมุน</a:t>
            </a:r>
            <a:endParaRPr lang="th-TH" sz="36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10242" name="Picture 2" descr="http://www.colorado.edu/physics/phys1110/phys1110_fa07/images/wee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77726"/>
            <a:ext cx="3581400" cy="2680274"/>
          </a:xfrm>
          <a:prstGeom prst="rect">
            <a:avLst/>
          </a:prstGeom>
          <a:noFill/>
        </p:spPr>
      </p:pic>
      <p:pic>
        <p:nvPicPr>
          <p:cNvPr id="10244" name="Picture 4" descr="http://quantumprogress.files.wordpress.com/2011/02/screen-shot-2011-02-13-at-12-38-17-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56483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2952750" cy="3455988"/>
          </a:xfrm>
          <a:prstGeom prst="rect">
            <a:avLst/>
          </a:prstGeom>
          <a:noFill/>
          <a:ln/>
        </p:spPr>
      </p:pic>
      <p:pic>
        <p:nvPicPr>
          <p:cNvPr id="3" name="Picture 11" descr="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399" y="762000"/>
            <a:ext cx="3325091" cy="2438400"/>
          </a:xfrm>
          <a:prstGeom prst="rect">
            <a:avLst/>
          </a:prstGeom>
          <a:noFill/>
          <a:ln/>
        </p:spPr>
      </p:pic>
      <p:pic>
        <p:nvPicPr>
          <p:cNvPr id="4" name="Picture 12" descr="9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429000"/>
            <a:ext cx="3524562" cy="25146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Book Antiqua" pitchFamily="18" charset="0"/>
              </a:rPr>
              <a:t>Projectile</a:t>
            </a:r>
            <a:endParaRPr lang="th-TH" sz="36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การเคลื่อนที่วิถีโค้ง(</a:t>
            </a:r>
            <a:r>
              <a:rPr lang="th-TH" sz="3600" b="1" dirty="0" err="1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โพรเจคไทล์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)</a:t>
            </a:r>
            <a:endParaRPr lang="th-TH" sz="3600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pic>
        <p:nvPicPr>
          <p:cNvPr id="9218" name="Picture 2" descr="http://www.staff.amu.edu.pl/~romangoc/graphics/M2/1-projectile-motion/M2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153400" cy="443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ming at the Monkey - Fa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634" y="272912"/>
            <a:ext cx="4224766" cy="2927487"/>
          </a:xfrm>
          <a:prstGeom prst="rect">
            <a:avLst/>
          </a:prstGeom>
        </p:spPr>
      </p:pic>
      <p:pic>
        <p:nvPicPr>
          <p:cNvPr id="4" name="Picture 3" descr="Aiming at the Monkey - Sl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657600"/>
            <a:ext cx="417874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เป็นการเคลื่อนที่ของวัตถุในแนวโค้งพาราโบลา ภายใต้การกระทำของแรงคงที่ เช่น การเคลื่อนที่ของวัตถุไปในอากาศภายใต้แรงโน้มถ่วงของโลกทางเดินของวัตถุจะเป็นรูปพาราโบลา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pic>
        <p:nvPicPr>
          <p:cNvPr id="7170" name="Picture 2" descr="http://www.kollewin.com/EX/09-16-08/projectile_mot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84041"/>
            <a:ext cx="6858000" cy="373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llaswinwin.com/Motion_in_Two_Dimensions/proje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867400" cy="4421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ปัญหาที่จะพบในเรื่องการเคลื่อนที่แบบวิถีโค้ง  คือ การใช้เครื่องหมาย กล่าวคือ การใช้เครื่องหมายยังคงอาศัยหลักสากลนิยมเหมือนกับเรื่องการเคลื่อนที่ในแนวเส้นตรง นั่นคือ</a:t>
            </a: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	“ทิศทางของความเร็วต้น จะเป็นทิศทางบวกของปริมาณอื่นๆ” ดังนั้น</a:t>
            </a: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 ปริมาณทุกปริมาณที่มีทิศทางไปทางเดียวกับความเร็วต้น มีเครื่องหมายบวก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(+)</a:t>
            </a: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ปริมาณทุกปริมาณที่มีทิศตรงกันข้ามกับความเร็วต้น มีเครื่องหมายลบ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(-)</a:t>
            </a:r>
            <a:endParaRPr lang="th-TH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3" name="Picture 2" descr="http://tutor4physics.com/angularprojectilemot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6324600" cy="26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762000"/>
            <a:ext cx="2277836" cy="93108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133600"/>
            <a:ext cx="3342290" cy="50482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2444262" cy="91440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105400"/>
            <a:ext cx="1752600" cy="508254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14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 ความเร็วที่จุดใดๆ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5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การขจัดในแนวแกน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x</a:t>
            </a:r>
            <a:endParaRPr lang="th-TH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971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3. เวลา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(t)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จะคิดในแนวแกน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y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จากสมการ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หรือ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764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B050"/>
                </a:solidFill>
                <a:cs typeface="EucrosiaUPC" pitchFamily="18" charset="-34"/>
              </a:rPr>
              <a:t>ตัวอย่างโจทย์</a:t>
            </a:r>
          </a:p>
          <a:p>
            <a:pPr algn="ctr"/>
            <a:r>
              <a:rPr lang="th-TH" sz="4000" b="1" dirty="0" smtClean="0">
                <a:solidFill>
                  <a:srgbClr val="00B050"/>
                </a:solidFill>
                <a:cs typeface="EucrosiaUPC" pitchFamily="18" charset="-34"/>
              </a:rPr>
              <a:t>การเคลื่อนที่แบบ</a:t>
            </a:r>
            <a:r>
              <a:rPr lang="th-TH" sz="4000" b="1" dirty="0" err="1" smtClean="0">
                <a:solidFill>
                  <a:srgbClr val="00B050"/>
                </a:solidFill>
                <a:cs typeface="EucrosiaUPC" pitchFamily="18" charset="-34"/>
              </a:rPr>
              <a:t>โพรเจคไทล์</a:t>
            </a:r>
            <a:endParaRPr lang="th-TH" sz="40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1.ลูกแก้วลูกหนึ่งมีความเร็ว 20 เมตรต่อวินาที ถ้าลูกแก้วลูกนี้วิ่งอยู่บนโต๊ะสูง 5 เมตร แล้ววิ่งพ้นขอบโต๊ะลงมา จงหา</a:t>
            </a: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	ก.เวลาที่ลูกแก้วตกถึงพื้น</a:t>
            </a: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	ข.ระยะที่ลูกแก้วตกห่างจากโต๊ะ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47800" y="3124200"/>
            <a:ext cx="0" cy="2286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" y="3124200"/>
            <a:ext cx="1219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5410200"/>
            <a:ext cx="2514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-1295400" y="3048000"/>
            <a:ext cx="5105400" cy="3810000"/>
          </a:xfrm>
          <a:prstGeom prst="arc">
            <a:avLst>
              <a:gd name="adj1" fmla="val 16200000"/>
              <a:gd name="adj2" fmla="val 259048"/>
            </a:avLst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8382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657600" y="5105400"/>
            <a:ext cx="304800" cy="304800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3000" y="3048000"/>
            <a:ext cx="7620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38200" y="3124200"/>
            <a:ext cx="0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200" y="4572000"/>
            <a:ext cx="0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47800" y="5638800"/>
            <a:ext cx="990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5638800"/>
            <a:ext cx="9144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8601" y="5410200"/>
            <a:ext cx="3809999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3400" y="40386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5 m</a:t>
            </a:r>
            <a:endParaRPr lang="th-TH" sz="2000" dirty="0"/>
          </a:p>
        </p:txBody>
      </p:sp>
      <p:sp>
        <p:nvSpPr>
          <p:cNvPr id="29" name="Rectangle 28"/>
          <p:cNvSpPr/>
          <p:nvPr/>
        </p:nvSpPr>
        <p:spPr>
          <a:xfrm>
            <a:off x="1143000" y="2667000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20 m/s</a:t>
            </a:r>
            <a:endParaRPr lang="th-TH" sz="2000" dirty="0"/>
          </a:p>
        </p:txBody>
      </p:sp>
      <p:sp>
        <p:nvSpPr>
          <p:cNvPr id="30" name="Rectangle 29"/>
          <p:cNvSpPr/>
          <p:nvPr/>
        </p:nvSpPr>
        <p:spPr>
          <a:xfrm>
            <a:off x="2514600" y="5257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 </a:t>
            </a:r>
            <a:r>
              <a:rPr lang="en-US" sz="3200" b="1" i="1" dirty="0" smtClean="0">
                <a:latin typeface="Book Antiqua" pitchFamily="18" charset="0"/>
              </a:rPr>
              <a:t>s</a:t>
            </a:r>
            <a:r>
              <a:rPr lang="en-US" sz="3200" b="1" i="1" baseline="-25000" dirty="0" smtClean="0">
                <a:latin typeface="Book Antiqua" pitchFamily="18" charset="0"/>
              </a:rPr>
              <a:t>x</a:t>
            </a:r>
            <a:endParaRPr lang="th-TH" sz="32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4419600" y="2438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ก. เวลาที่ลูกแก้วตกถึงพื้น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76600"/>
            <a:ext cx="2154116" cy="8001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242741"/>
            <a:ext cx="2362200" cy="758237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257800"/>
            <a:ext cx="1066800" cy="483394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cs typeface="EucrosiaUPC" pitchFamily="18" charset="-34"/>
              </a:rPr>
              <a:t>ปริมาณทางฟิสิกส์</a:t>
            </a:r>
            <a:endParaRPr lang="en-US" sz="3600" dirty="0" smtClean="0">
              <a:solidFill>
                <a:srgbClr val="FF0000"/>
              </a:solidFill>
              <a:cs typeface="EucrosiaUPC" pitchFamily="18" charset="-34"/>
            </a:endParaRP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th-TH" b="1" dirty="0" smtClean="0"/>
              <a:t>	</a:t>
            </a:r>
            <a:r>
              <a:rPr lang="th-TH" sz="3200" b="1" dirty="0" err="1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ปริมาณส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เก</a:t>
            </a:r>
            <a:r>
              <a:rPr lang="th-TH" sz="3200" b="1" dirty="0" err="1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ลาร์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(Scalar Quantity)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เป็นปริมาณที่บอกเพียงขนาดอย่างเดียวก็สามารถที่จะสื่อและเข้าใจความหมายได้อย่างสมบูรณ์  เช่น มวล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(mass)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ความยาว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(length)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เวลา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(time)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ปริมาตร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(volume)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ความหนาแน่น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(density)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อัตราเร็ว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(speed)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เป็นต้น</a:t>
            </a:r>
          </a:p>
          <a:p>
            <a:r>
              <a:rPr lang="th-TH" b="1" dirty="0" smtClean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ปริมาณเวกเตอร์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(Vector Quantity)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เป็นปริมาณที่ต้องบอกทั้งขนาดและทิศทาง ต้องบอกว่ามีขนาดเท่าใดและเคลื่อนที่ไปทางใด ใช้เครื่องหมาย  อยู่เหนืออักษร เช่น ความเร็ว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(velocity)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แรง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(force)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ความเร่ง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(acceleration)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การขจัดหรือการกระจัด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(displacement)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โม</a:t>
            </a:r>
            <a:r>
              <a:rPr lang="th-TH" sz="3200" b="1" dirty="0" err="1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เมนตัม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(momentum)</a:t>
            </a:r>
            <a:r>
              <a:rPr lang="th-TH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เป็นต้น </a:t>
            </a:r>
            <a:endParaRPr lang="th-TH" sz="3200" b="1" dirty="0">
              <a:solidFill>
                <a:srgbClr val="0070C0"/>
              </a:solidFill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ข. ระยะที่ลูกแก้วตกห่างจากโต๊ะ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676400"/>
            <a:ext cx="1410028" cy="5048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110" y="2514600"/>
            <a:ext cx="1623846" cy="4572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429000"/>
            <a:ext cx="1466193" cy="4572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ถ้ายิงวัตถุขึ้นไปในอากาศ โดยทำมุมยิงต่างๆ กันด้วยความเร็วต้นเท่ากับ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V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0</a:t>
            </a:r>
            <a:r>
              <a:rPr lang="en-US" b="1" baseline="-25000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จงหาว่าจะต้องยิงทำมุมกี่องศา จึงจะยิงได้ไกลที่สุด และได้ระยะทางเท่าใด</a:t>
            </a:r>
            <a:endParaRPr lang="th-TH" b="1" baseline="-25000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3" name="Picture 2" descr="http://www.kollewin.com/EX/09-16-08/projectile_mot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858000" cy="373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	สมมุติว่ายิงโดยทำมุม </a:t>
            </a:r>
            <a:r>
              <a:rPr lang="th-TH" b="1" dirty="0" smtClean="0">
                <a:solidFill>
                  <a:srgbClr val="00B050"/>
                </a:solidFill>
                <a:latin typeface="Times New Roman"/>
                <a:cs typeface="EucrosiaUPC" pitchFamily="18" charset="-34"/>
              </a:rPr>
              <a:t>θ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กับแนวระดับ และได้ระยะทางในแนวราบเท่ากับ 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S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x</a:t>
            </a:r>
            <a:r>
              <a:rPr lang="en-US" b="1" dirty="0" smtClean="0">
                <a:solidFill>
                  <a:srgbClr val="00B050"/>
                </a:solidFill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 ดังนั้น </a:t>
            </a:r>
          </a:p>
          <a:p>
            <a:endParaRPr lang="th-TH" dirty="0" smtClean="0"/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 หาเวลาที่วัตถุตกถึงพื้น(คิดในแนวแกน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y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)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514600"/>
            <a:ext cx="2209800" cy="820783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429000"/>
            <a:ext cx="2743200" cy="682519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343400"/>
            <a:ext cx="2590800" cy="670257"/>
          </a:xfrm>
          <a:prstGeom prst="rect">
            <a:avLst/>
          </a:prstGeom>
          <a:noFill/>
        </p:spPr>
      </p:pic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257800"/>
            <a:ext cx="1676400" cy="776868"/>
          </a:xfrm>
          <a:prstGeom prst="rect">
            <a:avLst/>
          </a:prstGeom>
          <a:noFill/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………(1)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2. หาการกระจัดในแนวแกน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x</a:t>
            </a:r>
            <a:endParaRPr lang="th-TH" b="1" dirty="0">
              <a:solidFill>
                <a:srgbClr val="00B050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295400"/>
            <a:ext cx="1371600" cy="437103"/>
          </a:xfrm>
          <a:prstGeom prst="rect">
            <a:avLst/>
          </a:prstGeom>
          <a:noFill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057400"/>
            <a:ext cx="2512934" cy="695326"/>
          </a:xfrm>
          <a:prstGeom prst="rect">
            <a:avLst/>
          </a:prstGeom>
          <a:noFill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010868"/>
            <a:ext cx="2362200" cy="770557"/>
          </a:xfrm>
          <a:prstGeom prst="rect">
            <a:avLst/>
          </a:prstGeom>
          <a:noFill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886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ในวิชาตรีโกณฯทางคณิตศาสตร์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95800"/>
            <a:ext cx="2867353" cy="428625"/>
          </a:xfrm>
          <a:prstGeom prst="rect">
            <a:avLst/>
          </a:prstGeom>
          <a:noFill/>
        </p:spPr>
      </p:pic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86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ดังนั้น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257800"/>
            <a:ext cx="2003998" cy="885825"/>
          </a:xfrm>
          <a:prstGeom prst="rect">
            <a:avLst/>
          </a:prstGeom>
          <a:noFill/>
        </p:spPr>
      </p:pic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533400"/>
            <a:ext cx="0" cy="5867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81600" y="533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S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x</a:t>
            </a:r>
            <a:r>
              <a:rPr lang="th-TH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จะมีค่ามากสุดเมื่อ 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sin2</a:t>
            </a:r>
            <a:r>
              <a:rPr lang="el-GR" b="1" dirty="0" smtClean="0">
                <a:solidFill>
                  <a:srgbClr val="00B050"/>
                </a:solidFill>
                <a:latin typeface="Book Antiqua" pitchFamily="18" charset="0"/>
                <a:cs typeface="EucrosiaUPC" pitchFamily="18" charset="-34"/>
              </a:rPr>
              <a:t>θ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มีค่ามากที่สุดคือ  1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19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828800"/>
            <a:ext cx="3414220" cy="428625"/>
          </a:xfrm>
          <a:prstGeom prst="rect">
            <a:avLst/>
          </a:prstGeom>
          <a:noFill/>
        </p:spPr>
      </p:pic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438400"/>
            <a:ext cx="1295400" cy="446689"/>
          </a:xfrm>
          <a:prstGeom prst="rect">
            <a:avLst/>
          </a:prstGeom>
          <a:noFill/>
        </p:spPr>
      </p:pic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………(2)</a:t>
            </a:r>
            <a:endParaRPr lang="th-TH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5400" y="4191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จากสมการที่ 2  ระยะที่วัตถุไปได้ไกลที่สุดเท่ากับ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9200" y="3124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มุมที่ยิงวัตถุได้ไกลสุดเท่ากับ  45  องศา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3205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334000"/>
            <a:ext cx="1143000" cy="893884"/>
          </a:xfrm>
          <a:prstGeom prst="rect">
            <a:avLst/>
          </a:prstGeom>
          <a:noFill/>
        </p:spPr>
      </p:pic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xB8Z7B62t6M/TQl-SWtFWAI/AAAAAAAAAD0/pI7fj_ynrZ4/s1600/tri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2057400" cy="3706867"/>
          </a:xfrm>
          <a:prstGeom prst="rect">
            <a:avLst/>
          </a:prstGeom>
          <a:noFill/>
        </p:spPr>
      </p:pic>
      <p:pic>
        <p:nvPicPr>
          <p:cNvPr id="1030" name="Picture 6" descr="http://4.bp.blogspot.com/-ZLjCViHNiLA/Tn24d1muIjI/AAAAAAAAAk0/okSYFaqPxWE/s1600/tri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762000"/>
            <a:ext cx="3276600" cy="2030571"/>
          </a:xfrm>
          <a:prstGeom prst="rect">
            <a:avLst/>
          </a:prstGeom>
          <a:noFill/>
        </p:spPr>
      </p:pic>
      <p:pic>
        <p:nvPicPr>
          <p:cNvPr id="1032" name="Picture 8" descr="http://1.bp.blogspot.com/_xB8Z7B62t6M/TQl-S6NEtcI/AAAAAAAAAD4/AwSHD-UL3h8/s1600/tri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3429000" cy="175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3.ก้อนหินถูกขว้างออกจากหน้าผาในแนวระดับด้วยความเร็วต้น 10 เมตรต่อวินาที ก้อนหินตกถึงพื้นในเวลา 8 วินาที ก้อนหินจะตกห่างจากจุดขว้างในแนวระดับเท่าใด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วิธีทำ		จาก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2209800"/>
            <a:ext cx="36792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en-US" b="1" i="1" baseline="-25000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=   u</a:t>
            </a:r>
            <a:r>
              <a:rPr lang="en-US" b="1" i="1" baseline="-25000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.t 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   =   (10 m/s) x (8 s)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   =     80 m</a:t>
            </a:r>
            <a:endParaRPr lang="th-TH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4. ลูกบอลลูกหนึ่งกลิ้งตกลงมาจากโต๊ะราบซึ่งสูง 1.4 เมตร ถ้าลูกบอลกระทบพื้นตรงจุดที่ห่างจากขอบโต๊ะตามแนวระดับ 4.0 เมตร ความเร็วของลูกบอลขณะหลุดจากขอบโต๊ะมีค่าเท่าใด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วิธีทำ  	หาเวลาในการเคลื่อนที่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438400"/>
            <a:ext cx="2213463" cy="7239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3263411" cy="6477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962400"/>
            <a:ext cx="1676400" cy="385838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419600"/>
            <a:ext cx="1295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495800"/>
            <a:ext cx="38795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  <a:latin typeface="Book Antiqua" pitchFamily="18" charset="0"/>
              </a:rPr>
              <a:t>u</a:t>
            </a:r>
            <a:r>
              <a:rPr lang="en-US" b="1" i="1" baseline="-25000" dirty="0" err="1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=   s</a:t>
            </a:r>
            <a:r>
              <a:rPr lang="en-US" b="1" i="1" baseline="-25000" dirty="0" smtClean="0">
                <a:solidFill>
                  <a:srgbClr val="0070C0"/>
                </a:solidFill>
                <a:latin typeface="Book Antiqua" pitchFamily="18" charset="0"/>
              </a:rPr>
              <a:t>x </a:t>
            </a:r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/t 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   =   (4.0 m) / (0.53 s)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Book Antiqua" pitchFamily="18" charset="0"/>
              </a:rPr>
              <a:t>        =   7.5  m/s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EucrosiaUPC" pitchFamily="18" charset="-34"/>
              </a:rPr>
              <a:t>5. หินก้อนหนึ่งถูกขว้างออกไปในแนวระดับจากหน้าผาซึ่งสูง  20 เมตร จากพื้น ก้อนหินตกกระทบพื้นทำมุม  45 องศา กับพื้น ความเร็วต้นที่ใช้ขว้างมีค่าเท่าใด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วิธีทำ	หาความเร็วในแนวดิ่งขณะกระทบพื้น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438400"/>
            <a:ext cx="1828800" cy="39756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971800"/>
            <a:ext cx="3759200" cy="6096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810000"/>
            <a:ext cx="1371600" cy="665018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6. ขีปนาวุธของเกาหลีเหนือถูกยิงจากพื้นดินด้วยความเร็ว 60 เมตรต่อวินาที ในทิศทำมุม 30 องศากับแนวระดับ ขีปนาวุธนั้นลอยอยู่ในอากาศเป็นเวลานานเท่าใดจึงจะตกถึงพื้น และขณะที่อยู่ตรงจุดสูงสุดนั้นสูงจากพื้นดินเท่าใด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cs typeface="EucrosiaUPC" pitchFamily="18" charset="-34"/>
              </a:rPr>
              <a:t>วิธีทำ	วาดรูป แตกทิศทางของแรง แล้วหาเวลาที่วัตถุอยู่ในอากาศ</a:t>
            </a:r>
          </a:p>
          <a:p>
            <a:endParaRPr lang="th-TH" b="1" dirty="0" smtClean="0">
              <a:solidFill>
                <a:srgbClr val="C00000"/>
              </a:solidFill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C00000"/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rgbClr val="C0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	หาความสูงขณะอยู่ที่จุดสูงสุด</a:t>
            </a:r>
          </a:p>
          <a:p>
            <a:endParaRPr lang="th-TH" b="1" dirty="0" smtClean="0">
              <a:solidFill>
                <a:srgbClr val="00B050"/>
              </a:solidFill>
              <a:cs typeface="EucrosiaUPC" pitchFamily="18" charset="-34"/>
            </a:endParaRPr>
          </a:p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743200"/>
            <a:ext cx="2286000" cy="74762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876800"/>
            <a:ext cx="2179320" cy="473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7.ลูกบอลถูกขว้างจากสนามหญ้ามายังลานหน้าบ้าน ถ้าลูกบอลลอยอยู่ในอากาศนาน 30 วินาที โดยไม่คิดแรงต้านทานของอากาศ จงหาว่า</a:t>
            </a:r>
            <a:r>
              <a:rPr lang="th-TH" b="1" u="sng" dirty="0" smtClean="0">
                <a:solidFill>
                  <a:srgbClr val="0070C0"/>
                </a:solidFill>
                <a:cs typeface="EucrosiaUPC" pitchFamily="18" charset="-34"/>
              </a:rPr>
              <a:t>ลูกบอลขึ้นไปได้สูงสุดเท่าใด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และ</a:t>
            </a:r>
            <a:r>
              <a:rPr lang="th-TH" b="1" u="sng" dirty="0" smtClean="0">
                <a:solidFill>
                  <a:srgbClr val="0070C0"/>
                </a:solidFill>
                <a:cs typeface="EucrosiaUPC" pitchFamily="18" charset="-34"/>
              </a:rPr>
              <a:t>ความเร็วที่ใช้ขว้างมีค่าเท่าใด</a:t>
            </a:r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 ถ้าลูกบอลไปได้ไกลในแนวระดับ 45 เมตร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1.ลูกบอลขึ้นไปได้สูงสุดเท่าใด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cs typeface="EucrosiaUPC" pitchFamily="18" charset="-34"/>
              </a:rPr>
              <a:t>	ลูกบอลลอยในอากาศนาน 30 วินาที แสดงว่าจุดสูงสุดที่ลูกบอลขึ้นใช้เวลา 1.5 วินาที ดังนั้น หาความเร็วต้นในแนวดิ่ง</a:t>
            </a:r>
            <a:endParaRPr lang="th-TH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10000"/>
            <a:ext cx="2362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7338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V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  =  u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+ </a:t>
            </a:r>
            <a:r>
              <a:rPr lang="en-US" b="1" i="1" dirty="0" err="1" smtClean="0">
                <a:solidFill>
                  <a:srgbClr val="00B050"/>
                </a:solidFill>
                <a:latin typeface="Bookman Old Style" pitchFamily="18" charset="0"/>
              </a:rPr>
              <a:t>g</a:t>
            </a:r>
            <a:r>
              <a:rPr lang="en-US" b="1" dirty="0" err="1" smtClean="0">
                <a:solidFill>
                  <a:srgbClr val="00B050"/>
                </a:solidFill>
                <a:latin typeface="Book Antiqua" pitchFamily="18" charset="0"/>
              </a:rPr>
              <a:t>t</a:t>
            </a:r>
            <a:endParaRPr lang="en-US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0      =  u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 +  (-10 m/s</a:t>
            </a:r>
            <a:r>
              <a:rPr lang="en-US" b="1" baseline="30000" dirty="0" smtClean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) x (1.5 s)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en-US" b="1" baseline="-25000" dirty="0" smtClean="0">
                <a:solidFill>
                  <a:srgbClr val="00B050"/>
                </a:solidFill>
                <a:latin typeface="Book Antiqua" pitchFamily="18" charset="0"/>
              </a:rPr>
              <a:t>y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    =  15  m/s</a:t>
            </a:r>
            <a:endParaRPr lang="th-TH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cs typeface="EucrosiaUPC" pitchFamily="18" charset="-34"/>
              </a:rPr>
              <a:t>แรง มวล และกฎการเคลื่อนที่ของวัตถุ </a:t>
            </a:r>
            <a:endParaRPr lang="en-US" sz="3600" dirty="0" smtClean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สภาพการเคลื่อนที่ของวัตถุแบ่งเป็น 2 ประเภท คือ </a:t>
            </a:r>
          </a:p>
          <a:p>
            <a:endParaRPr lang="en-US" dirty="0" smtClean="0"/>
          </a:p>
          <a:p>
            <a:r>
              <a:rPr lang="th-TH" b="1" dirty="0" smtClean="0"/>
              <a:t>	</a:t>
            </a:r>
            <a:r>
              <a:rPr lang="th-TH" sz="3200" b="1" dirty="0" smtClean="0">
                <a:cs typeface="EucrosiaUPC" pitchFamily="18" charset="-34"/>
              </a:rPr>
              <a:t>สภาพการเคลื่อนที่คงเดิม</a:t>
            </a:r>
            <a:r>
              <a:rPr lang="th-TH" sz="3200" dirty="0" smtClean="0">
                <a:cs typeface="EucrosiaUPC" pitchFamily="18" charset="-34"/>
              </a:rPr>
              <a:t> </a:t>
            </a:r>
            <a:r>
              <a:rPr lang="en-US" sz="3200" dirty="0" smtClean="0"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หมายถึง อาการที่วัตถุอยู่นิ่งหรือมีความเร็วคงที่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เช่น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นักเรียนคนหนึ่งยืนอยู่นิ่ง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ๆ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บนพื้น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เป็นต้น</a:t>
            </a:r>
          </a:p>
          <a:p>
            <a:endParaRPr lang="en-US" sz="3200" dirty="0" smtClean="0">
              <a:cs typeface="EucrosiaUPC" pitchFamily="18" charset="-34"/>
            </a:endParaRPr>
          </a:p>
          <a:p>
            <a:r>
              <a:rPr lang="th-TH" sz="3200" b="1" dirty="0" smtClean="0">
                <a:cs typeface="EucrosiaUPC" pitchFamily="18" charset="-34"/>
              </a:rPr>
              <a:t>	สภาพการเคลื่อนที่เปลี่ยนแปลง</a:t>
            </a:r>
            <a:r>
              <a:rPr lang="th-TH" sz="3200" dirty="0" smtClean="0"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หมายถึงอาการที่วัตถุมีการเคลื่อนที่ด้วยความเร่ง เช่น นักเรียนคนหนึ่งกำลังออกวิ่ง รถยนต์กำลังเบรกกะทันหัน</a:t>
            </a:r>
            <a:r>
              <a:rPr lang="en-US" sz="3200" b="1" dirty="0" smtClean="0">
                <a:solidFill>
                  <a:srgbClr val="00B050"/>
                </a:solidFill>
                <a:cs typeface="EucrosiaUPC" pitchFamily="18" charset="-34"/>
              </a:rPr>
              <a:t>  </a:t>
            </a:r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เป็นต้น 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หาระยะทางที่ลูกบอลเคลื่อนที่ได้สูงสุด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838200"/>
            <a:ext cx="2213463" cy="7239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524000"/>
            <a:ext cx="4162425" cy="7239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362200"/>
            <a:ext cx="2286000" cy="457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2895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หาอัตราเร็วในแนวระดับ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9000"/>
            <a:ext cx="1359776" cy="428625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962400"/>
            <a:ext cx="2394388" cy="428625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572000"/>
            <a:ext cx="1921422" cy="428625"/>
          </a:xfrm>
          <a:prstGeom prst="rect">
            <a:avLst/>
          </a:prstGeom>
          <a:noFill/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หาความเร็วที่ใช้ขว้างวัตถุ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43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799" y="1080722"/>
            <a:ext cx="2133601" cy="738554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828800"/>
            <a:ext cx="2653665" cy="533400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743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V</a:t>
            </a:r>
            <a:r>
              <a:rPr lang="th-TH" b="1" baseline="-25000" dirty="0" smtClean="0">
                <a:solidFill>
                  <a:srgbClr val="0070C0"/>
                </a:solidFill>
                <a:latin typeface="Book Antiqua" pitchFamily="18" charset="0"/>
              </a:rPr>
              <a:t>ลัพธ์</a:t>
            </a:r>
            <a:r>
              <a:rPr lang="th-TH" b="1" dirty="0" smtClean="0">
                <a:solidFill>
                  <a:srgbClr val="0070C0"/>
                </a:solidFill>
                <a:latin typeface="Book Antiqua" pitchFamily="18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=           m/s</a:t>
            </a:r>
            <a:endParaRPr lang="th-TH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81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ทิศของความเร็วที่ใช้ขว้างวัตถุ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495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จาก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343400"/>
            <a:ext cx="1524000" cy="762000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F0"/>
                </a:solidFill>
                <a:cs typeface="EucrosiaUPC" pitchFamily="18" charset="-34"/>
              </a:rPr>
              <a:t>8.นักกระโดดไกลคนหนึ่ง กระโดดด้วยความเร็ว  10  เมตร/วินาที ทำมุม 45 องศากับพื้นโลก เขาจะกระโดดไปได้ระยะทางไกลเท่าใด ถ้าเขากระโดดบนผิวดวงจันทร์ด้วยความเร็วเท่ากันและมุมเท่ากัน เขาจะกระโดดได้ระยะทางไกลเท่าใด เมื่อความเร่งของวัตถุเนื่องจากแรงโน้มถ่วงของดวงจันทร์เป็น 1/6 เท่าของความเร่งบนผิวโลก</a:t>
            </a:r>
            <a:endParaRPr lang="th-TH" b="1" dirty="0">
              <a:solidFill>
                <a:srgbClr val="00B0F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1.หาระยะทางที่กระโดดบนพื้นโลก (หาเวลาในการกระโดด) </a:t>
            </a:r>
            <a:endParaRPr lang="th-TH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200400"/>
            <a:ext cx="1980467" cy="647700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86200"/>
            <a:ext cx="3313235" cy="647700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0"/>
            <a:ext cx="2895600" cy="708628"/>
          </a:xfrm>
          <a:prstGeom prst="rect">
            <a:avLst/>
          </a:prstGeom>
          <a:noFill/>
        </p:spPr>
      </p:pic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410200"/>
            <a:ext cx="1066800" cy="474133"/>
          </a:xfrm>
          <a:prstGeom prst="rect">
            <a:avLst/>
          </a:prstGeom>
          <a:noFill/>
        </p:spPr>
      </p:pic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410200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s</a:t>
            </a:r>
            <a:endParaRPr lang="th-TH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หาระยะทางที่กระโดดได้บนพื้นโลก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524000"/>
            <a:ext cx="2084004" cy="428625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09800"/>
            <a:ext cx="2600325" cy="457200"/>
          </a:xfrm>
          <a:prstGeom prst="rect">
            <a:avLst/>
          </a:prstGeom>
          <a:noFill/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993254"/>
            <a:ext cx="1547648" cy="435746"/>
          </a:xfrm>
          <a:prstGeom prst="rect">
            <a:avLst/>
          </a:prstGeom>
          <a:noFill/>
        </p:spPr>
      </p:pic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810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ระยะทางที่กระโดดได้บนพื้นโลกเท่ากับ  10  เมตร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หาระยะทางที่กระโดดได้บนดวงจันทร์ พิจารณาเช่นเดียวกันกับพื้นโลก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657600"/>
            <a:ext cx="1522358" cy="428625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419600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EucrosiaUPC" pitchFamily="18" charset="-34"/>
              </a:rPr>
              <a:t>ระยะทางที่กระโดดได้บนดวงจันทร์เท่ากับ 60  เมตร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438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นักเรียนทำเอง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cs typeface="EucrosiaUPC" pitchFamily="18" charset="-34"/>
              </a:rPr>
              <a:t>การบ้านในห้อง</a:t>
            </a:r>
            <a:endParaRPr lang="th-TH" sz="3600" b="1" dirty="0">
              <a:solidFill>
                <a:srgbClr val="0070C0"/>
              </a:solidFill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9.นักเล่นสเกตบอร์ดผาดโผน ต้องการจะแล่นสเกตบอร์ดให้ข้ามคลองซึ่งกว้าง 5 เมตร ไปยังฝั่งตรงข้าม ถ้าเขาแล่นสเกตบอร์ดด้วยอัตราเร็ว 10 เมตรต่อวินาที ก่อนพ้นฝั่งแรก เขาจะข้ามได้โดยไม่ชนฝั่งตรงข้าม  </a:t>
            </a:r>
            <a:r>
              <a:rPr lang="en-US" sz="32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จะมีค่า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ได้มาก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ที่สุดกี่เมตร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352800"/>
            <a:ext cx="6096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ight Triangle 3"/>
          <p:cNvSpPr/>
          <p:nvPr/>
        </p:nvSpPr>
        <p:spPr>
          <a:xfrm rot="16200000">
            <a:off x="1219200" y="4495800"/>
            <a:ext cx="1371600" cy="22860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219200" y="59436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6" name="Freeform 5"/>
          <p:cNvSpPr/>
          <p:nvPr/>
        </p:nvSpPr>
        <p:spPr>
          <a:xfrm>
            <a:off x="1578077" y="5884606"/>
            <a:ext cx="366252" cy="442452"/>
          </a:xfrm>
          <a:custGeom>
            <a:avLst/>
            <a:gdLst>
              <a:gd name="connsiteX0" fmla="*/ 0 w 366252"/>
              <a:gd name="connsiteY0" fmla="*/ 0 h 442452"/>
              <a:gd name="connsiteX1" fmla="*/ 339213 w 366252"/>
              <a:gd name="connsiteY1" fmla="*/ 88491 h 442452"/>
              <a:gd name="connsiteX2" fmla="*/ 162233 w 366252"/>
              <a:gd name="connsiteY2" fmla="*/ 442452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52" h="442452">
                <a:moveTo>
                  <a:pt x="0" y="0"/>
                </a:moveTo>
                <a:cubicBezTo>
                  <a:pt x="156087" y="7374"/>
                  <a:pt x="312174" y="14749"/>
                  <a:pt x="339213" y="88491"/>
                </a:cubicBezTo>
                <a:cubicBezTo>
                  <a:pt x="366252" y="162233"/>
                  <a:pt x="264242" y="302342"/>
                  <a:pt x="162233" y="442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iagonal Stripe 6"/>
          <p:cNvSpPr/>
          <p:nvPr/>
        </p:nvSpPr>
        <p:spPr>
          <a:xfrm rot="10800000">
            <a:off x="1676400" y="4800600"/>
            <a:ext cx="990600" cy="68580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44196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33528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7000" y="4419600"/>
            <a:ext cx="83820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43200" y="4343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</a:t>
            </a:r>
            <a:endParaRPr lang="th-TH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5791200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5 m</a:t>
            </a:r>
            <a:endParaRPr lang="th-TH" sz="2400" dirty="0"/>
          </a:p>
        </p:txBody>
      </p:sp>
      <p:sp>
        <p:nvSpPr>
          <p:cNvPr id="22" name="Rectangle 21"/>
          <p:cNvSpPr/>
          <p:nvPr/>
        </p:nvSpPr>
        <p:spPr>
          <a:xfrm>
            <a:off x="4648200" y="38862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sz="2400" dirty="0"/>
          </a:p>
        </p:txBody>
      </p:sp>
      <p:cxnSp>
        <p:nvCxnSpPr>
          <p:cNvPr id="24" name="Straight Connector 23"/>
          <p:cNvCxnSpPr>
            <a:stCxn id="4" idx="4"/>
          </p:cNvCxnSpPr>
          <p:nvPr/>
        </p:nvCxnSpPr>
        <p:spPr>
          <a:xfrm>
            <a:off x="3048000" y="4953000"/>
            <a:ext cx="2133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10.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ศุ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ภิสรายืนอยู่บนพื้นสนามราบ เขาเส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ริฟ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บอลขึ้นไปในอากาศ 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ลอยอยู่ในอากาศนาน 4 วินาที โดยไม่คิดแรงต้านของอากาศ ถ้าลูก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ไปได้ไกลในระดับ 60 เมตร ความเร็วที่ลูก</a:t>
            </a:r>
            <a:r>
              <a:rPr lang="th-TH" sz="3200" b="1" dirty="0" err="1" smtClean="0">
                <a:solidFill>
                  <a:srgbClr val="0070C0"/>
                </a:solidFill>
                <a:cs typeface="EucrosiaUPC" pitchFamily="18" charset="-34"/>
              </a:rPr>
              <a:t>วอลเล่ย์</a:t>
            </a:r>
            <a:r>
              <a:rPr lang="th-TH" sz="3200" b="1" dirty="0" smtClean="0">
                <a:solidFill>
                  <a:srgbClr val="0070C0"/>
                </a:solidFill>
                <a:cs typeface="EucrosiaUPC" pitchFamily="18" charset="-34"/>
              </a:rPr>
              <a:t>พุ่งออกไปขณะนั้นมีค่าเท่าใด</a:t>
            </a:r>
            <a:endParaRPr lang="th-TH" sz="3200" b="1" dirty="0">
              <a:solidFill>
                <a:srgbClr val="0070C0"/>
              </a:solidFill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กำหนดให้</a:t>
            </a:r>
            <a:r>
              <a:rPr lang="th-TH" dirty="0" smtClean="0"/>
              <a:t>	</a:t>
            </a:r>
            <a:r>
              <a:rPr lang="en-US" dirty="0" smtClean="0">
                <a:latin typeface="Book Antiqua" pitchFamily="18" charset="0"/>
              </a:rPr>
              <a:t>(sin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en-US" baseline="30000" dirty="0" smtClean="0">
                <a:latin typeface="Book Antiqua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Book Antiqua" pitchFamily="18" charset="0"/>
              </a:rPr>
              <a:t>+(</a:t>
            </a:r>
            <a:r>
              <a:rPr lang="en-US" dirty="0" err="1" smtClean="0">
                <a:latin typeface="Book Antiqua" pitchFamily="18" charset="0"/>
              </a:rPr>
              <a:t>cos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Book Antiqua" pitchFamily="18" charset="0"/>
              </a:rPr>
              <a:t>)</a:t>
            </a:r>
            <a:r>
              <a:rPr lang="en-US" baseline="30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= 1</a:t>
            </a:r>
            <a:r>
              <a:rPr lang="th-TH" dirty="0" smtClean="0"/>
              <a:t>	</a:t>
            </a:r>
            <a:endParaRPr lang="th-TH" dirty="0"/>
          </a:p>
        </p:txBody>
      </p:sp>
      <p:pic>
        <p:nvPicPr>
          <p:cNvPr id="4" name="Picture 3" descr="http://tutor4physics.com/angularprojectilemot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324600" cy="26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3352800"/>
            <a:ext cx="6096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ight Triangle 3"/>
          <p:cNvSpPr/>
          <p:nvPr/>
        </p:nvSpPr>
        <p:spPr>
          <a:xfrm rot="16200000">
            <a:off x="1219200" y="4495800"/>
            <a:ext cx="1371600" cy="22860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219200" y="59436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6" name="Freeform 5"/>
          <p:cNvSpPr/>
          <p:nvPr/>
        </p:nvSpPr>
        <p:spPr>
          <a:xfrm>
            <a:off x="1578077" y="5884606"/>
            <a:ext cx="366252" cy="442452"/>
          </a:xfrm>
          <a:custGeom>
            <a:avLst/>
            <a:gdLst>
              <a:gd name="connsiteX0" fmla="*/ 0 w 366252"/>
              <a:gd name="connsiteY0" fmla="*/ 0 h 442452"/>
              <a:gd name="connsiteX1" fmla="*/ 339213 w 366252"/>
              <a:gd name="connsiteY1" fmla="*/ 88491 h 442452"/>
              <a:gd name="connsiteX2" fmla="*/ 162233 w 366252"/>
              <a:gd name="connsiteY2" fmla="*/ 442452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52" h="442452">
                <a:moveTo>
                  <a:pt x="0" y="0"/>
                </a:moveTo>
                <a:cubicBezTo>
                  <a:pt x="156087" y="7374"/>
                  <a:pt x="312174" y="14749"/>
                  <a:pt x="339213" y="88491"/>
                </a:cubicBezTo>
                <a:cubicBezTo>
                  <a:pt x="366252" y="162233"/>
                  <a:pt x="264242" y="302342"/>
                  <a:pt x="162233" y="442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iagonal Stripe 6"/>
          <p:cNvSpPr/>
          <p:nvPr/>
        </p:nvSpPr>
        <p:spPr>
          <a:xfrm rot="10800000">
            <a:off x="1676400" y="4800600"/>
            <a:ext cx="990600" cy="68580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60198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44196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24600" y="335280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7000" y="4419600"/>
            <a:ext cx="838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43200" y="4343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</a:t>
            </a:r>
            <a:endParaRPr lang="th-TH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5791200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5 m</a:t>
            </a:r>
            <a:endParaRPr lang="th-TH" sz="2400" dirty="0"/>
          </a:p>
        </p:txBody>
      </p:sp>
      <p:sp>
        <p:nvSpPr>
          <p:cNvPr id="22" name="Rectangle 21"/>
          <p:cNvSpPr/>
          <p:nvPr/>
        </p:nvSpPr>
        <p:spPr>
          <a:xfrm>
            <a:off x="6172200" y="38862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sz="2400" dirty="0"/>
          </a:p>
        </p:txBody>
      </p:sp>
      <p:cxnSp>
        <p:nvCxnSpPr>
          <p:cNvPr id="24" name="Straight Connector 23"/>
          <p:cNvCxnSpPr>
            <a:stCxn id="4" idx="4"/>
          </p:cNvCxnSpPr>
          <p:nvPr/>
        </p:nvCxnSpPr>
        <p:spPr>
          <a:xfrm>
            <a:off x="3048000" y="4953000"/>
            <a:ext cx="3962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38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เฉลยข้อ 9.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67000" y="4114800"/>
            <a:ext cx="0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7000" y="4953000"/>
            <a:ext cx="1066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09800" y="37338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usin45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31" name="Rectangle 30"/>
          <p:cNvSpPr/>
          <p:nvPr/>
        </p:nvSpPr>
        <p:spPr>
          <a:xfrm>
            <a:off x="3733800" y="472440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ucos45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Book Antiqua" pitchFamily="18" charset="0"/>
                <a:cs typeface="EucrosiaUPC" pitchFamily="18" charset="-34"/>
              </a:rPr>
              <a:t>o</a:t>
            </a:r>
            <a:endParaRPr lang="th-TH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057400" y="381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1. หาเวลาในการเคลื่อนที่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143000"/>
            <a:ext cx="2508827" cy="390525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00200"/>
            <a:ext cx="2400298" cy="685800"/>
          </a:xfrm>
          <a:prstGeom prst="rect">
            <a:avLst/>
          </a:prstGeom>
          <a:noFill/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1143000" cy="728505"/>
          </a:xfrm>
          <a:prstGeom prst="rect">
            <a:avLst/>
          </a:prstGeom>
          <a:noFill/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800" y="381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2. หาความสูง </a:t>
            </a:r>
            <a:r>
              <a:rPr lang="en-US" b="1" i="1" dirty="0" smtClean="0">
                <a:solidFill>
                  <a:srgbClr val="FF0000"/>
                </a:solidFill>
                <a:latin typeface="Book Antiqua" pitchFamily="18" charset="0"/>
                <a:cs typeface="EucrosiaUPC" pitchFamily="18" charset="-34"/>
              </a:rPr>
              <a:t>h</a:t>
            </a:r>
            <a:endParaRPr lang="th-TH" b="1" i="1" dirty="0">
              <a:solidFill>
                <a:srgbClr val="FF0000"/>
              </a:solidFill>
              <a:latin typeface="Book Antiqua" pitchFamily="18" charset="0"/>
              <a:cs typeface="EucrosiaUPC" pitchFamily="18" charset="-34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143000"/>
            <a:ext cx="2213463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utor4physics.com/angularprojectilemot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715000" cy="2409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EucrosiaUPC" pitchFamily="18" charset="-34"/>
              </a:rPr>
              <a:t>เฉลยข้อ 10.</a:t>
            </a:r>
            <a:endParaRPr lang="th-TH" b="1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EucrosiaUPC" pitchFamily="18" charset="-34"/>
              </a:rPr>
              <a:t>1.พิจารณาในแนวดิ่ง</a:t>
            </a:r>
            <a:endParaRPr lang="th-TH" sz="3200" b="1" dirty="0">
              <a:solidFill>
                <a:srgbClr val="00B050"/>
              </a:solidFill>
              <a:cs typeface="EucrosiaUPC" pitchFamily="18" charset="-34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733800"/>
            <a:ext cx="2209800" cy="722702"/>
          </a:xfrm>
          <a:prstGeom prst="rect">
            <a:avLst/>
          </a:prstGeom>
          <a:noFill/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419600"/>
            <a:ext cx="3753583" cy="689704"/>
          </a:xfrm>
          <a:prstGeom prst="rect">
            <a:avLst/>
          </a:prstGeom>
          <a:noFill/>
        </p:spPr>
      </p:pic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218471"/>
            <a:ext cx="1676400" cy="432619"/>
          </a:xfrm>
          <a:prstGeom prst="rect">
            <a:avLst/>
          </a:prstGeom>
          <a:noFill/>
        </p:spPr>
      </p:pic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518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……….(1)</a:t>
            </a:r>
            <a:endParaRPr lang="th-TH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5033</Words>
  <Application>Microsoft Office PowerPoint</Application>
  <PresentationFormat>นำเสนอทางหน้าจอ (4:3)</PresentationFormat>
  <Paragraphs>895</Paragraphs>
  <Slides>206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206</vt:i4>
      </vt:variant>
    </vt:vector>
  </HeadingPairs>
  <TitlesOfParts>
    <vt:vector size="207" baseType="lpstr">
      <vt:lpstr>ชุดรูปแบบของ Office</vt:lpstr>
      <vt:lpstr>กลศาสตร์และการเคลื่อนที่ (1)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ภาพนิ่ง 84</vt:lpstr>
      <vt:lpstr>ภาพนิ่ง 85</vt:lpstr>
      <vt:lpstr>ภาพนิ่ง 86</vt:lpstr>
      <vt:lpstr>ภาพนิ่ง 87</vt:lpstr>
      <vt:lpstr>ภาพนิ่ง 88</vt:lpstr>
      <vt:lpstr>ภาพนิ่ง 89</vt:lpstr>
      <vt:lpstr>ภาพนิ่ง 90</vt:lpstr>
      <vt:lpstr>ภาพนิ่ง 91</vt:lpstr>
      <vt:lpstr>ภาพนิ่ง 92</vt:lpstr>
      <vt:lpstr>ภาพนิ่ง 93</vt:lpstr>
      <vt:lpstr>ภาพนิ่ง 94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  <vt:lpstr>ภาพนิ่ง 102</vt:lpstr>
      <vt:lpstr>ภาพนิ่ง 103</vt:lpstr>
      <vt:lpstr>ภาพนิ่ง 104</vt:lpstr>
      <vt:lpstr>ภาพนิ่ง 105</vt:lpstr>
      <vt:lpstr>ภาพนิ่ง 106</vt:lpstr>
      <vt:lpstr>ภาพนิ่ง 107</vt:lpstr>
      <vt:lpstr>ภาพนิ่ง 108</vt:lpstr>
      <vt:lpstr>ภาพนิ่ง 109</vt:lpstr>
      <vt:lpstr>ภาพนิ่ง 110</vt:lpstr>
      <vt:lpstr>ภาพนิ่ง 111</vt:lpstr>
      <vt:lpstr>ภาพนิ่ง 112</vt:lpstr>
      <vt:lpstr>ภาพนิ่ง 113</vt:lpstr>
      <vt:lpstr>ภาพนิ่ง 114</vt:lpstr>
      <vt:lpstr>ภาพนิ่ง 115</vt:lpstr>
      <vt:lpstr>ภาพนิ่ง 116</vt:lpstr>
      <vt:lpstr>ภาพนิ่ง 117</vt:lpstr>
      <vt:lpstr>ภาพนิ่ง 118</vt:lpstr>
      <vt:lpstr>ภาพนิ่ง 119</vt:lpstr>
      <vt:lpstr>ภาพนิ่ง 120</vt:lpstr>
      <vt:lpstr>ภาพนิ่ง 121</vt:lpstr>
      <vt:lpstr>ภาพนิ่ง 122</vt:lpstr>
      <vt:lpstr>ภาพนิ่ง 123</vt:lpstr>
      <vt:lpstr>ภาพนิ่ง 124</vt:lpstr>
      <vt:lpstr>ภาพนิ่ง 125</vt:lpstr>
      <vt:lpstr>ภาพนิ่ง 126</vt:lpstr>
      <vt:lpstr>ภาพนิ่ง 127</vt:lpstr>
      <vt:lpstr>ภาพนิ่ง 128</vt:lpstr>
      <vt:lpstr>ภาพนิ่ง 129</vt:lpstr>
      <vt:lpstr>ภาพนิ่ง 130</vt:lpstr>
      <vt:lpstr>ภาพนิ่ง 131</vt:lpstr>
      <vt:lpstr>ภาพนิ่ง 132</vt:lpstr>
      <vt:lpstr>ภาพนิ่ง 133</vt:lpstr>
      <vt:lpstr>ภาพนิ่ง 134</vt:lpstr>
      <vt:lpstr>ภาพนิ่ง 135</vt:lpstr>
      <vt:lpstr>ภาพนิ่ง 136</vt:lpstr>
      <vt:lpstr>ภาพนิ่ง 137</vt:lpstr>
      <vt:lpstr>ภาพนิ่ง 138</vt:lpstr>
      <vt:lpstr>ภาพนิ่ง 139</vt:lpstr>
      <vt:lpstr>ภาพนิ่ง 140</vt:lpstr>
      <vt:lpstr>ภาพนิ่ง 141</vt:lpstr>
      <vt:lpstr>ภาพนิ่ง 142</vt:lpstr>
      <vt:lpstr>ภาพนิ่ง 143</vt:lpstr>
      <vt:lpstr>ภาพนิ่ง 144</vt:lpstr>
      <vt:lpstr>ภาพนิ่ง 145</vt:lpstr>
      <vt:lpstr>ภาพนิ่ง 146</vt:lpstr>
      <vt:lpstr>ภาพนิ่ง 147</vt:lpstr>
      <vt:lpstr>ภาพนิ่ง 148</vt:lpstr>
      <vt:lpstr>ภาพนิ่ง 149</vt:lpstr>
      <vt:lpstr>ภาพนิ่ง 150</vt:lpstr>
      <vt:lpstr>ภาพนิ่ง 151</vt:lpstr>
      <vt:lpstr>ภาพนิ่ง 152</vt:lpstr>
      <vt:lpstr>ภาพนิ่ง 153</vt:lpstr>
      <vt:lpstr>ภาพนิ่ง 154</vt:lpstr>
      <vt:lpstr>ภาพนิ่ง 155</vt:lpstr>
      <vt:lpstr>ภาพนิ่ง 156</vt:lpstr>
      <vt:lpstr>ภาพนิ่ง 157</vt:lpstr>
      <vt:lpstr>ภาพนิ่ง 158</vt:lpstr>
      <vt:lpstr>ภาพนิ่ง 159</vt:lpstr>
      <vt:lpstr>ภาพนิ่ง 160</vt:lpstr>
      <vt:lpstr>ภาพนิ่ง 161</vt:lpstr>
      <vt:lpstr>ภาพนิ่ง 162</vt:lpstr>
      <vt:lpstr>ภาพนิ่ง 163</vt:lpstr>
      <vt:lpstr>ภาพนิ่ง 164</vt:lpstr>
      <vt:lpstr>ภาพนิ่ง 165</vt:lpstr>
      <vt:lpstr>ภาพนิ่ง 166</vt:lpstr>
      <vt:lpstr>ภาพนิ่ง 167</vt:lpstr>
      <vt:lpstr>ภาพนิ่ง 168</vt:lpstr>
      <vt:lpstr>ภาพนิ่ง 169</vt:lpstr>
      <vt:lpstr>ภาพนิ่ง 170</vt:lpstr>
      <vt:lpstr>ภาพนิ่ง 171</vt:lpstr>
      <vt:lpstr>ภาพนิ่ง 172</vt:lpstr>
      <vt:lpstr>ภาพนิ่ง 173</vt:lpstr>
      <vt:lpstr>ภาพนิ่ง 174</vt:lpstr>
      <vt:lpstr>ภาพนิ่ง 175</vt:lpstr>
      <vt:lpstr>ภาพนิ่ง 176</vt:lpstr>
      <vt:lpstr>ภาพนิ่ง 177</vt:lpstr>
      <vt:lpstr>ภาพนิ่ง 178</vt:lpstr>
      <vt:lpstr>ภาพนิ่ง 179</vt:lpstr>
      <vt:lpstr>ภาพนิ่ง 180</vt:lpstr>
      <vt:lpstr>ภาพนิ่ง 181</vt:lpstr>
      <vt:lpstr>การแกว่งของมวลติดปลายสปริง ในแนวซ้ายและขวาจากจุดสมดุล</vt:lpstr>
      <vt:lpstr>ภาพนิ่ง 183</vt:lpstr>
      <vt:lpstr>ภาพนิ่ง 184</vt:lpstr>
      <vt:lpstr>ภาพนิ่ง 185</vt:lpstr>
      <vt:lpstr>ภาพนิ่ง 186</vt:lpstr>
      <vt:lpstr>ภาพนิ่ง 187</vt:lpstr>
      <vt:lpstr>ภาพนิ่ง 188</vt:lpstr>
      <vt:lpstr>ภาพนิ่ง 189</vt:lpstr>
      <vt:lpstr>ภาพนิ่ง 190</vt:lpstr>
      <vt:lpstr>ภาพนิ่ง 191</vt:lpstr>
      <vt:lpstr>ภาพนิ่ง 192</vt:lpstr>
      <vt:lpstr>ภาพนิ่ง 193</vt:lpstr>
      <vt:lpstr>ภาพนิ่ง 194</vt:lpstr>
      <vt:lpstr>ภาพนิ่ง 195</vt:lpstr>
      <vt:lpstr>ภาพนิ่ง 196</vt:lpstr>
      <vt:lpstr>ภาพนิ่ง 197</vt:lpstr>
      <vt:lpstr>ภาพนิ่ง 198</vt:lpstr>
      <vt:lpstr>ภาพนิ่ง 199</vt:lpstr>
      <vt:lpstr>ภาพนิ่ง 200</vt:lpstr>
      <vt:lpstr>ภาพนิ่ง 201</vt:lpstr>
      <vt:lpstr>ภาพนิ่ง 202</vt:lpstr>
      <vt:lpstr>ภาพนิ่ง 203</vt:lpstr>
      <vt:lpstr>ภาพนิ่ง 204</vt:lpstr>
      <vt:lpstr>ภาพนิ่ง 205</vt:lpstr>
      <vt:lpstr>ภาพนิ่ง 206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กลศาสตร์และการเคลื่อนที่</dc:title>
  <dc:creator>owner</dc:creator>
  <cp:lastModifiedBy>SATIT</cp:lastModifiedBy>
  <cp:revision>330</cp:revision>
  <dcterms:created xsi:type="dcterms:W3CDTF">2008-10-25T23:09:24Z</dcterms:created>
  <dcterms:modified xsi:type="dcterms:W3CDTF">2013-11-12T08:57:54Z</dcterms:modified>
</cp:coreProperties>
</file>