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61" r:id="rId12"/>
    <p:sldId id="262" r:id="rId13"/>
    <p:sldId id="280" r:id="rId14"/>
    <p:sldId id="276" r:id="rId15"/>
    <p:sldId id="279" r:id="rId16"/>
    <p:sldId id="281" r:id="rId17"/>
    <p:sldId id="283" r:id="rId18"/>
    <p:sldId id="282" r:id="rId19"/>
    <p:sldId id="277" r:id="rId20"/>
    <p:sldId id="264" r:id="rId21"/>
    <p:sldId id="265" r:id="rId22"/>
    <p:sldId id="266" r:id="rId23"/>
    <p:sldId id="267" r:id="rId24"/>
    <p:sldId id="263" r:id="rId25"/>
    <p:sldId id="278" r:id="rId26"/>
    <p:sldId id="274" r:id="rId27"/>
    <p:sldId id="275" r:id="rId28"/>
    <p:sldId id="299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22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23" r:id="rId56"/>
    <p:sldId id="310" r:id="rId57"/>
    <p:sldId id="311" r:id="rId58"/>
    <p:sldId id="312" r:id="rId59"/>
    <p:sldId id="332" r:id="rId60"/>
    <p:sldId id="329" r:id="rId61"/>
    <p:sldId id="313" r:id="rId62"/>
    <p:sldId id="324" r:id="rId63"/>
    <p:sldId id="315" r:id="rId64"/>
    <p:sldId id="316" r:id="rId65"/>
    <p:sldId id="325" r:id="rId66"/>
    <p:sldId id="326" r:id="rId67"/>
    <p:sldId id="333" r:id="rId68"/>
    <p:sldId id="327" r:id="rId69"/>
    <p:sldId id="330" r:id="rId70"/>
    <p:sldId id="331" r:id="rId71"/>
    <p:sldId id="328" r:id="rId72"/>
    <p:sldId id="318" r:id="rId73"/>
    <p:sldId id="314" r:id="rId74"/>
    <p:sldId id="319" r:id="rId75"/>
    <p:sldId id="320" r:id="rId76"/>
    <p:sldId id="321" r:id="rId77"/>
    <p:sldId id="337" r:id="rId78"/>
    <p:sldId id="334" r:id="rId79"/>
    <p:sldId id="335" r:id="rId80"/>
    <p:sldId id="336" r:id="rId81"/>
    <p:sldId id="338" r:id="rId82"/>
    <p:sldId id="339" r:id="rId83"/>
    <p:sldId id="343" r:id="rId84"/>
    <p:sldId id="344" r:id="rId85"/>
    <p:sldId id="341" r:id="rId86"/>
    <p:sldId id="340" r:id="rId87"/>
    <p:sldId id="345" r:id="rId88"/>
    <p:sldId id="342" r:id="rId89"/>
    <p:sldId id="346" r:id="rId90"/>
    <p:sldId id="348" r:id="rId91"/>
    <p:sldId id="347" r:id="rId92"/>
    <p:sldId id="349" r:id="rId93"/>
    <p:sldId id="351" r:id="rId94"/>
    <p:sldId id="350" r:id="rId9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9" d="100"/>
          <a:sy n="69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CEC7C-5EBD-45DD-81AA-7A1ACD5D363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BBCBB-DD74-4C3F-A8D2-B3672D1DBB16}" type="datetimeFigureOut">
              <a:rPr lang="th-TH" smtClean="0"/>
              <a:pPr/>
              <a:t>19/10/60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81FD6-7A65-4BB8-ACDB-F1CB2DCE08F8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h.wikipedia.org/wiki/%E0%B8%AA%E0%B8%96%E0%B8%B2%E0%B8%99%E0%B8%B0_(%E0%B8%AA%E0%B8%AA%E0%B8%B2%E0%B8%A3)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.wikipedia.org/wiki/%E0%B8%9B%E0%B8%A3%E0%B8%B4%E0%B8%A1%E0%B8%B2%E0%B8%95%E0%B8%A3" TargetMode="External"/><Relationship Id="rId5" Type="http://schemas.openxmlformats.org/officeDocument/2006/relationships/hyperlink" Target="http://th.wikipedia.org/w/index.php?title=%E0%B8%81%E0%B8%B2%E0%B8%A3%E0%B9%80%E0%B8%AA%E0%B8%B5%E0%B8%A2%E0%B8%A3%E0%B8%B9%E0%B8%9B%E0%B8%97%E0%B8%A3%E0%B8%87&amp;action=edit&amp;redlink=1" TargetMode="External"/><Relationship Id="rId4" Type="http://schemas.openxmlformats.org/officeDocument/2006/relationships/hyperlink" Target="http://th.wikipedia.org/wiki/%E0%B8%AA%E0%B8%AA%E0%B8%B2%E0%B8%A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h.wikipedia.org/wiki/%E0%B9%82%E0%B8%A1%E0%B9%80%E0%B8%A5%E0%B8%81%E0%B8%B8%E0%B8%A5" TargetMode="External"/><Relationship Id="rId2" Type="http://schemas.openxmlformats.org/officeDocument/2006/relationships/hyperlink" Target="http://th.wikipedia.org/wiki/%E0%B8%AD%E0%B8%B0%E0%B8%95%E0%B8%AD%E0%B8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th.wikipedia.org/wiki/%E0%B8%9E%E0%B8%A5%E0%B8%B1%E0%B8%87%E0%B8%87%E0%B8%B2%E0%B8%99%E0%B8%84%E0%B8%A7%E0%B8%B2%E0%B8%A1%E0%B8%A3%E0%B9%89%E0%B8%AD%E0%B8%99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5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3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7088"/>
            <a:ext cx="9144000" cy="6932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428604"/>
            <a:ext cx="7772400" cy="1470025"/>
          </a:xfrm>
        </p:spPr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</a:rPr>
              <a:t>สารและสมบัติของสสาร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3571876"/>
            <a:ext cx="6400800" cy="1752600"/>
          </a:xfrm>
        </p:spPr>
        <p:txBody>
          <a:bodyPr/>
          <a:lstStyle/>
          <a:p>
            <a:r>
              <a:rPr lang="th-TH" b="1" dirty="0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โดย</a:t>
            </a:r>
          </a:p>
          <a:p>
            <a:r>
              <a:rPr lang="th-TH" b="1" dirty="0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อาจารย์  1</a:t>
            </a:r>
          </a:p>
          <a:p>
            <a:r>
              <a:rPr lang="th-TH" b="1" dirty="0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โรงเรียนสาธิตมหาวิทยาลัยราช</a:t>
            </a:r>
            <a:r>
              <a:rPr lang="th-TH" b="1" dirty="0" err="1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ภัฏ</a:t>
            </a:r>
            <a:r>
              <a:rPr lang="th-TH" b="1" dirty="0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สวน</a:t>
            </a:r>
            <a:r>
              <a:rPr lang="th-TH" b="1" dirty="0" err="1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สุนัน</a:t>
            </a:r>
            <a:r>
              <a:rPr lang="th-TH" b="1" dirty="0" smtClean="0">
                <a:solidFill>
                  <a:srgbClr val="FFFF00"/>
                </a:solidFill>
                <a:latin typeface="BrowalliaUPC" pitchFamily="34" charset="-34"/>
                <a:cs typeface="BrowalliaUPC" pitchFamily="34" charset="-34"/>
              </a:rPr>
              <a:t>ทา </a:t>
            </a:r>
            <a:endParaRPr lang="th-TH" b="1" dirty="0">
              <a:solidFill>
                <a:srgbClr val="FFFF00"/>
              </a:solidFill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dirty="0" smtClean="0">
                <a:solidFill>
                  <a:srgbClr val="FF0000"/>
                </a:solidFill>
              </a:rPr>
              <a:t>ความหนาแน่นสัมพัทธ์* </a:t>
            </a:r>
            <a:r>
              <a:rPr lang="en-US" sz="3200" b="1" dirty="0" smtClean="0">
                <a:solidFill>
                  <a:srgbClr val="FF0000"/>
                </a:solidFill>
              </a:rPr>
              <a:t>(relative density)</a:t>
            </a:r>
            <a:endParaRPr lang="th-TH" sz="3200" b="1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600200"/>
            <a:ext cx="8001056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h-TH" dirty="0" smtClean="0"/>
              <a:t>		</a:t>
            </a:r>
            <a:r>
              <a:rPr lang="th-TH" sz="2800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คือ อัตราส่วนระหว่างความหนาแน่นของสารใด ๆ กับความหนาแน่นของ สารมาตรฐาน  เช่น  น้ำบริสุทธิ์ที่อุณหภูมิ </a:t>
            </a:r>
            <a:r>
              <a:rPr lang="en-US" sz="2400" dirty="0" smtClean="0">
                <a:solidFill>
                  <a:srgbClr val="00B050"/>
                </a:solidFill>
              </a:rPr>
              <a:t>4 </a:t>
            </a:r>
            <a:r>
              <a:rPr lang="th-TH" sz="2400" baseline="30000" dirty="0" smtClean="0">
                <a:solidFill>
                  <a:srgbClr val="00B050"/>
                </a:solidFill>
              </a:rPr>
              <a:t>๐</a:t>
            </a:r>
            <a:r>
              <a:rPr lang="en-US" sz="2400" dirty="0" smtClean="0">
                <a:solidFill>
                  <a:srgbClr val="00B050"/>
                </a:solidFill>
              </a:rPr>
              <a:t>C</a:t>
            </a:r>
            <a:r>
              <a:rPr lang="en-US" dirty="0" smtClean="0"/>
              <a:t> </a:t>
            </a:r>
            <a:r>
              <a:rPr lang="th-TH" sz="2800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ความดัน </a:t>
            </a:r>
            <a:r>
              <a:rPr lang="en-US" sz="2400" dirty="0" smtClean="0">
                <a:solidFill>
                  <a:srgbClr val="00B050"/>
                </a:solidFill>
              </a:rPr>
              <a:t>1 </a:t>
            </a:r>
            <a:r>
              <a:rPr lang="en-US" sz="2400" dirty="0" err="1" smtClean="0">
                <a:solidFill>
                  <a:srgbClr val="00B050"/>
                </a:solidFill>
              </a:rPr>
              <a:t>atm</a:t>
            </a:r>
            <a:r>
              <a:rPr lang="th-TH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(1.000 </a:t>
            </a:r>
            <a:r>
              <a:rPr lang="en-US" sz="2400" dirty="0" smtClean="0">
                <a:solidFill>
                  <a:srgbClr val="00B050"/>
                </a:solidFill>
                <a:sym typeface="Symbol" pitchFamily="18" charset="2"/>
              </a:rPr>
              <a:t> 10</a:t>
            </a:r>
            <a:r>
              <a:rPr lang="en-US" sz="2800" baseline="30000" dirty="0" smtClean="0">
                <a:solidFill>
                  <a:srgbClr val="00B050"/>
                </a:solidFill>
                <a:sym typeface="Symbol" pitchFamily="18" charset="2"/>
              </a:rPr>
              <a:t>3</a:t>
            </a:r>
            <a:r>
              <a:rPr lang="en-US" sz="2400" dirty="0" smtClean="0">
                <a:solidFill>
                  <a:srgbClr val="00B050"/>
                </a:solidFill>
                <a:sym typeface="Symbol" pitchFamily="18" charset="2"/>
              </a:rPr>
              <a:t>  </a:t>
            </a:r>
            <a:r>
              <a:rPr lang="en-US" sz="2400" dirty="0" smtClean="0">
                <a:solidFill>
                  <a:srgbClr val="00B050"/>
                </a:solidFill>
              </a:rPr>
              <a:t>kg/m</a:t>
            </a:r>
            <a:r>
              <a:rPr lang="en-US" sz="2800" baseline="30000" dirty="0" smtClean="0">
                <a:solidFill>
                  <a:srgbClr val="00B050"/>
                </a:solidFill>
              </a:rPr>
              <a:t>3</a:t>
            </a:r>
            <a:r>
              <a:rPr lang="en-US" sz="2400" dirty="0" smtClean="0">
                <a:solidFill>
                  <a:srgbClr val="00B050"/>
                </a:solidFill>
              </a:rPr>
              <a:t>)  </a:t>
            </a:r>
            <a:r>
              <a:rPr lang="th-TH" sz="2800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ไม่มีหน่วย</a:t>
            </a:r>
          </a:p>
          <a:p>
            <a:pPr eaLnBrk="1" hangingPunct="1">
              <a:buFont typeface="Wingdings" pitchFamily="2" charset="2"/>
              <a:buNone/>
            </a:pPr>
            <a:endParaRPr lang="th-TH" dirty="0" smtClean="0"/>
          </a:p>
          <a:p>
            <a:pPr eaLnBrk="1" hangingPunct="1">
              <a:buFont typeface="Wingdings" pitchFamily="2" charset="2"/>
              <a:buNone/>
            </a:pPr>
            <a:r>
              <a:rPr lang="th-TH" sz="2800" b="1" baseline="30000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*</a:t>
            </a:r>
            <a:r>
              <a:rPr lang="th-TH" sz="28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เดิมเรียกว่า  </a:t>
            </a:r>
            <a:r>
              <a:rPr lang="th-TH" sz="2800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ความถ่วงจำเพาะ </a:t>
            </a:r>
            <a:r>
              <a:rPr lang="en-US" sz="2400" b="1" dirty="0" smtClean="0">
                <a:solidFill>
                  <a:srgbClr val="00B050"/>
                </a:solidFill>
              </a:rPr>
              <a:t>(specific gravity)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85728"/>
            <a:ext cx="628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สมบัติเชิงกลของ</a:t>
            </a:r>
            <a:r>
              <a:rPr lang="th-TH" sz="3200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สาร</a:t>
            </a:r>
          </a:p>
          <a:p>
            <a:pPr algn="ctr"/>
            <a:r>
              <a:rPr lang="th-TH" sz="3200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ของแข็ง</a:t>
            </a:r>
            <a:endParaRPr lang="en-US" sz="3200" b="1" dirty="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" name="Picture 2" descr="soli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2119324" cy="2119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1643050"/>
            <a:ext cx="5786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ของแข็ง 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คือ 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  <a:hlinkClick r:id="rId3" tooltip="สถานะ (สสาร)"/>
              </a:rPr>
              <a:t>สถานะ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 ของ 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  <a:hlinkClick r:id="rId4" tooltip="สสาร"/>
              </a:rPr>
              <a:t>สสาร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 ซึ่งมีลักษณะเฉพาะ ที่สามารถทนและต้านทานต่อ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  <a:hlinkClick r:id="rId5" tooltip="การเสียรูปทรง (หน้านี้ไม่มี)"/>
              </a:rPr>
              <a:t>การเสียรูปทรง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 และการเปลี่ยนแปลงใน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  <a:hlinkClick r:id="rId6" tooltip="ปริมาตร"/>
              </a:rPr>
              <a:t>ปริมาตร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ของตัวมัน</a:t>
            </a:r>
            <a:r>
              <a:rPr lang="th-TH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เอง</a:t>
            </a:r>
            <a:endParaRPr lang="th-TH" b="1" dirty="0">
              <a:solidFill>
                <a:srgbClr val="00B0F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3143248"/>
            <a:ext cx="78581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มีการจัดเรียงตัวของอนุภาคองค์ประกอบใกล้ชิดกัน แรงยึดเหนี่ยวระหว่างอนุภาคมีค่ามาก อนุภาคของแข็งจึงเคลื่อนที่ไม่ได้ แต่จะสั่นไปมาได้เล็กน้อย เนื่องจากมีช่องว่างระหว่างโมเลกุลน้อยมาก ของแข็งจึงไหลไม่ได้เหมือนของเหลว และอัดไม่ได้เหมือนแก๊ส </a:t>
            </a:r>
          </a:p>
          <a:p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ของแข็งส่วนใหญ่มีลักษณะเป็นผลึก </a:t>
            </a:r>
            <a:r>
              <a:rPr lang="en-US" dirty="0" smtClean="0">
                <a:solidFill>
                  <a:srgbClr val="FF0000"/>
                </a:solidFill>
                <a:latin typeface="Book Antiqua" pitchFamily="18" charset="0"/>
              </a:rPr>
              <a:t>(crystalline)</a:t>
            </a:r>
            <a:r>
              <a:rPr lang="th-TH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th-TH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มีการจัดเรียง มีรูปทรงเรขาคณิตที่แน่นอน</a:t>
            </a:r>
            <a:endParaRPr lang="th-TH" b="1" dirty="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357166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สมบัติทั่วไปของ</a:t>
            </a:r>
            <a:r>
              <a:rPr lang="th-TH" sz="32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ของแข็ง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285860"/>
            <a:ext cx="7715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1.รูปร่างแน่นอน มีรูปทรงเรขาคณิต</a:t>
            </a:r>
            <a:r>
              <a:rPr lang="en-US" dirty="0">
                <a:solidFill>
                  <a:srgbClr val="0070C0"/>
                </a:solidFill>
              </a:rPr>
              <a:t>(geometry)</a:t>
            </a:r>
            <a:r>
              <a:rPr lang="en-US" dirty="0"/>
              <a:t> </a:t>
            </a:r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เฉพาะตัว ปริมาตรเปลี่ยนน้อยมากเมื่อความดันเปลี่ยน</a:t>
            </a:r>
            <a:endParaRPr lang="en-US" b="1" dirty="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pic>
        <p:nvPicPr>
          <p:cNvPr id="4" name="Picture 3" descr="sodiu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857364"/>
            <a:ext cx="3608398" cy="4521366"/>
          </a:xfrm>
          <a:prstGeom prst="rect">
            <a:avLst/>
          </a:prstGeom>
        </p:spPr>
      </p:pic>
      <p:pic>
        <p:nvPicPr>
          <p:cNvPr id="5" name="Picture 4" descr="r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786058"/>
            <a:ext cx="3696525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7885574" cy="37862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3115" cy="714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7748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62330" cy="3692958"/>
          </a:xfrm>
          <a:prstGeom prst="rect">
            <a:avLst/>
          </a:prstGeom>
        </p:spPr>
      </p:pic>
      <p:pic>
        <p:nvPicPr>
          <p:cNvPr id="4" name="Picture 3" descr="img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2714620"/>
            <a:ext cx="6072230" cy="35944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_new_clip_image00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8501124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_new_clip_image0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306" y="682760"/>
            <a:ext cx="8741412" cy="50608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_new_clip_image03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3789671" cy="2357454"/>
          </a:xfrm>
          <a:prstGeom prst="rect">
            <a:avLst/>
          </a:prstGeom>
        </p:spPr>
      </p:pic>
      <p:pic>
        <p:nvPicPr>
          <p:cNvPr id="3" name="Picture 2" descr="page2_new_clip_image0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370371"/>
            <a:ext cx="2214578" cy="3487629"/>
          </a:xfrm>
          <a:prstGeom prst="rect">
            <a:avLst/>
          </a:prstGeom>
        </p:spPr>
      </p:pic>
      <p:pic>
        <p:nvPicPr>
          <p:cNvPr id="4" name="Picture 3" descr="page2_new_clip_image0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85728"/>
            <a:ext cx="3209942" cy="2725761"/>
          </a:xfrm>
          <a:prstGeom prst="rect">
            <a:avLst/>
          </a:prstGeom>
        </p:spPr>
      </p:pic>
      <p:pic>
        <p:nvPicPr>
          <p:cNvPr id="5" name="Picture 4" descr="page2_new_clip_image02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336656"/>
            <a:ext cx="2571768" cy="35213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40128"/>
            <a:ext cx="4572032" cy="408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428604"/>
            <a:ext cx="63579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คะแนน  60  </a:t>
            </a:r>
            <a:r>
              <a:rPr lang="en-US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:  40</a:t>
            </a:r>
            <a:endParaRPr lang="th-TH" sz="3200" b="1" dirty="0" smtClean="0">
              <a:solidFill>
                <a:srgbClr val="00B0F0"/>
              </a:solidFill>
              <a:latin typeface="AngsanaUPC" pitchFamily="18" charset="-34"/>
              <a:cs typeface="AngsanaUPC" pitchFamily="18" charset="-34"/>
            </a:endParaRPr>
          </a:p>
          <a:p>
            <a:r>
              <a:rPr lang="th-TH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1. กลศาสตร์</a:t>
            </a:r>
            <a:r>
              <a:rPr lang="th-TH" sz="3200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ของของ</a:t>
            </a:r>
            <a:r>
              <a:rPr lang="th-TH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ไหล</a:t>
            </a:r>
          </a:p>
          <a:p>
            <a:r>
              <a:rPr lang="th-TH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2. </a:t>
            </a:r>
            <a:r>
              <a:rPr lang="th-TH" sz="3200" b="1" dirty="0" err="1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เทอร์</a:t>
            </a:r>
            <a:r>
              <a:rPr lang="th-TH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โมไดนามิกส์(</a:t>
            </a:r>
            <a:r>
              <a:rPr lang="th-TH" sz="3200" b="1" dirty="0" err="1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อุณหพล</a:t>
            </a:r>
            <a:r>
              <a:rPr lang="th-TH" sz="3200" b="1" dirty="0" smtClean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ศาสตร์)</a:t>
            </a:r>
            <a:endParaRPr lang="en-US" sz="3200" b="1" dirty="0">
              <a:solidFill>
                <a:srgbClr val="00B0F0"/>
              </a:solidFill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pic>
        <p:nvPicPr>
          <p:cNvPr id="3" name="Picture 2" descr="mechanics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2125256"/>
            <a:ext cx="5786478" cy="43398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428604"/>
            <a:ext cx="75724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	2. มี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สภาพแข็งแกร่งเนื่องจากอนุภาคของ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  <a:hlinkClick r:id="rId2" tooltip="อะตอม"/>
              </a:rPr>
              <a:t>อะตอม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หรือ 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  <a:hlinkClick r:id="rId3" tooltip="โมเลกุล"/>
              </a:rPr>
              <a:t>โมเลกุล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ที่ประกอบกันเป็นของแข็ง อยู่ใกล้ชิดกันมาก เคลื่อนที่ไม่ได้แต่สั่นไหวได้</a:t>
            </a:r>
            <a:endParaRPr lang="en-US" sz="3200" b="1" dirty="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pic>
        <p:nvPicPr>
          <p:cNvPr id="3" name="Picture 2" descr="soli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143116"/>
            <a:ext cx="3214710" cy="3214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7620" y="1857364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sz="3200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3. มี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แรงดึงดูดระหว่างอะตอม โมเลกุลหรือไอออน มากกว่าในแก๊สและ</a:t>
            </a:r>
            <a:r>
              <a:rPr lang="th-TH" sz="3200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ของเหลว</a:t>
            </a:r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000372"/>
            <a:ext cx="40576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357166"/>
            <a:ext cx="3929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4. ของแข็ง</a:t>
            </a:r>
            <a:r>
              <a:rPr lang="th-TH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บางชนิดเช่น </a:t>
            </a:r>
            <a:r>
              <a:rPr lang="th-TH" b="1" dirty="0" err="1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แนพธาลีน</a:t>
            </a:r>
            <a:r>
              <a:rPr lang="th-TH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 การบูร พิมเสน และไอโอดีน เปลี่ยนสถานะจากของแข็งเป็นไอ โดยไม่ผ่านการเป้นของเหลว เรียกว่าการระเหิด</a:t>
            </a:r>
            <a:r>
              <a:rPr lang="en-US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(sublimation)</a:t>
            </a:r>
          </a:p>
          <a:p>
            <a:endParaRPr lang="th-TH" dirty="0"/>
          </a:p>
        </p:txBody>
      </p:sp>
      <p:pic>
        <p:nvPicPr>
          <p:cNvPr id="4" name="Picture 3" descr="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57166"/>
            <a:ext cx="3786214" cy="2143140"/>
          </a:xfrm>
          <a:prstGeom prst="rect">
            <a:avLst/>
          </a:prstGeom>
        </p:spPr>
      </p:pic>
      <p:pic>
        <p:nvPicPr>
          <p:cNvPr id="5" name="Picture 4" descr="การบู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928934"/>
            <a:ext cx="4752983" cy="3564737"/>
          </a:xfrm>
          <a:prstGeom prst="rect">
            <a:avLst/>
          </a:prstGeom>
        </p:spPr>
      </p:pic>
      <p:pic>
        <p:nvPicPr>
          <p:cNvPr id="6" name="Picture 5" descr="การบูร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930899"/>
            <a:ext cx="4429156" cy="34824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00042"/>
            <a:ext cx="76438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sz="3200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5. ถ้า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มีแรงที่มากพอมากระทำ คุณสมบัติหรือองค์ประกอบของอะตอมภายในจะถูกทำลาย และเป็นเหตุให้เสียรูปทรงอย่างถาวร</a:t>
            </a:r>
            <a:endParaRPr lang="en-US" sz="3200" b="1" dirty="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pic>
        <p:nvPicPr>
          <p:cNvPr id="3" name="Picture 2" descr="ความเค้นเฉือ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785926"/>
            <a:ext cx="6072230" cy="45267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7643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6. ของแข็ง</a:t>
            </a:r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บางชนิดมี </a:t>
            </a:r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  <a:hlinkClick r:id="rId2" tooltip="พลังงานความร้อน"/>
              </a:rPr>
              <a:t>พลังงานความร้อน</a:t>
            </a:r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(thermal energy)</a:t>
            </a:r>
            <a:r>
              <a:rPr lang="en-US" dirty="0"/>
              <a:t> </a:t>
            </a:r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อะตอมของมันจึงมีการสั่นไหว แต่อย่างไรก็ดีการเคลื่อนไหวนี้ก็เกิดขึ้นเล็กน้อยและเร็วมากจนกระทั่งไม่สามารถสังเกตได้ด้วยวิธีธรรมดา</a:t>
            </a:r>
            <a:endParaRPr lang="en-US" b="1" dirty="0">
              <a:solidFill>
                <a:srgbClr val="00B050"/>
              </a:solidFill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pic>
        <p:nvPicPr>
          <p:cNvPr id="3" name="Picture 2" descr="CIMG2493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2285992"/>
            <a:ext cx="4804403" cy="360330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571480"/>
            <a:ext cx="7286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7.  เมื่อ</a:t>
            </a:r>
            <a:r>
              <a:rPr lang="th-TH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ให้พลังงานความร้อน ทำให้โมเลกุลหรืออะตอมของของแข็งมีพลังงานจลน์เพิ่มขึ้น </a:t>
            </a:r>
            <a:r>
              <a:rPr lang="th-TH" b="1" dirty="0">
                <a:solidFill>
                  <a:srgbClr val="00B0F0"/>
                </a:solidFill>
                <a:latin typeface="AngsanaUPC" pitchFamily="18" charset="-34"/>
                <a:cs typeface="AngsanaUPC" pitchFamily="18" charset="-34"/>
              </a:rPr>
              <a:t>ทำให้โมเลกุลเกิดการสั่นไหวเพียงพอที่จะเอาชนะแรงดึงดูดระหว่างโมเลกุล ทำให้โครงสร้างของของแข็งที่เป็นระเบียบสลายตัวลงเปลี่ยนสถานะเป็นของเหลว</a:t>
            </a:r>
            <a:endParaRPr lang="en-US" b="1" dirty="0">
              <a:solidFill>
                <a:srgbClr val="00B0F0"/>
              </a:solidFill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pic>
        <p:nvPicPr>
          <p:cNvPr id="3" name="Picture 2" descr="foundr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6058"/>
            <a:ext cx="4786346" cy="3500015"/>
          </a:xfrm>
          <a:prstGeom prst="rect">
            <a:avLst/>
          </a:prstGeom>
        </p:spPr>
      </p:pic>
      <p:pic>
        <p:nvPicPr>
          <p:cNvPr id="4" name="Picture 3" descr="d070111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0201" y="2428868"/>
            <a:ext cx="4973799" cy="41481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3333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976" y="1785926"/>
            <a:ext cx="5153024" cy="266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3643306" y="2285992"/>
            <a:ext cx="1214446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ight Arrow 6"/>
          <p:cNvSpPr/>
          <p:nvPr/>
        </p:nvSpPr>
        <p:spPr>
          <a:xfrm rot="10800000">
            <a:off x="3643306" y="2857496"/>
            <a:ext cx="1214446" cy="28575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2928926" y="1714488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จุดหลอมเหลว</a:t>
            </a:r>
            <a:endParaRPr lang="th-TH" b="1" dirty="0">
              <a:solidFill>
                <a:srgbClr val="00B05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3143248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จุดเยือกแข็ง</a:t>
            </a:r>
            <a:endParaRPr lang="th-TH" b="1" dirty="0">
              <a:solidFill>
                <a:srgbClr val="00B05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428604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ของแข็งแบ่งออกเป็น  2 ประเภท</a:t>
            </a:r>
            <a:endParaRPr lang="en-US" sz="3200" b="1" dirty="0" smtClean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857364"/>
            <a:ext cx="3571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	1.ผลึกของแข็ง  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คือ ของแข็งที่มีอนุภาคหรืออะตอมภายในมีการจัดเรียงตัวอย่างเป็นระเบียบและมีรูปทรงทางเรขาคณิตตามระบบผลึก 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เช่น ผลึกเกลือแกง น้ำตาลทราย กำมะถัน ดินประสิว </a:t>
            </a:r>
            <a:endParaRPr lang="th-TH" b="1" dirty="0">
              <a:solidFill>
                <a:srgbClr val="00B0F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" name="Picture 4" descr="sodiumcr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1571612"/>
            <a:ext cx="4648200" cy="43910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785926"/>
            <a:ext cx="5500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2. </a:t>
            </a:r>
            <a:r>
              <a:rPr lang="th-TH" b="1" dirty="0" err="1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ของแข็งอ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สัณฐาน 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กล่าวคือ ของแข็งที่มีอนุภาคหรืออะตอมภายในมีการจัดเรียงตัวอย่างไม่เป็นระเบียบ และไม่มีรูปทรงเรขาคณิตที่แน่นอน 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เช่น แก้ว ยาง พลาสติก</a:t>
            </a:r>
            <a:endParaRPr lang="th-TH" b="1" dirty="0">
              <a:solidFill>
                <a:srgbClr val="00B0F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714356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ความดัน</a:t>
            </a:r>
            <a:r>
              <a:rPr lang="th-TH" sz="3600" b="1" dirty="0" smtClean="0"/>
              <a:t> </a:t>
            </a:r>
            <a:r>
              <a:rPr lang="en-US" b="1" dirty="0" smtClean="0"/>
              <a:t>(pressure) - P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2143116"/>
            <a:ext cx="70009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คือ อัตราส่วนระหว่างขนาดของแรงที่กระทำตั้งฉากกับพื้นที่ใด ๆ มีหน่วย</a:t>
            </a:r>
          </a:p>
          <a:p>
            <a:r>
              <a:rPr lang="th-TH" dirty="0" smtClean="0"/>
              <a:t>    เป็น </a:t>
            </a:r>
            <a:r>
              <a:rPr lang="th-TH" dirty="0" err="1" smtClean="0"/>
              <a:t>นิว</a:t>
            </a:r>
            <a:r>
              <a:rPr lang="th-TH" dirty="0" smtClean="0"/>
              <a:t>ตันต่อตารางเมตร </a:t>
            </a:r>
            <a:r>
              <a:rPr lang="en-US" sz="2000" dirty="0" smtClean="0"/>
              <a:t>(N/m</a:t>
            </a:r>
            <a:r>
              <a:rPr lang="en-US" sz="2400" baseline="30000" dirty="0" smtClean="0"/>
              <a:t>2</a:t>
            </a:r>
            <a:r>
              <a:rPr lang="en-US" sz="2000" dirty="0" smtClean="0"/>
              <a:t>)</a:t>
            </a:r>
            <a:r>
              <a:rPr lang="en-US" dirty="0" smtClean="0"/>
              <a:t> </a:t>
            </a:r>
            <a:r>
              <a:rPr lang="th-TH" dirty="0" smtClean="0"/>
              <a:t>หรือ พาสคัล </a:t>
            </a:r>
            <a:r>
              <a:rPr lang="en-US" sz="2000" dirty="0" smtClean="0"/>
              <a:t>(Pa)</a:t>
            </a:r>
            <a:r>
              <a:rPr lang="th-TH" sz="2000" dirty="0" smtClean="0"/>
              <a:t>  </a:t>
            </a:r>
            <a:r>
              <a:rPr lang="th-TH" dirty="0" smtClean="0"/>
              <a:t>เป็น</a:t>
            </a:r>
          </a:p>
          <a:p>
            <a:r>
              <a:rPr lang="th-TH" dirty="0" smtClean="0"/>
              <a:t>    </a:t>
            </a:r>
            <a:r>
              <a:rPr lang="th-TH" dirty="0" err="1" smtClean="0"/>
              <a:t>ปริมาณส</a:t>
            </a:r>
            <a:r>
              <a:rPr lang="th-TH" dirty="0" smtClean="0"/>
              <a:t>เก</a:t>
            </a:r>
            <a:r>
              <a:rPr lang="th-TH" dirty="0" err="1" smtClean="0"/>
              <a:t>ลาร์</a:t>
            </a:r>
            <a:endParaRPr lang="th-TH" dirty="0" smtClean="0"/>
          </a:p>
          <a:p>
            <a:endParaRPr lang="th-TH" dirty="0" smtClean="0"/>
          </a:p>
          <a:p>
            <a:r>
              <a:rPr lang="th-TH" dirty="0" smtClean="0"/>
              <a:t>	เมื่อ  </a:t>
            </a:r>
            <a:r>
              <a:rPr lang="en-US" dirty="0" smtClean="0"/>
              <a:t>     </a:t>
            </a:r>
            <a:r>
              <a:rPr lang="en-US" sz="2000" dirty="0" smtClean="0"/>
              <a:t>P</a:t>
            </a:r>
            <a:r>
              <a:rPr lang="en-US" dirty="0" smtClean="0"/>
              <a:t> </a:t>
            </a:r>
            <a:r>
              <a:rPr lang="th-TH" dirty="0" smtClean="0"/>
              <a:t>คือ ความดัน </a:t>
            </a:r>
            <a:r>
              <a:rPr lang="en-US" sz="2000" dirty="0" smtClean="0"/>
              <a:t>(N/m</a:t>
            </a:r>
            <a:r>
              <a:rPr lang="en-US" sz="2400" baseline="30000" dirty="0" smtClean="0"/>
              <a:t>2</a:t>
            </a:r>
            <a:r>
              <a:rPr lang="en-US" sz="2000" dirty="0" smtClean="0"/>
              <a:t>)</a:t>
            </a:r>
            <a:endParaRPr lang="en-US" dirty="0" smtClean="0"/>
          </a:p>
          <a:p>
            <a:r>
              <a:rPr lang="en-US" dirty="0" smtClean="0"/>
              <a:t>	           </a:t>
            </a:r>
            <a:r>
              <a:rPr lang="en-US" sz="2000" dirty="0" smtClean="0"/>
              <a:t>F</a:t>
            </a:r>
            <a:r>
              <a:rPr lang="en-US" dirty="0" smtClean="0"/>
              <a:t> </a:t>
            </a:r>
            <a:r>
              <a:rPr lang="th-TH" dirty="0" smtClean="0"/>
              <a:t>คือ แรงกระทำตั้งฉาก </a:t>
            </a:r>
            <a:r>
              <a:rPr lang="en-US" sz="2000" dirty="0" smtClean="0"/>
              <a:t>(N)</a:t>
            </a:r>
          </a:p>
          <a:p>
            <a:r>
              <a:rPr lang="en-US" dirty="0" smtClean="0"/>
              <a:t>		</a:t>
            </a:r>
            <a:r>
              <a:rPr lang="en-US" sz="2000" dirty="0" smtClean="0"/>
              <a:t>A</a:t>
            </a:r>
            <a:r>
              <a:rPr lang="en-US" dirty="0" smtClean="0"/>
              <a:t> </a:t>
            </a:r>
            <a:r>
              <a:rPr lang="th-TH" dirty="0" smtClean="0"/>
              <a:t>คือ พื้นที่ </a:t>
            </a:r>
            <a:r>
              <a:rPr lang="en-US" sz="2000" dirty="0" smtClean="0"/>
              <a:t>(m</a:t>
            </a:r>
            <a:r>
              <a:rPr lang="en-US" sz="2400" baseline="30000" dirty="0" smtClean="0"/>
              <a:t>2</a:t>
            </a:r>
            <a:r>
              <a:rPr lang="en-US" sz="2000" dirty="0" smtClean="0"/>
              <a:t>)</a:t>
            </a:r>
            <a:endParaRPr lang="th-TH" dirty="0"/>
          </a:p>
        </p:txBody>
      </p:sp>
      <p:graphicFrame>
        <p:nvGraphicFramePr>
          <p:cNvPr id="52226" name="Object 4"/>
          <p:cNvGraphicFramePr>
            <a:graphicFrameLocks noChangeAspect="1"/>
          </p:cNvGraphicFramePr>
          <p:nvPr/>
        </p:nvGraphicFramePr>
        <p:xfrm>
          <a:off x="5572132" y="3786190"/>
          <a:ext cx="19812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Equation" r:id="rId3" imgW="419040" imgH="469800" progId="Equation.3">
                  <p:embed/>
                </p:oleObj>
              </mc:Choice>
              <mc:Fallback>
                <p:oleObj name="Equation" r:id="rId3" imgW="4190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3786190"/>
                        <a:ext cx="1981200" cy="1320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428604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สภาพยืดหยุ่นของของแข็ง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42910" y="1285860"/>
            <a:ext cx="7643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สภาพยืดหยุ่น</a:t>
            </a:r>
            <a:r>
              <a:rPr lang="en-US" dirty="0" smtClean="0"/>
              <a:t>(Elasticity) </a:t>
            </a:r>
            <a:r>
              <a:rPr lang="th-TH" dirty="0" smtClean="0"/>
              <a:t>เป็นสมบัติอย่างหนึ่งของวัสดุที่มีการเปลี่ยนรูปร่าง เมื่อมีแรงภายนอกมากระทำ และสามารถคืนตัวกลับสู่รูปร่างเดิมได้เมื่อแรงที่มากระทำหมดไป เช่น สภาพยืดหยุ่นของสปริง ฟองน้ำ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3714752"/>
            <a:ext cx="7000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สภาพพลาสติก </a:t>
            </a:r>
            <a:r>
              <a:rPr lang="en-US" dirty="0" smtClean="0"/>
              <a:t>(Plasticity)</a:t>
            </a:r>
            <a:r>
              <a:rPr lang="th-TH" dirty="0" smtClean="0"/>
              <a:t> เป็นสมบัติอย่างหนึ่งของวัสดุมีการเปลี่ยนรูปร่างไปอย่างถาวร โดยผิววัสดุไม่มีการฉีกขาดหรือแตกหักเมื่อมีแรงมากระทำ เช่น ดินน้ำมัน</a:t>
            </a: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571480"/>
            <a:ext cx="7572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70C0"/>
                </a:solidFill>
              </a:rPr>
              <a:t>เรา</a:t>
            </a:r>
            <a:r>
              <a:rPr lang="th-TH" b="1" dirty="0">
                <a:solidFill>
                  <a:srgbClr val="0070C0"/>
                </a:solidFill>
              </a:rPr>
              <a:t>อาจแบ่งสสารออกเป็น  3  สถานะ  คือ ของแข็ง ของเหลว และแก๊ส ในบางแห่งจะนับผลึกเหลว </a:t>
            </a:r>
            <a:r>
              <a:rPr lang="en-US" dirty="0">
                <a:solidFill>
                  <a:srgbClr val="00B050"/>
                </a:solidFill>
              </a:rPr>
              <a:t>(liquid crystal) </a:t>
            </a:r>
            <a:r>
              <a:rPr lang="th-TH" b="1" dirty="0">
                <a:solidFill>
                  <a:srgbClr val="0070C0"/>
                </a:solidFill>
              </a:rPr>
              <a:t>พลาสมา (แก๊สในสภาพที่เป็นไอออน) และของหลอมเหลว </a:t>
            </a:r>
            <a:r>
              <a:rPr lang="en-US" dirty="0">
                <a:solidFill>
                  <a:srgbClr val="00B050"/>
                </a:solidFill>
              </a:rPr>
              <a:t>(molten salt state)</a:t>
            </a:r>
            <a:r>
              <a:rPr lang="en-US" dirty="0"/>
              <a:t> </a:t>
            </a:r>
            <a:r>
              <a:rPr lang="th-TH" b="1" dirty="0">
                <a:solidFill>
                  <a:srgbClr val="0070C0"/>
                </a:solidFill>
              </a:rPr>
              <a:t>เป็นสถานะเพิ่มเติมด้วย </a:t>
            </a:r>
          </a:p>
        </p:txBody>
      </p:sp>
      <p:pic>
        <p:nvPicPr>
          <p:cNvPr id="3" name="Picture 2" descr="soli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714620"/>
            <a:ext cx="2119324" cy="2119324"/>
          </a:xfrm>
          <a:prstGeom prst="rect">
            <a:avLst/>
          </a:prstGeom>
        </p:spPr>
      </p:pic>
      <p:pic>
        <p:nvPicPr>
          <p:cNvPr id="4" name="Picture 3" descr="liqu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714620"/>
            <a:ext cx="2119324" cy="2119324"/>
          </a:xfrm>
          <a:prstGeom prst="rect">
            <a:avLst/>
          </a:prstGeom>
        </p:spPr>
      </p:pic>
      <p:pic>
        <p:nvPicPr>
          <p:cNvPr id="5" name="Picture 4" descr="ga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714620"/>
            <a:ext cx="2143140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642918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ขีดจำกัดสภาพยืดหยุ่นของของแข็ง</a:t>
            </a:r>
            <a:endParaRPr lang="th-TH" dirty="0"/>
          </a:p>
        </p:txBody>
      </p:sp>
      <p:pic>
        <p:nvPicPr>
          <p:cNvPr id="3" name="Picture 2" descr="สปริ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00174"/>
            <a:ext cx="2524125" cy="37909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214810" y="4857760"/>
            <a:ext cx="2786082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2749934" y="3393678"/>
            <a:ext cx="2939276" cy="9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3857620" y="3643314"/>
            <a:ext cx="1571636" cy="8572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5073445" y="2917723"/>
            <a:ext cx="530942" cy="371167"/>
          </a:xfrm>
          <a:custGeom>
            <a:avLst/>
            <a:gdLst>
              <a:gd name="connsiteX0" fmla="*/ 0 w 530942"/>
              <a:gd name="connsiteY0" fmla="*/ 371167 h 371167"/>
              <a:gd name="connsiteX1" fmla="*/ 147484 w 530942"/>
              <a:gd name="connsiteY1" fmla="*/ 46703 h 371167"/>
              <a:gd name="connsiteX2" fmla="*/ 530942 w 530942"/>
              <a:gd name="connsiteY2" fmla="*/ 90948 h 37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942" h="371167">
                <a:moveTo>
                  <a:pt x="0" y="371167"/>
                </a:moveTo>
                <a:cubicBezTo>
                  <a:pt x="29497" y="232286"/>
                  <a:pt x="58994" y="93406"/>
                  <a:pt x="147484" y="46703"/>
                </a:cubicBezTo>
                <a:cubicBezTo>
                  <a:pt x="235974" y="0"/>
                  <a:pt x="383458" y="45474"/>
                  <a:pt x="530942" y="90948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reeform 16"/>
          <p:cNvSpPr/>
          <p:nvPr/>
        </p:nvSpPr>
        <p:spPr>
          <a:xfrm>
            <a:off x="5589639" y="2772697"/>
            <a:ext cx="1297858" cy="476865"/>
          </a:xfrm>
          <a:custGeom>
            <a:avLst/>
            <a:gdLst>
              <a:gd name="connsiteX0" fmla="*/ 0 w 1297858"/>
              <a:gd name="connsiteY0" fmla="*/ 221226 h 476865"/>
              <a:gd name="connsiteX1" fmla="*/ 442451 w 1297858"/>
              <a:gd name="connsiteY1" fmla="*/ 457200 h 476865"/>
              <a:gd name="connsiteX2" fmla="*/ 840658 w 1297858"/>
              <a:gd name="connsiteY2" fmla="*/ 103238 h 476865"/>
              <a:gd name="connsiteX3" fmla="*/ 1297858 w 1297858"/>
              <a:gd name="connsiteY3" fmla="*/ 0 h 47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858" h="476865">
                <a:moveTo>
                  <a:pt x="0" y="221226"/>
                </a:moveTo>
                <a:cubicBezTo>
                  <a:pt x="151170" y="349045"/>
                  <a:pt x="302341" y="476865"/>
                  <a:pt x="442451" y="457200"/>
                </a:cubicBezTo>
                <a:cubicBezTo>
                  <a:pt x="582561" y="437535"/>
                  <a:pt x="698090" y="179438"/>
                  <a:pt x="840658" y="103238"/>
                </a:cubicBezTo>
                <a:cubicBezTo>
                  <a:pt x="983226" y="27038"/>
                  <a:pt x="1140542" y="13519"/>
                  <a:pt x="1297858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extBox 17"/>
          <p:cNvSpPr txBox="1"/>
          <p:nvPr/>
        </p:nvSpPr>
        <p:spPr>
          <a:xfrm>
            <a:off x="4286248" y="5072074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ความยาวที่สปริงยืดออก </a:t>
            </a:r>
            <a:r>
              <a:rPr lang="en-US" dirty="0" smtClean="0"/>
              <a:t>(x)</a:t>
            </a:r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368999" y="2917357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ขนาดของแรงที่ใช้ดึง </a:t>
            </a:r>
            <a:r>
              <a:rPr lang="en-US" dirty="0" smtClean="0"/>
              <a:t>(F)</a:t>
            </a:r>
            <a:endParaRPr lang="th-TH" dirty="0"/>
          </a:p>
        </p:txBody>
      </p:sp>
      <p:sp>
        <p:nvSpPr>
          <p:cNvPr id="21" name="TextBox 20"/>
          <p:cNvSpPr txBox="1"/>
          <p:nvPr/>
        </p:nvSpPr>
        <p:spPr>
          <a:xfrm>
            <a:off x="6715140" y="2643182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th-TH" dirty="0"/>
          </a:p>
        </p:txBody>
      </p:sp>
      <p:sp>
        <p:nvSpPr>
          <p:cNvPr id="22" name="TextBox 21"/>
          <p:cNvSpPr txBox="1"/>
          <p:nvPr/>
        </p:nvSpPr>
        <p:spPr>
          <a:xfrm>
            <a:off x="5572132" y="2714620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b</a:t>
            </a:r>
            <a:endParaRPr lang="th-TH" dirty="0"/>
          </a:p>
        </p:txBody>
      </p:sp>
      <p:sp>
        <p:nvSpPr>
          <p:cNvPr id="23" name="TextBox 22"/>
          <p:cNvSpPr txBox="1"/>
          <p:nvPr/>
        </p:nvSpPr>
        <p:spPr>
          <a:xfrm>
            <a:off x="5072066" y="3143248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5500694" y="1857364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ขีดจำกัดความยืดหยุ่น</a:t>
            </a:r>
            <a:endParaRPr lang="th-TH" dirty="0"/>
          </a:p>
        </p:txBody>
      </p:sp>
      <p:sp>
        <p:nvSpPr>
          <p:cNvPr id="25" name="TextBox 24"/>
          <p:cNvSpPr txBox="1"/>
          <p:nvPr/>
        </p:nvSpPr>
        <p:spPr>
          <a:xfrm>
            <a:off x="5500694" y="3929066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ขีดจำกัดการแปรผันตรง</a:t>
            </a:r>
            <a:endParaRPr lang="th-TH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V="1">
            <a:off x="4857752" y="3571876"/>
            <a:ext cx="857256" cy="42862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286380" y="2571744"/>
            <a:ext cx="642942" cy="7143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15206" y="3357562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จุดแตกหัก</a:t>
            </a:r>
            <a:endParaRPr lang="th-TH" dirty="0"/>
          </a:p>
        </p:txBody>
      </p:sp>
      <p:cxnSp>
        <p:nvCxnSpPr>
          <p:cNvPr id="26" name="Straight Arrow Connector 25"/>
          <p:cNvCxnSpPr/>
          <p:nvPr/>
        </p:nvCxnSpPr>
        <p:spPr>
          <a:xfrm rot="16200000" flipV="1">
            <a:off x="6786578" y="3143248"/>
            <a:ext cx="571504" cy="28575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571480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ความเค้น </a:t>
            </a:r>
            <a:r>
              <a:rPr lang="en-US" dirty="0" smtClean="0"/>
              <a:t>(Stress)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857224" y="1357298"/>
            <a:ext cx="75009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อัตราส่วนระหว่างแรงเค้นต่อพื้นที่หน้าตัดของวัตถุเรียกว่า  ความเค้น ใช้สัญลักษณ์ </a:t>
            </a:r>
            <a:r>
              <a:rPr lang="th-TH" i="1" dirty="0" smtClean="0"/>
              <a:t> σ</a:t>
            </a:r>
            <a:r>
              <a:rPr lang="th-TH" dirty="0" smtClean="0"/>
              <a:t> </a:t>
            </a:r>
            <a:r>
              <a:rPr lang="en-US" dirty="0" smtClean="0"/>
              <a:t>(sigma)</a:t>
            </a:r>
          </a:p>
          <a:p>
            <a:endParaRPr lang="en-US" dirty="0" smtClean="0"/>
          </a:p>
          <a:p>
            <a:r>
              <a:rPr lang="th-TH" dirty="0" smtClean="0"/>
              <a:t>	ของแข็งได้รับแรงกระทำจากภายนอก ภายในของแข็งจะเกิดแรงระหว่างโมเลกุลเพิ่มมากขึ้นกว่าปกติ เพื่อต้านทานการเปลี่ยนรูปร่างอันเกิดจากแรงภายนอกมากระทำ แรงยึดระหว่างโมเลกุลที่เพิ่มขึ้นนี้เรียกว่า แรงเค้น</a:t>
            </a:r>
            <a:endParaRPr lang="en-US" dirty="0" smtClean="0"/>
          </a:p>
          <a:p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785794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จากนิยาม จะได้ว่า</a:t>
            </a:r>
            <a:endParaRPr lang="th-TH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1928802"/>
            <a:ext cx="1200158" cy="857256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ordia New" pitchFamily="34" charset="-34"/>
              </a:rPr>
              <a:t> 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4143380"/>
            <a:ext cx="6715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เมื่อ 	       </a:t>
            </a:r>
            <a:r>
              <a:rPr lang="th-TH" i="1" dirty="0" smtClean="0"/>
              <a:t>σ</a:t>
            </a:r>
            <a:r>
              <a:rPr lang="th-TH" dirty="0" smtClean="0"/>
              <a:t>          คือ  ความเค้น </a:t>
            </a:r>
            <a:r>
              <a:rPr lang="en-US" dirty="0" smtClean="0"/>
              <a:t>(N/m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r>
              <a:rPr lang="th-TH" dirty="0" smtClean="0"/>
              <a:t>หรือ </a:t>
            </a:r>
            <a:r>
              <a:rPr lang="en-US" dirty="0" smtClean="0"/>
              <a:t>(Pa)</a:t>
            </a:r>
          </a:p>
          <a:p>
            <a:r>
              <a:rPr lang="en-US" dirty="0" smtClean="0"/>
              <a:t>      	     F         </a:t>
            </a:r>
            <a:r>
              <a:rPr lang="th-TH" dirty="0" smtClean="0"/>
              <a:t>คือ  แรงเค้น </a:t>
            </a:r>
            <a:r>
              <a:rPr lang="en-US" dirty="0" smtClean="0"/>
              <a:t>(N)</a:t>
            </a:r>
          </a:p>
          <a:p>
            <a:r>
              <a:rPr lang="en-US" dirty="0" smtClean="0"/>
              <a:t>                 A </a:t>
            </a:r>
            <a:r>
              <a:rPr lang="th-TH" dirty="0" smtClean="0"/>
              <a:t>         คือ  พื้นที่ที่แรงเค้นกระทำ </a:t>
            </a:r>
            <a:r>
              <a:rPr lang="en-US" dirty="0" smtClean="0"/>
              <a:t>(m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th-TH" dirty="0"/>
          </a:p>
        </p:txBody>
      </p:sp>
      <p:pic>
        <p:nvPicPr>
          <p:cNvPr id="7" name="Picture 6" descr="pic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642918"/>
            <a:ext cx="3947820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571480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ความแข็งแรง </a:t>
            </a:r>
            <a:r>
              <a:rPr lang="en-US" dirty="0" smtClean="0"/>
              <a:t>(Strength)</a:t>
            </a:r>
          </a:p>
        </p:txBody>
      </p:sp>
      <p:pic>
        <p:nvPicPr>
          <p:cNvPr id="3" name="Picture 2" descr="คาน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571480"/>
            <a:ext cx="4143386" cy="5643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1428736"/>
            <a:ext cx="38576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ความแข็งแรงเป็นคุณสมบัติของวัสดุที่สามารถต้านทานแรงที่มากระทำจากภายนอก </a:t>
            </a:r>
            <a:r>
              <a:rPr lang="en-US" dirty="0" smtClean="0"/>
              <a:t>(External Force) </a:t>
            </a:r>
            <a:r>
              <a:rPr lang="th-TH" dirty="0" smtClean="0"/>
              <a:t>ที่พยายามจะทำให้รูปร่างและอะตอมต่าง ๆ ที่ประกอบกันขึ้นเป็นโลหะนั้นเปลี่ยนไปอาจจะถูกอัดหรือดึงให้เคลื่อนที่ไปจากตำแหน่งเดิมซึ่งจะทำให้เกิดแรงภายในเนื้อวัสดุ </a:t>
            </a:r>
            <a:r>
              <a:rPr lang="en-US" dirty="0" smtClean="0"/>
              <a:t>(Internal Force) </a:t>
            </a:r>
            <a:r>
              <a:rPr lang="th-TH" dirty="0" smtClean="0"/>
              <a:t>ที่พยายามต้านแรงจากภายนอกเอาไว้เพื่อให้อะตอมของวัสดุคงรูปอยู่ในตำแหน่งเดิม</a:t>
            </a:r>
            <a:endParaRPr lang="th-TH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714356"/>
            <a:ext cx="528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ลักษณะของ </a:t>
            </a:r>
            <a:r>
              <a:rPr lang="en-US" dirty="0" smtClean="0"/>
              <a:t>Stress </a:t>
            </a:r>
            <a:r>
              <a:rPr lang="th-TH" dirty="0" smtClean="0"/>
              <a:t>ที่เกิดขึ้นจะเป็นไปตามลักษณะของแรงกระทำจากภายนอก  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1714488"/>
            <a:ext cx="664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1. </a:t>
            </a:r>
            <a:r>
              <a:rPr lang="th-TH" b="1" dirty="0" smtClean="0"/>
              <a:t>ความเค้นแรงดึง </a:t>
            </a:r>
            <a:r>
              <a:rPr lang="en-US" b="1" dirty="0" smtClean="0"/>
              <a:t>(Tensile  Stress)</a:t>
            </a:r>
            <a:r>
              <a:rPr lang="en-US" dirty="0" smtClean="0"/>
              <a:t> </a:t>
            </a:r>
            <a:r>
              <a:rPr lang="th-TH" dirty="0" smtClean="0"/>
              <a:t>คือความเค้นที่เกิดจากแรงดึงซึ่งพยายามจะดึงวัสดุให้แยกขาดออกจากกัน</a:t>
            </a:r>
            <a:endParaRPr lang="en-US" dirty="0" smtClean="0"/>
          </a:p>
        </p:txBody>
      </p:sp>
      <p:pic>
        <p:nvPicPr>
          <p:cNvPr id="4" name="Picture 3" descr="p_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214686"/>
            <a:ext cx="4728683" cy="1643074"/>
          </a:xfrm>
          <a:prstGeom prst="rect">
            <a:avLst/>
          </a:prstGeom>
        </p:spPr>
      </p:pic>
      <p:pic>
        <p:nvPicPr>
          <p:cNvPr id="5" name="Picture 4" descr="p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571744"/>
            <a:ext cx="3668498" cy="401480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714356"/>
            <a:ext cx="6286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2.  </a:t>
            </a:r>
            <a:r>
              <a:rPr lang="th-TH" b="1" dirty="0" smtClean="0"/>
              <a:t>ความเค้นแรงอัด </a:t>
            </a:r>
            <a:r>
              <a:rPr lang="en-US" b="1" dirty="0" smtClean="0"/>
              <a:t>(</a:t>
            </a:r>
            <a:r>
              <a:rPr lang="en-US" b="1" dirty="0" err="1" smtClean="0"/>
              <a:t>Comperssive</a:t>
            </a:r>
            <a:r>
              <a:rPr lang="en-US" b="1" dirty="0" smtClean="0"/>
              <a:t> Stress) </a:t>
            </a:r>
            <a:r>
              <a:rPr lang="th-TH" dirty="0" smtClean="0"/>
              <a:t>คือความเค้นที่เกิดจากแรงอัด ซึ่งพยายามจะกดเนื้อวัสดุให้อัดแน่นติดกันหรือสั้นลง</a:t>
            </a:r>
            <a:endParaRPr lang="en-US" dirty="0" smtClean="0"/>
          </a:p>
          <a:p>
            <a:endParaRPr lang="th-TH" dirty="0"/>
          </a:p>
        </p:txBody>
      </p:sp>
      <p:pic>
        <p:nvPicPr>
          <p:cNvPr id="3" name="Picture 2" descr="P_P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3143248"/>
            <a:ext cx="6091115" cy="137160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6929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3. </a:t>
            </a:r>
            <a:r>
              <a:rPr lang="th-TH" b="1" dirty="0" smtClean="0"/>
              <a:t>ความเค้นแรงเฉือน </a:t>
            </a:r>
            <a:r>
              <a:rPr lang="en-US" b="1" dirty="0" smtClean="0"/>
              <a:t>(Shear Stress)</a:t>
            </a:r>
            <a:r>
              <a:rPr lang="en-US" dirty="0" smtClean="0"/>
              <a:t> </a:t>
            </a:r>
            <a:r>
              <a:rPr lang="th-TH" dirty="0" smtClean="0"/>
              <a:t>คือความเค้นที่เกิดจากแรงเฉือนซึ่งพยายามจะทำให้เนื้อวัสดุเลื่อนผ่านกันหรือฉีกขาด</a:t>
            </a:r>
            <a:endParaRPr lang="en-US" dirty="0" smtClean="0"/>
          </a:p>
          <a:p>
            <a:endParaRPr lang="th-TH" dirty="0"/>
          </a:p>
        </p:txBody>
      </p:sp>
      <p:pic>
        <p:nvPicPr>
          <p:cNvPr id="3" name="Picture 2" descr="p_p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928934"/>
            <a:ext cx="5763988" cy="188119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072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4. ความเค้นแรงดัด </a:t>
            </a:r>
            <a:r>
              <a:rPr lang="en-US" b="1" dirty="0" smtClean="0"/>
              <a:t>(Bending Stress)</a:t>
            </a:r>
            <a:r>
              <a:rPr lang="en-US" dirty="0" smtClean="0"/>
              <a:t> </a:t>
            </a:r>
            <a:r>
              <a:rPr lang="th-TH" dirty="0" smtClean="0"/>
              <a:t>คือความเค้นที่เกิดจากแรงดัดซึ่ง  พยายามจะทำให้วัสดุโก่งงอ</a:t>
            </a:r>
            <a:endParaRPr lang="en-US" dirty="0" smtClean="0"/>
          </a:p>
          <a:p>
            <a:endParaRPr lang="th-TH" dirty="0"/>
          </a:p>
        </p:txBody>
      </p:sp>
      <p:pic>
        <p:nvPicPr>
          <p:cNvPr id="3" name="Picture 2" descr="3_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428868"/>
            <a:ext cx="6403201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428604"/>
            <a:ext cx="69294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การหาความเค้นของวัตถุนั้นทำให้เราทราบว่า</a:t>
            </a:r>
          </a:p>
          <a:p>
            <a:r>
              <a:rPr lang="th-TH" dirty="0" smtClean="0"/>
              <a:t>วัตถุนั้นสามารถทนแรงภายนอกที่กระทำต่อวัตถุได้มากที่สุดเท่าใด วัตถุจึงจะสามารถคืนตัวกลับสู่รูปร่างเดิมได้  นั่นคือ</a:t>
            </a:r>
          </a:p>
          <a:p>
            <a:r>
              <a:rPr lang="th-TH" dirty="0" smtClean="0"/>
              <a:t>กรณีที่ 1 ถ้าวัตถุมีความเค้นมากแล้ว  กล่าวได้ว่า วัตถุนั้นทนแรงภายนอกที่กระทำต่อวัตถุได้มาก</a:t>
            </a:r>
          </a:p>
          <a:p>
            <a:r>
              <a:rPr lang="th-TH" dirty="0" smtClean="0"/>
              <a:t>กรณีที่ 2 ถ้าวัตถุมีความเค้นน้อยแล้ว กล่าวได้ว่า วัตถุนั้นทนแรงภายนอกที่กระทำต่อวัตถุได้น้อย</a:t>
            </a:r>
            <a:endParaRPr lang="th-TH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02" y="428604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ความเครียด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8662" y="1214422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อัตราส่วนระหว่างขนาดรูปร่างที่เปลี่ยนไปกับขนาดรูปร่างเดิมนี้เรียกว่า ความเครียด  ใช้สัญลักษณ์ ε </a:t>
            </a:r>
            <a:r>
              <a:rPr lang="en-US" dirty="0" smtClean="0"/>
              <a:t>(epsilon)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1538" y="2857496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จากนิยาม  จะได้ว่า</a:t>
            </a:r>
            <a:endParaRPr lang="th-TH" dirty="0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2579101"/>
            <a:ext cx="1214446" cy="8832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85918" y="3786190"/>
            <a:ext cx="5572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เมื่อ  	ε     คือ   ความเครียดตามยาว (ไม่มีหน่วย)</a:t>
            </a:r>
            <a:endParaRPr lang="en-US" dirty="0" smtClean="0"/>
          </a:p>
          <a:p>
            <a:r>
              <a:rPr lang="en-US" dirty="0" smtClean="0"/>
              <a:t>           ∆L</a:t>
            </a:r>
            <a:r>
              <a:rPr lang="en-US" i="1" dirty="0" smtClean="0"/>
              <a:t>   </a:t>
            </a:r>
            <a:r>
              <a:rPr lang="th-TH" dirty="0" smtClean="0"/>
              <a:t>คือ   ความยาวที่เปลี่ยนไป </a:t>
            </a:r>
            <a:r>
              <a:rPr lang="en-US" dirty="0" smtClean="0"/>
              <a:t>(m)</a:t>
            </a:r>
          </a:p>
          <a:p>
            <a:r>
              <a:rPr lang="en-US" dirty="0" smtClean="0"/>
              <a:t>           L</a:t>
            </a:r>
            <a:r>
              <a:rPr lang="en-US" baseline="-25000" dirty="0" smtClean="0"/>
              <a:t>0</a:t>
            </a:r>
            <a:r>
              <a:rPr lang="en-US" i="1" dirty="0" smtClean="0"/>
              <a:t>    </a:t>
            </a:r>
            <a:r>
              <a:rPr lang="th-TH" dirty="0" smtClean="0"/>
              <a:t>คือ   ความยาวเดิม </a:t>
            </a:r>
            <a:r>
              <a:rPr lang="en-US" dirty="0" smtClean="0"/>
              <a:t>(m)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1285860"/>
            <a:ext cx="50720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b="1" dirty="0" smtClean="0">
                <a:solidFill>
                  <a:srgbClr val="00B0F0"/>
                </a:solidFill>
              </a:rPr>
              <a:t>แก๊ส</a:t>
            </a:r>
            <a:r>
              <a:rPr lang="th-TH" b="1" dirty="0">
                <a:solidFill>
                  <a:srgbClr val="00B0F0"/>
                </a:solidFill>
              </a:rPr>
              <a:t>เป็นสถานะที่ง่ายที่สุดที่เราสามารถอธิบายในระดับอะตอมได้เป็นอย่างดี ของแข็งมีความยุ่งยากขึ้นบ้าง แต่นักวิทยาศาสตร์ก็สามารถเอาชนะความยากลำบากเหล่านั้นได้ ในขณะที่ของเหลวยังเป็นปัญหาที่น่าสนใจที่นักวิทยาศาสตร์ต้องใช้ความพยายามเพื่อจะเข้าใจให้ดียิ่งขึ้น</a:t>
            </a:r>
          </a:p>
        </p:txBody>
      </p:sp>
      <p:pic>
        <p:nvPicPr>
          <p:cNvPr id="3" name="Picture 2" descr="ga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278608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1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เมื่อมีแรงภายนอกมากระทำกับวัตถุจะทำให้วัตถุเปลี่ยนแปลงรูปร่างไป การเปลี่ยนรูปร่างของวัตถุนี้อาจจะเป็นการเปลี่ยนความยาว ปริมาตรหรือบิดก็ได้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928662" y="4500570"/>
            <a:ext cx="7072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กล่าวคือ ความเครียดจะเกิดขึ้นเมื่อมีแรงมากระทำกับวัสดุแล้วทำให้ส่วนใดส่วนหนึ่งของวัสดุเปลี่ยนแปลงขนาดและรูปร่างไปจากเดิมซึ่งแบ่งตามลักษณะของแรงที่มากระทำได้  </a:t>
            </a:r>
            <a:r>
              <a:rPr lang="en-US" dirty="0" smtClean="0"/>
              <a:t>3</a:t>
            </a:r>
            <a:r>
              <a:rPr lang="th-TH" dirty="0" smtClean="0"/>
              <a:t>  ลักษณะ  คือ</a:t>
            </a:r>
          </a:p>
          <a:p>
            <a:endParaRPr lang="th-TH" dirty="0"/>
          </a:p>
        </p:txBody>
      </p:sp>
      <p:pic>
        <p:nvPicPr>
          <p:cNvPr id="4" name="Picture 3" descr="pic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810865"/>
            <a:ext cx="5929354" cy="240696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714488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1. ความเครียดแรงดึง </a:t>
            </a:r>
            <a:r>
              <a:rPr lang="en-US" b="1" dirty="0" smtClean="0"/>
              <a:t>(</a:t>
            </a:r>
            <a:r>
              <a:rPr lang="en-US" b="1" dirty="0" err="1" smtClean="0"/>
              <a:t>Tensil</a:t>
            </a:r>
            <a:r>
              <a:rPr lang="en-US" b="1" dirty="0" smtClean="0"/>
              <a:t>  Strain)</a:t>
            </a:r>
            <a:endParaRPr lang="en-US" dirty="0" smtClean="0"/>
          </a:p>
          <a:p>
            <a:endParaRPr lang="th-TH" dirty="0"/>
          </a:p>
        </p:txBody>
      </p:sp>
      <p:pic>
        <p:nvPicPr>
          <p:cNvPr id="4" name="Picture 3" descr="ความเครียดแรงดึง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714620"/>
            <a:ext cx="4429156" cy="30050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571480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2. ความเครียดแรงอัด </a:t>
            </a:r>
            <a:r>
              <a:rPr lang="en-US" b="1" dirty="0" smtClean="0"/>
              <a:t>(Compressive  Strain)</a:t>
            </a:r>
            <a:endParaRPr lang="th-TH" dirty="0"/>
          </a:p>
        </p:txBody>
      </p:sp>
      <p:pic>
        <p:nvPicPr>
          <p:cNvPr id="3" name="Picture 2" descr="ความเครียดแรงอัด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785926"/>
            <a:ext cx="4436346" cy="310040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00042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3. ความเครียดแรงเฉือน </a:t>
            </a:r>
            <a:r>
              <a:rPr lang="en-US" b="1" dirty="0" smtClean="0"/>
              <a:t>(Shear  Strain)</a:t>
            </a:r>
            <a:endParaRPr lang="en-US" dirty="0" smtClean="0"/>
          </a:p>
        </p:txBody>
      </p:sp>
      <p:pic>
        <p:nvPicPr>
          <p:cNvPr id="3" name="Picture 2" descr="ความเครียดแรงเฉือน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857364"/>
            <a:ext cx="5832508" cy="335758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643050"/>
            <a:ext cx="50720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แบบฝึกหัด  </a:t>
            </a:r>
          </a:p>
          <a:p>
            <a:endParaRPr lang="en-US" dirty="0" smtClean="0"/>
          </a:p>
          <a:p>
            <a:r>
              <a:rPr lang="th-TH" dirty="0" smtClean="0"/>
              <a:t>1.จากรูปถ้าแท่งไม้หนัก  1500  </a:t>
            </a:r>
            <a:r>
              <a:rPr lang="th-TH" dirty="0" err="1" smtClean="0"/>
              <a:t>นิว</a:t>
            </a:r>
            <a:r>
              <a:rPr lang="th-TH" dirty="0" smtClean="0"/>
              <a:t>ตันจงหาความดันที่เกิดขึ้นบนพื้นที่แท่งไม้ ที่วางไว้  ถ้า</a:t>
            </a:r>
            <a:endParaRPr lang="en-US" dirty="0" smtClean="0"/>
          </a:p>
          <a:p>
            <a:pPr marL="514350" indent="-514350">
              <a:buAutoNum type="thaiAlphaPeriod"/>
            </a:pPr>
            <a:r>
              <a:rPr lang="th-TH" dirty="0" smtClean="0"/>
              <a:t>เอาหน้า  </a:t>
            </a:r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  </a:t>
            </a:r>
            <a:r>
              <a:rPr lang="th-TH" dirty="0" smtClean="0"/>
              <a:t>วางลง</a:t>
            </a:r>
            <a:endParaRPr lang="en-US" dirty="0" smtClean="0"/>
          </a:p>
          <a:p>
            <a:pPr marL="514350" indent="-514350">
              <a:buAutoNum type="thaiAlphaPeriod"/>
            </a:pPr>
            <a:r>
              <a:rPr lang="th-TH" dirty="0" smtClean="0"/>
              <a:t>เอาหน้า  </a:t>
            </a:r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r>
              <a:rPr lang="en-US" dirty="0" smtClean="0"/>
              <a:t>  </a:t>
            </a:r>
            <a:r>
              <a:rPr lang="th-TH" dirty="0" smtClean="0"/>
              <a:t>วางลง</a:t>
            </a:r>
            <a:endParaRPr lang="th-TH" dirty="0"/>
          </a:p>
        </p:txBody>
      </p:sp>
      <p:sp>
        <p:nvSpPr>
          <p:cNvPr id="3" name="Cube 2"/>
          <p:cNvSpPr/>
          <p:nvPr/>
        </p:nvSpPr>
        <p:spPr>
          <a:xfrm>
            <a:off x="6715140" y="2000240"/>
            <a:ext cx="1143008" cy="2286016"/>
          </a:xfrm>
          <a:prstGeom prst="cub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7000892" y="1785926"/>
            <a:ext cx="64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 Antiqua" pitchFamily="18" charset="0"/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  <a:latin typeface="Book Antiqua" pitchFamily="18" charset="0"/>
              </a:rPr>
              <a:t>1</a:t>
            </a:r>
            <a:endParaRPr lang="th-TH" baseline="-250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0958" y="2928934"/>
            <a:ext cx="64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 Antiqua" pitchFamily="18" charset="0"/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  <a:latin typeface="Book Antiqua" pitchFamily="18" charset="0"/>
              </a:rPr>
              <a:t>2</a:t>
            </a:r>
            <a:endParaRPr lang="th-TH" baseline="-250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6578" y="4214818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Book Antiqua" pitchFamily="18" charset="0"/>
              </a:rPr>
              <a:t>1  m</a:t>
            </a:r>
            <a:endParaRPr lang="th-TH" sz="2400" i="1" baseline="-250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3834" y="400050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Book Antiqua" pitchFamily="18" charset="0"/>
              </a:rPr>
              <a:t>1.5  m</a:t>
            </a:r>
            <a:endParaRPr lang="th-TH" sz="2400" i="1" baseline="-250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6710" y="257174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Book Antiqua" pitchFamily="18" charset="0"/>
              </a:rPr>
              <a:t>4  m</a:t>
            </a:r>
            <a:endParaRPr lang="th-TH" sz="2400" i="1" baseline="-250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500042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มอดูลัสของยัง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(Young’s Modulus)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643050"/>
            <a:ext cx="7858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คือ อัตราส่วนระหว่างความเค้นและความเครียดตามยาวของวัตถุชนิดหนึ่งๆ มีค่าคงที่ เขียนแทนด้วยสัญลักษณ์  </a:t>
            </a:r>
            <a:r>
              <a:rPr lang="en-US" dirty="0" smtClean="0"/>
              <a:t>Y</a:t>
            </a:r>
          </a:p>
          <a:p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285749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จากนิยาม  จะได้ว่า</a:t>
            </a:r>
            <a:endParaRPr lang="th-TH" dirty="0"/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2936495"/>
            <a:ext cx="1143008" cy="806830"/>
          </a:xfrm>
          <a:prstGeom prst="rect">
            <a:avLst/>
          </a:prstGeom>
          <a:noFill/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4000504"/>
            <a:ext cx="1285884" cy="828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00042"/>
            <a:ext cx="7286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ตัวอย่างที่ 1</a:t>
            </a:r>
            <a:r>
              <a:rPr lang="en-US" dirty="0" smtClean="0"/>
              <a:t>  </a:t>
            </a:r>
            <a:r>
              <a:rPr lang="th-TH" dirty="0" smtClean="0"/>
              <a:t>ลวดโลหะยาว  </a:t>
            </a:r>
            <a:r>
              <a:rPr lang="en-US" dirty="0" smtClean="0"/>
              <a:t>10 </a:t>
            </a:r>
            <a:r>
              <a:rPr lang="th-TH" dirty="0" smtClean="0"/>
              <a:t>เมตร  มีพื้นที่หน้าตัด  </a:t>
            </a:r>
            <a:r>
              <a:rPr lang="en-US" dirty="0" smtClean="0"/>
              <a:t>0.05 </a:t>
            </a:r>
            <a:r>
              <a:rPr lang="th-TH" dirty="0" smtClean="0"/>
              <a:t>ตารางเซนติเมตร  เมื่อถ่วงด้วยน้ำหนัก  </a:t>
            </a:r>
            <a:r>
              <a:rPr lang="en-US" dirty="0" smtClean="0"/>
              <a:t>10,000 </a:t>
            </a:r>
            <a:r>
              <a:rPr lang="th-TH" dirty="0" err="1" smtClean="0"/>
              <a:t>นิว</a:t>
            </a:r>
            <a:r>
              <a:rPr lang="th-TH" dirty="0" smtClean="0"/>
              <a:t>ตัน  จะยืดออกไป  </a:t>
            </a:r>
            <a:r>
              <a:rPr lang="en-US" dirty="0" smtClean="0"/>
              <a:t>10 </a:t>
            </a:r>
            <a:r>
              <a:rPr lang="th-TH" dirty="0" smtClean="0"/>
              <a:t>เซนติเมตร  โลหะนี้มีค่ามอดูลัสของยังเท่าใด</a:t>
            </a:r>
          </a:p>
          <a:p>
            <a:r>
              <a:rPr lang="th-TH" u="sng" dirty="0" smtClean="0"/>
              <a:t>วิธีทำ</a:t>
            </a:r>
            <a:r>
              <a:rPr lang="en-US" dirty="0" smtClean="0"/>
              <a:t>       </a:t>
            </a:r>
            <a:r>
              <a:rPr lang="th-TH" dirty="0" smtClean="0"/>
              <a:t>จากสูตร 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1142976" y="2714620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ความเค้น </a:t>
            </a:r>
            <a:endParaRPr lang="th-TH" dirty="0"/>
          </a:p>
        </p:txBody>
      </p:sp>
      <p:pic>
        <p:nvPicPr>
          <p:cNvPr id="4" name="Picture 3" descr="http://www.sripatum.ac.th/online/physics5/images/answ01_htm_eqn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428868"/>
            <a:ext cx="107156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sripatum.ac.th/online/physics5/images/k02_htm_eqn1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357430"/>
            <a:ext cx="142876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8" y="3786190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ความเครียด</a:t>
            </a:r>
            <a:endParaRPr lang="th-TH" dirty="0"/>
          </a:p>
        </p:txBody>
      </p:sp>
      <p:pic>
        <p:nvPicPr>
          <p:cNvPr id="7" name="Picture 6" descr="http://www.sripatum.ac.th/online/physics5/strain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71876"/>
            <a:ext cx="107157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sripatum.ac.th/online/physics5/images/k02_htm_eqn2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429000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42976" y="4643446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th-TH" dirty="0" smtClean="0"/>
              <a:t>มอดูลัสของยัง  </a:t>
            </a:r>
            <a:r>
              <a:rPr lang="en-US" dirty="0" smtClean="0"/>
              <a:t>Y   =   </a:t>
            </a:r>
            <a:r>
              <a:rPr lang="th-TH" u="sng" dirty="0" smtClean="0"/>
              <a:t>ความเค้น</a:t>
            </a:r>
            <a:r>
              <a:rPr lang="th-TH" dirty="0" smtClean="0"/>
              <a:t>        </a:t>
            </a:r>
            <a:r>
              <a:rPr lang="en-US" dirty="0" smtClean="0"/>
              <a:t>=       </a:t>
            </a:r>
            <a:r>
              <a:rPr lang="en-US" u="sng" dirty="0" smtClean="0"/>
              <a:t>  F/A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                </a:t>
            </a:r>
            <a:r>
              <a:rPr lang="th-TH" dirty="0" smtClean="0"/>
              <a:t>ความเครียด</a:t>
            </a:r>
            <a:r>
              <a:rPr lang="en-US" dirty="0" smtClean="0"/>
              <a:t>              ΔL /L</a:t>
            </a:r>
            <a:r>
              <a:rPr lang="en-US" baseline="-25000" dirty="0" smtClean="0"/>
              <a:t>0</a:t>
            </a:r>
            <a:endParaRPr lang="th-TH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857232"/>
            <a:ext cx="75009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การบ้าน</a:t>
            </a:r>
            <a:r>
              <a:rPr lang="th-TH" dirty="0" smtClean="0"/>
              <a:t> </a:t>
            </a:r>
            <a:r>
              <a:rPr lang="en-US" dirty="0" smtClean="0"/>
              <a:t> </a:t>
            </a:r>
          </a:p>
          <a:p>
            <a:pPr algn="ctr"/>
            <a:endParaRPr lang="th-TH" dirty="0" smtClean="0"/>
          </a:p>
          <a:p>
            <a:r>
              <a:rPr lang="en-US" dirty="0" smtClean="0"/>
              <a:t>	1. </a:t>
            </a:r>
            <a:r>
              <a:rPr lang="th-TH" dirty="0" smtClean="0"/>
              <a:t>แขวนมวล  </a:t>
            </a:r>
            <a:r>
              <a:rPr lang="en-US" dirty="0" smtClean="0"/>
              <a:t>400  </a:t>
            </a:r>
            <a:r>
              <a:rPr lang="th-TH" dirty="0" smtClean="0"/>
              <a:t>กิโลกรัม กับเส้นลวดโลหะชนิดหนึ่งยาว </a:t>
            </a:r>
            <a:r>
              <a:rPr lang="en-US" dirty="0" smtClean="0"/>
              <a:t>10 </a:t>
            </a:r>
            <a:r>
              <a:rPr lang="th-TH" dirty="0" smtClean="0"/>
              <a:t>เมตร  มีพื้นที่หน้าตัด  </a:t>
            </a:r>
            <a:r>
              <a:rPr lang="en-US" dirty="0" smtClean="0"/>
              <a:t>2 x 10</a:t>
            </a:r>
            <a:r>
              <a:rPr lang="en-US" baseline="30000" dirty="0" smtClean="0"/>
              <a:t>-4</a:t>
            </a:r>
            <a:r>
              <a:rPr lang="en-US" dirty="0" smtClean="0"/>
              <a:t>  </a:t>
            </a:r>
            <a:r>
              <a:rPr lang="th-TH" dirty="0" smtClean="0"/>
              <a:t>ตารางเมตร  ถ้าค่ามอดูลัสของยังของเส้นลวดเป็น  </a:t>
            </a:r>
            <a:r>
              <a:rPr lang="en-US" dirty="0" smtClean="0"/>
              <a:t>2 x 10</a:t>
            </a:r>
            <a:r>
              <a:rPr lang="en-US" baseline="30000" dirty="0" smtClean="0"/>
              <a:t>11</a:t>
            </a:r>
            <a:r>
              <a:rPr lang="en-US" dirty="0" smtClean="0"/>
              <a:t>  </a:t>
            </a:r>
            <a:r>
              <a:rPr lang="th-TH" dirty="0" err="1" smtClean="0"/>
              <a:t>นิว</a:t>
            </a:r>
            <a:r>
              <a:rPr lang="th-TH" dirty="0" smtClean="0"/>
              <a:t>ตัน</a:t>
            </a:r>
            <a:r>
              <a:rPr lang="en-US" dirty="0" smtClean="0"/>
              <a:t>/</a:t>
            </a:r>
            <a:r>
              <a:rPr lang="th-TH" dirty="0" smtClean="0"/>
              <a:t>เมตร </a:t>
            </a:r>
            <a:r>
              <a:rPr lang="en-US" baseline="30000" dirty="0" smtClean="0"/>
              <a:t>2</a:t>
            </a:r>
            <a:r>
              <a:rPr lang="en-US" dirty="0" smtClean="0"/>
              <a:t>   </a:t>
            </a:r>
            <a:r>
              <a:rPr lang="th-TH" dirty="0" smtClean="0"/>
              <a:t>ลวดจะยืดออกเป็นระยะกี่เซนติเมตร</a:t>
            </a:r>
            <a:endParaRPr lang="en-US" dirty="0" smtClean="0"/>
          </a:p>
          <a:p>
            <a:r>
              <a:rPr lang="th-TH" dirty="0" smtClean="0"/>
              <a:t> วิธีทำ</a:t>
            </a:r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357166"/>
            <a:ext cx="485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ของเหลว </a:t>
            </a:r>
            <a:r>
              <a:rPr lang="en-US" b="1" dirty="0" smtClean="0"/>
              <a:t>(liquid)</a:t>
            </a:r>
            <a:endParaRPr lang="en-US" dirty="0" smtClean="0"/>
          </a:p>
          <a:p>
            <a:r>
              <a:rPr lang="th-TH" b="1" dirty="0" smtClean="0"/>
              <a:t>สมบัติทั่วไปของของเหลว</a:t>
            </a:r>
            <a:endParaRPr lang="th-TH" dirty="0"/>
          </a:p>
        </p:txBody>
      </p:sp>
      <p:pic>
        <p:nvPicPr>
          <p:cNvPr id="3" name="Picture 2" descr="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571480"/>
            <a:ext cx="3000396" cy="3929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910" y="1643050"/>
            <a:ext cx="4929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1. ไหลได้เหมือนแก๊ส</a:t>
            </a:r>
            <a:endParaRPr lang="en-US" dirty="0" smtClean="0"/>
          </a:p>
          <a:p>
            <a:r>
              <a:rPr lang="th-TH" dirty="0" smtClean="0"/>
              <a:t>2. เคลื่อนที่ไม่เป็นระเบียบ ชนกันตลอดเวลา แต่มีความอิสระน้อยกว่าแก๊ส</a:t>
            </a:r>
            <a:endParaRPr lang="en-US" dirty="0" smtClean="0"/>
          </a:p>
          <a:p>
            <a:endParaRPr lang="th-TH" dirty="0"/>
          </a:p>
        </p:txBody>
      </p:sp>
      <p:pic>
        <p:nvPicPr>
          <p:cNvPr id="5" name="Picture 4" descr="liqu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3929066"/>
            <a:ext cx="242889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857232"/>
            <a:ext cx="70009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3. มีแรงดึงดูดกันมากกว่าแก๊ส ทำให้มีปริมาตรแน่นอนกว่าแก๊สแต่น้อยกว่าของแข็งและจะมีรูปร่างเป็นไปตามภาชนะที่บรรจุอยู่</a:t>
            </a:r>
          </a:p>
          <a:p>
            <a:r>
              <a:rPr lang="th-TH" dirty="0" smtClean="0"/>
              <a:t>4. เมื่ออุณหภูมิเปลี่ยนแปลง จะมีการหดตัวและขยายตัวได้เล็กน้อย</a:t>
            </a:r>
            <a:endParaRPr lang="en-US" dirty="0" smtClean="0"/>
          </a:p>
          <a:p>
            <a:r>
              <a:rPr lang="th-TH" dirty="0" smtClean="0"/>
              <a:t>5. จะมีสมบัติเหมือนกันทุกทิศทาง</a:t>
            </a:r>
            <a:r>
              <a:rPr lang="en-US" dirty="0" smtClean="0"/>
              <a:t>(isotropic)</a:t>
            </a:r>
            <a:r>
              <a:rPr lang="th-TH" dirty="0" smtClean="0"/>
              <a:t> เช่น  การนำไฟฟ้า  ดรรชนีหักเห เนื่องจากภายในของเหลวมีช่องว่างระหว่างโมเลกุล</a:t>
            </a:r>
            <a:endParaRPr lang="en-US" dirty="0" smtClean="0"/>
          </a:p>
          <a:p>
            <a:r>
              <a:rPr lang="th-TH" dirty="0" smtClean="0"/>
              <a:t>6. ไม่สามารถถูกบีบอัดให้มีปริมาตรเล็กลงได้เหมือนของแข็ง</a:t>
            </a:r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714356"/>
            <a:ext cx="6715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</a:t>
            </a:r>
            <a:r>
              <a:rPr lang="th-TH" sz="3200" b="1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ใน</a:t>
            </a:r>
            <a:r>
              <a:rPr lang="th-TH" sz="3200" b="1" dirty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ปัจจุบัน ของเหลว แก๊ส พลาสมา ของหลอมเหลว ไหลได้ภายใต้แรงภายนอกที่มากระทำ  บางทีเราเรียกรวมๆ กันว่า เป็น </a:t>
            </a:r>
            <a:r>
              <a:rPr lang="th-TH" sz="3200" b="1" dirty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ของไหล</a:t>
            </a:r>
            <a:r>
              <a:rPr lang="th-TH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(fluids)</a:t>
            </a:r>
            <a:endParaRPr lang="th-TH" dirty="0">
              <a:solidFill>
                <a:srgbClr val="00B050"/>
              </a:solidFill>
            </a:endParaRPr>
          </a:p>
        </p:txBody>
      </p:sp>
      <p:pic>
        <p:nvPicPr>
          <p:cNvPr id="3" name="Picture 2" descr="soli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2643182"/>
            <a:ext cx="2119324" cy="2119324"/>
          </a:xfrm>
          <a:prstGeom prst="rect">
            <a:avLst/>
          </a:prstGeom>
        </p:spPr>
      </p:pic>
      <p:pic>
        <p:nvPicPr>
          <p:cNvPr id="4" name="Picture 3" descr="liqu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714620"/>
            <a:ext cx="2119324" cy="2119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642918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ความดัน และแรงดันในของเหลว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1714488"/>
            <a:ext cx="70009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ความดัน</a:t>
            </a:r>
            <a:r>
              <a:rPr lang="th-TH" sz="3600" b="1" dirty="0" smtClean="0"/>
              <a:t> </a:t>
            </a:r>
            <a:r>
              <a:rPr lang="en-US" b="1" dirty="0" smtClean="0"/>
              <a:t>(pressure) - P</a:t>
            </a:r>
            <a:endParaRPr lang="th-TH" dirty="0" smtClean="0"/>
          </a:p>
          <a:p>
            <a:r>
              <a:rPr lang="th-TH" dirty="0" smtClean="0"/>
              <a:t>คือ อัตราส่วนระหว่างขนาดของแรงที่กระทำตั้งฉากกับพื้นที่ใด ๆ มีหน่วย</a:t>
            </a:r>
          </a:p>
          <a:p>
            <a:r>
              <a:rPr lang="th-TH" dirty="0" smtClean="0"/>
              <a:t>    เป็น </a:t>
            </a:r>
            <a:r>
              <a:rPr lang="th-TH" dirty="0" err="1" smtClean="0"/>
              <a:t>นิว</a:t>
            </a:r>
            <a:r>
              <a:rPr lang="th-TH" dirty="0" smtClean="0"/>
              <a:t>ตันต่อตารางเมตร </a:t>
            </a:r>
            <a:r>
              <a:rPr lang="en-US" sz="2000" dirty="0" smtClean="0"/>
              <a:t>(N/m</a:t>
            </a:r>
            <a:r>
              <a:rPr lang="en-US" sz="2400" baseline="30000" dirty="0" smtClean="0"/>
              <a:t>2</a:t>
            </a:r>
            <a:r>
              <a:rPr lang="en-US" sz="2000" dirty="0" smtClean="0"/>
              <a:t>)</a:t>
            </a:r>
            <a:r>
              <a:rPr lang="en-US" dirty="0" smtClean="0"/>
              <a:t> </a:t>
            </a:r>
            <a:r>
              <a:rPr lang="th-TH" dirty="0" smtClean="0"/>
              <a:t>หรือ พาสคัล </a:t>
            </a:r>
            <a:r>
              <a:rPr lang="en-US" sz="2000" dirty="0" smtClean="0"/>
              <a:t>(Pa)</a:t>
            </a:r>
            <a:r>
              <a:rPr lang="th-TH" sz="2000" dirty="0" smtClean="0"/>
              <a:t>  </a:t>
            </a:r>
            <a:r>
              <a:rPr lang="th-TH" dirty="0" smtClean="0"/>
              <a:t>เป็น</a:t>
            </a:r>
          </a:p>
          <a:p>
            <a:r>
              <a:rPr lang="th-TH" dirty="0" smtClean="0"/>
              <a:t>    </a:t>
            </a:r>
            <a:r>
              <a:rPr lang="th-TH" dirty="0" err="1" smtClean="0"/>
              <a:t>ปริมาณส</a:t>
            </a:r>
            <a:r>
              <a:rPr lang="th-TH" dirty="0" smtClean="0"/>
              <a:t>เก</a:t>
            </a:r>
            <a:r>
              <a:rPr lang="th-TH" dirty="0" err="1" smtClean="0"/>
              <a:t>ลาร์</a:t>
            </a:r>
            <a:endParaRPr lang="th-TH" dirty="0" smtClean="0"/>
          </a:p>
          <a:p>
            <a:endParaRPr lang="th-TH" dirty="0" smtClean="0"/>
          </a:p>
          <a:p>
            <a:r>
              <a:rPr lang="th-TH" dirty="0" smtClean="0"/>
              <a:t>	เมื่อ  </a:t>
            </a:r>
            <a:r>
              <a:rPr lang="en-US" dirty="0" smtClean="0"/>
              <a:t>     </a:t>
            </a:r>
            <a:r>
              <a:rPr lang="en-US" sz="2000" dirty="0" smtClean="0"/>
              <a:t>P</a:t>
            </a:r>
            <a:r>
              <a:rPr lang="en-US" dirty="0" smtClean="0"/>
              <a:t> </a:t>
            </a:r>
            <a:r>
              <a:rPr lang="th-TH" dirty="0" smtClean="0"/>
              <a:t>คือ ความดัน </a:t>
            </a:r>
            <a:r>
              <a:rPr lang="en-US" sz="2000" dirty="0" smtClean="0"/>
              <a:t>(N/m</a:t>
            </a:r>
            <a:r>
              <a:rPr lang="en-US" sz="2400" baseline="30000" dirty="0" smtClean="0"/>
              <a:t>2</a:t>
            </a:r>
            <a:r>
              <a:rPr lang="en-US" sz="2000" dirty="0" smtClean="0"/>
              <a:t>)</a:t>
            </a:r>
            <a:endParaRPr lang="en-US" dirty="0" smtClean="0"/>
          </a:p>
          <a:p>
            <a:r>
              <a:rPr lang="en-US" dirty="0" smtClean="0"/>
              <a:t>	           </a:t>
            </a:r>
            <a:r>
              <a:rPr lang="en-US" sz="2000" dirty="0" smtClean="0"/>
              <a:t>F</a:t>
            </a:r>
            <a:r>
              <a:rPr lang="en-US" dirty="0" smtClean="0"/>
              <a:t> </a:t>
            </a:r>
            <a:r>
              <a:rPr lang="th-TH" dirty="0" smtClean="0"/>
              <a:t>คือ แรงกระทำตั้งฉาก </a:t>
            </a:r>
            <a:r>
              <a:rPr lang="en-US" sz="2000" dirty="0" smtClean="0"/>
              <a:t>(N)</a:t>
            </a:r>
          </a:p>
          <a:p>
            <a:r>
              <a:rPr lang="en-US" dirty="0" smtClean="0"/>
              <a:t>		</a:t>
            </a:r>
            <a:r>
              <a:rPr lang="en-US" sz="2000" dirty="0" smtClean="0"/>
              <a:t>A</a:t>
            </a:r>
            <a:r>
              <a:rPr lang="en-US" dirty="0" smtClean="0"/>
              <a:t> </a:t>
            </a:r>
            <a:r>
              <a:rPr lang="th-TH" dirty="0" smtClean="0"/>
              <a:t>คือ พื้นที่ </a:t>
            </a:r>
            <a:r>
              <a:rPr lang="en-US" sz="2000" dirty="0" smtClean="0"/>
              <a:t>(m</a:t>
            </a:r>
            <a:r>
              <a:rPr lang="en-US" sz="2400" baseline="30000" dirty="0" smtClean="0"/>
              <a:t>2</a:t>
            </a:r>
            <a:r>
              <a:rPr lang="en-US" sz="2000" dirty="0" smtClean="0"/>
              <a:t>)</a:t>
            </a:r>
            <a:endParaRPr lang="th-TH" dirty="0"/>
          </a:p>
        </p:txBody>
      </p:sp>
      <p:graphicFrame>
        <p:nvGraphicFramePr>
          <p:cNvPr id="89089" name="Object 4"/>
          <p:cNvGraphicFramePr>
            <a:graphicFrameLocks noChangeAspect="1"/>
          </p:cNvGraphicFramePr>
          <p:nvPr/>
        </p:nvGraphicFramePr>
        <p:xfrm>
          <a:off x="5786446" y="3786190"/>
          <a:ext cx="19812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Equation" r:id="rId3" imgW="419040" imgH="469800" progId="Equation.3">
                  <p:embed/>
                </p:oleObj>
              </mc:Choice>
              <mc:Fallback>
                <p:oleObj name="Equation" r:id="rId3" imgW="4190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3786190"/>
                        <a:ext cx="1981200" cy="1320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can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472" y="285728"/>
            <a:ext cx="8229600" cy="361791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762000" y="4343400"/>
            <a:ext cx="716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dirty="0">
                <a:latin typeface="Arial" pitchFamily="34" charset="0"/>
              </a:rPr>
              <a:t>ทิศของแรงดันที่กระทำตั้งฉากต่อผนังภาชนะบรรจุของเหลวและวัตถุที่จมใน</a:t>
            </a:r>
            <a:r>
              <a:rPr lang="th-TH" sz="3200" dirty="0" smtClean="0">
                <a:latin typeface="Arial" pitchFamily="34" charset="0"/>
              </a:rPr>
              <a:t>ของเหลว  จะมีทิศตั้งฉากกับผนังภาชนะและวัตถุที่จมเสมอ</a:t>
            </a:r>
            <a:endParaRPr lang="th-TH" sz="32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642918"/>
            <a:ext cx="3641660" cy="4000528"/>
          </a:xfrm>
          <a:prstGeom prst="rect">
            <a:avLst/>
          </a:prstGeom>
          <a:noFill/>
        </p:spPr>
      </p:pic>
      <p:pic>
        <p:nvPicPr>
          <p:cNvPr id="3" name="Picture 2" descr="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571480"/>
            <a:ext cx="3000396" cy="392909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643174" y="4857760"/>
            <a:ext cx="278608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dirty="0">
                <a:latin typeface="Arial" pitchFamily="34" charset="0"/>
              </a:rPr>
              <a:t>คิดอย่างไรกับภาพ</a:t>
            </a:r>
            <a:r>
              <a:rPr lang="th-TH" sz="3200" dirty="0" smtClean="0">
                <a:latin typeface="Arial" pitchFamily="34" charset="0"/>
              </a:rPr>
              <a:t>นี้</a:t>
            </a:r>
            <a:endParaRPr lang="th-TH" sz="32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142984"/>
            <a:ext cx="5857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เฉลย</a:t>
            </a:r>
          </a:p>
          <a:p>
            <a:r>
              <a:rPr lang="th-TH" dirty="0" smtClean="0"/>
              <a:t>แรงที่ของเหลวจะดันให้น้ำพุ่งออกมาจะตั้งฉากกับภาชนะตรงตำแหน่งที่เจาะรูเสมอ</a:t>
            </a:r>
            <a:endParaRPr lang="th-TH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9058" y="357166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ความดัน</a:t>
            </a:r>
            <a:r>
              <a:rPr lang="th-TH" b="1" dirty="0" err="1" smtClean="0"/>
              <a:t>เกจ</a:t>
            </a:r>
            <a:r>
              <a:rPr lang="th-TH" dirty="0" smtClean="0"/>
              <a:t> </a:t>
            </a:r>
            <a:r>
              <a:rPr lang="en-US" dirty="0" smtClean="0"/>
              <a:t>(gauge pressure)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4000496" y="1214422"/>
            <a:ext cx="43577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คือ  </a:t>
            </a:r>
            <a:r>
              <a:rPr lang="th-TH" u="sng" dirty="0" smtClean="0"/>
              <a:t>ความดันอันเนื่องมาจากน้ำหนักของของเหลวในภาชนะ </a:t>
            </a:r>
            <a:r>
              <a:rPr lang="th-TH" dirty="0" smtClean="0"/>
              <a:t>เขียนสัญลักษณ์แทนด้วย  </a:t>
            </a:r>
            <a:r>
              <a:rPr lang="en-US" dirty="0" smtClean="0"/>
              <a:t>P</a:t>
            </a:r>
            <a:r>
              <a:rPr lang="en-US" baseline="-25000" dirty="0" smtClean="0"/>
              <a:t>g</a:t>
            </a:r>
            <a:r>
              <a:rPr lang="en-US" i="1" dirty="0" smtClean="0"/>
              <a:t>  </a:t>
            </a:r>
            <a:r>
              <a:rPr lang="th-TH" dirty="0" smtClean="0"/>
              <a:t> ความดันของของเหลวที่จุดใดๆ บนพื้นที่  </a:t>
            </a:r>
            <a:r>
              <a:rPr lang="en-US" dirty="0" smtClean="0"/>
              <a:t>A</a:t>
            </a:r>
            <a:r>
              <a:rPr lang="en-US" i="1" dirty="0" smtClean="0"/>
              <a:t> </a:t>
            </a:r>
            <a:r>
              <a:rPr lang="th-TH" dirty="0" smtClean="0"/>
              <a:t>ซึ่งอยู่ลึกจากผิวหน้าของเหลวเป็นระยะทาง  </a:t>
            </a:r>
            <a:r>
              <a:rPr lang="en-US" dirty="0" smtClean="0"/>
              <a:t>h</a:t>
            </a:r>
            <a:r>
              <a:rPr lang="en-US" i="1" dirty="0" smtClean="0"/>
              <a:t>  </a:t>
            </a:r>
            <a:r>
              <a:rPr lang="th-TH" dirty="0" smtClean="0"/>
              <a:t>คำนวณได้จากสมการ</a:t>
            </a:r>
            <a:endParaRPr lang="th-TH" dirty="0"/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276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ngsanaUPC" pitchFamily="18" charset="-34"/>
              </a:rPr>
              <a:t>   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7" name="Picture 6" descr="pic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3429024" cy="3786214"/>
          </a:xfrm>
          <a:prstGeom prst="rect">
            <a:avLst/>
          </a:prstGeom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3571876"/>
            <a:ext cx="1855538" cy="581027"/>
          </a:xfrm>
          <a:prstGeom prst="rect">
            <a:avLst/>
          </a:prstGeom>
          <a:noFill/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0" y="295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ngsanaUPC" pitchFamily="18" charset="-34"/>
              </a:rPr>
              <a:t>   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28" y="4714884"/>
            <a:ext cx="621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เมื่อ  </a:t>
            </a:r>
            <a:r>
              <a:rPr lang="en-US" i="1" dirty="0" smtClean="0"/>
              <a:t>ρ  </a:t>
            </a:r>
            <a:r>
              <a:rPr lang="th-TH" dirty="0" smtClean="0"/>
              <a:t>คือ  ความหนาแน่นของของเหลว  หน่วย  </a:t>
            </a:r>
            <a:r>
              <a:rPr lang="en-US" i="1" dirty="0" smtClean="0"/>
              <a:t>(kg/m</a:t>
            </a:r>
            <a:r>
              <a:rPr lang="en-US" i="1" baseline="30000" dirty="0" smtClean="0"/>
              <a:t>3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h</a:t>
            </a:r>
            <a:r>
              <a:rPr lang="en-US" i="1" dirty="0" smtClean="0"/>
              <a:t>  </a:t>
            </a:r>
            <a:r>
              <a:rPr lang="th-TH" dirty="0" smtClean="0"/>
              <a:t>คือ  ความลึกจากผิวของของเหลว  หน่วย  </a:t>
            </a:r>
            <a:r>
              <a:rPr lang="en-US" i="1" dirty="0" smtClean="0"/>
              <a:t>m</a:t>
            </a:r>
          </a:p>
          <a:p>
            <a:r>
              <a:rPr lang="en-US" i="1" dirty="0" smtClean="0"/>
              <a:t>g  </a:t>
            </a:r>
            <a:r>
              <a:rPr lang="th-TH" dirty="0" smtClean="0"/>
              <a:t>คือ  ความเร่งเนื่องจากแรงโน้มถ่วงของโลก  </a:t>
            </a:r>
            <a:r>
              <a:rPr lang="en-US" i="1" dirty="0" smtClean="0"/>
              <a:t>(9.8  m/s</a:t>
            </a:r>
            <a:r>
              <a:rPr lang="en-US" i="1" baseline="30000" dirty="0" smtClean="0"/>
              <a:t>2</a:t>
            </a:r>
            <a:r>
              <a:rPr lang="en-US" i="1" dirty="0" smtClean="0"/>
              <a:t>)</a:t>
            </a:r>
            <a:endParaRPr lang="th-TH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357298"/>
            <a:ext cx="7000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:  </a:t>
            </a:r>
            <a:r>
              <a:rPr lang="th-TH" dirty="0" smtClean="0"/>
              <a:t>สำหรับของเหลวชนิดหนึ่งๆ  ความหนาแน่น</a:t>
            </a:r>
            <a:r>
              <a:rPr lang="th-TH" i="1" dirty="0" smtClean="0"/>
              <a:t> </a:t>
            </a:r>
            <a:r>
              <a:rPr lang="en-US" i="1" dirty="0" smtClean="0"/>
              <a:t>ρ</a:t>
            </a:r>
            <a:r>
              <a:rPr lang="th-TH" dirty="0" smtClean="0"/>
              <a:t> จะคงที่และค่า  </a:t>
            </a:r>
            <a:r>
              <a:rPr lang="en-US" i="1" dirty="0" smtClean="0"/>
              <a:t>g</a:t>
            </a:r>
            <a:r>
              <a:rPr lang="th-TH" dirty="0" smtClean="0"/>
              <a:t> ก็คงที่ ดังนั้น  ความดัน </a:t>
            </a:r>
            <a:r>
              <a:rPr lang="en-US" dirty="0" smtClean="0"/>
              <a:t>P</a:t>
            </a:r>
            <a:r>
              <a:rPr lang="en-US" i="1" dirty="0" smtClean="0"/>
              <a:t> </a:t>
            </a:r>
            <a:r>
              <a:rPr lang="th-TH" dirty="0" smtClean="0"/>
              <a:t>จึงแปรผันตรงกับความลึก </a:t>
            </a:r>
            <a:r>
              <a:rPr lang="en-US" dirty="0" smtClean="0"/>
              <a:t>h</a:t>
            </a:r>
            <a:r>
              <a:rPr lang="en-US" i="1" dirty="0" smtClean="0"/>
              <a:t> </a:t>
            </a:r>
            <a:r>
              <a:rPr lang="th-TH" dirty="0" smtClean="0"/>
              <a:t>อย่างเดียว ดังนั้นหากความลึกเท่ากัน ความดันย่อมเท่ากันอย่างแน่นอน</a:t>
            </a:r>
            <a:endParaRPr lang="th-TH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21" descr="9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2309825" cy="3357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7554" y="642918"/>
            <a:ext cx="52864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ตัวอย่าง  ภาชนะทรงกระบอก อันหนึ่งมีความสูง </a:t>
            </a:r>
            <a:r>
              <a:rPr lang="en-US" dirty="0" smtClean="0"/>
              <a:t>1 </a:t>
            </a:r>
            <a:r>
              <a:rPr lang="th-TH" dirty="0" smtClean="0"/>
              <a:t>เมตร  มีพื้นที่ก้นภาชนะ  3.143  ตารางเมตร มีน้ำบรรจุอยู่สูง  50  เซนติเมตร ถ้าน้ำที่บรรจุอยู่มีปริมาตร 0.025 ลูกบาศก์เมตร  และมีมวล  5  กิโลกรัม จงหาว่าความดันที่น้ำกระทำต่อก้นภาชนะเป็นกี่</a:t>
            </a:r>
            <a:r>
              <a:rPr lang="th-TH" dirty="0" err="1" smtClean="0"/>
              <a:t>นิว</a:t>
            </a:r>
            <a:r>
              <a:rPr lang="th-TH" dirty="0" smtClean="0"/>
              <a:t>ตันต่อตารางเมตร</a:t>
            </a:r>
          </a:p>
          <a:p>
            <a:r>
              <a:rPr lang="th-TH" dirty="0" smtClean="0"/>
              <a:t>วิธีทำ  จาก</a:t>
            </a:r>
            <a:endParaRPr lang="th-TH" dirty="0"/>
          </a:p>
        </p:txBody>
      </p:sp>
      <p:graphicFrame>
        <p:nvGraphicFramePr>
          <p:cNvPr id="83969" name="Object 4"/>
          <p:cNvGraphicFramePr>
            <a:graphicFrameLocks noChangeAspect="1"/>
          </p:cNvGraphicFramePr>
          <p:nvPr/>
        </p:nvGraphicFramePr>
        <p:xfrm>
          <a:off x="4929190" y="3071810"/>
          <a:ext cx="1524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1" name="Equation" r:id="rId4" imgW="457200" imgH="469800" progId="Equation.3">
                  <p:embed/>
                </p:oleObj>
              </mc:Choice>
              <mc:Fallback>
                <p:oleObj name="Equation" r:id="rId4" imgW="45720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3071810"/>
                        <a:ext cx="1524000" cy="1016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7422" y="4500570"/>
            <a:ext cx="2357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แทนค่าในสมการ  </a:t>
            </a:r>
          </a:p>
          <a:p>
            <a:endParaRPr lang="th-TH" dirty="0" smtClean="0"/>
          </a:p>
          <a:p>
            <a:r>
              <a:rPr lang="th-TH" dirty="0" smtClean="0"/>
              <a:t>จะได้</a:t>
            </a:r>
            <a:endParaRPr lang="th-TH" dirty="0"/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4572008"/>
            <a:ext cx="1428760" cy="447389"/>
          </a:xfrm>
          <a:prstGeom prst="rect">
            <a:avLst/>
          </a:prstGeom>
          <a:noFill/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295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ngsanaUPC" pitchFamily="18" charset="-34"/>
              </a:rPr>
              <a:t>   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357166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ความดันสัมบูรณ์ของของเหลว</a:t>
            </a:r>
            <a:r>
              <a:rPr lang="th-TH" i="1" dirty="0" smtClean="0"/>
              <a:t> </a:t>
            </a:r>
            <a:r>
              <a:rPr lang="en-US" dirty="0" smtClean="0"/>
              <a:t>(absolute  pressure)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1538" y="1428736"/>
            <a:ext cx="7358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	ความดันของของเหลวที่คำนวณจากสมการ  </a:t>
            </a:r>
            <a:r>
              <a:rPr lang="en-US" i="1" dirty="0" smtClean="0"/>
              <a:t>P =  </a:t>
            </a:r>
            <a:r>
              <a:rPr lang="en-US" i="1" dirty="0" err="1" smtClean="0"/>
              <a:t>ρgh</a:t>
            </a:r>
            <a:r>
              <a:rPr lang="en-US" i="1" dirty="0" smtClean="0"/>
              <a:t>  </a:t>
            </a:r>
            <a:r>
              <a:rPr lang="th-TH" dirty="0" smtClean="0"/>
              <a:t>เป็นความดันเนื่องจากน้ำหนักของของเหลวในภาชนะ ซึ่งเรียกว่า  ความดัน</a:t>
            </a:r>
            <a:r>
              <a:rPr lang="th-TH" dirty="0" err="1" smtClean="0"/>
              <a:t>เกจ</a:t>
            </a:r>
            <a:r>
              <a:rPr lang="th-TH" dirty="0" smtClean="0"/>
              <a:t> แต่เนื่องจากรอบๆ ตัวเราหรือสิ่งต่างๆ บนพื้นโลกมีบรรยากาศห่อหุ้ม ดังนั้น ความดันของของเหลวที่ระดับความลึกใดๆ จึงต้องมีความดันบรรยากาศเข้ามาเกี่ยวข้องด้วยเสมอ</a:t>
            </a:r>
            <a:endParaRPr lang="th-TH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500042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i="1" dirty="0" smtClean="0"/>
              <a:t>ผลรวมของความดัน</a:t>
            </a:r>
            <a:r>
              <a:rPr lang="th-TH" i="1" dirty="0" err="1" smtClean="0"/>
              <a:t>เกจ</a:t>
            </a:r>
            <a:r>
              <a:rPr lang="th-TH" i="1" dirty="0" smtClean="0"/>
              <a:t>กับความดันบรรยากาศ</a:t>
            </a:r>
            <a:r>
              <a:rPr lang="th-TH" dirty="0" smtClean="0"/>
              <a:t> เรียกว่า </a:t>
            </a:r>
            <a:r>
              <a:rPr lang="th-TH" b="1" dirty="0" smtClean="0"/>
              <a:t>ความดันสัมบูรณ์</a:t>
            </a:r>
            <a:r>
              <a:rPr lang="th-TH" dirty="0" smtClean="0"/>
              <a:t> เขียนเป็นสมการดังนี้</a:t>
            </a:r>
            <a:endParaRPr lang="th-TH" dirty="0"/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2357430"/>
            <a:ext cx="2071702" cy="513782"/>
          </a:xfrm>
          <a:prstGeom prst="rect">
            <a:avLst/>
          </a:prstGeom>
          <a:noFill/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1714488"/>
            <a:ext cx="2214578" cy="449110"/>
          </a:xfrm>
          <a:prstGeom prst="rect">
            <a:avLst/>
          </a:prstGeom>
          <a:noFill/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071810"/>
            <a:ext cx="2000264" cy="432893"/>
          </a:xfrm>
          <a:prstGeom prst="rect">
            <a:avLst/>
          </a:prstGeom>
          <a:noFill/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276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ngsana New" pitchFamily="18" charset="-34"/>
              </a:rPr>
              <a:t>                  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4414" y="3786190"/>
            <a:ext cx="6786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เมื่อ  </a:t>
            </a:r>
            <a:r>
              <a:rPr lang="en-US" dirty="0" smtClean="0"/>
              <a:t>P   </a:t>
            </a:r>
            <a:r>
              <a:rPr lang="th-TH" dirty="0" smtClean="0"/>
              <a:t>คือ  ความดันสัมบูรณ์</a:t>
            </a:r>
            <a:endParaRPr lang="en-US" dirty="0" smtClean="0"/>
          </a:p>
          <a:p>
            <a:r>
              <a:rPr lang="en-US" dirty="0" smtClean="0"/>
              <a:t>      P</a:t>
            </a:r>
            <a:r>
              <a:rPr lang="en-US" baseline="-25000" dirty="0" smtClean="0"/>
              <a:t>a</a:t>
            </a:r>
            <a:r>
              <a:rPr lang="en-US" dirty="0" smtClean="0"/>
              <a:t>  </a:t>
            </a:r>
            <a:r>
              <a:rPr lang="th-TH" dirty="0" smtClean="0"/>
              <a:t>คือ  ความดันบรรยากาศ </a:t>
            </a:r>
            <a:r>
              <a:rPr lang="en-US" dirty="0" smtClean="0"/>
              <a:t>(1.013 x 10</a:t>
            </a:r>
            <a:r>
              <a:rPr lang="en-US" baseline="30000" dirty="0" smtClean="0"/>
              <a:t>5</a:t>
            </a:r>
            <a:r>
              <a:rPr lang="en-US" dirty="0" smtClean="0"/>
              <a:t> N/m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P</a:t>
            </a:r>
            <a:r>
              <a:rPr lang="en-US" baseline="-25000" dirty="0" smtClean="0"/>
              <a:t>g</a:t>
            </a:r>
            <a:r>
              <a:rPr lang="en-US" dirty="0" smtClean="0"/>
              <a:t>  </a:t>
            </a:r>
            <a:r>
              <a:rPr lang="th-TH" dirty="0" smtClean="0"/>
              <a:t>คือ  ความดัน</a:t>
            </a:r>
            <a:r>
              <a:rPr lang="th-TH" dirty="0" err="1" smtClean="0"/>
              <a:t>เกจ</a:t>
            </a:r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571480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ตัวอย่าง ถังรูปทรงกระบอกใส่ของเหลวความหนาแน่น  5.0 </a:t>
            </a:r>
            <a:r>
              <a:rPr lang="en-US" dirty="0" smtClean="0"/>
              <a:t>x 10</a:t>
            </a:r>
            <a:r>
              <a:rPr lang="en-US" baseline="30000" dirty="0" smtClean="0"/>
              <a:t>3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th-TH" dirty="0" smtClean="0"/>
              <a:t>ไว้ครึ่งถัง ถ้าความดันสัมบูรณ์ที่ก้นถังมีค่าเท่ากับ 3.0 </a:t>
            </a:r>
            <a:r>
              <a:rPr lang="en-US" dirty="0" smtClean="0"/>
              <a:t>x 10</a:t>
            </a:r>
            <a:r>
              <a:rPr lang="en-US" baseline="30000" dirty="0" smtClean="0"/>
              <a:t>5</a:t>
            </a:r>
            <a:r>
              <a:rPr lang="en-US" dirty="0" smtClean="0"/>
              <a:t> N/m</a:t>
            </a:r>
            <a:r>
              <a:rPr lang="en-US" baseline="30000" dirty="0" smtClean="0"/>
              <a:t>2</a:t>
            </a:r>
            <a:r>
              <a:rPr lang="en-US" dirty="0" smtClean="0"/>
              <a:t> </a:t>
            </a:r>
            <a:r>
              <a:rPr lang="th-TH" dirty="0" smtClean="0"/>
              <a:t>ถ้าไม่คิดความดันบรรยากาศถังนี้สูงกี่เมตร </a:t>
            </a:r>
            <a:endParaRPr lang="th-TH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dirty="0" smtClean="0">
                <a:solidFill>
                  <a:srgbClr val="FF0000"/>
                </a:solidFill>
              </a:rPr>
              <a:t>ของไหล </a:t>
            </a:r>
            <a:r>
              <a:rPr lang="en-US" sz="3200" b="1" dirty="0" smtClean="0">
                <a:solidFill>
                  <a:srgbClr val="FF0000"/>
                </a:solidFill>
              </a:rPr>
              <a:t>(Fluid)</a:t>
            </a:r>
            <a:endParaRPr lang="th-TH" sz="3200" b="1" dirty="0" smtClean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571612"/>
            <a:ext cx="8215370" cy="132873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th-TH" dirty="0" smtClean="0"/>
              <a:t>			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หมายถึง ของเหลวและแก๊สที่มีรูปร่างไม่แน่นอน  สามารถไหลจากที่หนึ่ง ไปยังอีกที่หนึ่งได้</a:t>
            </a:r>
          </a:p>
        </p:txBody>
      </p:sp>
      <p:pic>
        <p:nvPicPr>
          <p:cNvPr id="4" name="Picture 3" descr="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2714620"/>
            <a:ext cx="3857652" cy="38576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73581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ตัวอย่าง</a:t>
            </a:r>
            <a:r>
              <a:rPr lang="en-US" dirty="0" smtClean="0"/>
              <a:t>  </a:t>
            </a:r>
            <a:r>
              <a:rPr lang="th-TH" dirty="0" smtClean="0"/>
              <a:t>หลอดแก้วรูปตัวยู  บรรจุน้ำ และใส่น้ำมันพืชซึ่งไม่ละลายน้ำและมีความหนาแน่น  </a:t>
            </a:r>
            <a:r>
              <a:rPr lang="en-US" dirty="0" smtClean="0"/>
              <a:t>0.5</a:t>
            </a:r>
            <a:r>
              <a:rPr lang="th-TH" dirty="0" smtClean="0"/>
              <a:t>  กรัมต่อลูกบาศก์เซนติเมตร  ที่ด้านขวาสูง  </a:t>
            </a:r>
            <a:r>
              <a:rPr lang="en-US" dirty="0" smtClean="0"/>
              <a:t>12</a:t>
            </a:r>
            <a:r>
              <a:rPr lang="th-TH" dirty="0" smtClean="0"/>
              <a:t>  เซนติเมตร  ระดับผิวของน้ำด้านซ้ายมือจะต่ำกว่าระดับผิวบนของน้ำมันด้านขวามือเท่าใด</a:t>
            </a:r>
            <a:endParaRPr lang="en-US" dirty="0" smtClean="0"/>
          </a:p>
          <a:p>
            <a:r>
              <a:rPr lang="th-TH" b="1" dirty="0" smtClean="0"/>
              <a:t>วิธีทำ</a:t>
            </a:r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500042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เครื่องมือวัดความดัน</a:t>
            </a:r>
            <a:endParaRPr lang="th-TH" dirty="0"/>
          </a:p>
        </p:txBody>
      </p:sp>
      <p:pic>
        <p:nvPicPr>
          <p:cNvPr id="3" name="Picture 10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928670"/>
            <a:ext cx="2559050" cy="3581400"/>
          </a:xfrm>
          <a:prstGeom prst="rect">
            <a:avLst/>
          </a:prstGeom>
          <a:noFill/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42910" y="4572008"/>
            <a:ext cx="3500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 b="1" dirty="0" err="1">
                <a:solidFill>
                  <a:srgbClr val="0000CC"/>
                </a:solidFill>
              </a:rPr>
              <a:t>แมนอ</a:t>
            </a:r>
            <a:r>
              <a:rPr lang="th-TH" sz="2800" b="1" dirty="0">
                <a:solidFill>
                  <a:srgbClr val="0000CC"/>
                </a:solidFill>
              </a:rPr>
              <a:t>มิเตอร์ </a:t>
            </a:r>
            <a:r>
              <a:rPr lang="en-US" sz="2400" dirty="0" smtClean="0">
                <a:solidFill>
                  <a:srgbClr val="0000CC"/>
                </a:solidFill>
              </a:rPr>
              <a:t>(manometer</a:t>
            </a:r>
            <a:r>
              <a:rPr lang="en-US" sz="2400" dirty="0">
                <a:solidFill>
                  <a:srgbClr val="0000CC"/>
                </a:solidFill>
              </a:rPr>
              <a:t>)</a:t>
            </a:r>
            <a:endParaRPr lang="th-TH" sz="2400" dirty="0">
              <a:solidFill>
                <a:srgbClr val="0000CC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85786" y="5429264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800" b="1" dirty="0"/>
              <a:t>ประกอบด้วย </a:t>
            </a:r>
            <a:r>
              <a:rPr lang="th-TH" sz="2800" dirty="0"/>
              <a:t>หลอดแก้วรูปตัวยู  ใช้วัดความดันของของเหลวและแก๊ส</a:t>
            </a:r>
            <a:endParaRPr lang="th-TH" sz="2400" dirty="0"/>
          </a:p>
        </p:txBody>
      </p:sp>
      <p:pic>
        <p:nvPicPr>
          <p:cNvPr id="7" name="Picture 12" descr="F15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1214422"/>
            <a:ext cx="29337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1538" y="1071546"/>
            <a:ext cx="510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บารอมิเตอร์ปรอท </a:t>
            </a:r>
            <a:r>
              <a:rPr lang="en-US" sz="2400" dirty="0" smtClean="0">
                <a:solidFill>
                  <a:srgbClr val="0000CC"/>
                </a:solidFill>
              </a:rPr>
              <a:t>(mercury </a:t>
            </a:r>
            <a:r>
              <a:rPr lang="en-US" sz="2400" dirty="0">
                <a:solidFill>
                  <a:srgbClr val="0000CC"/>
                </a:solidFill>
              </a:rPr>
              <a:t>barometer)</a:t>
            </a:r>
            <a:endParaRPr lang="th-TH" sz="2400" dirty="0">
              <a:solidFill>
                <a:srgbClr val="0000CC"/>
              </a:solidFill>
            </a:endParaRPr>
          </a:p>
        </p:txBody>
      </p:sp>
      <p:pic>
        <p:nvPicPr>
          <p:cNvPr id="3" name="Picture 4" descr="F15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1785926"/>
            <a:ext cx="2509838" cy="3733800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000496" y="2357430"/>
            <a:ext cx="4267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800" b="1" dirty="0"/>
              <a:t>ประกอบด้วย </a:t>
            </a:r>
            <a:r>
              <a:rPr lang="th-TH" sz="2800" dirty="0"/>
              <a:t>หลอดแก้วทรงกระบอกปลายเปิดข้างหนึ่ง  ปลายปิดข้างหนึ่งยาวประมาณ  80  </a:t>
            </a:r>
            <a:r>
              <a:rPr lang="en-US" sz="2400" dirty="0"/>
              <a:t>cm</a:t>
            </a:r>
            <a:r>
              <a:rPr lang="th-TH" sz="2800" dirty="0"/>
              <a:t> บรรจุปรอทคว่ำในอ่าง  ใช้วัดความดันของอากาศ  หน่วยเป็น  มิลลิเมตรของปรอท</a:t>
            </a:r>
            <a:r>
              <a:rPr lang="en-US" sz="2800" dirty="0"/>
              <a:t> </a:t>
            </a:r>
            <a:r>
              <a:rPr lang="en-US" sz="2400" dirty="0"/>
              <a:t>(mm-Hg)</a:t>
            </a:r>
            <a:r>
              <a:rPr lang="en-US" sz="2800" dirty="0"/>
              <a:t>  </a:t>
            </a:r>
            <a:r>
              <a:rPr lang="th-TH" sz="2800" dirty="0"/>
              <a:t>ประดิษฐ์โดย  </a:t>
            </a:r>
            <a:r>
              <a:rPr lang="th-TH" sz="2800" b="1" dirty="0" err="1"/>
              <a:t>ทอร์</a:t>
            </a:r>
            <a:r>
              <a:rPr lang="th-TH" sz="2800" b="1" dirty="0"/>
              <a:t>ริเซลลี </a:t>
            </a:r>
            <a:r>
              <a:rPr lang="en-US" sz="2400" dirty="0"/>
              <a:t>(Torricelli)</a:t>
            </a:r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5786" y="1285860"/>
            <a:ext cx="2976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เครื่องวัดความดันโลหิต</a:t>
            </a:r>
            <a:endParaRPr lang="th-TH" sz="2400" dirty="0">
              <a:solidFill>
                <a:srgbClr val="0000CC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85786" y="5286388"/>
            <a:ext cx="7315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800" b="1" dirty="0"/>
              <a:t>ประกอบด้วย  </a:t>
            </a:r>
            <a:r>
              <a:rPr lang="th-TH" sz="2800" dirty="0"/>
              <a:t>หลอดแก้วรูปตัวยูบรรจุปรอทภายใน  ใช้วัดความดันโลหิต</a:t>
            </a:r>
            <a:endParaRPr lang="th-TH" sz="2400" dirty="0"/>
          </a:p>
        </p:txBody>
      </p:sp>
      <p:pic>
        <p:nvPicPr>
          <p:cNvPr id="4" name="Picture 3" descr="scan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43306" y="500042"/>
            <a:ext cx="3929090" cy="453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14480" y="642918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เครื่อง</a:t>
            </a:r>
            <a:r>
              <a:rPr lang="th-TH" sz="2800" b="1" dirty="0" err="1">
                <a:solidFill>
                  <a:srgbClr val="0000CC"/>
                </a:solidFill>
              </a:rPr>
              <a:t>วัดบูร์</a:t>
            </a:r>
            <a:r>
              <a:rPr lang="th-TH" sz="2800" b="1" dirty="0">
                <a:solidFill>
                  <a:srgbClr val="0000CC"/>
                </a:solidFill>
              </a:rPr>
              <a:t>ดอน </a:t>
            </a:r>
            <a:r>
              <a:rPr lang="en-US" sz="2400" dirty="0" smtClean="0">
                <a:solidFill>
                  <a:srgbClr val="0000CC"/>
                </a:solidFill>
              </a:rPr>
              <a:t>(bourdon  </a:t>
            </a:r>
            <a:r>
              <a:rPr lang="en-US" sz="2400" dirty="0">
                <a:solidFill>
                  <a:srgbClr val="0000CC"/>
                </a:solidFill>
              </a:rPr>
              <a:t>gauge)</a:t>
            </a:r>
            <a:endParaRPr lang="th-TH" sz="2400" dirty="0">
              <a:solidFill>
                <a:srgbClr val="0000CC"/>
              </a:solidFill>
            </a:endParaRPr>
          </a:p>
        </p:txBody>
      </p:sp>
      <p:pic>
        <p:nvPicPr>
          <p:cNvPr id="3" name="Picture 3" descr="scan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357298"/>
            <a:ext cx="3505200" cy="3294063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00562" y="1357298"/>
            <a:ext cx="3886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800" dirty="0"/>
              <a:t>ใช้กับของไหลที่มีความดันสูงมาก ๆ เช่น ถังเก็บลมเติมยางรถยนต์  ถังแก๊สต่าง ๆ  ฯลฯ</a:t>
            </a:r>
            <a:endParaRPr lang="th-TH" sz="2400" dirty="0"/>
          </a:p>
        </p:txBody>
      </p:sp>
      <p:pic>
        <p:nvPicPr>
          <p:cNvPr id="5" name="Picture 4" descr="img_24519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928934"/>
            <a:ext cx="4810132" cy="3607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57158" y="500042"/>
            <a:ext cx="39290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บารอมิเตอร์</a:t>
            </a:r>
            <a:r>
              <a:rPr lang="th-TH" sz="2800" b="1" dirty="0" err="1">
                <a:solidFill>
                  <a:srgbClr val="0000CC"/>
                </a:solidFill>
              </a:rPr>
              <a:t>แอนีรอยด์</a:t>
            </a:r>
            <a:r>
              <a:rPr lang="th-TH" sz="2800" b="1" dirty="0">
                <a:solidFill>
                  <a:srgbClr val="0000CC"/>
                </a:solidFill>
              </a:rPr>
              <a:t> 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CC"/>
                </a:solidFill>
              </a:rPr>
              <a:t>(aneroid  </a:t>
            </a:r>
            <a:r>
              <a:rPr lang="en-US" sz="2400" dirty="0">
                <a:solidFill>
                  <a:srgbClr val="0000CC"/>
                </a:solidFill>
              </a:rPr>
              <a:t>barometer)</a:t>
            </a:r>
            <a:endParaRPr lang="th-TH" sz="2400" dirty="0">
              <a:solidFill>
                <a:srgbClr val="0000CC"/>
              </a:solidFill>
            </a:endParaRPr>
          </a:p>
        </p:txBody>
      </p:sp>
      <p:pic>
        <p:nvPicPr>
          <p:cNvPr id="3" name="Picture 5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500174"/>
            <a:ext cx="3810000" cy="2749550"/>
          </a:xfrm>
          <a:prstGeom prst="rect">
            <a:avLst/>
          </a:prstGeom>
          <a:noFill/>
        </p:spPr>
      </p:pic>
      <p:pic>
        <p:nvPicPr>
          <p:cNvPr id="4" name="Picture 7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1285860"/>
            <a:ext cx="2943225" cy="24352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643306" y="4143380"/>
            <a:ext cx="5000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b="1" dirty="0" err="1" smtClean="0">
                <a:solidFill>
                  <a:srgbClr val="0000CC"/>
                </a:solidFill>
              </a:rPr>
              <a:t>อัล</a:t>
            </a:r>
            <a:r>
              <a:rPr lang="th-TH" b="1" dirty="0" smtClean="0">
                <a:solidFill>
                  <a:srgbClr val="0000CC"/>
                </a:solidFill>
              </a:rPr>
              <a:t>ติมิเตอร์ </a:t>
            </a:r>
            <a:r>
              <a:rPr lang="en-US" sz="2400" b="1" dirty="0" smtClean="0">
                <a:solidFill>
                  <a:srgbClr val="0000CC"/>
                </a:solidFill>
              </a:rPr>
              <a:t>(altimeter)</a:t>
            </a:r>
            <a:r>
              <a:rPr lang="en-US" sz="2400" b="1" dirty="0" smtClean="0"/>
              <a:t> </a:t>
            </a:r>
            <a:r>
              <a:rPr lang="th-TH" dirty="0" smtClean="0"/>
              <a:t>เป็นเครื่องวัดความสูงในการบินที่ดัดแปลงมาจากบารอมิเตอร์</a:t>
            </a:r>
            <a:r>
              <a:rPr lang="th-TH" dirty="0" err="1" smtClean="0"/>
              <a:t>แอนีรอยด์</a:t>
            </a:r>
            <a:r>
              <a:rPr lang="th-TH" dirty="0" smtClean="0"/>
              <a:t> 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00042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ความดันในชีวิตประจำวัน</a:t>
            </a:r>
            <a:endParaRPr lang="th-TH" dirty="0"/>
          </a:p>
        </p:txBody>
      </p:sp>
      <p:pic>
        <p:nvPicPr>
          <p:cNvPr id="4" name="Picture 4" descr="scan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285860"/>
            <a:ext cx="3022720" cy="3143272"/>
          </a:xfrm>
          <a:prstGeom prst="rect">
            <a:avLst/>
          </a:prstGeom>
          <a:noFill/>
        </p:spPr>
      </p:pic>
      <p:pic>
        <p:nvPicPr>
          <p:cNvPr id="5" name="Picture 8" descr="scan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14612" y="4214818"/>
            <a:ext cx="3429000" cy="1916113"/>
          </a:xfrm>
          <a:prstGeom prst="rect">
            <a:avLst/>
          </a:prstGeom>
          <a:noFill/>
        </p:spPr>
      </p:pic>
      <p:pic>
        <p:nvPicPr>
          <p:cNvPr id="6" name="Picture 6" descr="scan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15074" y="785794"/>
            <a:ext cx="2339975" cy="3200400"/>
          </a:xfrm>
          <a:prstGeom prst="rect">
            <a:avLst/>
          </a:prstGeom>
          <a:noFill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676400" y="5943600"/>
            <a:ext cx="189546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เครื่องดูดฝุ่น</a:t>
            </a:r>
            <a:endParaRPr lang="th-TH" sz="2400" dirty="0">
              <a:solidFill>
                <a:srgbClr val="0000CC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95996" y="4000504"/>
            <a:ext cx="284800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ยางติดผนังสุญญากาศ</a:t>
            </a:r>
            <a:endParaRPr lang="th-TH" sz="2400" dirty="0">
              <a:solidFill>
                <a:srgbClr val="0000CC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428992" y="1857364"/>
            <a:ext cx="140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หลอดดูด</a:t>
            </a:r>
            <a:endParaRPr lang="th-TH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re-Pressure-Gauge-SDG-05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46749" cy="4429132"/>
          </a:xfrm>
          <a:prstGeom prst="rect">
            <a:avLst/>
          </a:prstGeom>
        </p:spPr>
      </p:pic>
      <p:pic>
        <p:nvPicPr>
          <p:cNvPr id="3" name="Picture 2" descr="pressure%20gau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657600" cy="4258056"/>
          </a:xfrm>
          <a:prstGeom prst="rect">
            <a:avLst/>
          </a:prstGeom>
        </p:spPr>
      </p:pic>
      <p:pic>
        <p:nvPicPr>
          <p:cNvPr id="4" name="Picture 3" descr="85118-main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036090"/>
            <a:ext cx="4643470" cy="3482603"/>
          </a:xfrm>
          <a:prstGeom prst="rect">
            <a:avLst/>
          </a:prstGeom>
        </p:spPr>
      </p:pic>
      <p:pic>
        <p:nvPicPr>
          <p:cNvPr id="5" name="Picture 4" descr="2246pressure_ga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619649"/>
            <a:ext cx="3361572" cy="223784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571480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แรงที่น้ำกระทำต่อเขื่อนหรือประตูกั้นน้ำ</a:t>
            </a:r>
            <a:endParaRPr lang="th-TH" dirty="0"/>
          </a:p>
        </p:txBody>
      </p:sp>
      <p:pic>
        <p:nvPicPr>
          <p:cNvPr id="4" name="Picture 4" descr="F15_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4348" y="2500306"/>
            <a:ext cx="4495800" cy="2898775"/>
          </a:xfrm>
          <a:prstGeom prst="rect">
            <a:avLst/>
          </a:prstGeom>
          <a:noFill/>
        </p:spPr>
      </p:pic>
      <p:graphicFrame>
        <p:nvGraphicFramePr>
          <p:cNvPr id="106503" name="Object 7"/>
          <p:cNvGraphicFramePr>
            <a:graphicFrameLocks noChangeAspect="1"/>
          </p:cNvGraphicFramePr>
          <p:nvPr/>
        </p:nvGraphicFramePr>
        <p:xfrm>
          <a:off x="4786314" y="3357562"/>
          <a:ext cx="30480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4" name="Equation" r:id="rId4" imgW="1307880" imgH="469800" progId="Equation.3">
                  <p:embed/>
                </p:oleObj>
              </mc:Choice>
              <mc:Fallback>
                <p:oleObj name="Equation" r:id="rId4" imgW="130788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3357562"/>
                        <a:ext cx="3048000" cy="1095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4282" y="12144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แรงดันในของเหลว  </a:t>
            </a:r>
            <a:r>
              <a:rPr lang="en-US" dirty="0" smtClean="0"/>
              <a:t>= </a:t>
            </a:r>
            <a:r>
              <a:rPr lang="th-TH" dirty="0" smtClean="0"/>
              <a:t>ความดันในของเหลวที่จุดสูงสุด + ½ ความดันในของเหลวที่จุดต่ำสุด</a:t>
            </a:r>
            <a:r>
              <a:rPr lang="en-US" dirty="0" smtClean="0"/>
              <a:t> 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1285860"/>
            <a:ext cx="3641660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b="1" dirty="0" smtClean="0">
                <a:solidFill>
                  <a:srgbClr val="FF0000"/>
                </a:solidFill>
              </a:rPr>
              <a:t>สมบัติของของไหล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3042" y="1714488"/>
            <a:ext cx="5114932" cy="2971808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th-TH" b="1" dirty="0" smtClean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ความหนาแน่น </a:t>
            </a:r>
            <a:r>
              <a:rPr lang="en-US" sz="2800" dirty="0" smtClean="0">
                <a:solidFill>
                  <a:srgbClr val="0070C0"/>
                </a:solidFill>
              </a:rPr>
              <a:t>(density)</a:t>
            </a:r>
          </a:p>
          <a:p>
            <a:pPr marL="609600" indent="-609600" eaLnBrk="1" hangingPunct="1">
              <a:buFontTx/>
              <a:buAutoNum type="arabicPeriod" startAt="2"/>
            </a:pPr>
            <a:r>
              <a:rPr lang="th-TH" b="1" dirty="0" smtClean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ความดัน </a:t>
            </a:r>
            <a:r>
              <a:rPr lang="en-US" sz="2800" dirty="0" smtClean="0">
                <a:solidFill>
                  <a:srgbClr val="0070C0"/>
                </a:solidFill>
              </a:rPr>
              <a:t>(pressure)</a:t>
            </a:r>
          </a:p>
          <a:p>
            <a:pPr marL="609600" indent="-609600" eaLnBrk="1" hangingPunct="1">
              <a:buFontTx/>
              <a:buAutoNum type="arabicPeriod" startAt="3"/>
            </a:pPr>
            <a:r>
              <a:rPr lang="th-TH" b="1" dirty="0" smtClean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ความตึงผิว </a:t>
            </a:r>
            <a:r>
              <a:rPr lang="en-US" sz="2800" dirty="0" smtClean="0">
                <a:solidFill>
                  <a:srgbClr val="0070C0"/>
                </a:solidFill>
              </a:rPr>
              <a:t>(surface tension)</a:t>
            </a:r>
          </a:p>
          <a:p>
            <a:pPr marL="609600" indent="-609600" eaLnBrk="1" hangingPunct="1">
              <a:buFontTx/>
              <a:buAutoNum type="arabicPeriod" startAt="4"/>
            </a:pPr>
            <a:r>
              <a:rPr lang="th-TH" b="1" dirty="0" smtClean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ความหนืด </a:t>
            </a:r>
            <a:r>
              <a:rPr lang="en-US" sz="2800" dirty="0" smtClean="0">
                <a:solidFill>
                  <a:srgbClr val="0070C0"/>
                </a:solidFill>
              </a:rPr>
              <a:t>(viscosity)</a:t>
            </a:r>
          </a:p>
          <a:p>
            <a:pPr marL="609600" indent="-609600" eaLnBrk="1" hangingPunct="1">
              <a:buFontTx/>
              <a:buNone/>
            </a:pPr>
            <a:endParaRPr lang="th-TH" sz="2400" dirty="0" smtClean="0"/>
          </a:p>
          <a:p>
            <a:pPr marL="609600" indent="-609600" eaLnBrk="1" hangingPunct="1">
              <a:buFont typeface="Wingdings" pitchFamily="2" charset="2"/>
              <a:buNone/>
            </a:pPr>
            <a:endParaRPr lang="th-TH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500042"/>
            <a:ext cx="721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1.ประตูกั้นน้ำแห่งหนึ่ง กว้าง 50 เมตร ด้านหนึ่งมีน้ำลึก 3 เมตร อีกด้านหนึ่งมีน้ำลึก 5 เมตร จงหาแรงดันลัพธ์ที่กระทำต่อประตูน้ำ</a:t>
            </a:r>
          </a:p>
          <a:p>
            <a:r>
              <a:rPr lang="th-TH" dirty="0" smtClean="0"/>
              <a:t>2. ประตูน้ำแห่งหนึ่งยาว 10 เมตร สูง 4 เมตร ค่าสูงสุดของแรงลัพธ์ที่น้ำนิ่ง</a:t>
            </a:r>
            <a:r>
              <a:rPr lang="en-US" dirty="0" smtClean="0"/>
              <a:t> </a:t>
            </a:r>
            <a:r>
              <a:rPr lang="th-TH" dirty="0" smtClean="0"/>
              <a:t>กระทำต่อประตูน้ำมีค่าเท่าใด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000108"/>
            <a:ext cx="43577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ตัวอย่าง</a:t>
            </a:r>
            <a:r>
              <a:rPr lang="th-TH" dirty="0" smtClean="0"/>
              <a:t>  สันเขื่อนภูมิพล จังหวัดตากยาว  </a:t>
            </a:r>
            <a:r>
              <a:rPr lang="en-US" dirty="0" smtClean="0"/>
              <a:t>3</a:t>
            </a:r>
            <a:r>
              <a:rPr lang="th-TH" dirty="0" smtClean="0"/>
              <a:t>  กิโลเมตร  สูงจากพื้นดิน </a:t>
            </a:r>
            <a:r>
              <a:rPr lang="en-US" dirty="0" smtClean="0"/>
              <a:t>400</a:t>
            </a:r>
            <a:r>
              <a:rPr lang="th-TH" dirty="0" smtClean="0"/>
              <a:t>  เมตร  วิศวกรออกแบบการสร้างเขื่อนเพื่อให้รับแรงดันของน้ำไว้ได้  </a:t>
            </a:r>
            <a:r>
              <a:rPr lang="en-US" dirty="0" smtClean="0"/>
              <a:t>9.5</a:t>
            </a:r>
            <a:r>
              <a:rPr lang="th-TH" dirty="0" smtClean="0"/>
              <a:t>  </a:t>
            </a:r>
            <a:r>
              <a:rPr lang="en-US" dirty="0" smtClean="0"/>
              <a:t>x 10</a:t>
            </a:r>
            <a:r>
              <a:rPr lang="en-US" baseline="30000" dirty="0" smtClean="0"/>
              <a:t>7</a:t>
            </a:r>
            <a:r>
              <a:rPr lang="en-US" dirty="0" smtClean="0"/>
              <a:t>  </a:t>
            </a:r>
            <a:r>
              <a:rPr lang="th-TH" dirty="0" err="1" smtClean="0"/>
              <a:t>นิว</a:t>
            </a:r>
            <a:r>
              <a:rPr lang="th-TH" dirty="0" smtClean="0"/>
              <a:t>ตัน  จงคำนวณหาว่า ระดับน้ำเหนือเขื่อนที่เขื่อนจะรับไว้ได้ ควรจะสูงไม่เกินกี่เมตร จึงจะไม่ทำให้เขื่อนแตก กำหนดให้ความหนาแน่นของน้ำ </a:t>
            </a:r>
            <a:r>
              <a:rPr lang="en-US" dirty="0" smtClean="0"/>
              <a:t> = 1000  kg/m</a:t>
            </a:r>
            <a:r>
              <a:rPr lang="en-US" baseline="30000" dirty="0" smtClean="0"/>
              <a:t>3      </a:t>
            </a:r>
          </a:p>
          <a:p>
            <a:endParaRPr lang="en-US" dirty="0" smtClean="0"/>
          </a:p>
          <a:p>
            <a:endParaRPr lang="th-TH" dirty="0"/>
          </a:p>
        </p:txBody>
      </p:sp>
      <p:pic>
        <p:nvPicPr>
          <p:cNvPr id="3" name="Picture 2" descr="tak-104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928670"/>
            <a:ext cx="4018388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500042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ลองทำดู </a:t>
            </a:r>
            <a:r>
              <a:rPr lang="th-TH" dirty="0" smtClean="0"/>
              <a:t>จากภาพ เป็นอ่างเก็บน้ำคุณยาย</a:t>
            </a:r>
            <a:r>
              <a:rPr lang="th-TH" dirty="0" err="1" smtClean="0"/>
              <a:t>ไฮ</a:t>
            </a:r>
            <a:r>
              <a:rPr lang="th-TH" dirty="0" smtClean="0"/>
              <a:t> ขันจันทา ซึ่งมีความกว้าง  </a:t>
            </a:r>
            <a:r>
              <a:rPr lang="en-US" dirty="0" smtClean="0"/>
              <a:t>10</a:t>
            </a:r>
            <a:r>
              <a:rPr lang="th-TH" dirty="0" smtClean="0"/>
              <a:t>  เมตร  จงคำนวณหาแรงดันลัพธ์ที่กระทำกับผนังอ่างเก็บน้ำคุณยาย</a:t>
            </a:r>
            <a:r>
              <a:rPr lang="th-TH" dirty="0" err="1" smtClean="0"/>
              <a:t>ไฮ</a:t>
            </a:r>
            <a:r>
              <a:rPr lang="th-TH" dirty="0" smtClean="0"/>
              <a:t> กำหนดให้ความหนาแน่นของน้ำ  </a:t>
            </a:r>
            <a:r>
              <a:rPr lang="en-US" dirty="0" smtClean="0"/>
              <a:t>1000 kg/m</a:t>
            </a:r>
            <a:r>
              <a:rPr lang="en-US" baseline="30000" dirty="0" smtClean="0"/>
              <a:t>3</a:t>
            </a:r>
            <a:endParaRPr lang="th-TH" baseline="300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43372" y="2857496"/>
            <a:ext cx="1500198" cy="14287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43042" y="4286256"/>
            <a:ext cx="250033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43372" y="4286256"/>
            <a:ext cx="321471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43570" y="2857496"/>
            <a:ext cx="17859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71604" y="3071810"/>
            <a:ext cx="3857652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Diagonal Stripe 15"/>
          <p:cNvSpPr/>
          <p:nvPr/>
        </p:nvSpPr>
        <p:spPr>
          <a:xfrm rot="12114888">
            <a:off x="2953860" y="2779502"/>
            <a:ext cx="785818" cy="285752"/>
          </a:xfrm>
          <a:prstGeom prst="diagStri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7" name="Right Triangle 16"/>
          <p:cNvSpPr/>
          <p:nvPr/>
        </p:nvSpPr>
        <p:spPr>
          <a:xfrm rot="3060726">
            <a:off x="3448402" y="2318626"/>
            <a:ext cx="316801" cy="571504"/>
          </a:xfrm>
          <a:prstGeom prst="rt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4822827" y="3678239"/>
            <a:ext cx="1214446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107785" y="4607727"/>
            <a:ext cx="64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821901" y="4607727"/>
            <a:ext cx="64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4143372" y="4786322"/>
            <a:ext cx="127636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00628" y="357187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Book Antiqua" pitchFamily="18" charset="0"/>
              </a:rPr>
              <a:t>4  m</a:t>
            </a:r>
            <a:endParaRPr lang="th-TH" sz="2400" b="1" i="1" dirty="0">
              <a:latin typeface="Book Antiqu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29124" y="485776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Book Antiqua" pitchFamily="18" charset="0"/>
              </a:rPr>
              <a:t>3  m</a:t>
            </a:r>
            <a:endParaRPr lang="th-TH" sz="2400" b="1" i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500174"/>
            <a:ext cx="72152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หน่วยความดัน</a:t>
            </a:r>
          </a:p>
          <a:p>
            <a:endParaRPr lang="en-US" dirty="0" smtClean="0"/>
          </a:p>
          <a:p>
            <a:r>
              <a:rPr lang="en-US" dirty="0" smtClean="0"/>
              <a:t>	1  </a:t>
            </a:r>
            <a:r>
              <a:rPr lang="th-TH" dirty="0" smtClean="0"/>
              <a:t>ปาสคาล    </a:t>
            </a:r>
            <a:r>
              <a:rPr lang="en-US" dirty="0" smtClean="0"/>
              <a:t>=   1  N/m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	1  </a:t>
            </a:r>
            <a:r>
              <a:rPr lang="th-TH" dirty="0" smtClean="0"/>
              <a:t>บาร์	        </a:t>
            </a:r>
            <a:r>
              <a:rPr lang="en-US" dirty="0" smtClean="0"/>
              <a:t>=    10</a:t>
            </a:r>
            <a:r>
              <a:rPr lang="en-US" baseline="30000" dirty="0" smtClean="0"/>
              <a:t>5</a:t>
            </a:r>
            <a:r>
              <a:rPr lang="en-US" dirty="0" smtClean="0"/>
              <a:t>  </a:t>
            </a:r>
            <a:r>
              <a:rPr lang="th-TH" dirty="0" smtClean="0"/>
              <a:t>ปาสคาล</a:t>
            </a:r>
            <a:endParaRPr lang="en-US" dirty="0" smtClean="0"/>
          </a:p>
          <a:p>
            <a:r>
              <a:rPr lang="th-TH" dirty="0" smtClean="0"/>
              <a:t>	</a:t>
            </a:r>
            <a:r>
              <a:rPr lang="en-US" dirty="0" smtClean="0"/>
              <a:t>1 </a:t>
            </a:r>
            <a:r>
              <a:rPr lang="th-TH" dirty="0" smtClean="0"/>
              <a:t>บรรยากาศ  </a:t>
            </a:r>
            <a:r>
              <a:rPr lang="en-US" dirty="0" smtClean="0"/>
              <a:t>=   1.01  </a:t>
            </a:r>
            <a:r>
              <a:rPr lang="th-TH" dirty="0" smtClean="0"/>
              <a:t>บาร์  </a:t>
            </a:r>
            <a:r>
              <a:rPr lang="en-US" dirty="0" smtClean="0"/>
              <a:t>=  1.01 x 10</a:t>
            </a:r>
            <a:r>
              <a:rPr lang="en-US" baseline="30000" dirty="0" smtClean="0"/>
              <a:t>5</a:t>
            </a:r>
            <a:r>
              <a:rPr lang="en-US" dirty="0" smtClean="0"/>
              <a:t>  </a:t>
            </a:r>
            <a:r>
              <a:rPr lang="th-TH" dirty="0" smtClean="0"/>
              <a:t>ปาสคาล</a:t>
            </a:r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0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กฎของพาสคัล </a:t>
            </a:r>
            <a:r>
              <a:rPr lang="en-US" b="1" dirty="0" smtClean="0"/>
              <a:t>(Pascal’s  law)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1428736"/>
            <a:ext cx="40719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“เมื่อเพิ่มความดัน  ณ  ตำแหน่งใด ๆ ในของเหลวที่อยู่นิ่งในภาชนะปิดความดันที่เพิ่มขึ้นจะถ่ายทอดไปยังทุก ๆ  จุดในของเหลวเท่ากันหมด”</a:t>
            </a:r>
          </a:p>
          <a:p>
            <a:r>
              <a:rPr lang="th-TH" dirty="0" smtClean="0">
                <a:solidFill>
                  <a:srgbClr val="FF0000"/>
                </a:solidFill>
              </a:rPr>
              <a:t>นั่นคือ</a:t>
            </a:r>
          </a:p>
          <a:p>
            <a:pPr algn="ctr"/>
            <a:endParaRPr lang="th-TH" dirty="0" smtClean="0">
              <a:solidFill>
                <a:srgbClr val="FF0000"/>
              </a:solidFill>
            </a:endParaRPr>
          </a:p>
          <a:p>
            <a:pPr algn="thaiDist"/>
            <a:r>
              <a:rPr lang="th-TH" dirty="0" smtClean="0">
                <a:solidFill>
                  <a:srgbClr val="CC00CC"/>
                </a:solidFill>
              </a:rPr>
              <a:t>“อัตราส่วนระหว่างขนาดของแรงที่กดลงบนลูกสูบกับพื้นที่หน้าตัดของลูกสูบแต่ละอันจะมีค่าเท่ากันเสมอ”</a:t>
            </a:r>
          </a:p>
          <a:p>
            <a:endParaRPr lang="th-TH" dirty="0"/>
          </a:p>
        </p:txBody>
      </p:sp>
      <p:pic>
        <p:nvPicPr>
          <p:cNvPr id="5" name="Picture 4" descr="14050_224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14488"/>
            <a:ext cx="4485132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357166"/>
            <a:ext cx="7858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เครื่อง</a:t>
            </a:r>
            <a:r>
              <a:rPr lang="th-TH" dirty="0" err="1" smtClean="0"/>
              <a:t>อัดไฮดรอลิก</a:t>
            </a:r>
            <a:r>
              <a:rPr lang="en-US" dirty="0" smtClean="0"/>
              <a:t>(Hydraulic Press) </a:t>
            </a:r>
            <a:endParaRPr lang="th-TH" dirty="0" smtClean="0"/>
          </a:p>
          <a:p>
            <a:r>
              <a:rPr lang="th-TH" dirty="0" smtClean="0"/>
              <a:t>คือ เครื่องผ่อนแรงชนิดหนึ่งที่นำกฎของปาสคาล มาใช้ ซึ่งคำนวณหาการได้เปรียบเชิงกลตามทฤษฎีของเครื่อง</a:t>
            </a:r>
            <a:r>
              <a:rPr lang="th-TH" dirty="0" err="1" smtClean="0"/>
              <a:t>อัดไฮดรอลิก</a:t>
            </a:r>
            <a:endParaRPr lang="th-TH" dirty="0"/>
          </a:p>
        </p:txBody>
      </p:sp>
      <p:pic>
        <p:nvPicPr>
          <p:cNvPr id="4" name="Picture 3" descr="mechanics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071678"/>
            <a:ext cx="7215238" cy="450059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00034" y="642918"/>
            <a:ext cx="525304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 b="1" dirty="0">
                <a:solidFill>
                  <a:srgbClr val="0000CC"/>
                </a:solidFill>
              </a:rPr>
              <a:t>เครื่อง</a:t>
            </a:r>
            <a:r>
              <a:rPr lang="th-TH" sz="2800" b="1" dirty="0" err="1">
                <a:solidFill>
                  <a:srgbClr val="0000CC"/>
                </a:solidFill>
              </a:rPr>
              <a:t>อัดไฮดรอลิก</a:t>
            </a:r>
            <a:r>
              <a:rPr lang="th-TH" sz="2800" b="1" dirty="0">
                <a:solidFill>
                  <a:srgbClr val="0000CC"/>
                </a:solidFill>
              </a:rPr>
              <a:t> </a:t>
            </a:r>
            <a:r>
              <a:rPr lang="en-US" sz="2400" dirty="0">
                <a:solidFill>
                  <a:srgbClr val="0000CC"/>
                </a:solidFill>
              </a:rPr>
              <a:t>(hydraulic press)</a:t>
            </a:r>
            <a:endParaRPr lang="th-TH" sz="2400" dirty="0">
              <a:solidFill>
                <a:srgbClr val="0000CC"/>
              </a:solidFill>
            </a:endParaRPr>
          </a:p>
        </p:txBody>
      </p:sp>
      <p:pic>
        <p:nvPicPr>
          <p:cNvPr id="3" name="Picture 4" descr="F15_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357298"/>
            <a:ext cx="3733800" cy="24495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1500174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จากกฎของปาสคาล</a:t>
            </a:r>
            <a:endParaRPr lang="th-TH" dirty="0"/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2214554"/>
            <a:ext cx="1083882" cy="419101"/>
          </a:xfrm>
          <a:prstGeom prst="rect">
            <a:avLst/>
          </a:prstGeom>
          <a:noFill/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3143248"/>
            <a:ext cx="1143008" cy="707576"/>
          </a:xfrm>
          <a:prstGeom prst="rect">
            <a:avLst/>
          </a:prstGeom>
          <a:noFill/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4214818"/>
            <a:ext cx="1270503" cy="75938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00496" y="4429132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สมการของการได้เปรียบเชิงกล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can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2910" y="88285"/>
            <a:ext cx="3786214" cy="3589933"/>
          </a:xfrm>
          <a:prstGeom prst="rect">
            <a:avLst/>
          </a:prstGeom>
          <a:noFill/>
        </p:spPr>
      </p:pic>
      <p:pic>
        <p:nvPicPr>
          <p:cNvPr id="4" name="Picture 6" descr="scan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79086" y="3500438"/>
            <a:ext cx="3964914" cy="26399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3714752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จากกฎของปาสคาล</a:t>
            </a:r>
            <a:endParaRPr lang="th-TH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357694"/>
            <a:ext cx="1083882" cy="419101"/>
          </a:xfrm>
          <a:prstGeom prst="rect">
            <a:avLst/>
          </a:prstGeom>
          <a:noFill/>
        </p:spPr>
      </p:pic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5143512"/>
            <a:ext cx="2142488" cy="7096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72132" y="6072206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แม่แรงยกรถ</a:t>
            </a:r>
            <a:endParaRPr lang="th-TH" dirty="0"/>
          </a:p>
        </p:txBody>
      </p:sp>
      <p:pic>
        <p:nvPicPr>
          <p:cNvPr id="10" name="Picture 9" descr="Hydraulic_press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214290"/>
            <a:ext cx="3529012" cy="312445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5286388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เครื่องมือที่ใช้กฎของปาสคาล</a:t>
            </a:r>
            <a:endParaRPr lang="th-TH" dirty="0"/>
          </a:p>
        </p:txBody>
      </p:sp>
      <p:pic>
        <p:nvPicPr>
          <p:cNvPr id="4" name="Picture 3" descr="C_Frame_Hydraulic_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928670"/>
            <a:ext cx="2313432" cy="4056278"/>
          </a:xfrm>
          <a:prstGeom prst="rect">
            <a:avLst/>
          </a:prstGeom>
        </p:spPr>
      </p:pic>
      <p:pic>
        <p:nvPicPr>
          <p:cNvPr id="5" name="Picture 4" descr="mvc-885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28" y="1000108"/>
            <a:ext cx="5238787" cy="392909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mnckb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4286260" cy="5191140"/>
          </a:xfrm>
          <a:prstGeom prst="rect">
            <a:avLst/>
          </a:prstGeom>
        </p:spPr>
      </p:pic>
      <p:pic>
        <p:nvPicPr>
          <p:cNvPr id="3" name="Picture 2" descr="MSY100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85728"/>
            <a:ext cx="4071966" cy="49745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th-TH" b="1" dirty="0" smtClean="0">
                <a:solidFill>
                  <a:srgbClr val="FF0000"/>
                </a:solidFill>
              </a:rPr>
              <a:t>ความหนาแน่น </a:t>
            </a:r>
            <a:r>
              <a:rPr lang="en-US" sz="3200" b="1" dirty="0" smtClean="0">
                <a:solidFill>
                  <a:srgbClr val="FF0000"/>
                </a:solidFill>
              </a:rPr>
              <a:t>(density) - </a:t>
            </a:r>
            <a:r>
              <a:rPr lang="en-US" sz="3200" b="1" dirty="0" smtClean="0">
                <a:solidFill>
                  <a:srgbClr val="FF0000"/>
                </a:solidFill>
                <a:sym typeface="Symbol" pitchFamily="18" charset="2"/>
              </a:rPr>
              <a:t>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h-TH" dirty="0" smtClean="0"/>
              <a:t>		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คือ อัตราส่วนระหว่างมวลกับปริมาตร มีหน่วยเป็น 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กิโลกรัมต่อลูกบาศก์เมตร </a:t>
            </a:r>
            <a:r>
              <a:rPr lang="en-US" sz="2400" dirty="0" smtClean="0">
                <a:solidFill>
                  <a:srgbClr val="00B0F0"/>
                </a:solidFill>
              </a:rPr>
              <a:t>(kg/m</a:t>
            </a:r>
            <a:r>
              <a:rPr lang="en-US" sz="2800" baseline="30000" dirty="0" smtClean="0">
                <a:solidFill>
                  <a:srgbClr val="00B0F0"/>
                </a:solidFill>
              </a:rPr>
              <a:t>3</a:t>
            </a:r>
            <a:r>
              <a:rPr lang="en-US" sz="2400" dirty="0" smtClean="0">
                <a:solidFill>
                  <a:srgbClr val="00B0F0"/>
                </a:solidFill>
              </a:rPr>
              <a:t>)</a:t>
            </a:r>
            <a:r>
              <a:rPr lang="th-TH" dirty="0" smtClean="0">
                <a:solidFill>
                  <a:srgbClr val="00B0F0"/>
                </a:solidFill>
              </a:rPr>
              <a:t> 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เป็น</a:t>
            </a:r>
            <a:r>
              <a:rPr lang="th-TH" b="1" dirty="0" err="1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ปริมาณส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เก</a:t>
            </a:r>
            <a:r>
              <a:rPr lang="th-TH" b="1" dirty="0" err="1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ลาร์</a:t>
            </a:r>
            <a:endParaRPr lang="th-TH" b="1" dirty="0" smtClean="0">
              <a:solidFill>
                <a:srgbClr val="00B050"/>
              </a:solidFill>
              <a:latin typeface="Browallia New" pitchFamily="34" charset="-34"/>
              <a:cs typeface="Browallia New" pitchFamily="34" charset="-34"/>
            </a:endParaRPr>
          </a:p>
          <a:p>
            <a:pPr eaLnBrk="1" hangingPunct="1">
              <a:buFont typeface="Wingdings" pitchFamily="2" charset="2"/>
              <a:buNone/>
            </a:pPr>
            <a:endParaRPr lang="th-TH" dirty="0" smtClean="0"/>
          </a:p>
          <a:p>
            <a:pPr eaLnBrk="1" hangingPunct="1">
              <a:buFont typeface="Wingdings" pitchFamily="2" charset="2"/>
              <a:buNone/>
            </a:pPr>
            <a:r>
              <a:rPr lang="th-TH" dirty="0" smtClean="0"/>
              <a:t>				      </a:t>
            </a:r>
            <a:r>
              <a:rPr lang="th-TH" b="1" dirty="0" smtClean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เมื่อ</a:t>
            </a:r>
            <a:r>
              <a:rPr lang="th-TH" dirty="0" smtClean="0"/>
              <a:t>  </a:t>
            </a:r>
            <a:r>
              <a:rPr lang="th-TH" dirty="0" smtClean="0">
                <a:solidFill>
                  <a:srgbClr val="00B0F0"/>
                </a:solidFill>
                <a:sym typeface="Symbol" pitchFamily="18" charset="2"/>
              </a:rPr>
              <a:t> 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คือ ความหนาแน่น </a:t>
            </a:r>
            <a:r>
              <a:rPr lang="en-US" sz="2400" dirty="0" smtClean="0">
                <a:solidFill>
                  <a:srgbClr val="00B0F0"/>
                </a:solidFill>
              </a:rPr>
              <a:t>(kg/m</a:t>
            </a:r>
            <a:r>
              <a:rPr lang="en-US" sz="2800" baseline="30000" dirty="0" smtClean="0">
                <a:solidFill>
                  <a:srgbClr val="00B0F0"/>
                </a:solidFill>
              </a:rPr>
              <a:t>3</a:t>
            </a:r>
            <a:r>
              <a:rPr lang="en-US" sz="2400" dirty="0" smtClean="0">
                <a:solidFill>
                  <a:srgbClr val="00B0F0"/>
                </a:solidFill>
              </a:rPr>
              <a:t>)</a:t>
            </a:r>
            <a:endParaRPr lang="th-TH" dirty="0" smtClean="0">
              <a:solidFill>
                <a:srgbClr val="00B0F0"/>
              </a:solidFill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				  </a:t>
            </a:r>
            <a:r>
              <a:rPr lang="en-US" sz="2400" dirty="0" smtClean="0">
                <a:solidFill>
                  <a:srgbClr val="00B0F0"/>
                </a:solidFill>
              </a:rPr>
              <a:t>m</a:t>
            </a:r>
            <a:r>
              <a:rPr lang="en-US" dirty="0" smtClean="0"/>
              <a:t> </a:t>
            </a:r>
            <a:r>
              <a:rPr lang="th-TH" dirty="0" smtClean="0"/>
              <a:t> 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คือ มวล </a:t>
            </a:r>
            <a:r>
              <a:rPr lang="en-US" sz="2400" dirty="0" smtClean="0">
                <a:solidFill>
                  <a:srgbClr val="00B0F0"/>
                </a:solidFill>
              </a:rPr>
              <a:t>(kg)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				   </a:t>
            </a:r>
            <a:r>
              <a:rPr lang="en-US" sz="2400" dirty="0" smtClean="0">
                <a:solidFill>
                  <a:srgbClr val="00B0F0"/>
                </a:solidFill>
              </a:rPr>
              <a:t>V</a:t>
            </a:r>
            <a:r>
              <a:rPr lang="en-US" sz="2400" dirty="0" smtClean="0"/>
              <a:t>  </a:t>
            </a:r>
            <a:r>
              <a:rPr lang="th-TH" sz="2400" dirty="0" smtClean="0"/>
              <a:t> </a:t>
            </a:r>
            <a:r>
              <a:rPr lang="th-TH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คือ ปริมาตร</a:t>
            </a:r>
            <a:r>
              <a:rPr lang="th-TH" sz="2400" b="1" dirty="0" smtClean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dirty="0" smtClean="0">
                <a:solidFill>
                  <a:srgbClr val="00B0F0"/>
                </a:solidFill>
              </a:rPr>
              <a:t>(m</a:t>
            </a:r>
            <a:r>
              <a:rPr lang="en-US" sz="2800" baseline="30000" dirty="0" smtClean="0">
                <a:solidFill>
                  <a:srgbClr val="00B0F0"/>
                </a:solidFill>
              </a:rPr>
              <a:t>3</a:t>
            </a:r>
            <a:r>
              <a:rPr lang="en-US" sz="2400" dirty="0" smtClean="0">
                <a:solidFill>
                  <a:srgbClr val="00B0F0"/>
                </a:solidFill>
              </a:rPr>
              <a:t>)</a:t>
            </a:r>
            <a:endParaRPr lang="th-TH" sz="2400" dirty="0" smtClean="0">
              <a:solidFill>
                <a:srgbClr val="00B0F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th-TH" dirty="0" smtClean="0"/>
          </a:p>
          <a:p>
            <a:pPr algn="ctr" eaLnBrk="1" hangingPunct="1">
              <a:buFont typeface="Wingdings" pitchFamily="2" charset="2"/>
              <a:buNone/>
            </a:pPr>
            <a:endParaRPr lang="th-TH" dirty="0" smtClean="0">
              <a:sym typeface="Symbol" pitchFamily="18" charset="2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47800" y="3708400"/>
          <a:ext cx="1524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457200" imgH="469800" progId="Equation.3">
                  <p:embed/>
                </p:oleObj>
              </mc:Choice>
              <mc:Fallback>
                <p:oleObj name="Equation" r:id="rId3" imgW="45720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08400"/>
                        <a:ext cx="1524000" cy="1016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_main_brake_syste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285860"/>
            <a:ext cx="6554056" cy="429824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785794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แรงลอยตัวและหลักของ</a:t>
            </a:r>
            <a:r>
              <a:rPr lang="th-TH" b="1" dirty="0" err="1" smtClean="0"/>
              <a:t>อาร์คี</a:t>
            </a:r>
            <a:r>
              <a:rPr lang="th-TH" b="1" dirty="0" smtClean="0"/>
              <a:t>มี</a:t>
            </a:r>
            <a:r>
              <a:rPr lang="th-TH" b="1" dirty="0" err="1" smtClean="0"/>
              <a:t>ดีส</a:t>
            </a:r>
            <a:endParaRPr lang="th-TH" dirty="0"/>
          </a:p>
        </p:txBody>
      </p:sp>
      <p:sp>
        <p:nvSpPr>
          <p:cNvPr id="3" name="Rectangle 2"/>
          <p:cNvSpPr/>
          <p:nvPr/>
        </p:nvSpPr>
        <p:spPr>
          <a:xfrm>
            <a:off x="785786" y="1714488"/>
            <a:ext cx="3753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CC"/>
                </a:solidFill>
              </a:rPr>
              <a:t>แรงลอยตัว</a:t>
            </a:r>
            <a:r>
              <a:rPr lang="th-TH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(buoyant force) 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785786" y="2571744"/>
            <a:ext cx="7643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คือ แรงที่ของไหล(ของเหลว)พยายามดันวัตถุให้ลอยตัวอยู่ได้เมื่อนำวัตถุใส่ลงไปในของไหล(ของเหลว)  หรือ แรงลัพธ์ที่เกิดจากแรงดันของของเหลวทั้งหมดกระทำต่อวัตถุ</a:t>
            </a:r>
            <a:endParaRPr lang="th-TH" dirty="0"/>
          </a:p>
        </p:txBody>
      </p:sp>
      <p:graphicFrame>
        <p:nvGraphicFramePr>
          <p:cNvPr id="126977" name="Object 4"/>
          <p:cNvGraphicFramePr>
            <a:graphicFrameLocks noChangeAspect="1"/>
          </p:cNvGraphicFramePr>
          <p:nvPr/>
        </p:nvGraphicFramePr>
        <p:xfrm>
          <a:off x="4572000" y="1714488"/>
          <a:ext cx="838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9" name="Equation" r:id="rId3" imgW="190440" imgH="228600" progId="Equation.3">
                  <p:embed/>
                </p:oleObj>
              </mc:Choice>
              <mc:Fallback>
                <p:oleObj name="Equation" r:id="rId3" imgW="1904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14488"/>
                        <a:ext cx="8382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786" y="4357694"/>
            <a:ext cx="735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CC00CC"/>
                </a:solidFill>
              </a:rPr>
              <a:t>ขนาดของแรงลอยตัว </a:t>
            </a:r>
            <a:r>
              <a:rPr lang="en-US" b="1" dirty="0" smtClean="0">
                <a:solidFill>
                  <a:srgbClr val="CC00CC"/>
                </a:solidFill>
              </a:rPr>
              <a:t>= </a:t>
            </a:r>
            <a:r>
              <a:rPr lang="th-TH" b="1" dirty="0" smtClean="0">
                <a:solidFill>
                  <a:srgbClr val="CC00CC"/>
                </a:solidFill>
              </a:rPr>
              <a:t>ขนาดของน้ำหนักของของเหลวที่ถูกแทนที่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E15_0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214974" cy="3911592"/>
          </a:xfrm>
          <a:prstGeom prst="rect">
            <a:avLst/>
          </a:prstGeom>
          <a:noFill/>
        </p:spPr>
      </p:pic>
      <p:pic>
        <p:nvPicPr>
          <p:cNvPr id="3" name="Picture 10" descr="SE15_09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57646" y="2143116"/>
            <a:ext cx="5083163" cy="3812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857232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00CC"/>
                </a:solidFill>
              </a:rPr>
              <a:t>กฎการลอยตัว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4414" y="1643050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00CC"/>
                </a:solidFill>
              </a:rPr>
              <a:t>ขนาดของน้ำหนักวัตถุ </a:t>
            </a:r>
            <a:r>
              <a:rPr lang="en-US" b="1" dirty="0" smtClean="0">
                <a:solidFill>
                  <a:srgbClr val="0000CC"/>
                </a:solidFill>
              </a:rPr>
              <a:t>= </a:t>
            </a:r>
            <a:r>
              <a:rPr lang="th-TH" b="1" dirty="0" smtClean="0">
                <a:solidFill>
                  <a:srgbClr val="0000CC"/>
                </a:solidFill>
              </a:rPr>
              <a:t>ขนาดของน้ำหนักของของเหลวที่ถูกแทนที่โดยวัตถุส่วนที่จมในของเหลว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SE15_10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57422" y="2714620"/>
            <a:ext cx="5114932" cy="38361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1472" y="571480"/>
            <a:ext cx="6500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หลักของ</a:t>
            </a:r>
            <a:r>
              <a:rPr lang="th-TH" b="1" dirty="0" err="1" smtClean="0"/>
              <a:t>อาร์คิมีดิส</a:t>
            </a:r>
            <a:r>
              <a:rPr lang="th-TH" dirty="0" smtClean="0"/>
              <a:t> </a:t>
            </a:r>
            <a:r>
              <a:rPr lang="en-US" dirty="0" smtClean="0"/>
              <a:t>(Archimedes’s  principle)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48" y="1357298"/>
            <a:ext cx="800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“วัตถุใด ๆ ที่จมอยู่ในของเหลวทั้งก้อนหรือจมอยู่เพียงบางส่วนจะถูกแรงลอยตัวกระทำและขนาดของแรงลอยตัวจะเท่ากับขนาดของน้ำหนักของของไหลที่ถูกวัตถุนั้นแทนที่”</a:t>
            </a:r>
            <a:endParaRPr lang="th-TH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357166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จากหลักของ</a:t>
            </a:r>
            <a:r>
              <a:rPr lang="th-TH" dirty="0" err="1" smtClean="0"/>
              <a:t>อาร์คิมีดิส</a:t>
            </a:r>
            <a:r>
              <a:rPr lang="th-TH" dirty="0" smtClean="0"/>
              <a:t>สามารถวิเคราะห์การจมการลอยตัวของวัตถุได้ดังนี้ 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1071538" y="1428736"/>
            <a:ext cx="7000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ถ้าความหนาแน่นของวัตถุ</a:t>
            </a:r>
            <a:r>
              <a:rPr lang="th-TH" b="1" dirty="0" smtClean="0"/>
              <a:t>เท่ากับ</a:t>
            </a:r>
            <a:r>
              <a:rPr lang="th-TH" dirty="0" smtClean="0"/>
              <a:t>ความหนาแน่นของของเหลว วัตถุจะ</a:t>
            </a:r>
            <a:r>
              <a:rPr lang="th-TH" b="1" dirty="0" smtClean="0"/>
              <a:t>ลอย</a:t>
            </a:r>
            <a:r>
              <a:rPr lang="th-TH" dirty="0" smtClean="0"/>
              <a:t>อยู่ได้ในของเหลว เพราะแรงลอยตัว </a:t>
            </a:r>
            <a:r>
              <a:rPr lang="en-US" dirty="0" smtClean="0"/>
              <a:t>(</a:t>
            </a:r>
            <a:r>
              <a:rPr lang="en-US" i="1" dirty="0" smtClean="0"/>
              <a:t>F</a:t>
            </a:r>
            <a:r>
              <a:rPr lang="en-US" baseline="-25000" dirty="0" smtClean="0"/>
              <a:t>B</a:t>
            </a:r>
            <a:r>
              <a:rPr lang="en-US" dirty="0" smtClean="0"/>
              <a:t>) </a:t>
            </a:r>
            <a:r>
              <a:rPr lang="th-TH" dirty="0" smtClean="0"/>
              <a:t>มีขนาดเท่ากับน้ำหนักของวัตถุ </a:t>
            </a:r>
            <a:r>
              <a:rPr lang="en-US" dirty="0" smtClean="0"/>
              <a:t>(W)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3000372"/>
            <a:ext cx="6715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ถ้าความหนาแน่นของวัตถุ</a:t>
            </a:r>
            <a:r>
              <a:rPr lang="th-TH" b="1" dirty="0" smtClean="0"/>
              <a:t>มากกว่า</a:t>
            </a:r>
            <a:r>
              <a:rPr lang="th-TH" dirty="0" smtClean="0"/>
              <a:t>ความหนาแน่นของของเหลว วัตถุจะ</a:t>
            </a:r>
            <a:r>
              <a:rPr lang="th-TH" b="1" dirty="0" smtClean="0"/>
              <a:t>จม</a:t>
            </a:r>
            <a:r>
              <a:rPr lang="th-TH" dirty="0" smtClean="0"/>
              <a:t>ลงในของเหลวจนถึงก้นภาชนะที่บรรจุของเหลวนั้น เพราะแรงลอยตัวมีขนาดน้อยกว่าน้ำหนักของวัตถุ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4500570"/>
            <a:ext cx="6858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ถ้าความหนาแน่นของวัตถุ</a:t>
            </a:r>
            <a:r>
              <a:rPr lang="th-TH" b="1" dirty="0" smtClean="0"/>
              <a:t>น้อยกว่า</a:t>
            </a:r>
            <a:r>
              <a:rPr lang="th-TH" dirty="0" smtClean="0"/>
              <a:t>ความหนาแน่นของของเหลว วัตถุจะ</a:t>
            </a:r>
            <a:r>
              <a:rPr lang="th-TH" b="1" dirty="0" smtClean="0"/>
              <a:t>ลอยตัวโผล่ออกมา</a:t>
            </a:r>
            <a:r>
              <a:rPr lang="th-TH" dirty="0" smtClean="0"/>
              <a:t>จากผิวของของเหลว เพราะแรงลอยตัวมีขนาดมากกว่าน้ำหนักของวัตถุ </a:t>
            </a:r>
            <a:endParaRPr lang="th-TH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2" name="Object 14"/>
          <p:cNvGraphicFramePr>
            <a:graphicFrameLocks noChangeAspect="1"/>
          </p:cNvGraphicFramePr>
          <p:nvPr/>
        </p:nvGraphicFramePr>
        <p:xfrm>
          <a:off x="0" y="0"/>
          <a:ext cx="4953000" cy="258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4" name="Photo Editor Photo" r:id="rId3" imgW="4544059" imgH="2371429" progId="MSPhotoEd.3">
                  <p:embed/>
                </p:oleObj>
              </mc:Choice>
              <mc:Fallback>
                <p:oleObj name="Photo Editor Photo" r:id="rId3" imgW="4544059" imgH="237142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953000" cy="258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9" descr="Multiwe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44"/>
            <a:ext cx="5029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20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1" y="0"/>
            <a:ext cx="4572000" cy="3466088"/>
          </a:xfrm>
          <a:prstGeom prst="rect">
            <a:avLst/>
          </a:prstGeom>
        </p:spPr>
      </p:pic>
      <p:pic>
        <p:nvPicPr>
          <p:cNvPr id="5" name="Picture 8" descr="scan00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072066" y="3567793"/>
            <a:ext cx="4071934" cy="3290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285728"/>
            <a:ext cx="3929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แรงตึงผิวหรือแรงดึงผิว</a:t>
            </a:r>
            <a:r>
              <a:rPr lang="en-US" dirty="0" smtClean="0"/>
              <a:t>(Surface Force)</a:t>
            </a:r>
            <a:r>
              <a:rPr lang="en-US" b="1" i="1" dirty="0" smtClean="0"/>
              <a:t> </a:t>
            </a:r>
            <a:r>
              <a:rPr lang="th-TH" b="1" dirty="0" smtClean="0"/>
              <a:t>และความตึงผิว</a:t>
            </a:r>
            <a:r>
              <a:rPr lang="en-US" dirty="0" smtClean="0"/>
              <a:t>(Surface Tension)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1857364"/>
            <a:ext cx="3786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3300"/>
                </a:solidFill>
              </a:rPr>
              <a:t>	แรงที่ดึงโมเลกุลไว้ไม่ให้หลุดจากผิวหน้าของของเหลวเรียกว่า  แรงตึงผิว</a:t>
            </a:r>
          </a:p>
          <a:p>
            <a:r>
              <a:rPr lang="th-TH" b="1" dirty="0" smtClean="0">
                <a:solidFill>
                  <a:srgbClr val="003300"/>
                </a:solidFill>
              </a:rPr>
              <a:t>หรือ </a:t>
            </a:r>
            <a:r>
              <a:rPr lang="th-TH" b="1" dirty="0" smtClean="0"/>
              <a:t>แรงที่ดึงผิวของของเหลวเข้ามาภายในเพื่อให้พื้นที่ผิวของของเหลวเหลือน้อยที่สุด</a:t>
            </a:r>
          </a:p>
          <a:p>
            <a:endParaRPr lang="th-TH" dirty="0"/>
          </a:p>
        </p:txBody>
      </p:sp>
      <p:graphicFrame>
        <p:nvGraphicFramePr>
          <p:cNvPr id="129026" name="Object 15"/>
          <p:cNvGraphicFramePr>
            <a:graphicFrameLocks noChangeAspect="1"/>
          </p:cNvGraphicFramePr>
          <p:nvPr/>
        </p:nvGraphicFramePr>
        <p:xfrm>
          <a:off x="4857752" y="357166"/>
          <a:ext cx="4019550" cy="612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8" name="Photo Editor Photo" r:id="rId3" imgW="4019048" imgH="6125430" progId="MSPhotoEd.3">
                  <p:embed/>
                </p:oleObj>
              </mc:Choice>
              <mc:Fallback>
                <p:oleObj name="Photo Editor Photo" r:id="rId3" imgW="4019048" imgH="6125430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357166"/>
                        <a:ext cx="4019550" cy="612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357166"/>
            <a:ext cx="7643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3300"/>
                </a:solidFill>
                <a:latin typeface="Times New Roman" pitchFamily="18" charset="0"/>
              </a:rPr>
              <a:t>โมเลกุลที่ผิวหน้าของเหลวถูกดึงดูดโดยโมเลกุลข้าง ๆ และข้างล่างเท่านั้น</a:t>
            </a:r>
          </a:p>
          <a:p>
            <a:endParaRPr lang="th-TH" dirty="0"/>
          </a:p>
        </p:txBody>
      </p:sp>
      <p:pic>
        <p:nvPicPr>
          <p:cNvPr id="3" name="Picture 11" descr="tensio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57298"/>
            <a:ext cx="5857916" cy="397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00298" y="5572140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imes New Roman" pitchFamily="18" charset="0"/>
              </a:rPr>
              <a:t>โมเลกุลส่วนในถูกดึงดูดรอบทิศทาง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ca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620713"/>
            <a:ext cx="8610600" cy="4941887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Object 8"/>
          <p:cNvGraphicFramePr>
            <a:graphicFrameLocks noChangeAspect="1"/>
          </p:cNvGraphicFramePr>
          <p:nvPr/>
        </p:nvGraphicFramePr>
        <p:xfrm>
          <a:off x="642910" y="1643050"/>
          <a:ext cx="7696200" cy="336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2" name="Photo Editor Photo" r:id="rId3" imgW="15238095" imgH="6668431" progId="MSPhotoEd.3">
                  <p:embed/>
                </p:oleObj>
              </mc:Choice>
              <mc:Fallback>
                <p:oleObj name="Photo Editor Photo" r:id="rId3" imgW="15238095" imgH="6668431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643050"/>
                        <a:ext cx="7696200" cy="336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G11_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71670" y="1000108"/>
            <a:ext cx="5541963" cy="4530725"/>
          </a:xfrm>
          <a:prstGeom prst="rect">
            <a:avLst/>
          </a:prstGeom>
          <a:noFill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214678" y="3214686"/>
            <a:ext cx="561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น้ำ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786446" y="3071810"/>
            <a:ext cx="1009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ปรอท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071538" y="1000108"/>
            <a:ext cx="6911975" cy="4176712"/>
            <a:chOff x="1443" y="2115"/>
            <a:chExt cx="2980" cy="1581"/>
          </a:xfrm>
        </p:grpSpPr>
        <p:pic>
          <p:nvPicPr>
            <p:cNvPr id="3" name="Picture 10" descr="water_g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3" y="2115"/>
              <a:ext cx="1222" cy="1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2" descr="hg_g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5" y="2292"/>
              <a:ext cx="1498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642918"/>
            <a:ext cx="7143800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00CC"/>
                </a:solidFill>
              </a:rPr>
              <a:t>แรงตึงผิว</a:t>
            </a:r>
            <a:r>
              <a:rPr lang="th-TH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(surface force)</a:t>
            </a:r>
            <a:r>
              <a:rPr lang="th-TH" dirty="0" smtClean="0"/>
              <a:t> </a:t>
            </a:r>
            <a:r>
              <a:rPr lang="th-TH" dirty="0" smtClean="0">
                <a:solidFill>
                  <a:srgbClr val="0000CC"/>
                </a:solidFill>
              </a:rPr>
              <a:t>แบ่งออกเป็น 2 ชนิด</a:t>
            </a:r>
          </a:p>
          <a:p>
            <a:pPr>
              <a:lnSpc>
                <a:spcPct val="90000"/>
              </a:lnSpc>
            </a:pPr>
            <a:r>
              <a:rPr lang="th-TH" b="1" dirty="0" smtClean="0">
                <a:solidFill>
                  <a:srgbClr val="CC00CC"/>
                </a:solidFill>
              </a:rPr>
              <a:t>1. แรงเชื่อมแน่น</a:t>
            </a:r>
            <a:r>
              <a:rPr lang="th-TH" dirty="0" smtClean="0">
                <a:solidFill>
                  <a:srgbClr val="CC00CC"/>
                </a:solidFill>
              </a:rPr>
              <a:t> </a:t>
            </a:r>
            <a:r>
              <a:rPr lang="en-US" sz="2000" dirty="0" smtClean="0">
                <a:solidFill>
                  <a:srgbClr val="CC00CC"/>
                </a:solidFill>
              </a:rPr>
              <a:t>(cohesive force)</a:t>
            </a:r>
            <a:r>
              <a:rPr lang="en-US" dirty="0" smtClean="0"/>
              <a:t> </a:t>
            </a:r>
            <a:r>
              <a:rPr lang="th-TH" dirty="0" smtClean="0"/>
              <a:t>คือ แรงดึงดูดระหว่างโมเลกุลของของเหลวชนิดเดียวกัน</a:t>
            </a:r>
          </a:p>
          <a:p>
            <a:pPr>
              <a:lnSpc>
                <a:spcPct val="90000"/>
              </a:lnSpc>
            </a:pPr>
            <a:r>
              <a:rPr lang="th-TH" b="1" dirty="0" smtClean="0">
                <a:solidFill>
                  <a:srgbClr val="CC00CC"/>
                </a:solidFill>
              </a:rPr>
              <a:t>2. แรงยึดติด</a:t>
            </a:r>
            <a:r>
              <a:rPr lang="th-TH" dirty="0" smtClean="0">
                <a:solidFill>
                  <a:srgbClr val="CC00CC"/>
                </a:solidFill>
              </a:rPr>
              <a:t> </a:t>
            </a:r>
            <a:r>
              <a:rPr lang="en-US" sz="2000" dirty="0" smtClean="0">
                <a:solidFill>
                  <a:srgbClr val="CC00CC"/>
                </a:solidFill>
              </a:rPr>
              <a:t>(adhesive force)</a:t>
            </a:r>
            <a:r>
              <a:rPr lang="en-US" dirty="0" smtClean="0"/>
              <a:t> </a:t>
            </a:r>
            <a:r>
              <a:rPr lang="th-TH" dirty="0" smtClean="0"/>
              <a:t>คือ แรงดึงดูดระหว่างโมเลกุลของของเหลวกับโมเลกุลของของแข็งที่สัมผัสกับของเหลวนั้น</a:t>
            </a:r>
          </a:p>
          <a:p>
            <a:endParaRPr lang="en-US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ภาพ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00042"/>
            <a:ext cx="56165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1999</Words>
  <Application>Microsoft Office PowerPoint</Application>
  <PresentationFormat>On-screen Show (4:3)</PresentationFormat>
  <Paragraphs>228</Paragraphs>
  <Slides>94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97" baseType="lpstr">
      <vt:lpstr>Office Theme</vt:lpstr>
      <vt:lpstr>Equation</vt:lpstr>
      <vt:lpstr>Photo Editor Photo</vt:lpstr>
      <vt:lpstr>สารและสมบัติของสสาร</vt:lpstr>
      <vt:lpstr>PowerPoint Presentation</vt:lpstr>
      <vt:lpstr>PowerPoint Presentation</vt:lpstr>
      <vt:lpstr>PowerPoint Presentation</vt:lpstr>
      <vt:lpstr>PowerPoint Presentation</vt:lpstr>
      <vt:lpstr>ของไหล (Fluid)</vt:lpstr>
      <vt:lpstr>สมบัติของของไหล</vt:lpstr>
      <vt:lpstr>ความหนาแน่น (density) - </vt:lpstr>
      <vt:lpstr>PowerPoint Presentation</vt:lpstr>
      <vt:lpstr>ความหนาแน่นสัมพัทธ์* (relative density)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SDSSRU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สารและสมบัติของสสาร</dc:title>
  <dc:creator>SATIT</dc:creator>
  <cp:lastModifiedBy>SD-SSRU</cp:lastModifiedBy>
  <cp:revision>58</cp:revision>
  <dcterms:created xsi:type="dcterms:W3CDTF">2009-10-07T08:13:00Z</dcterms:created>
  <dcterms:modified xsi:type="dcterms:W3CDTF">2017-10-19T09:07:45Z</dcterms:modified>
</cp:coreProperties>
</file>