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8" r:id="rId5"/>
    <p:sldId id="275" r:id="rId6"/>
    <p:sldId id="270" r:id="rId7"/>
    <p:sldId id="273" r:id="rId8"/>
    <p:sldId id="261" r:id="rId9"/>
    <p:sldId id="262" r:id="rId10"/>
    <p:sldId id="280" r:id="rId11"/>
    <p:sldId id="283" r:id="rId12"/>
    <p:sldId id="279" r:id="rId13"/>
    <p:sldId id="284" r:id="rId14"/>
    <p:sldId id="281" r:id="rId15"/>
    <p:sldId id="265" r:id="rId16"/>
    <p:sldId id="271" r:id="rId17"/>
    <p:sldId id="274" r:id="rId18"/>
    <p:sldId id="267" r:id="rId19"/>
    <p:sldId id="276" r:id="rId20"/>
    <p:sldId id="268" r:id="rId21"/>
    <p:sldId id="269" r:id="rId22"/>
    <p:sldId id="282" r:id="rId23"/>
    <p:sldId id="277" r:id="rId24"/>
    <p:sldId id="285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5EDD-110C-40EF-A201-4CFF47173D45}" type="datetimeFigureOut">
              <a:rPr lang="th-TH" smtClean="0"/>
              <a:pPr/>
              <a:t>19/02/52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EC4B-BBF2-4E8F-B4C6-075FEF3F62A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5628323" cy="43434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การเคลื่อนที่แบบ</a:t>
            </a:r>
            <a:r>
              <a:rPr lang="th-TH" sz="4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  <a:b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4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4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>
            <a:noAutofit/>
          </a:bodyPr>
          <a:lstStyle/>
          <a:p>
            <a:r>
              <a:rPr lang="th-TH" sz="36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อาจารย์ปิ</a:t>
            </a:r>
            <a:r>
              <a:rPr lang="th-TH" sz="3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ยะ</a:t>
            </a:r>
            <a:r>
              <a:rPr lang="th-TH" sz="36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พงษ์</a:t>
            </a:r>
            <a:r>
              <a:rPr lang="th-TH" sz="3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ทวี</a:t>
            </a:r>
            <a:r>
              <a:rPr lang="th-TH" sz="36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พงษ์</a:t>
            </a:r>
            <a:endParaRPr lang="th-TH" sz="3600" b="1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กลุ่มสาระวิทยาศาสตร์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โรงเรียนสาธิตมหาวิทยาลัยราช</a:t>
            </a:r>
            <a:r>
              <a:rPr lang="th-TH" b="1" dirty="0" err="1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ภัฎ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สวน</a:t>
            </a:r>
            <a:r>
              <a:rPr lang="th-TH" b="1" dirty="0" err="1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สุนัน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ทา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BA3D0-D022-42EF-921D-55ED739EF320}" type="slidenum">
              <a:rPr lang="th-TH"/>
              <a:pPr>
                <a:defRPr/>
              </a:pPr>
              <a:t>10</a:t>
            </a:fld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4343400" y="2514600"/>
            <a:ext cx="4572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914400" y="914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พิจารณาการแกว่ง จากรูป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5105400" y="5334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 rot="5400000">
            <a:off x="4229894" y="2094706"/>
            <a:ext cx="29718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วงรี 5"/>
          <p:cNvSpPr/>
          <p:nvPr/>
        </p:nvSpPr>
        <p:spPr>
          <a:xfrm>
            <a:off x="6477000" y="24384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6248400" y="1295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l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5129" name="TextBox 7"/>
          <p:cNvSpPr txBox="1">
            <a:spLocks noChangeArrowheads="1"/>
          </p:cNvSpPr>
          <p:nvPr/>
        </p:nvSpPr>
        <p:spPr bwMode="auto">
          <a:xfrm>
            <a:off x="7010400" y="25146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</a:t>
            </a:r>
            <a:endParaRPr lang="th-TH" sz="20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rot="16200000" flipH="1">
            <a:off x="5219700" y="1104900"/>
            <a:ext cx="1905000" cy="914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แบบอิสระ 21"/>
          <p:cNvSpPr/>
          <p:nvPr/>
        </p:nvSpPr>
        <p:spPr>
          <a:xfrm>
            <a:off x="4343400" y="2514600"/>
            <a:ext cx="2590800" cy="762000"/>
          </a:xfrm>
          <a:custGeom>
            <a:avLst/>
            <a:gdLst>
              <a:gd name="connsiteX0" fmla="*/ 2608730 w 2608730"/>
              <a:gd name="connsiteY0" fmla="*/ 0 h 981635"/>
              <a:gd name="connsiteX1" fmla="*/ 1277471 w 2608730"/>
              <a:gd name="connsiteY1" fmla="*/ 981635 h 981635"/>
              <a:gd name="connsiteX2" fmla="*/ 0 w 2608730"/>
              <a:gd name="connsiteY2" fmla="*/ 0 h 9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730" h="981635">
                <a:moveTo>
                  <a:pt x="2608730" y="0"/>
                </a:moveTo>
                <a:cubicBezTo>
                  <a:pt x="2160494" y="490817"/>
                  <a:pt x="1712259" y="981635"/>
                  <a:pt x="1277471" y="981635"/>
                </a:cubicBezTo>
                <a:cubicBezTo>
                  <a:pt x="842683" y="981635"/>
                  <a:pt x="421341" y="490817"/>
                  <a:pt x="0" y="0"/>
                </a:cubicBezTo>
              </a:path>
            </a:pathLst>
          </a:cu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2" name="TextBox 22"/>
          <p:cNvSpPr txBox="1">
            <a:spLocks noChangeArrowheads="1"/>
          </p:cNvSpPr>
          <p:nvPr/>
        </p:nvSpPr>
        <p:spPr bwMode="auto">
          <a:xfrm>
            <a:off x="5105400" y="3505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แนวสมดุล</a:t>
            </a:r>
          </a:p>
        </p:txBody>
      </p:sp>
      <p:sp>
        <p:nvSpPr>
          <p:cNvPr id="51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5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38" name="Rectangle 6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rot="5400000">
            <a:off x="4261644" y="1072356"/>
            <a:ext cx="1906588" cy="98107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0" name="TextBox 2"/>
          <p:cNvSpPr txBox="1">
            <a:spLocks noChangeArrowheads="1"/>
          </p:cNvSpPr>
          <p:nvPr/>
        </p:nvSpPr>
        <p:spPr bwMode="auto">
          <a:xfrm>
            <a:off x="4038600" y="46482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การแกว่งแบบ</a:t>
            </a:r>
            <a:r>
              <a:rPr lang="th-TH" b="1" dirty="0" err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ซิมเปิลฮาร์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โมนิกส์</a:t>
            </a:r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rot="5400000">
            <a:off x="6134894" y="3313906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800" y="3733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Bodoni MT" pitchFamily="18" charset="0"/>
              </a:rPr>
              <a:t>mg</a:t>
            </a:r>
            <a:endParaRPr lang="th-TH" i="1" dirty="0">
              <a:solidFill>
                <a:srgbClr val="00B0F0"/>
              </a:solidFill>
              <a:latin typeface="Bodoni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17526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ในการแกว่งกลับไปกลับมาซ้ำแนวเดิมของลูกตุ้ม ทำให้ทราบว่า ความเร่งของลูกตุ้มนาฬิกามีทิศตรงข้ามกับการกระจัดจึงเป็นการเคลื่อนที่แบบ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SHM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รูปแบบอิสระ 25"/>
          <p:cNvSpPr/>
          <p:nvPr/>
        </p:nvSpPr>
        <p:spPr>
          <a:xfrm>
            <a:off x="5721927" y="1787236"/>
            <a:ext cx="554182" cy="244764"/>
          </a:xfrm>
          <a:custGeom>
            <a:avLst/>
            <a:gdLst>
              <a:gd name="connsiteX0" fmla="*/ 0 w 554182"/>
              <a:gd name="connsiteY0" fmla="*/ 138546 h 244764"/>
              <a:gd name="connsiteX1" fmla="*/ 318655 w 554182"/>
              <a:gd name="connsiteY1" fmla="*/ 221673 h 244764"/>
              <a:gd name="connsiteX2" fmla="*/ 554182 w 554182"/>
              <a:gd name="connsiteY2" fmla="*/ 0 h 24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2" h="244764">
                <a:moveTo>
                  <a:pt x="0" y="138546"/>
                </a:moveTo>
                <a:cubicBezTo>
                  <a:pt x="113145" y="191655"/>
                  <a:pt x="226291" y="244764"/>
                  <a:pt x="318655" y="221673"/>
                </a:cubicBezTo>
                <a:cubicBezTo>
                  <a:pt x="411019" y="198582"/>
                  <a:pt x="482600" y="99291"/>
                  <a:pt x="55418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791200" y="1447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705600" y="3276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572000" y="3124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mg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sinθ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086600" y="3810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mg </a:t>
            </a:r>
            <a:r>
              <a:rPr lang="en-US" sz="2400" b="1" dirty="0" err="1" smtClean="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cosθ</a:t>
            </a:r>
            <a:endParaRPr lang="th-TH" sz="2400" b="1" dirty="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cxnSp>
        <p:nvCxnSpPr>
          <p:cNvPr id="37" name="ลูกศรเชื่อมต่อแบบตรง 36"/>
          <p:cNvCxnSpPr/>
          <p:nvPr/>
        </p:nvCxnSpPr>
        <p:spPr>
          <a:xfrm rot="16200000" flipH="1">
            <a:off x="6400800" y="2971800"/>
            <a:ext cx="12192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rot="10800000" flipV="1">
            <a:off x="5715000" y="2667000"/>
            <a:ext cx="990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รูปแบบอิสระ 44"/>
          <p:cNvSpPr/>
          <p:nvPr/>
        </p:nvSpPr>
        <p:spPr>
          <a:xfrm>
            <a:off x="6691745" y="3519055"/>
            <a:ext cx="415637" cy="221672"/>
          </a:xfrm>
          <a:custGeom>
            <a:avLst/>
            <a:gdLst>
              <a:gd name="connsiteX0" fmla="*/ 0 w 415637"/>
              <a:gd name="connsiteY0" fmla="*/ 83127 h 221672"/>
              <a:gd name="connsiteX1" fmla="*/ 235528 w 415637"/>
              <a:gd name="connsiteY1" fmla="*/ 207818 h 221672"/>
              <a:gd name="connsiteX2" fmla="*/ 415637 w 415637"/>
              <a:gd name="connsiteY2" fmla="*/ 0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37" h="221672">
                <a:moveTo>
                  <a:pt x="0" y="83127"/>
                </a:moveTo>
                <a:cubicBezTo>
                  <a:pt x="83127" y="152399"/>
                  <a:pt x="166255" y="221672"/>
                  <a:pt x="235528" y="207818"/>
                </a:cubicBezTo>
                <a:cubicBezTo>
                  <a:pt x="304801" y="193964"/>
                  <a:pt x="360219" y="96982"/>
                  <a:pt x="415637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4E81-252D-4637-BC3E-604BF521C87F}" type="slidenum">
              <a:rPr lang="th-TH"/>
              <a:pPr>
                <a:defRPr/>
              </a:pPr>
              <a:t>11</a:t>
            </a:fld>
            <a:endParaRPr lang="th-TH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286000" y="5334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ความถี่ในการแกว่งของลูกตุ้มนาฬิกา </a:t>
            </a:r>
            <a:endParaRPr lang="th-TH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6096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777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59436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00400" y="13716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rot="5400000">
            <a:off x="53355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rot="5400000">
            <a:off x="2668587" y="2513013"/>
            <a:ext cx="2284413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16200000" flipH="1">
            <a:off x="723900" y="1866900"/>
            <a:ext cx="17526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16200000" flipH="1">
            <a:off x="6438900" y="1409700"/>
            <a:ext cx="1600200" cy="152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16200000" flipH="1">
            <a:off x="3505200" y="1676400"/>
            <a:ext cx="16764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rot="5400000">
            <a:off x="9540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rot="5400000">
            <a:off x="17922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35448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rot="5400000">
            <a:off x="47640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 rot="5400000">
            <a:off x="62118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rot="5400000">
            <a:off x="7888287" y="3846513"/>
            <a:ext cx="531813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1219200" y="3810000"/>
            <a:ext cx="838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6477000" y="3810000"/>
            <a:ext cx="16764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3810000" y="3810000"/>
            <a:ext cx="1219200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43"/>
          <p:cNvSpPr txBox="1">
            <a:spLocks noChangeArrowheads="1"/>
          </p:cNvSpPr>
          <p:nvPr/>
        </p:nvSpPr>
        <p:spPr bwMode="auto">
          <a:xfrm>
            <a:off x="3962400" y="3352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4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095" name="TextBox 44"/>
          <p:cNvSpPr txBox="1">
            <a:spLocks noChangeArrowheads="1"/>
          </p:cNvSpPr>
          <p:nvPr/>
        </p:nvSpPr>
        <p:spPr bwMode="auto">
          <a:xfrm>
            <a:off x="1295400" y="3352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2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3096" name="TextBox 45"/>
          <p:cNvSpPr txBox="1">
            <a:spLocks noChangeArrowheads="1"/>
          </p:cNvSpPr>
          <p:nvPr/>
        </p:nvSpPr>
        <p:spPr bwMode="auto">
          <a:xfrm>
            <a:off x="6858000" y="3352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Baskerville Old Face" pitchFamily="18" charset="0"/>
                <a:cs typeface="Cordia New" pitchFamily="34" charset="-34"/>
              </a:rPr>
              <a:t>6 cm</a:t>
            </a:r>
            <a:endParaRPr lang="th-TH" sz="2000">
              <a:solidFill>
                <a:srgbClr val="002060"/>
              </a:solidFill>
              <a:latin typeface="Baskerville Old Face" pitchFamily="18" charset="0"/>
              <a:cs typeface="Cordia New" pitchFamily="34" charset="-34"/>
            </a:endParaRPr>
          </a:p>
        </p:txBody>
      </p:sp>
      <p:sp>
        <p:nvSpPr>
          <p:cNvPr id="47" name="วงรี 46"/>
          <p:cNvSpPr/>
          <p:nvPr/>
        </p:nvSpPr>
        <p:spPr>
          <a:xfrm>
            <a:off x="1828800" y="30480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8" name="วงรี 47"/>
          <p:cNvSpPr/>
          <p:nvPr/>
        </p:nvSpPr>
        <p:spPr>
          <a:xfrm>
            <a:off x="7848600" y="28194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9" name="วงรี 48"/>
          <p:cNvSpPr/>
          <p:nvPr/>
        </p:nvSpPr>
        <p:spPr>
          <a:xfrm>
            <a:off x="4724400" y="2971800"/>
            <a:ext cx="457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00" name="TextBox 53"/>
          <p:cNvSpPr txBox="1">
            <a:spLocks noChangeArrowheads="1"/>
          </p:cNvSpPr>
          <p:nvPr/>
        </p:nvSpPr>
        <p:spPr bwMode="auto">
          <a:xfrm>
            <a:off x="2743200" y="43434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50 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รอบ ในเวลา </a:t>
            </a:r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80 </a:t>
            </a:r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วินาที  </a:t>
            </a:r>
          </a:p>
          <a:p>
            <a:pPr algn="ctr"/>
            <a:r>
              <a:rPr lang="th-TH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 </a:t>
            </a:r>
            <a:r>
              <a:rPr lang="en-US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= 0.625 Hz</a:t>
            </a:r>
            <a:endParaRPr lang="th-TH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สมการในการเคลื่อนที่แบบ</a:t>
            </a:r>
            <a:r>
              <a:rPr lang="th-TH" sz="32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ซิมเปิลฮาร์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มอนิ</a:t>
            </a:r>
            <a:r>
              <a:rPr lang="th-TH" sz="32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กของ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ลูกตุ้ม 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19200"/>
            <a:ext cx="1371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819400"/>
            <a:ext cx="152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15005-4AAA-4899-881D-9996BB9A615A}" type="slidenum">
              <a:rPr lang="th-TH"/>
              <a:pPr>
                <a:defRPr/>
              </a:pPr>
              <a:t>13</a:t>
            </a:fld>
            <a:endParaRPr lang="th-TH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769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จะเห็นได้ว่า </a:t>
            </a:r>
            <a:r>
              <a:rPr lang="th-TH" b="1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ไม่ว่าจะดึงลูกตุ้มให้ห่างจากแนวดิ่งเท่าใดก็ตาม ความถี่ในการแกว่งของลูกตุ้มจะเท่าเดิมทุกครั้งไป  ซึ่งเป็นความถี่ในการแกว่งของลูกตุ้ม  อันเป็นลักษณะเฉพาะตัวตามธรรมชาติของลูกตุ้ม จึงเรียกความถี่ในการแกว่งของลูกตุ้มนี้ว่า  </a:t>
            </a:r>
            <a:r>
              <a:rPr lang="th-TH" b="1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ความถี่ธรรมชาติของลูกตุ้ม</a:t>
            </a:r>
          </a:p>
          <a:p>
            <a:endParaRPr lang="th-TH" b="1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4" name="รูปภาพ 3" descr="Eqn_Simple_Harmonic_Mo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657600"/>
            <a:ext cx="29908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ถ้าต้องการจะทำลูกตุ้มนาฬิกาขึ้นมาจากวัตถุมวล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500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กรัม  และเชือกที่เบามากโดยให้ลูกตุ้มนี้แกว่งครบรอบในเวลา  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 พอดี  เชือกของลูกตุ้มนาฬิกาจะต้องมีความยาวเท่าใด 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371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200400"/>
            <a:ext cx="1868347" cy="9906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419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ell MT" pitchFamily="18" charset="0"/>
              </a:rPr>
              <a:t>l  =  0.25  m</a:t>
            </a:r>
            <a:endParaRPr lang="th-TH" i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 rot="5400000">
            <a:off x="152400" y="19050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62000" y="25146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1295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1371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1447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1524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1600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/>
          <p:cNvSpPr/>
          <p:nvPr/>
        </p:nvSpPr>
        <p:spPr>
          <a:xfrm>
            <a:off x="1676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/>
          <p:cNvSpPr/>
          <p:nvPr/>
        </p:nvSpPr>
        <p:spPr>
          <a:xfrm>
            <a:off x="1752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1981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1828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/>
          <p:cNvSpPr/>
          <p:nvPr/>
        </p:nvSpPr>
        <p:spPr>
          <a:xfrm>
            <a:off x="1905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วงรี 28"/>
          <p:cNvSpPr/>
          <p:nvPr/>
        </p:nvSpPr>
        <p:spPr>
          <a:xfrm>
            <a:off x="1981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20574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วงรี 30"/>
          <p:cNvSpPr/>
          <p:nvPr/>
        </p:nvSpPr>
        <p:spPr>
          <a:xfrm>
            <a:off x="21336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22098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22860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33"/>
          <p:cNvSpPr/>
          <p:nvPr/>
        </p:nvSpPr>
        <p:spPr>
          <a:xfrm>
            <a:off x="2362200" y="1981200"/>
            <a:ext cx="152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ตัวเชื่อมต่อหักมุม 35"/>
          <p:cNvCxnSpPr>
            <a:endCxn id="11" idx="2"/>
          </p:cNvCxnSpPr>
          <p:nvPr/>
        </p:nvCxnSpPr>
        <p:spPr>
          <a:xfrm>
            <a:off x="762000" y="20574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/>
          <p:nvPr/>
        </p:nvCxnSpPr>
        <p:spPr>
          <a:xfrm rot="10800000" flipV="1">
            <a:off x="2514600" y="21336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2895600" y="19050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cxnSp>
        <p:nvCxnSpPr>
          <p:cNvPr id="54" name="ตัวเชื่อมต่อตรง 53"/>
          <p:cNvCxnSpPr/>
          <p:nvPr/>
        </p:nvCxnSpPr>
        <p:spPr>
          <a:xfrm rot="5400000">
            <a:off x="153194" y="3656806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5400000">
            <a:off x="153194" y="5561806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หักมุม 55"/>
          <p:cNvCxnSpPr/>
          <p:nvPr/>
        </p:nvCxnSpPr>
        <p:spPr>
          <a:xfrm>
            <a:off x="762000" y="38100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762000" y="42672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/>
          <p:nvPr/>
        </p:nvCxnSpPr>
        <p:spPr>
          <a:xfrm>
            <a:off x="762000" y="6172200"/>
            <a:ext cx="487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หักมุม 58"/>
          <p:cNvCxnSpPr/>
          <p:nvPr/>
        </p:nvCxnSpPr>
        <p:spPr>
          <a:xfrm>
            <a:off x="762000" y="5791200"/>
            <a:ext cx="53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59"/>
          <p:cNvCxnSpPr/>
          <p:nvPr/>
        </p:nvCxnSpPr>
        <p:spPr>
          <a:xfrm rot="10800000" flipV="1">
            <a:off x="3352800" y="38862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หักมุม 60"/>
          <p:cNvCxnSpPr/>
          <p:nvPr/>
        </p:nvCxnSpPr>
        <p:spPr>
          <a:xfrm rot="10800000" flipV="1">
            <a:off x="4191000" y="5791200"/>
            <a:ext cx="3810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สี่เหลี่ยมผืนผ้า 61"/>
          <p:cNvSpPr/>
          <p:nvPr/>
        </p:nvSpPr>
        <p:spPr>
          <a:xfrm>
            <a:off x="3733800" y="36576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4572000" y="5562600"/>
            <a:ext cx="838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th-TH" dirty="0"/>
          </a:p>
        </p:txBody>
      </p:sp>
      <p:sp>
        <p:nvSpPr>
          <p:cNvPr id="74" name="วงรี 73"/>
          <p:cNvSpPr/>
          <p:nvPr/>
        </p:nvSpPr>
        <p:spPr>
          <a:xfrm>
            <a:off x="1295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วงรี 74"/>
          <p:cNvSpPr/>
          <p:nvPr/>
        </p:nvSpPr>
        <p:spPr>
          <a:xfrm>
            <a:off x="1295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วงรี 75"/>
          <p:cNvSpPr/>
          <p:nvPr/>
        </p:nvSpPr>
        <p:spPr>
          <a:xfrm>
            <a:off x="1447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วงรี 76"/>
          <p:cNvSpPr/>
          <p:nvPr/>
        </p:nvSpPr>
        <p:spPr>
          <a:xfrm>
            <a:off x="1600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วงรี 77"/>
          <p:cNvSpPr/>
          <p:nvPr/>
        </p:nvSpPr>
        <p:spPr>
          <a:xfrm>
            <a:off x="17526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วงรี 78"/>
          <p:cNvSpPr/>
          <p:nvPr/>
        </p:nvSpPr>
        <p:spPr>
          <a:xfrm>
            <a:off x="19050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/>
          <p:cNvSpPr/>
          <p:nvPr/>
        </p:nvSpPr>
        <p:spPr>
          <a:xfrm>
            <a:off x="2057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/>
          <p:cNvSpPr/>
          <p:nvPr/>
        </p:nvSpPr>
        <p:spPr>
          <a:xfrm>
            <a:off x="2209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วงรี 81"/>
          <p:cNvSpPr/>
          <p:nvPr/>
        </p:nvSpPr>
        <p:spPr>
          <a:xfrm>
            <a:off x="2362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วงรี 82"/>
          <p:cNvSpPr/>
          <p:nvPr/>
        </p:nvSpPr>
        <p:spPr>
          <a:xfrm>
            <a:off x="25146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วงรี 85"/>
          <p:cNvSpPr/>
          <p:nvPr/>
        </p:nvSpPr>
        <p:spPr>
          <a:xfrm>
            <a:off x="26670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วงรี 87"/>
          <p:cNvSpPr/>
          <p:nvPr/>
        </p:nvSpPr>
        <p:spPr>
          <a:xfrm>
            <a:off x="28194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วงรี 88"/>
          <p:cNvSpPr/>
          <p:nvPr/>
        </p:nvSpPr>
        <p:spPr>
          <a:xfrm>
            <a:off x="29718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วงรี 89"/>
          <p:cNvSpPr/>
          <p:nvPr/>
        </p:nvSpPr>
        <p:spPr>
          <a:xfrm>
            <a:off x="3124200" y="3657600"/>
            <a:ext cx="3048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วงรี 101"/>
          <p:cNvSpPr/>
          <p:nvPr/>
        </p:nvSpPr>
        <p:spPr>
          <a:xfrm>
            <a:off x="1524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วงรี 102"/>
          <p:cNvSpPr/>
          <p:nvPr/>
        </p:nvSpPr>
        <p:spPr>
          <a:xfrm>
            <a:off x="17526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วงรี 104"/>
          <p:cNvSpPr/>
          <p:nvPr/>
        </p:nvSpPr>
        <p:spPr>
          <a:xfrm>
            <a:off x="19812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วงรี 105"/>
          <p:cNvSpPr/>
          <p:nvPr/>
        </p:nvSpPr>
        <p:spPr>
          <a:xfrm>
            <a:off x="22098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วงรี 106"/>
          <p:cNvSpPr/>
          <p:nvPr/>
        </p:nvSpPr>
        <p:spPr>
          <a:xfrm>
            <a:off x="2438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วงรี 107"/>
          <p:cNvSpPr/>
          <p:nvPr/>
        </p:nvSpPr>
        <p:spPr>
          <a:xfrm>
            <a:off x="2667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วงรี 108"/>
          <p:cNvSpPr/>
          <p:nvPr/>
        </p:nvSpPr>
        <p:spPr>
          <a:xfrm>
            <a:off x="28956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0" name="วงรี 109"/>
          <p:cNvSpPr/>
          <p:nvPr/>
        </p:nvSpPr>
        <p:spPr>
          <a:xfrm>
            <a:off x="31242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1" name="วงรี 110"/>
          <p:cNvSpPr/>
          <p:nvPr/>
        </p:nvSpPr>
        <p:spPr>
          <a:xfrm>
            <a:off x="33528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2" name="วงรี 111"/>
          <p:cNvSpPr/>
          <p:nvPr/>
        </p:nvSpPr>
        <p:spPr>
          <a:xfrm>
            <a:off x="35814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วงรี 112"/>
          <p:cNvSpPr/>
          <p:nvPr/>
        </p:nvSpPr>
        <p:spPr>
          <a:xfrm>
            <a:off x="3810000" y="5562600"/>
            <a:ext cx="4572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6" name="AutoShape 4"/>
          <p:cNvCxnSpPr>
            <a:cxnSpLocks noChangeShapeType="1"/>
          </p:cNvCxnSpPr>
          <p:nvPr/>
        </p:nvCxnSpPr>
        <p:spPr bwMode="auto">
          <a:xfrm>
            <a:off x="5410200" y="5867400"/>
            <a:ext cx="129619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18" name="AutoShape 4"/>
          <p:cNvCxnSpPr>
            <a:cxnSpLocks noChangeShapeType="1"/>
          </p:cNvCxnSpPr>
          <p:nvPr/>
        </p:nvCxnSpPr>
        <p:spPr bwMode="auto">
          <a:xfrm rot="10800000" flipV="1">
            <a:off x="1905000" y="1676400"/>
            <a:ext cx="144700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21" name="TextBox 120"/>
          <p:cNvSpPr txBox="1"/>
          <p:nvPr/>
        </p:nvSpPr>
        <p:spPr>
          <a:xfrm>
            <a:off x="2895600" y="1295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หดเข้า</a:t>
            </a:r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102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ยืดออก</a:t>
            </a:r>
            <a:endParaRPr lang="th-TH" sz="24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81200" y="1295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itchFamily="18" charset="0"/>
              </a:rPr>
              <a:t>F</a:t>
            </a:r>
            <a:endParaRPr lang="th-TH" sz="2000" i="1" dirty="0">
              <a:latin typeface="Bodoni MT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324600" y="548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itchFamily="18" charset="0"/>
              </a:rPr>
              <a:t>F</a:t>
            </a:r>
            <a:endParaRPr lang="th-TH" sz="2000" i="1" dirty="0">
              <a:latin typeface="Bodoni MT" pitchFamily="18" charset="0"/>
            </a:endParaRPr>
          </a:p>
        </p:txBody>
      </p:sp>
      <p:cxnSp>
        <p:nvCxnSpPr>
          <p:cNvPr id="127" name="ลูกศรเชื่อมต่อแบบตรง 126"/>
          <p:cNvCxnSpPr/>
          <p:nvPr/>
        </p:nvCxnSpPr>
        <p:spPr>
          <a:xfrm>
            <a:off x="762000" y="4495800"/>
            <a:ext cx="3429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/>
          <p:cNvCxnSpPr/>
          <p:nvPr/>
        </p:nvCxnSpPr>
        <p:spPr>
          <a:xfrm rot="5400000">
            <a:off x="4001294" y="445690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ตัวเชื่อมต่อตรง 129"/>
          <p:cNvCxnSpPr/>
          <p:nvPr/>
        </p:nvCxnSpPr>
        <p:spPr>
          <a:xfrm rot="5400000">
            <a:off x="572294" y="4456906"/>
            <a:ext cx="381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2860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odoni MT" pitchFamily="18" charset="0"/>
              </a:rPr>
              <a:t>s</a:t>
            </a:r>
            <a:endParaRPr lang="th-TH" sz="2400" i="1" dirty="0">
              <a:latin typeface="Bodoni MT" pitchFamily="18" charset="0"/>
            </a:endParaRPr>
          </a:p>
        </p:txBody>
      </p:sp>
      <p:cxnSp>
        <p:nvCxnSpPr>
          <p:cNvPr id="133" name="ตัวเชื่อมต่อตรง 132"/>
          <p:cNvCxnSpPr/>
          <p:nvPr/>
        </p:nvCxnSpPr>
        <p:spPr>
          <a:xfrm rot="5400000">
            <a:off x="3048794" y="27424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ตัวเชื่อมต่อตรง 135"/>
          <p:cNvCxnSpPr/>
          <p:nvPr/>
        </p:nvCxnSpPr>
        <p:spPr>
          <a:xfrm rot="5400000">
            <a:off x="3963194" y="27424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ตรง 140"/>
          <p:cNvCxnSpPr/>
          <p:nvPr/>
        </p:nvCxnSpPr>
        <p:spPr>
          <a:xfrm rot="5400000">
            <a:off x="4801394" y="64000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ตัวเชื่อมต่อตรง 141"/>
          <p:cNvCxnSpPr/>
          <p:nvPr/>
        </p:nvCxnSpPr>
        <p:spPr>
          <a:xfrm rot="5400000">
            <a:off x="3963194" y="6400006"/>
            <a:ext cx="4572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105400"/>
            <a:ext cx="853966" cy="381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47800"/>
            <a:ext cx="914400" cy="321547"/>
          </a:xfrm>
          <a:prstGeom prst="rect">
            <a:avLst/>
          </a:prstGeom>
          <a:noFill/>
        </p:spPr>
      </p:pic>
      <p:cxnSp>
        <p:nvCxnSpPr>
          <p:cNvPr id="94" name="ตัวเชื่อมต่อตรง 93"/>
          <p:cNvCxnSpPr/>
          <p:nvPr/>
        </p:nvCxnSpPr>
        <p:spPr>
          <a:xfrm rot="5400000">
            <a:off x="1600994" y="3961606"/>
            <a:ext cx="5180806" cy="7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ลูกศรเชื่อมต่อแบบตรง 99"/>
          <p:cNvCxnSpPr/>
          <p:nvPr/>
        </p:nvCxnSpPr>
        <p:spPr>
          <a:xfrm>
            <a:off x="3276600" y="2743200"/>
            <a:ext cx="914400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ลูกศรเชื่อมต่อแบบตรง 100"/>
          <p:cNvCxnSpPr/>
          <p:nvPr/>
        </p:nvCxnSpPr>
        <p:spPr>
          <a:xfrm>
            <a:off x="4191000" y="6400800"/>
            <a:ext cx="838200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ชื่อเรื่อง 9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การแกว่งของมวลติดปลายสปริง</a:t>
            </a:r>
            <a:b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ในแนวซ้ายและขวาจากจุดสมดุล</a:t>
            </a:r>
            <a:endParaRPr lang="th-TH" dirty="0"/>
          </a:p>
        </p:txBody>
      </p:sp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5791200" y="1524000"/>
            <a:ext cx="297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เครื่องหมายลบบอกว่าแรงคืนตัวของสปริงมีทิศตรงกันข้ามกับการเปลี่ยนรูปร่างเสมอ</a:t>
            </a:r>
          </a:p>
          <a:p>
            <a:endParaRPr lang="th-TH" b="1" dirty="0" smtClean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	นอกจากนั้นแล้ว การแกว่งของมวลติดปลายสปริงยังมีในแนวขึ้น และลงจากแนวสมดุล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71800" y="28194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(Equilibrium position)</a:t>
            </a:r>
            <a:endParaRPr lang="th-TH" b="1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shmani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1950"/>
            <a:ext cx="5943599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shm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2492477" cy="2971800"/>
          </a:xfrm>
          <a:prstGeom prst="rect">
            <a:avLst/>
          </a:prstGeom>
        </p:spPr>
      </p:pic>
      <p:pic>
        <p:nvPicPr>
          <p:cNvPr id="4" name="รูปภาพ 3" descr="ahm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09600"/>
            <a:ext cx="2633663" cy="3075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038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จะเห็นว่า การสั่นแบบ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มอนิกอย่างง่ายนั้น วัตถุจะเคลื่อนที่ซ้ำรอยเดิม เสมือนว่าเป็นการเคลื่อนที่ในแนววงกลม  ซึ่งสัมพันธ์กับมุมที่อยู่ในหน่วย </a:t>
            </a:r>
            <a:r>
              <a:rPr lang="th-TH" sz="32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เรเดียน</a:t>
            </a:r>
            <a:endParaRPr lang="th-TH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ic_sp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3657600" cy="4876800"/>
          </a:xfrm>
          <a:prstGeom prst="rect">
            <a:avLst/>
          </a:prstGeom>
        </p:spPr>
      </p:pic>
      <p:pic>
        <p:nvPicPr>
          <p:cNvPr id="3" name="รูปภาพ 2" descr="Simple_harmonic_oscilla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8200"/>
            <a:ext cx="1543050" cy="4775474"/>
          </a:xfrm>
          <a:prstGeom prst="rect">
            <a:avLst/>
          </a:prstGeom>
        </p:spPr>
      </p:pic>
      <p:sp>
        <p:nvSpPr>
          <p:cNvPr id="4" name="ลูกศรขวา 3"/>
          <p:cNvSpPr/>
          <p:nvPr/>
        </p:nvSpPr>
        <p:spPr>
          <a:xfrm>
            <a:off x="4800600" y="3124200"/>
            <a:ext cx="914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8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ดูการการเคลื่อนที่ของสปริงในแนวดิ่งจาก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VTR (SHM)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การเคลื่อนที่แบบ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  <a:b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การแกว่งของวัตถุบางอย่างในชีวิตประจำวัน  เช่น   การแกว่งของลูกตุ้มนาฬิกา การแกว่งของตุ้มน้ำหนักที่ติดกับโมบาย  การเคลื่อนที่ของชิงช้า  การเคลื่อนที่ของวัตถุที่ติดอยู่ปลายสปริง  หรือ แม้กระทั่งการแกว่งของสายกีตาร์ การเคลื่อนที่ในลักษณะเช่นนี้เราเรียกว่า  </a:t>
            </a:r>
            <a:r>
              <a:rPr lang="th-TH" sz="3200" b="1" dirty="0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การเคลื่อนที่แบบ</a:t>
            </a:r>
            <a:r>
              <a:rPr lang="th-TH" sz="3200" b="1" dirty="0" err="1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ฮาร์</a:t>
            </a:r>
            <a:r>
              <a:rPr lang="th-TH" sz="3200" b="1" dirty="0" smtClean="0">
                <a:solidFill>
                  <a:srgbClr val="00B0F0"/>
                </a:solidFill>
                <a:latin typeface="BrowalliaUPC" pitchFamily="34" charset="-34"/>
                <a:cs typeface="BrowalliaUPC" pitchFamily="34" charset="-34"/>
              </a:rPr>
              <a:t>มอนิกอย่างง่าย</a:t>
            </a:r>
            <a:r>
              <a:rPr lang="th-TH" sz="3200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200" b="1" i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(Simple </a:t>
            </a:r>
            <a:r>
              <a:rPr lang="en-US" sz="3200" b="1" i="1" dirty="0" err="1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harmornic</a:t>
            </a:r>
            <a:r>
              <a:rPr lang="en-US" sz="3200" b="1" i="1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 motion)</a:t>
            </a:r>
            <a:endParaRPr lang="th-TH" sz="3200" b="1" i="1" dirty="0">
              <a:solidFill>
                <a:srgbClr val="00B0F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shm_si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7162800" cy="4419600"/>
          </a:xfrm>
          <a:prstGeom prst="rect">
            <a:avLst/>
          </a:prstGeom>
        </p:spPr>
      </p:pic>
      <p:sp>
        <p:nvSpPr>
          <p:cNvPr id="4" name="ชื่อเรื่อง 90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ความสัมพันธ์ระหว่าง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การกระจัดกับเวลาของการเคลื่อนที่ของสปริง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771758" cy="3980359"/>
          </a:xfrm>
          <a:prstGeom prst="rect">
            <a:avLst/>
          </a:prstGeom>
        </p:spPr>
      </p:pic>
      <p:sp>
        <p:nvSpPr>
          <p:cNvPr id="3" name="ชื่อเรื่อง 90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เงาที่เกิดจากการเคลื่อนที่ของสปริง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800600"/>
            <a:ext cx="2763611" cy="148809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คาบการสั่นแบบ</a:t>
            </a:r>
            <a:r>
              <a:rPr lang="en-US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SHM</a:t>
            </a:r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ในสปริงจะมีค่าเท่ากับ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ตัวอย่างโจทย์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รถทดลองมวล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500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กรัม  ติดอยู่กับปลายสปริง เมื่อดึงด้วยแรง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  N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ในทิศขนานกับพื้น  จะทำให้สปริงยืดออก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เซนติเมตร  เมื่อปล่อย  รถจะเคลื่อนที่กลับไปมาบนพื้นเกลี้ยงแบบ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SHM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ด้วยคาบเท่าใด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048000"/>
            <a:ext cx="1600200" cy="8616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16764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Bell MT" pitchFamily="18" charset="0"/>
                <a:cs typeface="+mj-cs"/>
              </a:rPr>
              <a:t>จาก</a:t>
            </a:r>
            <a:r>
              <a:rPr lang="th-TH" b="1" dirty="0" smtClean="0">
                <a:solidFill>
                  <a:srgbClr val="002060"/>
                </a:solidFill>
                <a:latin typeface="Bell MT" pitchFamily="18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F  =  </a:t>
            </a:r>
            <a:r>
              <a:rPr lang="en-US" b="1" dirty="0" err="1" smtClean="0">
                <a:solidFill>
                  <a:srgbClr val="002060"/>
                </a:solidFill>
                <a:latin typeface="Bell MT" pitchFamily="18" charset="0"/>
              </a:rPr>
              <a:t>kx</a:t>
            </a:r>
            <a:endParaRPr lang="en-US" b="1" dirty="0" smtClean="0">
              <a:solidFill>
                <a:srgbClr val="002060"/>
              </a:solidFill>
              <a:latin typeface="Bell MT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      5  =  k(0.1)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ell MT" pitchFamily="18" charset="0"/>
              </a:rPr>
              <a:t>      k    =   50  N/m</a:t>
            </a:r>
            <a:endParaRPr lang="th-TH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181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T  =  0.63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วินาที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24057"/>
            <a:ext cx="2057400" cy="958567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14400" y="5334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สรุป  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สมการหาคาบการแกว่งของลูกตุ้ม และคาบการสั่นของสปริงที่มีการเคลื่อนที่</a:t>
            </a:r>
            <a:r>
              <a:rPr lang="th-TH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แบบ </a:t>
            </a:r>
            <a:r>
              <a:rPr lang="en-US" b="1" dirty="0" smtClean="0">
                <a:solidFill>
                  <a:srgbClr val="0070C0"/>
                </a:solidFill>
                <a:latin typeface="BrowalliaUPC" pitchFamily="34" charset="-34"/>
                <a:cs typeface="BrowalliaUPC" pitchFamily="34" charset="-34"/>
              </a:rPr>
              <a:t>SHM</a:t>
            </a:r>
            <a:endParaRPr lang="th-TH" b="1" dirty="0">
              <a:solidFill>
                <a:srgbClr val="0070C0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1" y="2667001"/>
            <a:ext cx="1600200" cy="861646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219200"/>
            <a:ext cx="1447800" cy="11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ลองทำดู</a:t>
            </a:r>
          </a:p>
          <a:p>
            <a:endParaRPr lang="th-TH" dirty="0" smtClean="0"/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นาฬิกาแบบลูกตุ้ม  มีสายแขวนลูกตุ้มยาว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9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0 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เซนติเมตร  เมื่อแทนลูกตุ้มและสายแขวนลูกตุ้มด้วยลวดสปริงที่มีมวลแขวนอยู่  จะต้องใช้มวลที่มีค่าเท่าใด  ถ้าค่าคงตัวของสปริงมีค่าเป็น 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180  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นิว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ตันต่อเมตร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การแกว่งของลูกตุ้ม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โมเมนตัม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 descr="newtcradle12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ตัวเชื่อมต่อตรง 9"/>
          <p:cNvCxnSpPr/>
          <p:nvPr/>
        </p:nvCxnSpPr>
        <p:spPr>
          <a:xfrm rot="10800000" flipH="1" flipV="1">
            <a:off x="2590800" y="2438400"/>
            <a:ext cx="3886200" cy="15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รูปแบบอิสระ 24"/>
          <p:cNvSpPr/>
          <p:nvPr/>
        </p:nvSpPr>
        <p:spPr>
          <a:xfrm>
            <a:off x="2667000" y="1828800"/>
            <a:ext cx="3733800" cy="533401"/>
          </a:xfrm>
          <a:custGeom>
            <a:avLst/>
            <a:gdLst>
              <a:gd name="connsiteX0" fmla="*/ 0 w 2164976"/>
              <a:gd name="connsiteY0" fmla="*/ 363071 h 363071"/>
              <a:gd name="connsiteX1" fmla="*/ 1048871 w 2164976"/>
              <a:gd name="connsiteY1" fmla="*/ 0 h 363071"/>
              <a:gd name="connsiteX2" fmla="*/ 2164976 w 2164976"/>
              <a:gd name="connsiteY2" fmla="*/ 363071 h 363071"/>
              <a:gd name="connsiteX3" fmla="*/ 2164976 w 2164976"/>
              <a:gd name="connsiteY3" fmla="*/ 363071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976" h="363071">
                <a:moveTo>
                  <a:pt x="0" y="363071"/>
                </a:moveTo>
                <a:cubicBezTo>
                  <a:pt x="344021" y="181535"/>
                  <a:pt x="688042" y="0"/>
                  <a:pt x="1048871" y="0"/>
                </a:cubicBezTo>
                <a:cubicBezTo>
                  <a:pt x="1409700" y="0"/>
                  <a:pt x="2164976" y="363071"/>
                  <a:pt x="2164976" y="363071"/>
                </a:cubicBezTo>
                <a:lnTo>
                  <a:pt x="2164976" y="363071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แบบอิสระ 25"/>
          <p:cNvSpPr/>
          <p:nvPr/>
        </p:nvSpPr>
        <p:spPr>
          <a:xfrm rot="10800000">
            <a:off x="2667000" y="2438400"/>
            <a:ext cx="3810000" cy="533402"/>
          </a:xfrm>
          <a:custGeom>
            <a:avLst/>
            <a:gdLst>
              <a:gd name="connsiteX0" fmla="*/ 0 w 2164976"/>
              <a:gd name="connsiteY0" fmla="*/ 363071 h 363071"/>
              <a:gd name="connsiteX1" fmla="*/ 1048871 w 2164976"/>
              <a:gd name="connsiteY1" fmla="*/ 0 h 363071"/>
              <a:gd name="connsiteX2" fmla="*/ 2164976 w 2164976"/>
              <a:gd name="connsiteY2" fmla="*/ 363071 h 363071"/>
              <a:gd name="connsiteX3" fmla="*/ 2164976 w 2164976"/>
              <a:gd name="connsiteY3" fmla="*/ 363071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976" h="363071">
                <a:moveTo>
                  <a:pt x="0" y="363071"/>
                </a:moveTo>
                <a:cubicBezTo>
                  <a:pt x="344021" y="181535"/>
                  <a:pt x="688042" y="0"/>
                  <a:pt x="1048871" y="0"/>
                </a:cubicBezTo>
                <a:cubicBezTo>
                  <a:pt x="1409700" y="0"/>
                  <a:pt x="2164976" y="363071"/>
                  <a:pt x="2164976" y="363071"/>
                </a:cubicBezTo>
                <a:lnTo>
                  <a:pt x="2164976" y="3630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rot="5400000">
            <a:off x="2172494" y="2475706"/>
            <a:ext cx="8382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rot="5400000">
            <a:off x="6058694" y="2399506"/>
            <a:ext cx="8382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000" y="76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464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การแกว่งของเชือกที่ถูกตรึงปลายสองด้านขึ้นและลงจากแนวสมดุล เช่น สายกีตาร์ 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rot="5400000">
            <a:off x="5068094" y="1789906"/>
            <a:ext cx="11430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rot="5400000">
            <a:off x="4001294" y="3313906"/>
            <a:ext cx="11430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rot="16200000" flipV="1">
            <a:off x="4039394" y="1523206"/>
            <a:ext cx="1066800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ดูการทดลองจาก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VTR (SHM 1)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sh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400" cy="4800600"/>
          </a:xfrm>
          <a:prstGeom prst="rect">
            <a:avLst/>
          </a:prstGeom>
        </p:spPr>
      </p:pic>
      <p:pic>
        <p:nvPicPr>
          <p:cNvPr id="5" name="รูปภาพ 4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33400"/>
            <a:ext cx="4038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5-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506866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การแกว่งของลูกตุ้มนาฬิกา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3962400" y="1676400"/>
            <a:ext cx="1219200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 rot="5400000">
            <a:off x="2705895" y="3542506"/>
            <a:ext cx="3733802" cy="159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วงรี 4"/>
          <p:cNvSpPr/>
          <p:nvPr/>
        </p:nvSpPr>
        <p:spPr>
          <a:xfrm>
            <a:off x="3276600" y="3962400"/>
            <a:ext cx="533400" cy="53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5486400" y="3962400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7" name="ตัวเชื่อมต่อตรง 6"/>
          <p:cNvCxnSpPr>
            <a:endCxn id="5" idx="0"/>
          </p:cNvCxnSpPr>
          <p:nvPr/>
        </p:nvCxnSpPr>
        <p:spPr>
          <a:xfrm rot="5400000">
            <a:off x="2914650" y="2305050"/>
            <a:ext cx="2286000" cy="10287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16200000" flipH="1">
            <a:off x="3924300" y="2324100"/>
            <a:ext cx="23622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แบบอิสระ 22"/>
          <p:cNvSpPr/>
          <p:nvPr/>
        </p:nvSpPr>
        <p:spPr>
          <a:xfrm>
            <a:off x="3810000" y="4419600"/>
            <a:ext cx="1676400" cy="243016"/>
          </a:xfrm>
          <a:custGeom>
            <a:avLst/>
            <a:gdLst>
              <a:gd name="connsiteX0" fmla="*/ 0 w 2187146"/>
              <a:gd name="connsiteY0" fmla="*/ 0 h 471616"/>
              <a:gd name="connsiteX1" fmla="*/ 1062681 w 2187146"/>
              <a:gd name="connsiteY1" fmla="*/ 469557 h 471616"/>
              <a:gd name="connsiteX2" fmla="*/ 2187146 w 2187146"/>
              <a:gd name="connsiteY2" fmla="*/ 12357 h 4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146" h="471616">
                <a:moveTo>
                  <a:pt x="0" y="0"/>
                </a:moveTo>
                <a:cubicBezTo>
                  <a:pt x="349078" y="233749"/>
                  <a:pt x="698157" y="467498"/>
                  <a:pt x="1062681" y="469557"/>
                </a:cubicBezTo>
                <a:cubicBezTo>
                  <a:pt x="1427205" y="471616"/>
                  <a:pt x="1807175" y="241986"/>
                  <a:pt x="2187146" y="12357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รูปแบบอิสระ 23"/>
          <p:cNvSpPr/>
          <p:nvPr/>
        </p:nvSpPr>
        <p:spPr>
          <a:xfrm>
            <a:off x="3733800" y="4648200"/>
            <a:ext cx="1828800" cy="395416"/>
          </a:xfrm>
          <a:custGeom>
            <a:avLst/>
            <a:gdLst>
              <a:gd name="connsiteX0" fmla="*/ 0 w 2187146"/>
              <a:gd name="connsiteY0" fmla="*/ 0 h 471616"/>
              <a:gd name="connsiteX1" fmla="*/ 1062681 w 2187146"/>
              <a:gd name="connsiteY1" fmla="*/ 469557 h 471616"/>
              <a:gd name="connsiteX2" fmla="*/ 2187146 w 2187146"/>
              <a:gd name="connsiteY2" fmla="*/ 12357 h 4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146" h="471616">
                <a:moveTo>
                  <a:pt x="0" y="0"/>
                </a:moveTo>
                <a:cubicBezTo>
                  <a:pt x="349078" y="233749"/>
                  <a:pt x="698157" y="467498"/>
                  <a:pt x="1062681" y="469557"/>
                </a:cubicBezTo>
                <a:cubicBezTo>
                  <a:pt x="1427205" y="471616"/>
                  <a:pt x="1807175" y="241986"/>
                  <a:pt x="2187146" y="12357"/>
                </a:cubicBezTo>
              </a:path>
            </a:pathLst>
          </a:cu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 flipV="1">
            <a:off x="5486400" y="4572000"/>
            <a:ext cx="2286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rot="10800000">
            <a:off x="3810000" y="4419600"/>
            <a:ext cx="304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2819400" y="2514600"/>
            <a:ext cx="1676400" cy="6096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2133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แนวสมดุล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(Equilibrium position)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000" y="5562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จะเห็นได้ว่า ลูกตุ้มนาฬิกามีการแกว่งไปทางซ้ายและขวา จากแนวสมดุลกลับไปกลับมาซ้ำรอยเดิม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วงรี 38"/>
          <p:cNvSpPr/>
          <p:nvPr/>
        </p:nvSpPr>
        <p:spPr>
          <a:xfrm>
            <a:off x="4343400" y="4267200"/>
            <a:ext cx="533400" cy="53340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62484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ระยะกระจัดสูงสุด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2" name="ตัวเชื่อมต่อตรง 51"/>
          <p:cNvCxnSpPr/>
          <p:nvPr/>
        </p:nvCxnSpPr>
        <p:spPr>
          <a:xfrm rot="5400000">
            <a:off x="5295106" y="4914900"/>
            <a:ext cx="1143794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>
            <a:off x="4572000" y="5334000"/>
            <a:ext cx="12954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rot="10800000" flipV="1">
            <a:off x="5181600" y="4724400"/>
            <a:ext cx="1066800" cy="5334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รูปภาพ 20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85800"/>
            <a:ext cx="3112678" cy="283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9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ดังนั้น อาจกล่าวได้ว่า การเคลื่อนที่แบบ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 คือ 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การเคลื่อนที่กลับไปกลับมาซ้ำรอยเดิมของวัตถุ โดยผ่านจุดสมดุลด้วยช่วงการแกว่งที่แคบๆ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ระยะกระจัดสูงสุดและเวลาในการเคลื่อนที่ครบรอบคงตัว</a:t>
            </a:r>
          </a:p>
          <a:p>
            <a:endParaRPr lang="th-TH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โดยทั่วไปเมื่อทำให้วัตถุสั่น  วัตถุนั้นจะสั่นอยู่ในช่วงเวลา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หนึ่ง ค่า</a:t>
            </a:r>
            <a:r>
              <a:rPr lang="th-TH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u="sng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หรือช่วงกว้างของการสั่น(การกระจัดสูงสุด)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จะลดลงเรื่อยๆ จนกระทั่งหยุดในที่สุด  ทั้งนี้เพราะวัตถุจะเกิดการสูญเสียพลังงานอันเนื่องจากความฝืดต่างๆ และแรงต้านการเคลื่อนที่จากอากาศ 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แต่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ถ้าเราพิจารณาการสั่นของวัตถุ โดยไม่คิดถึงแรงต้านทานจากความฝืดต่างๆ เราอาจถือว่า พลังงานรวมของวัตถุคงที่ นั่นคือ วัตถุจะมี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แอม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พลิ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จูด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ของการสั่นคงที่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ซึ่งถือว่าเป็นลักษณะสำคัญของการเคลื่อนที่แบบ</a:t>
            </a:r>
            <a:r>
              <a:rPr lang="th-TH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ฮาร์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มอนิกอย่างง่าย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322</Words>
  <Application>Microsoft Office PowerPoint</Application>
  <PresentationFormat>นำเสนอทางหน้าจอ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การเคลื่อนที่แบบฮาร์มอนิกอย่างง่าย (Simple harmornic motion)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การแกว่งของมวลติดปลายสปริง ในแนวซ้ายและขวาจากจุดสมดุล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การเคลื่อนที่แบบฮาร์มอนิกอย่างง่าย (Simple harmornic motion)</dc:title>
  <dc:creator>owner</dc:creator>
  <cp:lastModifiedBy>owner</cp:lastModifiedBy>
  <cp:revision>18</cp:revision>
  <dcterms:created xsi:type="dcterms:W3CDTF">2009-02-15T11:51:24Z</dcterms:created>
  <dcterms:modified xsi:type="dcterms:W3CDTF">2009-02-19T20:18:41Z</dcterms:modified>
</cp:coreProperties>
</file>