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5" r:id="rId7"/>
    <p:sldId id="266" r:id="rId8"/>
    <p:sldId id="267" r:id="rId9"/>
    <p:sldId id="268" r:id="rId10"/>
    <p:sldId id="269" r:id="rId11"/>
    <p:sldId id="261" r:id="rId12"/>
    <p:sldId id="270" r:id="rId13"/>
    <p:sldId id="271" r:id="rId14"/>
    <p:sldId id="300" r:id="rId15"/>
    <p:sldId id="301" r:id="rId16"/>
    <p:sldId id="302" r:id="rId17"/>
    <p:sldId id="264" r:id="rId18"/>
    <p:sldId id="272" r:id="rId19"/>
    <p:sldId id="273" r:id="rId20"/>
    <p:sldId id="263" r:id="rId21"/>
    <p:sldId id="274" r:id="rId22"/>
    <p:sldId id="276" r:id="rId23"/>
    <p:sldId id="275" r:id="rId24"/>
    <p:sldId id="278" r:id="rId25"/>
    <p:sldId id="299" r:id="rId26"/>
    <p:sldId id="280" r:id="rId27"/>
    <p:sldId id="277" r:id="rId28"/>
    <p:sldId id="281" r:id="rId29"/>
    <p:sldId id="259" r:id="rId30"/>
    <p:sldId id="282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308" r:id="rId47"/>
    <p:sldId id="309" r:id="rId48"/>
    <p:sldId id="303" r:id="rId49"/>
    <p:sldId id="304" r:id="rId50"/>
    <p:sldId id="307" r:id="rId5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400C-8706-45BC-8258-0443B7804239}" type="datetimeFigureOut">
              <a:rPr lang="th-TH" smtClean="0"/>
              <a:pPr/>
              <a:t>16/12/53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0293-3CC7-4323-8266-BC11B229C53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002060"/>
                </a:solidFill>
              </a:rPr>
              <a:t>การเคลื่อนที่</a:t>
            </a:r>
            <a:r>
              <a:rPr lang="th-TH" sz="4800" b="1" dirty="0" err="1" smtClean="0">
                <a:solidFill>
                  <a:srgbClr val="002060"/>
                </a:solidFill>
              </a:rPr>
              <a:t>แบบว</a:t>
            </a:r>
            <a:r>
              <a:rPr lang="th-TH" sz="4800" b="1" dirty="0" smtClean="0">
                <a:solidFill>
                  <a:srgbClr val="002060"/>
                </a:solidFill>
              </a:rPr>
              <a:t>วงกลม</a:t>
            </a:r>
            <a:endParaRPr lang="th-TH" sz="4800" b="1" dirty="0">
              <a:solidFill>
                <a:srgbClr val="00206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95400" y="1752600"/>
            <a:ext cx="6400800" cy="1752600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โดย</a:t>
            </a:r>
          </a:p>
          <a:p>
            <a:r>
              <a:rPr lang="th-TH" sz="36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อาจารย์ปิ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ยะ</a:t>
            </a:r>
            <a:r>
              <a:rPr lang="th-TH" sz="36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พงษ์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ทวี</a:t>
            </a:r>
            <a:r>
              <a:rPr lang="th-TH" sz="36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พงษ์</a:t>
            </a:r>
            <a:endParaRPr lang="th-TH" sz="36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โรงเรียนสาธิตมหาวิทยาลัยราช</a:t>
            </a:r>
            <a:r>
              <a:rPr lang="th-TH" sz="36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ภัฏสวนสนัน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ทา</a:t>
            </a:r>
            <a:endParaRPr lang="th-TH" sz="36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 descr="10_12143232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5814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33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อัตราเร็วเชิงมุม </a:t>
            </a:r>
            <a:r>
              <a:rPr lang="en-US" sz="2400" b="1" dirty="0" smtClean="0">
                <a:solidFill>
                  <a:srgbClr val="FF0000"/>
                </a:solidFill>
                <a:latin typeface="Book Antiqua" pitchFamily="18" charset="0"/>
                <a:cs typeface="Browallia New" pitchFamily="34" charset="-34"/>
              </a:rPr>
              <a:t>(Angular speed)</a:t>
            </a:r>
            <a:endParaRPr lang="th-TH" sz="2400" dirty="0">
              <a:solidFill>
                <a:srgbClr val="FF0000"/>
              </a:solidFill>
              <a:latin typeface="Book Antiqua" pitchFamily="18" charset="0"/>
              <a:cs typeface="Browallia New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3716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	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อัตราเร็วเชิงมุม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คือ ค่ามุมที่จุดศูนย์กลางมีหน่วยเป็น</a:t>
            </a:r>
            <a:r>
              <a:rPr lang="th-TH" b="1" dirty="0" err="1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เรเดียน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กล่าวคือ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“</a:t>
            </a:r>
            <a:r>
              <a:rPr lang="th-TH" b="1" u="sng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มุมการเคลื่อนที่ของวัตถุในแนววงกลมซึ่งถูกรัศมีกวาดได้ใน  </a:t>
            </a:r>
            <a:r>
              <a:rPr lang="en-US" b="1" u="sng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1  </a:t>
            </a:r>
            <a:r>
              <a:rPr lang="th-TH" b="1" u="sng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วินาที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” 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มีหน่วยเป็น</a:t>
            </a:r>
            <a:r>
              <a:rPr lang="th-TH" b="1" dirty="0" err="1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เรเดียนต่อ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วินาที  ถูกเขียนแทนด้วยสัญลักษณ์ 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โอเมกา </a:t>
            </a:r>
            <a:r>
              <a:rPr lang="en-US" sz="2400" b="1" dirty="0" smtClean="0">
                <a:solidFill>
                  <a:srgbClr val="00B050"/>
                </a:solidFill>
                <a:latin typeface="Book Antiqua" pitchFamily="18" charset="0"/>
                <a:cs typeface="Browallia New" pitchFamily="34" charset="-34"/>
              </a:rPr>
              <a:t>(</a:t>
            </a:r>
            <a:r>
              <a:rPr lang="th-TH" sz="2400" b="1" dirty="0" smtClean="0">
                <a:solidFill>
                  <a:srgbClr val="00B050"/>
                </a:solidFill>
                <a:latin typeface="Book Antiqua" pitchFamily="18" charset="0"/>
                <a:cs typeface="Browallia New" pitchFamily="34" charset="-34"/>
              </a:rPr>
              <a:t>ω</a:t>
            </a:r>
            <a:r>
              <a:rPr lang="en-US" sz="2400" b="1" dirty="0" smtClean="0">
                <a:solidFill>
                  <a:srgbClr val="00B050"/>
                </a:solidFill>
                <a:latin typeface="Book Antiqua" pitchFamily="18" charset="0"/>
                <a:cs typeface="Browallia New" pitchFamily="34" charset="-34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7338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	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อัตราเร็วเชิงเส้น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คือ </a:t>
            </a:r>
            <a:r>
              <a:rPr lang="th-TH" b="1" u="sng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ความยาวตามเส้นโค้งของวงกลมที่วัตถุเคลื่อนที่ได้ในเวลา </a:t>
            </a:r>
            <a:r>
              <a:rPr lang="en-US" b="1" u="sng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1 </a:t>
            </a:r>
            <a:r>
              <a:rPr lang="th-TH" b="1" u="sng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วินาที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  มีหน่วยเป็น เมตรต่อวินาที เขียนแทนด้วยสัญลักษณ์  </a:t>
            </a:r>
            <a:r>
              <a:rPr lang="en-US" sz="2400" b="1" dirty="0" smtClean="0">
                <a:solidFill>
                  <a:srgbClr val="00B050"/>
                </a:solidFill>
                <a:latin typeface="Book Antiqua" pitchFamily="18" charset="0"/>
                <a:cs typeface="Browallia New" pitchFamily="34" charset="-34"/>
              </a:rPr>
              <a:t>(V)</a:t>
            </a:r>
            <a:endParaRPr lang="th-TH" sz="2400" b="1" dirty="0">
              <a:solidFill>
                <a:srgbClr val="00B050"/>
              </a:solidFill>
              <a:latin typeface="Book Antiqua" pitchFamily="18" charset="0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p1_sort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057400"/>
            <a:ext cx="3505201" cy="31342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858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จากนิยามที่ว่า </a:t>
            </a:r>
            <a:r>
              <a:rPr lang="th-TH" b="1" u="sng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มุมการเคลื่อนที่ของวัตถุในแนววงกลมซึ่งถูกรัศมีกวาดได้ใน  </a:t>
            </a:r>
            <a:r>
              <a:rPr lang="en-US" sz="2400" b="1" u="sng" dirty="0" smtClean="0">
                <a:solidFill>
                  <a:srgbClr val="FF0000"/>
                </a:solidFill>
                <a:latin typeface="Book Antiqua" pitchFamily="18" charset="0"/>
                <a:cs typeface="Browallia New" pitchFamily="34" charset="-34"/>
              </a:rPr>
              <a:t>1 </a:t>
            </a:r>
            <a:r>
              <a:rPr lang="en-US" b="1" u="sng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u="sng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วินาที</a:t>
            </a:r>
            <a:endParaRPr lang="th-TH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1676400"/>
            <a:ext cx="457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  เมื่อ</a:t>
            </a:r>
            <a:r>
              <a:rPr lang="th-TH" dirty="0" smtClean="0"/>
              <a:t>  </a:t>
            </a:r>
          </a:p>
          <a:p>
            <a:r>
              <a:rPr lang="th-TH" dirty="0" smtClean="0"/>
              <a:t>	</a:t>
            </a:r>
            <a:endParaRPr lang="en-US" dirty="0" smtClean="0"/>
          </a:p>
          <a:p>
            <a:r>
              <a:rPr lang="en-US" sz="2400" b="1" i="1" dirty="0" smtClean="0">
                <a:solidFill>
                  <a:srgbClr val="00B0F0"/>
                </a:solidFill>
                <a:latin typeface="Book Antiqua" pitchFamily="18" charset="0"/>
                <a:cs typeface="Browallia New" pitchFamily="34" charset="-34"/>
              </a:rPr>
              <a:t>	a</a:t>
            </a:r>
            <a:r>
              <a:rPr lang="en-US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แทน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ความยาวส่วนโค้งที่รองรับมุม (ระยะทางเชิงมุม)</a:t>
            </a:r>
            <a:endParaRPr lang="en-US" b="1" dirty="0" smtClean="0">
              <a:solidFill>
                <a:srgbClr val="00B050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en-US" b="1" i="1" dirty="0" smtClean="0">
                <a:solidFill>
                  <a:srgbClr val="00B0F0"/>
                </a:solidFill>
                <a:latin typeface="Book Antiqua" pitchFamily="18" charset="0"/>
                <a:cs typeface="Browallia New" pitchFamily="34" charset="-34"/>
              </a:rPr>
              <a:t>	r</a:t>
            </a:r>
            <a:r>
              <a:rPr lang="en-US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แทน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รัศมีของส่วนโค้ง</a:t>
            </a:r>
            <a:endParaRPr lang="en-US" b="1" dirty="0" smtClean="0">
              <a:solidFill>
                <a:srgbClr val="00B050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th-TH" sz="2400" i="1" dirty="0" smtClean="0">
                <a:solidFill>
                  <a:srgbClr val="00B0F0"/>
                </a:solidFill>
                <a:latin typeface="Book Antiqua" pitchFamily="18" charset="0"/>
                <a:cs typeface="Browallia New" pitchFamily="34" charset="-34"/>
              </a:rPr>
              <a:t>	θ</a:t>
            </a:r>
            <a:r>
              <a:rPr lang="th-TH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 แทน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มุมที่จุดศูนย์กลางมีหน่วยเป็น</a:t>
            </a:r>
            <a:r>
              <a:rPr lang="th-TH" b="1" dirty="0" err="1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เรเดียน</a:t>
            </a:r>
            <a:endParaRPr lang="en-US" b="1" dirty="0" smtClean="0">
              <a:solidFill>
                <a:srgbClr val="00B050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en-US" sz="2400" b="1" i="1" dirty="0" smtClean="0">
                <a:solidFill>
                  <a:srgbClr val="00B0F0"/>
                </a:solidFill>
                <a:latin typeface="Book Antiqua" pitchFamily="18" charset="0"/>
                <a:cs typeface="Browallia New" pitchFamily="34" charset="-34"/>
              </a:rPr>
              <a:t>	t</a:t>
            </a:r>
            <a:r>
              <a:rPr lang="en-US" b="1" i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แทน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เวลาที่รัศมีกวาดได้ระยะทางเชิงมุม  </a:t>
            </a:r>
            <a:r>
              <a:rPr lang="en-US" sz="2400" b="1" i="1" dirty="0" smtClean="0">
                <a:solidFill>
                  <a:srgbClr val="00B0F0"/>
                </a:solidFill>
                <a:latin typeface="Book Antiqua" pitchFamily="18" charset="0"/>
                <a:cs typeface="Browallia New" pitchFamily="34" charset="-34"/>
              </a:rPr>
              <a:t>a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EucrosiaUPC" pitchFamily="18" charset="-34"/>
              </a:rPr>
              <a:t>ความสัมพันธ์ระหว่างมุมในหน่วยองศา</a:t>
            </a:r>
            <a:r>
              <a:rPr lang="th-TH" b="1" dirty="0" err="1" smtClean="0">
                <a:solidFill>
                  <a:srgbClr val="FF0000"/>
                </a:solidFill>
                <a:cs typeface="EucrosiaUPC" pitchFamily="18" charset="-34"/>
              </a:rPr>
              <a:t>กับเรเดียน</a:t>
            </a:r>
            <a:endParaRPr lang="th-TH" dirty="0">
              <a:solidFill>
                <a:srgbClr val="FF0000"/>
              </a:solidFill>
              <a:cs typeface="Eucrosi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447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เมื่อพิจารณาวงกลม พบว่ามุมรอบจุดศูนย์กลางของวงกลมเท่ากับ 360 องศา โดยส่วนโค้งที่รองรับมุมก็คือเส้นรอบวงนั้นเอง</a:t>
            </a:r>
            <a:endParaRPr lang="th-TH" dirty="0">
              <a:solidFill>
                <a:srgbClr val="0070C0"/>
              </a:solidFill>
              <a:cs typeface="EucrosiaUPC" pitchFamily="18" charset="-34"/>
            </a:endParaRPr>
          </a:p>
        </p:txBody>
      </p:sp>
      <p:pic>
        <p:nvPicPr>
          <p:cNvPr id="4" name="รูปภาพ 3" descr="p1_sort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276600"/>
            <a:ext cx="6087474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FF0000"/>
                </a:solidFill>
                <a:cs typeface="EucrosiaUPC" pitchFamily="18" charset="-34"/>
              </a:rPr>
              <a:t>มุม 360 องศา เทียบเท่ากับมุม  2</a:t>
            </a:r>
            <a:r>
              <a:rPr lang="en-US" b="1" dirty="0" smtClean="0">
                <a:solidFill>
                  <a:srgbClr val="FF0000"/>
                </a:solidFill>
                <a:latin typeface="Baskerville Old Face"/>
                <a:cs typeface="EucrosiaUPC" pitchFamily="18" charset="-34"/>
              </a:rPr>
              <a:t>π </a:t>
            </a:r>
            <a:r>
              <a:rPr lang="en-US" b="1" dirty="0" smtClean="0">
                <a:solidFill>
                  <a:srgbClr val="FF0000"/>
                </a:solidFill>
                <a:cs typeface="EucrosiaUPC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cs typeface="EucrosiaUPC" pitchFamily="18" charset="-34"/>
              </a:rPr>
              <a:t>เรเดียน</a:t>
            </a:r>
            <a:r>
              <a:rPr lang="th-TH" b="1" dirty="0" smtClean="0">
                <a:solidFill>
                  <a:srgbClr val="FF0000"/>
                </a:solidFill>
                <a:cs typeface="EucrosiaUPC" pitchFamily="18" charset="-34"/>
              </a:rPr>
              <a:t> เมื่อพิจารณาวัตถุเคลื่อนที่แบบวงกลมด้วยอัตราเร็วคงที่ครบ 1 รอบพอดี</a:t>
            </a:r>
            <a:endParaRPr lang="th-TH" b="1" dirty="0">
              <a:solidFill>
                <a:srgbClr val="FF0000"/>
              </a:solidFill>
              <a:cs typeface="EucrosiaUPC" pitchFamily="18" charset="-34"/>
            </a:endParaRPr>
          </a:p>
        </p:txBody>
      </p:sp>
      <p:pic>
        <p:nvPicPr>
          <p:cNvPr id="3" name="รูปภาพ 2" descr="p1_sort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676400"/>
            <a:ext cx="4267200" cy="4616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ตัวอย่างที่ 1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อนุภาคหนึ่งกำลังเคลื่อนที่ด้วยอัตราเร็วเชิงมุม  10  </a:t>
            </a:r>
            <a:r>
              <a:rPr lang="th-TH" dirty="0" err="1" smtClean="0">
                <a:solidFill>
                  <a:srgbClr val="0070C0"/>
                </a:solidFill>
                <a:cs typeface="EucrosiaUPC" pitchFamily="18" charset="-34"/>
              </a:rPr>
              <a:t>เรเดียนต่อ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วินาที  ถ้าวงกลมของการเคลื่อนที่มีรัศมี  1.5  เมตร จงหา</a:t>
            </a:r>
          </a:p>
          <a:p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	1.อัตราเร็วเชิงเส้น</a:t>
            </a:r>
          </a:p>
          <a:p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	2.ความเร่งสู่ศูนย์กลาง</a:t>
            </a:r>
          </a:p>
          <a:p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วิธีทำ</a:t>
            </a:r>
          </a:p>
          <a:p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	1.อัตราเร็วเชิงเส้น		</a:t>
            </a:r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 v  =  </a:t>
            </a:r>
            <a:r>
              <a:rPr lang="el-GR" dirty="0" smtClean="0">
                <a:solidFill>
                  <a:srgbClr val="00B050"/>
                </a:solidFill>
                <a:latin typeface="Constantia"/>
                <a:cs typeface="EucrosiaUPC" pitchFamily="18" charset="-34"/>
              </a:rPr>
              <a:t>ω</a:t>
            </a:r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r</a:t>
            </a:r>
          </a:p>
          <a:p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	2.ความเร่งสู่ศูนย์กลาง        </a:t>
            </a:r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a  =  v</a:t>
            </a:r>
            <a:r>
              <a:rPr lang="en-US" baseline="30000" dirty="0" smtClean="0">
                <a:solidFill>
                  <a:srgbClr val="00B050"/>
                </a:solidFill>
                <a:cs typeface="EucrosiaUPC" pitchFamily="18" charset="-34"/>
              </a:rPr>
              <a:t>2</a:t>
            </a:r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/r</a:t>
            </a:r>
          </a:p>
          <a:p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              	                       a  = </a:t>
            </a:r>
            <a:r>
              <a:rPr lang="el-GR" dirty="0" smtClean="0">
                <a:solidFill>
                  <a:srgbClr val="00B050"/>
                </a:solidFill>
                <a:latin typeface="Constantia"/>
                <a:cs typeface="EucrosiaUPC" pitchFamily="18" charset="-34"/>
              </a:rPr>
              <a:t>ω</a:t>
            </a:r>
            <a:r>
              <a:rPr lang="en-US" baseline="30000" dirty="0" smtClean="0">
                <a:solidFill>
                  <a:srgbClr val="00B050"/>
                </a:solidFill>
                <a:latin typeface="Constantia"/>
                <a:cs typeface="EucrosiaUPC" pitchFamily="18" charset="-34"/>
              </a:rPr>
              <a:t>2</a:t>
            </a:r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r</a:t>
            </a:r>
            <a:endParaRPr lang="th-TH" dirty="0">
              <a:solidFill>
                <a:srgbClr val="00B050"/>
              </a:solidFill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ตัวอย่างที่ 2 </a:t>
            </a:r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อนุภาคหนึ่งเคลื่อนที่เป็นวงกลม  มีคาบของการหมุน  </a:t>
            </a:r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=  0.2 </a:t>
            </a:r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วินาทีต่อรอบ  ถ้าอนุภาคมีรัศมีของการเคลื่อนที่  0.7  เมตร  จงหา</a:t>
            </a:r>
          </a:p>
          <a:p>
            <a:r>
              <a:rPr lang="th-TH" dirty="0" smtClean="0">
                <a:solidFill>
                  <a:srgbClr val="00B050"/>
                </a:solidFill>
              </a:rPr>
              <a:t>	</a:t>
            </a:r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1.ความถี่ของการหมุนของอนุภาค</a:t>
            </a:r>
          </a:p>
          <a:p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	2.ความเร็วของอนุภาค</a:t>
            </a:r>
          </a:p>
          <a:p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	3.ความเร่งของอนุภาค</a:t>
            </a:r>
          </a:p>
          <a:p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วิธีทำ</a:t>
            </a:r>
          </a:p>
          <a:p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1.ความถี่ของการหมุน  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       f  =  1/T</a:t>
            </a:r>
            <a:endParaRPr lang="th-TH" dirty="0" smtClean="0">
              <a:solidFill>
                <a:srgbClr val="0070C0"/>
              </a:solidFill>
              <a:cs typeface="EucrosiaUPC" pitchFamily="18" charset="-34"/>
            </a:endParaRPr>
          </a:p>
          <a:p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2.ความเร็วของอนุภาค	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v  =  </a:t>
            </a:r>
            <a:r>
              <a:rPr lang="el-GR" dirty="0" smtClean="0">
                <a:solidFill>
                  <a:srgbClr val="0070C0"/>
                </a:solidFill>
                <a:latin typeface="Constantia"/>
                <a:cs typeface="EucrosiaUPC" pitchFamily="18" charset="-34"/>
              </a:rPr>
              <a:t>ω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r  =  2</a:t>
            </a:r>
            <a:r>
              <a:rPr lang="el-GR" dirty="0" smtClean="0">
                <a:solidFill>
                  <a:srgbClr val="0070C0"/>
                </a:solidFill>
                <a:latin typeface="Adobe Garamond Pro"/>
                <a:cs typeface="EucrosiaUPC" pitchFamily="18" charset="-34"/>
              </a:rPr>
              <a:t>π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r/T</a:t>
            </a:r>
          </a:p>
          <a:p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3.ความเร่งสู่ศูนย์กลาง         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a  =  v</a:t>
            </a:r>
            <a:r>
              <a:rPr lang="en-US" baseline="30000" dirty="0" smtClean="0">
                <a:solidFill>
                  <a:srgbClr val="0070C0"/>
                </a:solidFill>
                <a:cs typeface="EucrosiaUPC" pitchFamily="18" charset="-34"/>
              </a:rPr>
              <a:t>2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/r</a:t>
            </a:r>
          </a:p>
          <a:p>
            <a:r>
              <a:rPr lang="en-US" dirty="0" smtClean="0"/>
              <a:t>                           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39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EucrosiaUPC" pitchFamily="18" charset="-34"/>
              </a:rPr>
              <a:t>ตัวอย่างที่ 3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วัตถุหนึ่งมีมวล  1  กิโลกรัม ผูกกับเชือกแล้วแกว่งให้รัศมียาว  1  เมตร  จับปลายข้างหนึ่งของเชือกเหวี่ยงเชือกให้มวล  1  กิโลกรัม  เคลื่อนที่เป็นวงกลมตามแนวราบ  ด้วยอัตราเร็วคงที่  120  รอบต่อนาที   จงหา</a:t>
            </a:r>
          </a:p>
          <a:p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	1.ความเร่งสู่ศูนย์กลาง</a:t>
            </a:r>
          </a:p>
          <a:p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	2.แรงตึงของเส้นเชือก</a:t>
            </a:r>
          </a:p>
          <a:p>
            <a:r>
              <a:rPr lang="th-TH" b="1" dirty="0" smtClean="0">
                <a:solidFill>
                  <a:srgbClr val="FF0000"/>
                </a:solidFill>
                <a:cs typeface="EucrosiaUPC" pitchFamily="18" charset="-34"/>
              </a:rPr>
              <a:t>วิธีทำ</a:t>
            </a:r>
          </a:p>
          <a:p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1.ความเร่งสู่ศูนย์กลาง</a:t>
            </a:r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   </a:t>
            </a:r>
            <a:r>
              <a:rPr lang="en-US" dirty="0" smtClean="0">
                <a:solidFill>
                  <a:srgbClr val="00B050"/>
                </a:solidFill>
              </a:rPr>
              <a:t>v  =  </a:t>
            </a:r>
            <a:r>
              <a:rPr lang="el-GR" dirty="0" smtClean="0">
                <a:solidFill>
                  <a:srgbClr val="00B050"/>
                </a:solidFill>
                <a:latin typeface="Constantia"/>
              </a:rPr>
              <a:t>ω</a:t>
            </a:r>
            <a:r>
              <a:rPr lang="en-US" dirty="0" smtClean="0">
                <a:solidFill>
                  <a:srgbClr val="00B050"/>
                </a:solidFill>
              </a:rPr>
              <a:t>r  =  2</a:t>
            </a:r>
            <a:r>
              <a:rPr lang="el-GR" dirty="0" smtClean="0">
                <a:solidFill>
                  <a:srgbClr val="00B050"/>
                </a:solidFill>
                <a:latin typeface="Adobe Garamond Pro"/>
              </a:rPr>
              <a:t>π</a:t>
            </a:r>
            <a:r>
              <a:rPr lang="en-US" dirty="0" err="1" smtClean="0">
                <a:solidFill>
                  <a:srgbClr val="00B050"/>
                </a:solidFill>
              </a:rPr>
              <a:t>rf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		      a  =  v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/r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                         a  = (2</a:t>
            </a:r>
            <a:r>
              <a:rPr lang="el-GR" dirty="0" smtClean="0">
                <a:solidFill>
                  <a:srgbClr val="00B050"/>
                </a:solidFill>
                <a:latin typeface="Adobe Garamond Pro"/>
              </a:rPr>
              <a:t>π</a:t>
            </a:r>
            <a:r>
              <a:rPr lang="en-US" dirty="0" err="1" smtClean="0">
                <a:solidFill>
                  <a:srgbClr val="00B050"/>
                </a:solidFill>
              </a:rPr>
              <a:t>rf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/r  = (2</a:t>
            </a:r>
            <a:r>
              <a:rPr lang="el-GR" dirty="0" smtClean="0">
                <a:solidFill>
                  <a:srgbClr val="00B050"/>
                </a:solidFill>
                <a:latin typeface="Adobe Garamond Pro"/>
              </a:rPr>
              <a:t>π</a:t>
            </a:r>
            <a:r>
              <a:rPr lang="en-US" dirty="0" smtClean="0">
                <a:solidFill>
                  <a:srgbClr val="00B050"/>
                </a:solidFill>
              </a:rPr>
              <a:t>f)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.r</a:t>
            </a:r>
          </a:p>
          <a:p>
            <a:r>
              <a:rPr lang="th-TH" dirty="0" smtClean="0">
                <a:solidFill>
                  <a:srgbClr val="00B050"/>
                </a:solidFill>
                <a:cs typeface="EucrosiaUPC" pitchFamily="18" charset="-34"/>
              </a:rPr>
              <a:t>2.แรงตึงของเส้นเชือก</a:t>
            </a:r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  F  =  ma</a:t>
            </a:r>
          </a:p>
          <a:p>
            <a:r>
              <a:rPr lang="en-US" dirty="0" smtClean="0">
                <a:solidFill>
                  <a:srgbClr val="00B050"/>
                </a:solidFill>
                <a:cs typeface="EucrosiaUPC" pitchFamily="18" charset="-34"/>
              </a:rPr>
              <a:t>		     T  =  ma</a:t>
            </a:r>
            <a:endParaRPr lang="th-TH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การเคลื่อนที่วงกลมแนวดิ่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905000"/>
            <a:ext cx="4030814" cy="36814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685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การเคลื่อนที่แบบวงกลมในแนวราบ</a:t>
            </a:r>
            <a:endParaRPr lang="th-TH" sz="32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ตัวอย่างการเกิดการเคลื่อนที่เป็นวงกลมในแนวราบ</a:t>
            </a:r>
            <a:endParaRPr lang="th-TH" sz="3200" b="1" dirty="0">
              <a:solidFill>
                <a:srgbClr val="00B05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3200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เชือกเบายาว </a:t>
            </a:r>
            <a:r>
              <a:rPr lang="en-US" sz="2400" i="1" dirty="0" smtClean="0">
                <a:solidFill>
                  <a:srgbClr val="0070C0"/>
                </a:solidFill>
                <a:latin typeface="Book Antiqua" pitchFamily="18" charset="0"/>
                <a:cs typeface="Browallia New" pitchFamily="34" charset="-34"/>
              </a:rPr>
              <a:t>L</a:t>
            </a:r>
            <a:r>
              <a:rPr lang="en-US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ปลายข้างหนึ่งติดวัตถุมวล </a:t>
            </a:r>
            <a:r>
              <a:rPr lang="en-US" i="1" dirty="0" smtClean="0">
                <a:solidFill>
                  <a:srgbClr val="0070C0"/>
                </a:solidFill>
                <a:latin typeface="Book Antiqua" pitchFamily="18" charset="0"/>
                <a:cs typeface="Browallia New" pitchFamily="34" charset="-34"/>
              </a:rPr>
              <a:t>m</a:t>
            </a:r>
            <a:r>
              <a:rPr lang="en-US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อีกปลายตรึงแน่นแกว่งให้วัตถุเคลื่อนที่เป็นวงกลมในแนวราบ รัศมี </a:t>
            </a:r>
            <a:r>
              <a:rPr lang="en-US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  <a:latin typeface="Book Antiqua" pitchFamily="18" charset="0"/>
                <a:cs typeface="Browallia New" pitchFamily="34" charset="-34"/>
              </a:rPr>
              <a:t>r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ด้วยอัตราเร็วคงที่ </a:t>
            </a:r>
            <a:r>
              <a:rPr lang="en-US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  <a:cs typeface="Browallia New" pitchFamily="34" charset="-34"/>
              </a:rPr>
              <a:t>v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และเชือกทำมุม </a:t>
            </a:r>
            <a:r>
              <a:rPr lang="el-GR" i="1" dirty="0" smtClean="0">
                <a:solidFill>
                  <a:srgbClr val="0070C0"/>
                </a:solidFill>
                <a:latin typeface="Century Schoolbook"/>
                <a:cs typeface="Browallia New" pitchFamily="34" charset="-34"/>
              </a:rPr>
              <a:t>θ</a:t>
            </a:r>
            <a:r>
              <a:rPr lang="en-US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กับแนวระดับดังรูป</a:t>
            </a:r>
            <a:endParaRPr lang="th-TH" b="1" dirty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4" name="รูปภาพ 3" descr="p22_sort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150034"/>
            <a:ext cx="5181600" cy="5022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ขณะมวล </a:t>
            </a:r>
            <a:r>
              <a:rPr lang="en-US" i="1" dirty="0" smtClean="0">
                <a:solidFill>
                  <a:srgbClr val="00B050"/>
                </a:solidFill>
                <a:latin typeface="Book Antiqua" pitchFamily="18" charset="0"/>
                <a:cs typeface="Browallia New" pitchFamily="34" charset="-34"/>
              </a:rPr>
              <a:t>m</a:t>
            </a:r>
            <a:r>
              <a:rPr lang="en-US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เคลื่อนที่เป็นวงกลมในแนวราบ ได้รับแรงกระทำ  2  แรงคือ แรงตึงเชือกและน้ำหนังของวัตถุ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	เมื่อแตกแรงต่าง ๆ แล้วจะได้</a:t>
            </a:r>
          </a:p>
        </p:txBody>
      </p:sp>
      <p:pic>
        <p:nvPicPr>
          <p:cNvPr id="3" name="รูปภาพ 2" descr="p22_sort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410200" cy="39969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cir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280"/>
            <a:ext cx="9144000" cy="6035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685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7030A0"/>
                </a:solidFill>
                <a:latin typeface="Browallia New" pitchFamily="34" charset="-34"/>
                <a:cs typeface="Browallia New" pitchFamily="34" charset="-34"/>
              </a:rPr>
              <a:t>การเคลื่อนที่แบบวงกลมในแนวดิ่ง</a:t>
            </a:r>
            <a:endParaRPr lang="th-TH" b="1" dirty="0">
              <a:solidFill>
                <a:srgbClr val="7030A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7" name="รูปภาพ 6" descr="การเคลื่อนที่วงกลมในแนวดิ่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1450" y="3071812"/>
            <a:ext cx="1181100" cy="714375"/>
          </a:xfrm>
          <a:prstGeom prst="rect">
            <a:avLst/>
          </a:prstGeom>
        </p:spPr>
      </p:pic>
      <p:pic>
        <p:nvPicPr>
          <p:cNvPr id="8" name="รูปภาพ 7" descr="circular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676400"/>
            <a:ext cx="4267200" cy="453060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1" descr="p3_sort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62200"/>
            <a:ext cx="4800600" cy="4343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152400"/>
            <a:ext cx="510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พิจารณาลูกกลมโลหะ ซึ่งเคลื่อนที่ตามรางเรียบรูปวงกลมในแนวดิ่ง   โดยเคลื่อนที่รอบด้านในของวงกลม เส้นทางการเคลื่อนที่ของลูกกลมโลหะจะเป็นแนววงกลมในระนาบดิ่ง		</a:t>
            </a:r>
            <a:endParaRPr lang="th-TH" b="1" dirty="0">
              <a:solidFill>
                <a:srgbClr val="00B05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20574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	ทุก ๆ ตำแหน่งที่ลูก</a:t>
            </a:r>
            <a:r>
              <a:rPr lang="th-TH" b="1" dirty="0" err="1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กลมโห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ละจะต้องมีแรงสู่ศูนย์กลาง เพื่อเปลี่ยนทิศทางความเร็วของลูกกลมโลหะให้เคลื่อนที่เป็นวงกลม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3733800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	แรงสู่ศูนย์กลางนี้เกิดจากรางออกแรงดันลูกกลมโลหะ ซึ่งเป็นแรงปฏิกิริยาของรางที่โต้ตอบกับแรงที่ลูกกลมโลหะออกแรงดันราง และแรงสู่ศูนย์กลางบางช่วงจะมาจากแรงโน้มถ่วงที่กระทำต่อลูกกลมโลหะ </a:t>
            </a: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p3_sort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4800600" cy="4343400"/>
          </a:xfrm>
          <a:prstGeom prst="rect">
            <a:avLst/>
          </a:prstGeom>
        </p:spPr>
      </p:pic>
      <p:pic>
        <p:nvPicPr>
          <p:cNvPr id="4" name="รูปภาพ 3" descr="p3_sor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362200"/>
            <a:ext cx="4031038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31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sz="3200" b="1" dirty="0" smtClean="0">
                <a:solidFill>
                  <a:srgbClr val="00B050"/>
                </a:solidFill>
                <a:latin typeface="Browallia New" pitchFamily="34" charset="-34"/>
                <a:cs typeface="EucrosiaUPC" pitchFamily="18" charset="-34"/>
              </a:rPr>
              <a:t>ในกรณีลูกกลมโลหะมวล </a:t>
            </a:r>
            <a:r>
              <a:rPr lang="en-US" sz="3200" b="1" dirty="0" smtClean="0">
                <a:solidFill>
                  <a:srgbClr val="00B050"/>
                </a:solidFill>
                <a:latin typeface="Browallia New" pitchFamily="34" charset="-34"/>
                <a:cs typeface="EucrosiaUPC" pitchFamily="18" charset="-34"/>
              </a:rPr>
              <a:t> </a:t>
            </a:r>
            <a:r>
              <a:rPr lang="en-US" sz="3200" i="1" dirty="0" smtClean="0">
                <a:solidFill>
                  <a:srgbClr val="7030A0"/>
                </a:solidFill>
                <a:latin typeface="Book Antiqua" pitchFamily="18" charset="0"/>
                <a:cs typeface="EucrosiaUPC" pitchFamily="18" charset="-34"/>
              </a:rPr>
              <a:t>m</a:t>
            </a:r>
            <a:r>
              <a:rPr lang="en-US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  </a:t>
            </a:r>
            <a:r>
              <a:rPr lang="th-TH" sz="3200" b="1" dirty="0" smtClean="0">
                <a:solidFill>
                  <a:srgbClr val="00B050"/>
                </a:solidFill>
                <a:latin typeface="Browallia New" pitchFamily="34" charset="-34"/>
                <a:cs typeface="EucrosiaUPC" pitchFamily="18" charset="-34"/>
              </a:rPr>
              <a:t>อยู่ ณ</a:t>
            </a:r>
            <a:r>
              <a:rPr lang="th-TH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Browallia New" pitchFamily="34" charset="-34"/>
                <a:cs typeface="EucrosiaUPC" pitchFamily="18" charset="-34"/>
              </a:rPr>
              <a:t>ตำแหน่งล่างสุด</a:t>
            </a:r>
            <a:r>
              <a:rPr lang="th-TH" sz="3200" b="1" dirty="0" smtClean="0">
                <a:solidFill>
                  <a:srgbClr val="00B050"/>
                </a:solidFill>
                <a:latin typeface="Browallia New" pitchFamily="34" charset="-34"/>
                <a:cs typeface="EucrosiaUPC" pitchFamily="18" charset="-34"/>
              </a:rPr>
              <a:t>ของรางที่มีรัศมีความโค้ง  </a:t>
            </a:r>
            <a:r>
              <a:rPr lang="en-US" sz="3200" i="1" dirty="0" smtClean="0">
                <a:solidFill>
                  <a:srgbClr val="7030A0"/>
                </a:solidFill>
                <a:latin typeface="Book Antiqua" pitchFamily="18" charset="0"/>
                <a:cs typeface="EucrosiaUPC" pitchFamily="18" charset="-34"/>
              </a:rPr>
              <a:t>r</a:t>
            </a:r>
            <a:r>
              <a:rPr lang="en-US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  </a:t>
            </a:r>
            <a:r>
              <a:rPr lang="th-TH" sz="3200" b="1" dirty="0" smtClean="0">
                <a:solidFill>
                  <a:srgbClr val="00B050"/>
                </a:solidFill>
                <a:latin typeface="Browallia New" pitchFamily="34" charset="-34"/>
                <a:cs typeface="EucrosiaUPC" pitchFamily="18" charset="-34"/>
              </a:rPr>
              <a:t>ให้แรงที่รางดันลูกกลมโลหะในแนวตั้งฉากกับผิวของรางเท่ากับ</a:t>
            </a:r>
            <a:r>
              <a:rPr lang="th-TH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 </a:t>
            </a:r>
            <a:r>
              <a:rPr lang="en-US" sz="3200" i="1" dirty="0" smtClean="0">
                <a:solidFill>
                  <a:srgbClr val="7030A0"/>
                </a:solidFill>
                <a:latin typeface="Book Antiqua" pitchFamily="18" charset="0"/>
                <a:cs typeface="EucrosiaUPC" pitchFamily="18" charset="-34"/>
              </a:rPr>
              <a:t>F</a:t>
            </a:r>
            <a:r>
              <a:rPr lang="en-US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 </a:t>
            </a:r>
            <a:r>
              <a:rPr lang="th-TH" sz="3200" b="1" dirty="0" smtClean="0">
                <a:solidFill>
                  <a:srgbClr val="00B050"/>
                </a:solidFill>
                <a:latin typeface="Browallia New" pitchFamily="34" charset="-34"/>
                <a:cs typeface="EucrosiaUPC" pitchFamily="18" charset="-34"/>
              </a:rPr>
              <a:t>และแรงที่โลกดึงดูดลูกกลม คือ</a:t>
            </a:r>
            <a:r>
              <a:rPr lang="th-TH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 </a:t>
            </a:r>
            <a:r>
              <a:rPr lang="en-US" sz="3200" i="1" dirty="0" smtClean="0">
                <a:solidFill>
                  <a:srgbClr val="7030A0"/>
                </a:solidFill>
                <a:latin typeface="Book Antiqua" pitchFamily="18" charset="0"/>
                <a:cs typeface="EucrosiaUPC" pitchFamily="18" charset="-34"/>
              </a:rPr>
              <a:t>mg</a:t>
            </a:r>
            <a:r>
              <a:rPr lang="en-US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 </a:t>
            </a:r>
            <a:r>
              <a:rPr lang="th-TH" sz="3200" b="1" dirty="0" smtClean="0">
                <a:solidFill>
                  <a:srgbClr val="7030A0"/>
                </a:solidFill>
                <a:latin typeface="Browallia New" pitchFamily="34" charset="-34"/>
                <a:cs typeface="EucrosiaUPC" pitchFamily="18" charset="-34"/>
              </a:rPr>
              <a:t> </a:t>
            </a:r>
            <a:r>
              <a:rPr lang="th-TH" sz="3200" b="1" u="sng" dirty="0" smtClean="0">
                <a:solidFill>
                  <a:srgbClr val="FF0000"/>
                </a:solidFill>
                <a:latin typeface="Browallia New" pitchFamily="34" charset="-34"/>
                <a:cs typeface="EucrosiaUPC" pitchFamily="18" charset="-34"/>
              </a:rPr>
              <a:t>แรงลัพธ์ของแรงทั้งสองคือ แรงสู่ศูนย์กลาง</a:t>
            </a:r>
            <a:endParaRPr lang="th-TH" sz="3200" b="1" u="sng" dirty="0">
              <a:solidFill>
                <a:srgbClr val="FF0000"/>
              </a:solidFill>
              <a:latin typeface="Browallia New" pitchFamily="34" charset="-34"/>
              <a:cs typeface="EucrosiaUPC" pitchFamily="18" charset="-34"/>
            </a:endParaRPr>
          </a:p>
        </p:txBody>
      </p:sp>
      <p:pic>
        <p:nvPicPr>
          <p:cNvPr id="3" name="รูปภาพ 2" descr="p3_sort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276600"/>
            <a:ext cx="3657600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B050"/>
                </a:solidFill>
                <a:cs typeface="EucrosiaUPC" pitchFamily="18" charset="-34"/>
              </a:rPr>
              <a:t>ถ้าลูกกลมอยู่ ณ ตำแหน่งสูงสุด จะได้</a:t>
            </a:r>
            <a:endParaRPr lang="th-TH" sz="3200" b="1" dirty="0">
              <a:solidFill>
                <a:srgbClr val="00B050"/>
              </a:solidFill>
              <a:cs typeface="EucrosiaUPC" pitchFamily="18" charset="-34"/>
            </a:endParaRPr>
          </a:p>
        </p:txBody>
      </p:sp>
      <p:pic>
        <p:nvPicPr>
          <p:cNvPr id="3" name="รูปภาพ 2" descr="p3_sort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362200"/>
            <a:ext cx="3657600" cy="2705100"/>
          </a:xfrm>
          <a:prstGeom prst="rect">
            <a:avLst/>
          </a:prstGeom>
        </p:spPr>
      </p:pic>
      <p:pic>
        <p:nvPicPr>
          <p:cNvPr id="5" name="รูปภาพ 4" descr="p3_sort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2514600"/>
            <a:ext cx="4423144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การเคลื่อนที่บนทางโค้ง</a:t>
            </a:r>
            <a:endParaRPr lang="th-TH" sz="36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/>
              <a:t> 	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ขณะรถเลี้ยวโค้ง บนถนนโค้งราบ ซึ่งมีแนวทางการเคลื่อนที่ เป็นส่วนโค้งของวงกลมดังรูป ดังนั้นต้องมีแรงสู่ศูนย์กลางกระทำต่อวัตถุ เมื่อพิจารณาแรงกระทำต่อรถในแนวระดับพบว่าขณะรถเลี้ยว พยายามไถลออกจากโค้ง จึงมีแรงเสียดทาน ที่พื้นกระทำต่อล้อรถในทิศทาง พุ่งเข้าในแนวผ่านศูนย์กลางความโค้ง</a:t>
            </a:r>
            <a:b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ดังนั้น แรงเสียดทาน  =  แรงสู่ศูนย์กลาง</a:t>
            </a:r>
          </a:p>
          <a:p>
            <a:endParaRPr lang="th-TH" dirty="0"/>
          </a:p>
        </p:txBody>
      </p:sp>
      <p:pic>
        <p:nvPicPr>
          <p:cNvPr id="3" name="รูปภาพ 2" descr="slide0005_image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823096"/>
            <a:ext cx="4343400" cy="3034904"/>
          </a:xfrm>
          <a:prstGeom prst="rect">
            <a:avLst/>
          </a:prstGeom>
        </p:spPr>
      </p:pic>
      <p:pic>
        <p:nvPicPr>
          <p:cNvPr id="5" name="รูปภาพ 4" descr="p4_sort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4114800"/>
            <a:ext cx="2105025" cy="1076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EucrosiaUPC" pitchFamily="18" charset="-34"/>
              </a:rPr>
              <a:t>ถ้ารถเลี้ยวด้วยอัตราเร็วสูงสุดได้ปลอดภัย</a:t>
            </a:r>
            <a:endParaRPr lang="th-TH" sz="3200" dirty="0">
              <a:solidFill>
                <a:srgbClr val="FF0000"/>
              </a:solidFill>
              <a:cs typeface="EucrosiaUPC" pitchFamily="18" charset="-34"/>
            </a:endParaRPr>
          </a:p>
        </p:txBody>
      </p:sp>
      <p:pic>
        <p:nvPicPr>
          <p:cNvPr id="3" name="รูปภาพ 2" descr="p4_sort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3100" y="1981200"/>
            <a:ext cx="44196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4572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EucrosiaUPC" pitchFamily="18" charset="-34"/>
              </a:rPr>
              <a:t>การหามุมเอียงของรถจักรยานยนต์ขณะเลี้ยว</a:t>
            </a:r>
            <a:endParaRPr lang="th-TH" sz="3200" dirty="0">
              <a:solidFill>
                <a:srgbClr val="FF0000"/>
              </a:solidFill>
              <a:cs typeface="Eucrosi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ขณะเลี้ยวรถแรงกระทำต่อรถมี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mg, N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และ </a:t>
            </a:r>
            <a:r>
              <a:rPr lang="en-US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f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ซึ่งแรง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N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และ </a:t>
            </a:r>
            <a:r>
              <a:rPr lang="en-US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f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รวมกันได้ เป็นแรงลัพธ์ 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R  C.M.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(จุดศูนย์กลางมวล)</a:t>
            </a:r>
            <a:r>
              <a:rPr lang="en-US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จะก่อให้เกิดโมเมนต์ ทำให้รถคว่ำขณะเลี้ยวดังรูป ถ้าไม่ต้องการให้รถคว่ำต้องเอียงรถ ให้จุดศูนย์กลางของมวล ผ่านแนวแรง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  <a:cs typeface="EucrosiaUPC" pitchFamily="18" charset="-34"/>
              </a:rPr>
              <a:t>R </a:t>
            </a:r>
            <a:r>
              <a:rPr lang="th-TH" dirty="0" smtClean="0">
                <a:solidFill>
                  <a:srgbClr val="0070C0"/>
                </a:solidFill>
                <a:cs typeface="EucrosiaUPC" pitchFamily="18" charset="-34"/>
              </a:rPr>
              <a:t>ขณะเลี้ยว รถจึงเลี้ยวได้โดยปลอดภัยไม่พลิกคว่ำดังรูป</a:t>
            </a:r>
            <a:endParaRPr lang="th-TH" dirty="0">
              <a:solidFill>
                <a:srgbClr val="0070C0"/>
              </a:solidFill>
              <a:cs typeface="EucrosiaUPC" pitchFamily="18" charset="-34"/>
            </a:endParaRPr>
          </a:p>
        </p:txBody>
      </p:sp>
      <p:pic>
        <p:nvPicPr>
          <p:cNvPr id="5" name="รูปภาพ 4" descr="p4_sort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505200"/>
            <a:ext cx="2214756" cy="2724150"/>
          </a:xfrm>
          <a:prstGeom prst="rect">
            <a:avLst/>
          </a:prstGeom>
        </p:spPr>
      </p:pic>
      <p:pic>
        <p:nvPicPr>
          <p:cNvPr id="6" name="รูปภาพ 5" descr="p4_sort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657600"/>
            <a:ext cx="2286000" cy="25146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267200" y="4876800"/>
            <a:ext cx="914400" cy="3048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B0F0"/>
                </a:solidFill>
                <a:latin typeface="Book Antiqua" pitchFamily="18" charset="0"/>
                <a:cs typeface="EucrosiaUPC" pitchFamily="18" charset="-34"/>
              </a:rPr>
              <a:t>ถ้าเลี้ยวรถด้วยอัตราเร็วสูงสุด พบว่า</a:t>
            </a:r>
            <a:endParaRPr lang="th-TH" sz="3200" b="1" dirty="0">
              <a:solidFill>
                <a:srgbClr val="00B0F0"/>
              </a:solidFill>
              <a:latin typeface="Book Antiqua" pitchFamily="18" charset="0"/>
              <a:cs typeface="EucrosiaUPC" pitchFamily="18" charset="-34"/>
            </a:endParaRPr>
          </a:p>
        </p:txBody>
      </p:sp>
      <p:pic>
        <p:nvPicPr>
          <p:cNvPr id="3" name="รูปภาพ 2" descr="p4_sort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461347"/>
            <a:ext cx="6726001" cy="379645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838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ไม่ว่ารถจักรยานยนต์</a:t>
            </a:r>
            <a:r>
              <a:rPr lang="th-TH" sz="3200" b="1" dirty="0" smtClean="0">
                <a:solidFill>
                  <a:srgbClr val="FF0000"/>
                </a:solidFill>
                <a:cs typeface="EucrosiaUPC" pitchFamily="18" charset="-34"/>
              </a:rPr>
              <a:t>เลี้ยวโค้งแล้วเอียงรถ 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หรือ รถจักรยาน</a:t>
            </a:r>
            <a:r>
              <a:rPr lang="th-TH" sz="3200" dirty="0" err="1" smtClean="0">
                <a:solidFill>
                  <a:srgbClr val="0070C0"/>
                </a:solidFill>
                <a:cs typeface="EucrosiaUPC" pitchFamily="18" charset="-34"/>
              </a:rPr>
              <a:t>ยนต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sz="3200" dirty="0" err="1" smtClean="0">
                <a:solidFill>
                  <a:srgbClr val="FF0000"/>
                </a:solidFill>
                <a:cs typeface="EucrosiaUPC" pitchFamily="18" charset="-34"/>
              </a:rPr>
              <a:t>์</a:t>
            </a:r>
            <a:r>
              <a:rPr lang="th-TH" sz="3200" b="1" dirty="0" err="1" smtClean="0">
                <a:solidFill>
                  <a:srgbClr val="FF0000"/>
                </a:solidFill>
                <a:cs typeface="EucrosiaUPC" pitchFamily="18" charset="-34"/>
              </a:rPr>
              <a:t>เลี้ยว</a:t>
            </a:r>
            <a:r>
              <a:rPr lang="th-TH" sz="3200" b="1" dirty="0" smtClean="0">
                <a:solidFill>
                  <a:srgbClr val="FF0000"/>
                </a:solidFill>
                <a:cs typeface="EucrosiaUPC" pitchFamily="18" charset="-34"/>
              </a:rPr>
              <a:t>โค้งบนพื้นเอียงลื่น</a:t>
            </a:r>
            <a:r>
              <a:rPr lang="th-TH" sz="3200" dirty="0" smtClean="0">
                <a:solidFill>
                  <a:srgbClr val="FF0000"/>
                </a:solidFill>
                <a:cs typeface="EucrosiaUPC" pitchFamily="18" charset="-34"/>
              </a:rPr>
              <a:t> 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มุม </a:t>
            </a:r>
            <a:r>
              <a:rPr lang="en-US" sz="3200" dirty="0" smtClean="0">
                <a:solidFill>
                  <a:srgbClr val="00B050"/>
                </a:solidFill>
                <a:latin typeface="Book Antiqua" pitchFamily="18" charset="0"/>
                <a:cs typeface="EucrosiaUPC" pitchFamily="18" charset="-34"/>
              </a:rPr>
              <a:t>Ѳ</a:t>
            </a:r>
            <a:r>
              <a:rPr lang="en-US" sz="3200" dirty="0" smtClean="0">
                <a:solidFill>
                  <a:srgbClr val="00B050"/>
                </a:solidFill>
                <a:cs typeface="EucrosiaUPC" pitchFamily="18" charset="-34"/>
              </a:rPr>
              <a:t> </a:t>
            </a:r>
            <a:r>
              <a:rPr lang="th-TH" sz="3200" dirty="0" smtClean="0">
                <a:solidFill>
                  <a:srgbClr val="00B050"/>
                </a:solidFill>
                <a:cs typeface="EucrosiaUPC" pitchFamily="18" charset="-34"/>
              </a:rPr>
              <a:t>ที่เกิดจากการเอียงของทั้งสองกรณี คือ มุมเดียวกัน</a:t>
            </a:r>
            <a:r>
              <a:rPr lang="th-TH" sz="3200" dirty="0" smtClean="0">
                <a:solidFill>
                  <a:srgbClr val="0070C0"/>
                </a:solidFill>
                <a:cs typeface="EucrosiaUPC" pitchFamily="18" charset="-34"/>
              </a:rPr>
              <a:t> ใช้สูตรเดียวกันคือ</a:t>
            </a:r>
            <a:endParaRPr lang="th-TH" sz="3200" dirty="0">
              <a:solidFill>
                <a:srgbClr val="0070C0"/>
              </a:solidFill>
              <a:cs typeface="EucrosiaUPC" pitchFamily="18" charset="-34"/>
            </a:endParaRPr>
          </a:p>
        </p:txBody>
      </p:sp>
      <p:pic>
        <p:nvPicPr>
          <p:cNvPr id="4" name="รูปภาพ 3" descr="p4_sort9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124200"/>
            <a:ext cx="2948910" cy="16621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FrsWh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0"/>
            <a:ext cx="4391025" cy="2895600"/>
          </a:xfrm>
          <a:prstGeom prst="rect">
            <a:avLst/>
          </a:prstGeom>
        </p:spPr>
      </p:pic>
      <p:pic>
        <p:nvPicPr>
          <p:cNvPr id="5" name="รูปภาพ 4" descr="park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33400"/>
            <a:ext cx="3657600" cy="5715000"/>
          </a:xfrm>
          <a:prstGeom prst="rect">
            <a:avLst/>
          </a:prstGeom>
        </p:spPr>
      </p:pic>
      <p:pic>
        <p:nvPicPr>
          <p:cNvPr id="6" name="รูปภาพ 5" descr="lo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2886075"/>
            <a:ext cx="4810125" cy="3909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slide0005_image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752600"/>
            <a:ext cx="6477000" cy="4525735"/>
          </a:xfrm>
          <a:prstGeom prst="rect">
            <a:avLst/>
          </a:prstGeom>
        </p:spPr>
      </p:pic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609600" y="3810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การเคลื่อนที่ของรถบนถนนโค้ง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(พื้นราบปกติ)</a:t>
            </a:r>
            <a:endParaRPr kumimoji="0" lang="th-TH" sz="44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slide0006_image02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2343382" cy="2933700"/>
          </a:xfrm>
          <a:prstGeom prst="rect">
            <a:avLst/>
          </a:prstGeom>
        </p:spPr>
      </p:pic>
      <p:pic>
        <p:nvPicPr>
          <p:cNvPr id="3" name="รูปภาพ 2" descr="slide0006_image0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219200"/>
            <a:ext cx="1386227" cy="1310269"/>
          </a:xfrm>
          <a:prstGeom prst="rect">
            <a:avLst/>
          </a:prstGeom>
        </p:spPr>
      </p:pic>
      <p:cxnSp>
        <p:nvCxnSpPr>
          <p:cNvPr id="4" name="ลูกศรเชื่อมต่อแบบตรง 3"/>
          <p:cNvCxnSpPr/>
          <p:nvPr/>
        </p:nvCxnSpPr>
        <p:spPr>
          <a:xfrm rot="5400000">
            <a:off x="1219994" y="2894806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ลูกศรเชื่อมต่อแบบตรง 4"/>
          <p:cNvCxnSpPr/>
          <p:nvPr/>
        </p:nvCxnSpPr>
        <p:spPr>
          <a:xfrm rot="16200000" flipV="1">
            <a:off x="1219994" y="1828006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71800" y="1905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R</a:t>
            </a:r>
            <a:endParaRPr lang="th-TH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352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mg</a:t>
            </a:r>
            <a:endParaRPr lang="th-TH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514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Bell MT" pitchFamily="18" charset="0"/>
              </a:rPr>
              <a:t>F</a:t>
            </a:r>
            <a:r>
              <a:rPr lang="en-US" b="1" baseline="-25000" dirty="0" err="1" smtClean="0">
                <a:solidFill>
                  <a:srgbClr val="00B050"/>
                </a:solidFill>
                <a:latin typeface="Bell MT" pitchFamily="18" charset="0"/>
              </a:rPr>
              <a:t>c</a:t>
            </a:r>
            <a:r>
              <a:rPr lang="en-US" b="1" baseline="-25000" dirty="0" smtClean="0">
                <a:solidFill>
                  <a:srgbClr val="00B050"/>
                </a:solidFill>
                <a:latin typeface="Bell MT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= f = </a:t>
            </a:r>
            <a:r>
              <a:rPr lang="en-US" b="1" dirty="0" smtClean="0">
                <a:solidFill>
                  <a:srgbClr val="00B050"/>
                </a:solidFill>
                <a:latin typeface="Bell MT" pitchFamily="18" charset="0"/>
                <a:cs typeface="Andalus"/>
              </a:rPr>
              <a:t>µ</a:t>
            </a:r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N</a:t>
            </a:r>
            <a:endParaRPr lang="th-TH" b="1" baseline="-25000" dirty="0">
              <a:solidFill>
                <a:srgbClr val="00B050"/>
              </a:solidFill>
              <a:latin typeface="Bell MT" pitchFamily="18" charset="0"/>
            </a:endParaRPr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>
            <a:off x="1752600" y="2438400"/>
            <a:ext cx="1371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14800" y="1066800"/>
            <a:ext cx="480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จากกฎข้อที่  </a:t>
            </a:r>
            <a:r>
              <a:rPr lang="en-US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th-TH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นิว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ตัน </a:t>
            </a: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แรงที่กระทำกับวัตถุจะมีทิศเดียวกับความเร่ง</a:t>
            </a:r>
            <a:endParaRPr lang="en-US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	∑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F    =	   ma</a:t>
            </a: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	∑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F</a:t>
            </a:r>
            <a:r>
              <a:rPr lang="en-US" sz="3600" baseline="-250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c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  =   </a:t>
            </a:r>
            <a:r>
              <a:rPr lang="en-US" sz="36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ma</a:t>
            </a:r>
            <a:r>
              <a:rPr lang="en-US" sz="3600" baseline="-250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c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 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	          =   m(v</a:t>
            </a:r>
            <a:r>
              <a:rPr lang="en-US" sz="3600" baseline="300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R )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	   f     =    m(v</a:t>
            </a:r>
            <a:r>
              <a:rPr lang="en-US" sz="3600" baseline="300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R )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     </a:t>
            </a:r>
            <a:r>
              <a:rPr lang="en-US" sz="3600" dirty="0" smtClean="0">
                <a:solidFill>
                  <a:srgbClr val="0070C0"/>
                </a:solidFill>
                <a:latin typeface="Bell MT" pitchFamily="18" charset="0"/>
                <a:cs typeface="Andalus"/>
              </a:rPr>
              <a:t>µ</a:t>
            </a:r>
            <a:r>
              <a:rPr lang="en-US" sz="3600" dirty="0" smtClean="0">
                <a:solidFill>
                  <a:srgbClr val="0070C0"/>
                </a:solidFill>
                <a:latin typeface="Bell MT" pitchFamily="18" charset="0"/>
              </a:rPr>
              <a:t>N      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=</a:t>
            </a:r>
            <a:r>
              <a:rPr lang="en-US" sz="3600" b="1" dirty="0" smtClean="0">
                <a:solidFill>
                  <a:srgbClr val="0070C0"/>
                </a:solidFill>
                <a:latin typeface="Bell MT" pitchFamily="18" charset="0"/>
              </a:rPr>
              <a:t>  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m(v</a:t>
            </a:r>
            <a:r>
              <a:rPr lang="en-US" sz="3600" baseline="300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R )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    </a:t>
            </a:r>
            <a:r>
              <a:rPr lang="en-US" sz="3600" dirty="0" smtClean="0">
                <a:solidFill>
                  <a:srgbClr val="0070C0"/>
                </a:solidFill>
                <a:latin typeface="Bell MT" pitchFamily="18" charset="0"/>
                <a:cs typeface="Andalus"/>
              </a:rPr>
              <a:t>µ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mg         =  </a:t>
            </a:r>
            <a:r>
              <a:rPr lang="en-US" sz="3600" dirty="0" smtClean="0">
                <a:solidFill>
                  <a:srgbClr val="0070C0"/>
                </a:solidFill>
                <a:latin typeface="Bell MT" pitchFamily="18" charset="0"/>
                <a:cs typeface="Andalus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m(v</a:t>
            </a:r>
            <a:r>
              <a:rPr lang="en-US" sz="3600" baseline="300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R )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	v</a:t>
            </a:r>
            <a:r>
              <a:rPr lang="en-US" sz="3600" baseline="300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6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    =    </a:t>
            </a:r>
            <a:r>
              <a:rPr lang="en-US" sz="3600" dirty="0" smtClean="0">
                <a:solidFill>
                  <a:srgbClr val="0070C0"/>
                </a:solidFill>
                <a:latin typeface="Bell MT" pitchFamily="18" charset="0"/>
                <a:cs typeface="Andalus"/>
              </a:rPr>
              <a:t>µ</a:t>
            </a:r>
            <a:r>
              <a:rPr lang="en-US" sz="36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Rg</a:t>
            </a:r>
            <a:endParaRPr lang="en-US" sz="36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04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หลักการที่นักเรียนจะต้องทราบในเรื่องรถเคลื่อนที่บนทางโค้ง</a:t>
            </a:r>
            <a:endParaRPr lang="th-TH" sz="3200" b="1" dirty="0">
              <a:solidFill>
                <a:srgbClr val="00B0F0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5" name="ลูกศรเชื่อมต่อแบบตรง 14"/>
          <p:cNvCxnSpPr/>
          <p:nvPr/>
        </p:nvCxnSpPr>
        <p:spPr>
          <a:xfrm>
            <a:off x="1752600" y="2362200"/>
            <a:ext cx="26670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76400" y="1066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N</a:t>
            </a:r>
            <a:endParaRPr lang="th-TH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419600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สรุป  </a:t>
            </a:r>
            <a:r>
              <a:rPr lang="th-TH" sz="3200" b="1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แรงเสียดทานจะทำหน้าที่เป็นแรงสู่ศูนย์กลาง ซึ่งทำให้การเคลื่อนที่ของรถบนพื้นไม่ลื่นไถลออกนอกทางโค้ง</a:t>
            </a:r>
            <a:endParaRPr lang="th-TH" sz="3200" b="1" dirty="0">
              <a:solidFill>
                <a:srgbClr val="00B0F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รูปแบบอิสระ 1"/>
          <p:cNvSpPr/>
          <p:nvPr/>
        </p:nvSpPr>
        <p:spPr>
          <a:xfrm>
            <a:off x="1371600" y="2743200"/>
            <a:ext cx="591457" cy="2971800"/>
          </a:xfrm>
          <a:custGeom>
            <a:avLst/>
            <a:gdLst>
              <a:gd name="connsiteX0" fmla="*/ 537028 w 537028"/>
              <a:gd name="connsiteY0" fmla="*/ 0 h 2960914"/>
              <a:gd name="connsiteX1" fmla="*/ 0 w 537028"/>
              <a:gd name="connsiteY1" fmla="*/ 1451428 h 2960914"/>
              <a:gd name="connsiteX2" fmla="*/ 537028 w 537028"/>
              <a:gd name="connsiteY2" fmla="*/ 2960914 h 296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7028" h="2960914">
                <a:moveTo>
                  <a:pt x="537028" y="0"/>
                </a:moveTo>
                <a:cubicBezTo>
                  <a:pt x="268514" y="478971"/>
                  <a:pt x="0" y="957942"/>
                  <a:pt x="0" y="1451428"/>
                </a:cubicBezTo>
                <a:cubicBezTo>
                  <a:pt x="0" y="1944914"/>
                  <a:pt x="268514" y="2452914"/>
                  <a:pt x="537028" y="2960914"/>
                </a:cubicBezTo>
              </a:path>
            </a:pathLst>
          </a:cu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รูปภาพ 2" descr="slide0006_image02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819400"/>
            <a:ext cx="2209800" cy="2933700"/>
          </a:xfrm>
          <a:prstGeom prst="rect">
            <a:avLst/>
          </a:prstGeom>
        </p:spPr>
      </p:pic>
      <p:pic>
        <p:nvPicPr>
          <p:cNvPr id="4" name="รูปภาพ 3" descr="slide0006_image0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124200"/>
            <a:ext cx="1224992" cy="1157869"/>
          </a:xfrm>
          <a:prstGeom prst="rect">
            <a:avLst/>
          </a:prstGeom>
        </p:spPr>
      </p:pic>
      <p:cxnSp>
        <p:nvCxnSpPr>
          <p:cNvPr id="5" name="ลูกศรเชื่อมต่อแบบตรง 4"/>
          <p:cNvCxnSpPr/>
          <p:nvPr/>
        </p:nvCxnSpPr>
        <p:spPr>
          <a:xfrm rot="16200000" flipV="1">
            <a:off x="991394" y="3656806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ลูกศรเชื่อมต่อแบบตรง 5"/>
          <p:cNvCxnSpPr/>
          <p:nvPr/>
        </p:nvCxnSpPr>
        <p:spPr>
          <a:xfrm rot="5400000">
            <a:off x="1029494" y="4685506"/>
            <a:ext cx="990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1524000" y="4267200"/>
            <a:ext cx="1371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5029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mg</a:t>
            </a:r>
            <a:endParaRPr lang="th-TH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2667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N</a:t>
            </a:r>
            <a:endParaRPr lang="th-TH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733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f</a:t>
            </a:r>
            <a:endParaRPr lang="th-TH" b="1" baseline="-25000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572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รถคันหนึ่งเลี้ยวโค้งบนถนนราบด้วยรัศมีความโค้ง  </a:t>
            </a:r>
            <a:r>
              <a:rPr lang="en-US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25  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เมตร ถ้าค่า ส.</a:t>
            </a:r>
            <a:r>
              <a:rPr lang="th-TH" b="1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ป.ส.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ความเสียดทานระหว่างยางรถกับถนนเป็น  </a:t>
            </a:r>
            <a:r>
              <a:rPr lang="en-US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0.4  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รถคันนี้จะเลี้ยวโค้งได้ด้วยอัตราเร็วมากที่สุดเท่าใด จึงจะไม่ไถล  </a:t>
            </a:r>
            <a:endParaRPr lang="th-TH" b="1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905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วิธีทำ  วาดรูปตามโจทย์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905000"/>
            <a:ext cx="5715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พิจารณาแรงที่กระทำต่อรถ</a:t>
            </a: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         สมดุลในแนวดิ่ง คือ   </a:t>
            </a:r>
            <a:r>
              <a:rPr lang="en-US" dirty="0" smtClean="0">
                <a:solidFill>
                  <a:srgbClr val="0070C0"/>
                </a:solidFill>
                <a:latin typeface="Bell MT" pitchFamily="18" charset="0"/>
              </a:rPr>
              <a:t>N  =  mg ……..(1)</a:t>
            </a:r>
          </a:p>
          <a:p>
            <a:endParaRPr lang="th-TH" dirty="0" smtClean="0">
              <a:solidFill>
                <a:srgbClr val="0070C0"/>
              </a:solidFill>
              <a:latin typeface="Bell MT" pitchFamily="18" charset="0"/>
            </a:endParaRP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ในแนวราบเป็นแนวเข้าสู่ศูนย์กลางวงกลม</a:t>
            </a:r>
          </a:p>
          <a:p>
            <a:r>
              <a:rPr lang="th-TH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พิจารณาในแนวราบซึ่งมีการเคลื่อนที่ </a:t>
            </a:r>
            <a:r>
              <a:rPr lang="en-US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∑F   =   ma</a:t>
            </a:r>
            <a:endParaRPr lang="th-TH" dirty="0" smtClean="0">
              <a:solidFill>
                <a:srgbClr val="0070C0"/>
              </a:solidFill>
              <a:latin typeface="Bodoni MT" pitchFamily="18" charset="0"/>
            </a:endParaRPr>
          </a:p>
          <a:p>
            <a:r>
              <a:rPr lang="en-US" b="1" dirty="0" smtClean="0">
                <a:latin typeface="Bell MT" pitchFamily="18" charset="0"/>
              </a:rPr>
              <a:t>		 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F</a:t>
            </a:r>
            <a:r>
              <a:rPr lang="en-US" baseline="-25000" dirty="0" smtClean="0">
                <a:solidFill>
                  <a:srgbClr val="0070C0"/>
                </a:solidFill>
                <a:latin typeface="Bodoni MT" pitchFamily="18" charset="0"/>
              </a:rPr>
              <a:t>c 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  =   ma</a:t>
            </a:r>
            <a:r>
              <a:rPr lang="en-US" baseline="-25000" dirty="0" smtClean="0">
                <a:solidFill>
                  <a:srgbClr val="0070C0"/>
                </a:solidFill>
                <a:latin typeface="Bodoni MT" pitchFamily="18" charset="0"/>
              </a:rPr>
              <a:t>c</a:t>
            </a:r>
          </a:p>
          <a:p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                       f    =   mv</a:t>
            </a:r>
            <a:r>
              <a:rPr lang="en-US" baseline="30000" dirty="0" smtClean="0">
                <a:solidFill>
                  <a:srgbClr val="0070C0"/>
                </a:solidFill>
                <a:latin typeface="Bodoni MT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/R</a:t>
            </a:r>
            <a:r>
              <a:rPr lang="en-US" dirty="0" smtClean="0">
                <a:solidFill>
                  <a:srgbClr val="0070C0"/>
                </a:solidFill>
                <a:latin typeface="Bell MT" pitchFamily="18" charset="0"/>
              </a:rPr>
              <a:t> ……..(2)</a:t>
            </a: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แต่</a:t>
            </a:r>
            <a:r>
              <a:rPr lang="th-TH" dirty="0" smtClean="0">
                <a:latin typeface="Bodoni MT" pitchFamily="18" charset="0"/>
              </a:rPr>
              <a:t> </a:t>
            </a:r>
            <a:r>
              <a:rPr lang="en-US" dirty="0" smtClean="0">
                <a:latin typeface="Bodoni MT" pitchFamily="18" charset="0"/>
              </a:rPr>
              <a:t>    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f =  </a:t>
            </a:r>
            <a:r>
              <a:rPr lang="en-US" i="1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µ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N  =  </a:t>
            </a:r>
            <a:r>
              <a:rPr lang="en-US" i="1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µ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mg  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แทนใน  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(1)</a:t>
            </a:r>
          </a:p>
          <a:p>
            <a:endParaRPr lang="th-TH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จะได้</a:t>
            </a:r>
            <a:r>
              <a:rPr lang="th-TH" dirty="0" smtClean="0">
                <a:solidFill>
                  <a:srgbClr val="0070C0"/>
                </a:solidFill>
                <a:latin typeface="Bodoni MT" pitchFamily="18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        </a:t>
            </a:r>
            <a:r>
              <a:rPr lang="en-US" i="1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µ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mg</a:t>
            </a:r>
            <a:r>
              <a:rPr lang="th-TH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=  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</a:rPr>
              <a:t>mv</a:t>
            </a:r>
            <a:r>
              <a:rPr lang="en-US" baseline="30000" dirty="0" smtClean="0">
                <a:solidFill>
                  <a:srgbClr val="C00000"/>
                </a:solidFill>
                <a:latin typeface="Bodoni MT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</a:rPr>
              <a:t>/R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 </a:t>
            </a:r>
            <a:endParaRPr lang="th-TH" dirty="0">
              <a:solidFill>
                <a:srgbClr val="C00000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รูปแบบอิสระ 1"/>
          <p:cNvSpPr/>
          <p:nvPr/>
        </p:nvSpPr>
        <p:spPr>
          <a:xfrm>
            <a:off x="1371600" y="2590800"/>
            <a:ext cx="591457" cy="2971800"/>
          </a:xfrm>
          <a:custGeom>
            <a:avLst/>
            <a:gdLst>
              <a:gd name="connsiteX0" fmla="*/ 537028 w 537028"/>
              <a:gd name="connsiteY0" fmla="*/ 0 h 2960914"/>
              <a:gd name="connsiteX1" fmla="*/ 0 w 537028"/>
              <a:gd name="connsiteY1" fmla="*/ 1451428 h 2960914"/>
              <a:gd name="connsiteX2" fmla="*/ 537028 w 537028"/>
              <a:gd name="connsiteY2" fmla="*/ 2960914 h 296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7028" h="2960914">
                <a:moveTo>
                  <a:pt x="537028" y="0"/>
                </a:moveTo>
                <a:cubicBezTo>
                  <a:pt x="268514" y="478971"/>
                  <a:pt x="0" y="957942"/>
                  <a:pt x="0" y="1451428"/>
                </a:cubicBezTo>
                <a:cubicBezTo>
                  <a:pt x="0" y="1944914"/>
                  <a:pt x="268514" y="2452914"/>
                  <a:pt x="537028" y="2960914"/>
                </a:cubicBezTo>
              </a:path>
            </a:pathLst>
          </a:cu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รูปภาพ 2" descr="slide0006_image02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90800"/>
            <a:ext cx="2209800" cy="2933700"/>
          </a:xfrm>
          <a:prstGeom prst="rect">
            <a:avLst/>
          </a:prstGeom>
        </p:spPr>
      </p:pic>
      <p:pic>
        <p:nvPicPr>
          <p:cNvPr id="4" name="รูปภาพ 3" descr="slide0006_image0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819400"/>
            <a:ext cx="1224992" cy="1157869"/>
          </a:xfrm>
          <a:prstGeom prst="rect">
            <a:avLst/>
          </a:prstGeom>
        </p:spPr>
      </p:pic>
      <p:cxnSp>
        <p:nvCxnSpPr>
          <p:cNvPr id="5" name="ลูกศรเชื่อมต่อแบบตรง 4"/>
          <p:cNvCxnSpPr/>
          <p:nvPr/>
        </p:nvCxnSpPr>
        <p:spPr>
          <a:xfrm rot="16200000" flipV="1">
            <a:off x="838994" y="3275806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ลูกศรเชื่อมต่อแบบตรง 5"/>
          <p:cNvCxnSpPr/>
          <p:nvPr/>
        </p:nvCxnSpPr>
        <p:spPr>
          <a:xfrm rot="5400000">
            <a:off x="877094" y="4304506"/>
            <a:ext cx="990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1371600" y="3886200"/>
            <a:ext cx="1371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4724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mg</a:t>
            </a:r>
            <a:endParaRPr lang="th-TH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2438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N</a:t>
            </a:r>
            <a:endParaRPr lang="th-TH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429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f</a:t>
            </a:r>
            <a:endParaRPr lang="th-TH" b="1" baseline="-25000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572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ถนนราบโค้ง มีรัศมีความโค้ง  </a:t>
            </a:r>
            <a:r>
              <a:rPr lang="en-US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100  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เมตร ถ้า ส.</a:t>
            </a:r>
            <a:r>
              <a:rPr lang="th-TH" b="1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ป.ส.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ความเสียดทานระหว่างยางกับถนนของรถคันหนึ่งมีค่าเท่ากับ  </a:t>
            </a:r>
            <a:r>
              <a:rPr lang="en-US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0.4  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รถคันนี้จะเลี้ยวโค้งได้ด้วยความเร็วสูงสุด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(กิโลเมตรต่อชั่วโมง)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เท่าใด จึงจะไม่ไถลออกนอกโค้ง  </a:t>
            </a:r>
            <a:endParaRPr lang="th-TH" b="1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905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วิธีทำ  วาดรูปตามโจทย์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905000"/>
            <a:ext cx="5715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พิจารณาแรงที่กระทำต่อรถ</a:t>
            </a: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         สมดุลในแนวดิ่ง คือ   </a:t>
            </a:r>
            <a:r>
              <a:rPr lang="en-US" dirty="0" smtClean="0">
                <a:solidFill>
                  <a:srgbClr val="0070C0"/>
                </a:solidFill>
                <a:latin typeface="Bell MT" pitchFamily="18" charset="0"/>
              </a:rPr>
              <a:t>N  =  mg ……..(1)</a:t>
            </a:r>
          </a:p>
          <a:p>
            <a:endParaRPr lang="th-TH" dirty="0" smtClean="0">
              <a:solidFill>
                <a:srgbClr val="0070C0"/>
              </a:solidFill>
              <a:latin typeface="Bell MT" pitchFamily="18" charset="0"/>
            </a:endParaRP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ในแนวราบเป็นแนวเข้าสู่ศูนย์กลางวงกลม</a:t>
            </a:r>
          </a:p>
          <a:p>
            <a:r>
              <a:rPr lang="th-TH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พิจารณาในแนวราบซึ่งมีการเคลื่อนที่ </a:t>
            </a:r>
            <a:r>
              <a:rPr lang="en-US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∑F   =   ma</a:t>
            </a:r>
            <a:endParaRPr lang="th-TH" dirty="0" smtClean="0">
              <a:solidFill>
                <a:srgbClr val="0070C0"/>
              </a:solidFill>
              <a:latin typeface="Bodoni MT" pitchFamily="18" charset="0"/>
            </a:endParaRPr>
          </a:p>
          <a:p>
            <a:r>
              <a:rPr lang="en-US" b="1" dirty="0" smtClean="0">
                <a:latin typeface="Bell MT" pitchFamily="18" charset="0"/>
              </a:rPr>
              <a:t>		 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F</a:t>
            </a:r>
            <a:r>
              <a:rPr lang="en-US" baseline="-25000" dirty="0" smtClean="0">
                <a:solidFill>
                  <a:srgbClr val="0070C0"/>
                </a:solidFill>
                <a:latin typeface="Bodoni MT" pitchFamily="18" charset="0"/>
              </a:rPr>
              <a:t>c 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  =   ma</a:t>
            </a:r>
            <a:r>
              <a:rPr lang="en-US" baseline="-25000" dirty="0" smtClean="0">
                <a:solidFill>
                  <a:srgbClr val="0070C0"/>
                </a:solidFill>
                <a:latin typeface="Bodoni MT" pitchFamily="18" charset="0"/>
              </a:rPr>
              <a:t>c</a:t>
            </a:r>
          </a:p>
          <a:p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                       f    =   mv</a:t>
            </a:r>
            <a:r>
              <a:rPr lang="en-US" baseline="30000" dirty="0" smtClean="0">
                <a:solidFill>
                  <a:srgbClr val="0070C0"/>
                </a:solidFill>
                <a:latin typeface="Bodoni MT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/R</a:t>
            </a:r>
            <a:r>
              <a:rPr lang="en-US" dirty="0" smtClean="0">
                <a:solidFill>
                  <a:srgbClr val="0070C0"/>
                </a:solidFill>
                <a:latin typeface="Bell MT" pitchFamily="18" charset="0"/>
              </a:rPr>
              <a:t> ……..(2)</a:t>
            </a: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แต่</a:t>
            </a:r>
            <a:r>
              <a:rPr lang="th-TH" dirty="0" smtClean="0">
                <a:latin typeface="Bodoni MT" pitchFamily="18" charset="0"/>
              </a:rPr>
              <a:t> </a:t>
            </a:r>
            <a:r>
              <a:rPr lang="en-US" dirty="0" smtClean="0">
                <a:latin typeface="Bodoni MT" pitchFamily="18" charset="0"/>
              </a:rPr>
              <a:t>    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f =  </a:t>
            </a:r>
            <a:r>
              <a:rPr lang="en-US" i="1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µ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N  =  </a:t>
            </a:r>
            <a:r>
              <a:rPr lang="en-US" i="1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µ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mg  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แทนใน  </a:t>
            </a:r>
            <a:r>
              <a:rPr lang="en-US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(2)</a:t>
            </a:r>
            <a:endParaRPr lang="en-US" dirty="0" smtClean="0">
              <a:solidFill>
                <a:srgbClr val="0070C0"/>
              </a:solidFill>
              <a:latin typeface="Bodoni MT" pitchFamily="18" charset="0"/>
              <a:cs typeface="Andalus"/>
            </a:endParaRPr>
          </a:p>
          <a:p>
            <a:endParaRPr lang="th-TH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จะได้</a:t>
            </a:r>
            <a:r>
              <a:rPr lang="th-TH" dirty="0" smtClean="0">
                <a:solidFill>
                  <a:srgbClr val="0070C0"/>
                </a:solidFill>
                <a:latin typeface="Bodoni MT" pitchFamily="18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Bodoni MT" pitchFamily="18" charset="0"/>
              </a:rPr>
              <a:t>        </a:t>
            </a:r>
            <a:r>
              <a:rPr lang="en-US" i="1" dirty="0" smtClean="0">
                <a:solidFill>
                  <a:srgbClr val="0070C0"/>
                </a:solidFill>
                <a:latin typeface="Bodoni MT" pitchFamily="18" charset="0"/>
                <a:cs typeface="Andalus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µ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mg</a:t>
            </a:r>
            <a:r>
              <a:rPr lang="th-TH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=  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</a:rPr>
              <a:t>mv</a:t>
            </a:r>
            <a:r>
              <a:rPr lang="en-US" baseline="30000" dirty="0" smtClean="0">
                <a:solidFill>
                  <a:srgbClr val="C00000"/>
                </a:solidFill>
                <a:latin typeface="Bodoni MT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</a:rPr>
              <a:t>/R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  <a:cs typeface="Andalus"/>
              </a:rPr>
              <a:t> </a:t>
            </a:r>
            <a:endParaRPr lang="th-TH" dirty="0">
              <a:solidFill>
                <a:srgbClr val="C00000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04800"/>
            <a:ext cx="1752600" cy="6096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192048"/>
            <a:ext cx="3048000" cy="560552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024116"/>
            <a:ext cx="2133600" cy="490483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7432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ทำหน่วย เมตรต่อวินาที  ให้เป็นกิโลเมตรต่อชั่วโมง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จะได้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429000"/>
            <a:ext cx="3940538" cy="11525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49530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ดังนั้น</a:t>
            </a:r>
            <a:r>
              <a:rPr lang="th-TH" dirty="0" smtClean="0"/>
              <a:t>   </a:t>
            </a:r>
            <a:r>
              <a:rPr lang="en-US" dirty="0" smtClean="0"/>
              <a:t>              </a:t>
            </a:r>
            <a:r>
              <a:rPr lang="en-US" dirty="0" smtClean="0">
                <a:solidFill>
                  <a:srgbClr val="C00000"/>
                </a:solidFill>
                <a:latin typeface="Bodoni MT" pitchFamily="18" charset="0"/>
              </a:rPr>
              <a:t>V   =                  km/hr</a:t>
            </a:r>
            <a:endParaRPr lang="th-TH" dirty="0">
              <a:solidFill>
                <a:srgbClr val="C00000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3400" y="6858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รถยนต์มวล 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900  kg 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วิ่งมาตามถนนตรงในแนวระดับด้วยอัตราเร็ว 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72  km/hr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ได้ชะลอความเร็วลงอย่างสม่ำเสมอก่อนถึงทางโค้งราบเป็นเวลา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3 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วินาที  จึงวิ่งได้อย่างปลอดภัย อยากทราบว่า ระยะทางตั้งแต่เริ่มลดความเร็วจนถึงทางโค้งนั้นเป็นเท่าใด ถ้าทางโค้งราบนั้นมีรัศมีความโค้ง  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150  m 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และแรงเสียดทานระหว่างยางรถยนต์กับถนนในแนวรัศมีความโค้งเป็น 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600  N</a:t>
            </a:r>
            <a:endParaRPr lang="th-TH" sz="3200" b="1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3200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วิธีทำ  วาดรูปตามโจทย์</a:t>
            </a:r>
            <a:endParaRPr lang="th-TH" sz="32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228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แบบฝึกหัด  (ในคาบ)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6" name="ตัวเชื่อมต่อตรง 15"/>
          <p:cNvCxnSpPr/>
          <p:nvPr/>
        </p:nvCxnSpPr>
        <p:spPr>
          <a:xfrm>
            <a:off x="990600" y="4038600"/>
            <a:ext cx="2971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914400" y="5257800"/>
            <a:ext cx="2438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รูปภาพ 17" descr="slide0006_image0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192238">
            <a:off x="4191345" y="4601876"/>
            <a:ext cx="1224992" cy="1157869"/>
          </a:xfrm>
          <a:prstGeom prst="rect">
            <a:avLst/>
          </a:prstGeom>
        </p:spPr>
      </p:pic>
      <p:pic>
        <p:nvPicPr>
          <p:cNvPr id="19" name="รูปภาพ 18" descr="slide0006_image0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957040" y="4072161"/>
            <a:ext cx="1224992" cy="1157869"/>
          </a:xfrm>
          <a:prstGeom prst="rect">
            <a:avLst/>
          </a:prstGeom>
        </p:spPr>
      </p:pic>
      <p:sp>
        <p:nvSpPr>
          <p:cNvPr id="27" name="รูปแบบอิสระ 26"/>
          <p:cNvSpPr/>
          <p:nvPr/>
        </p:nvSpPr>
        <p:spPr>
          <a:xfrm>
            <a:off x="3947886" y="4034971"/>
            <a:ext cx="2220685" cy="1770743"/>
          </a:xfrm>
          <a:custGeom>
            <a:avLst/>
            <a:gdLst>
              <a:gd name="connsiteX0" fmla="*/ 0 w 2220685"/>
              <a:gd name="connsiteY0" fmla="*/ 0 h 1770743"/>
              <a:gd name="connsiteX1" fmla="*/ 1480457 w 2220685"/>
              <a:gd name="connsiteY1" fmla="*/ 377372 h 1770743"/>
              <a:gd name="connsiteX2" fmla="*/ 2220685 w 2220685"/>
              <a:gd name="connsiteY2" fmla="*/ 1770743 h 177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5" h="1770743">
                <a:moveTo>
                  <a:pt x="0" y="0"/>
                </a:moveTo>
                <a:cubicBezTo>
                  <a:pt x="555171" y="41124"/>
                  <a:pt x="1110343" y="82248"/>
                  <a:pt x="1480457" y="377372"/>
                </a:cubicBezTo>
                <a:cubicBezTo>
                  <a:pt x="1850571" y="672496"/>
                  <a:pt x="2035628" y="1221619"/>
                  <a:pt x="2220685" y="177074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รูปแบบอิสระ 31"/>
          <p:cNvSpPr/>
          <p:nvPr/>
        </p:nvSpPr>
        <p:spPr>
          <a:xfrm>
            <a:off x="3352800" y="5254171"/>
            <a:ext cx="1335314" cy="1248229"/>
          </a:xfrm>
          <a:custGeom>
            <a:avLst/>
            <a:gdLst>
              <a:gd name="connsiteX0" fmla="*/ 0 w 1335314"/>
              <a:gd name="connsiteY0" fmla="*/ 0 h 1248229"/>
              <a:gd name="connsiteX1" fmla="*/ 856343 w 1335314"/>
              <a:gd name="connsiteY1" fmla="*/ 348343 h 1248229"/>
              <a:gd name="connsiteX2" fmla="*/ 1335314 w 1335314"/>
              <a:gd name="connsiteY2" fmla="*/ 1248229 h 124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5314" h="1248229">
                <a:moveTo>
                  <a:pt x="0" y="0"/>
                </a:moveTo>
                <a:cubicBezTo>
                  <a:pt x="316895" y="70152"/>
                  <a:pt x="633791" y="140305"/>
                  <a:pt x="856343" y="348343"/>
                </a:cubicBezTo>
                <a:cubicBezTo>
                  <a:pt x="1078895" y="556381"/>
                  <a:pt x="1207104" y="902305"/>
                  <a:pt x="1335314" y="124822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4" name="ลูกศรเชื่อมต่อแบบตรง 33"/>
          <p:cNvCxnSpPr/>
          <p:nvPr/>
        </p:nvCxnSpPr>
        <p:spPr>
          <a:xfrm>
            <a:off x="2209800" y="4495800"/>
            <a:ext cx="1295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/>
          <p:nvPr/>
        </p:nvCxnSpPr>
        <p:spPr>
          <a:xfrm rot="16200000" flipH="1">
            <a:off x="4191000" y="5562600"/>
            <a:ext cx="8382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743200" y="403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u</a:t>
            </a:r>
            <a:endParaRPr lang="th-TH" b="1" baseline="-25000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9114371">
            <a:off x="2658916" y="5415803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R = 150m</a:t>
            </a:r>
            <a:endParaRPr lang="th-TH" b="1" baseline="-25000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53000" y="5867400"/>
            <a:ext cx="76200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rgbClr val="00B050"/>
                </a:solidFill>
                <a:latin typeface="Bell MT" pitchFamily="18" charset="0"/>
              </a:rPr>
              <a:t>V</a:t>
            </a:r>
            <a:endParaRPr lang="th-TH" b="1" baseline="-25000" dirty="0">
              <a:solidFill>
                <a:srgbClr val="00B050"/>
              </a:solidFill>
              <a:latin typeface="Bell MT" pitchFamily="18" charset="0"/>
            </a:endParaRPr>
          </a:p>
        </p:txBody>
      </p:sp>
      <p:cxnSp>
        <p:nvCxnSpPr>
          <p:cNvPr id="44" name="ตัวเชื่อมต่อตรง 43"/>
          <p:cNvCxnSpPr/>
          <p:nvPr/>
        </p:nvCxnSpPr>
        <p:spPr>
          <a:xfrm rot="10800000" flipV="1">
            <a:off x="3124200" y="5562600"/>
            <a:ext cx="1219200" cy="106680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มอไซต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057400"/>
            <a:ext cx="3886200" cy="3733800"/>
          </a:xfrm>
          <a:prstGeom prst="rect">
            <a:avLst/>
          </a:prstGeom>
        </p:spPr>
      </p:pic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09600" y="3810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EucrosiaUPC" pitchFamily="18" charset="-34"/>
              </a:rPr>
              <a:t>การเคลื่อนที่ของรถบนทางโค้งเอียงลื่น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 smtClean="0">
                <a:solidFill>
                  <a:srgbClr val="FF0000"/>
                </a:solidFill>
                <a:latin typeface="+mj-lt"/>
                <a:ea typeface="+mj-ea"/>
                <a:cs typeface="EucrosiaUPC" pitchFamily="18" charset="-34"/>
              </a:rPr>
              <a:t>(พื้นเอียงทำมุม </a:t>
            </a:r>
            <a:r>
              <a:rPr lang="el-GR" sz="4400" b="1" dirty="0" smtClean="0">
                <a:solidFill>
                  <a:srgbClr val="FF0000"/>
                </a:solidFill>
                <a:latin typeface="+mj-lt"/>
                <a:ea typeface="+mj-ea"/>
                <a:cs typeface="EucrosiaUPC" pitchFamily="18" charset="-34"/>
              </a:rPr>
              <a:t>θ</a:t>
            </a:r>
            <a:r>
              <a:rPr lang="th-TH" sz="4400" b="1" dirty="0" smtClean="0">
                <a:solidFill>
                  <a:srgbClr val="FF0000"/>
                </a:solidFill>
                <a:latin typeface="+mj-lt"/>
                <a:ea typeface="+mj-ea"/>
                <a:cs typeface="EucrosiaUPC" pitchFamily="18" charset="-34"/>
              </a:rPr>
              <a:t> กับแนวระดับ)</a:t>
            </a:r>
            <a:endParaRPr kumimoji="0" lang="th-TH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7162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รถวิ่งบนทางโค้งเอียงลื่น </a:t>
            </a:r>
          </a:p>
          <a:p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จากการเลี้ยวรถบนถนนทางโค้งราบพบว่า รถจะเลี้ยวได้เร็วหรือช้า อย่างปลอดภัย ขึ้นอยู่กับค่าสัมประสิทธิ์ ของความเสียดทานระหว่างพื้นกับล้อ ถ้ามีมากรถเลี้ยวได้ด้วยอัตราเร็วสูง แต่ถ้ามีน้อย รถเลี้ยวด้วยอัตราเร็วต่ำและถ้าสัมประสิทธิ์ ของความเสียดทานระหว่าง พื้นเอียงกับล้อเป็นศูนย์ รถไม่สามารถเลี้ยวโค้งได้เลย ดังนั้นจึงมีการแก้ไขโดยการเอียงพื้นถนน เพื่ออาศัยแรงปฏิกิริยาที่พื้นกระทำต่อรถเป็นแรงสู่ศูนย์กลาง โดยไม่อาศัยแรงเสียดทาน   ดังภาพก่อนหน้า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228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หลักการที่นักเรียนจะต้องทราบในเรื่องรถเคลื่อนที่บนทางโค้งเอียง  แยกได้เป็น  </a:t>
            </a:r>
            <a:r>
              <a:rPr lang="en-US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  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กรณี  คือ</a:t>
            </a:r>
            <a:endParaRPr lang="th-TH" sz="36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4" name="รูปภาพ 13" descr="มอไซต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3741434" cy="32051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1348800"/>
            <a:ext cx="441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กรณีที่  </a:t>
            </a:r>
            <a:r>
              <a:rPr lang="en-US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วัตถุเคลื่อนที่บนทางโค้งเอียงลื่น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หลักการ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1.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แตกแรงทั้งหมดให้อยู่ในระบบพิกัดฉาก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2.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จะพบว่า มีแรงสู่ศูนย์กลาง คือ  </a:t>
            </a:r>
            <a:r>
              <a:rPr lang="en-US" sz="32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Nsin</a:t>
            </a:r>
            <a:r>
              <a:rPr lang="el-GR" sz="3200" dirty="0" smtClean="0">
                <a:solidFill>
                  <a:srgbClr val="0070C0"/>
                </a:solidFill>
                <a:cs typeface="Angsana New" pitchFamily="18" charset="-34"/>
              </a:rPr>
              <a:t>θ</a:t>
            </a:r>
            <a:endParaRPr lang="en-US" sz="32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3.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ตามกฎข้อที่ </a:t>
            </a:r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th-TH" sz="32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นิว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ตัน วัตถุเคลื่อนที่เป็นวงกลม ดังนั้น ความเร่งที่เกิดขึ้นคือ ความเร่งเข้าสู่ศูนย์กลาง</a:t>
            </a:r>
            <a:endParaRPr lang="th-TH" sz="3200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2578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4.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แทนค่าในกฎข้อที่  </a:t>
            </a:r>
            <a:r>
              <a:rPr lang="en-US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th-TH" sz="32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นิว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ตัน  ได้ดังนี้</a:t>
            </a:r>
            <a:endParaRPr lang="th-TH" sz="3200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 rot="1751283">
            <a:off x="664614" y="405548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  <a:cs typeface="Andalus"/>
              </a:rPr>
              <a:t>µ </a:t>
            </a:r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= 0</a:t>
            </a:r>
            <a:endParaRPr lang="th-TH" b="1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828800"/>
            <a:ext cx="1714500" cy="6858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819400"/>
            <a:ext cx="1645920" cy="3810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352800"/>
            <a:ext cx="1600200" cy="98361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572000"/>
            <a:ext cx="1447800" cy="843224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6858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จากภาพ  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สมดุลของวัตถุที่อยู่บนพื้นเอียงคือ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1905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………….(1)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2590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………….(2)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3733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นำ 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(1)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หาร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(2)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00" y="4724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จะได้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image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295400"/>
            <a:ext cx="3276600" cy="3604260"/>
          </a:xfrm>
          <a:prstGeom prst="rect">
            <a:avLst/>
          </a:prstGeom>
        </p:spPr>
      </p:pic>
      <p:pic>
        <p:nvPicPr>
          <p:cNvPr id="3" name="รูปภาพ 2" descr="circular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762000"/>
            <a:ext cx="4306186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รถบนทางโค้ง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3200400" cy="3200400"/>
          </a:xfrm>
          <a:prstGeom prst="rect">
            <a:avLst/>
          </a:prstGeom>
        </p:spPr>
      </p:pic>
      <p:cxnSp>
        <p:nvCxnSpPr>
          <p:cNvPr id="4" name="ตัวเชื่อมต่อตรง 3"/>
          <p:cNvCxnSpPr/>
          <p:nvPr/>
        </p:nvCxnSpPr>
        <p:spPr>
          <a:xfrm>
            <a:off x="0" y="4724400"/>
            <a:ext cx="1295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33400" y="457200"/>
            <a:ext cx="5943600" cy="761999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การเคลื่อนที่ของรถจักรยานยนต์ขณะเลี้ยว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447800"/>
            <a:ext cx="5105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การหามุมเอียง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(</a:t>
            </a:r>
            <a:r>
              <a:rPr lang="el-GR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θ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)</a:t>
            </a:r>
            <a:r>
              <a:rPr lang="th-TH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ของรถจักรยานยนต์ขณะเลี้ยว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dirty="0" smtClean="0"/>
              <a:t>	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ขณะเลี้ยวรถแรงกระทำต่อรถมี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mg, N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f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ซึ่งแรง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N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f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รวมกันได้ เป็นแรงลัพธ์เข้าสู่ศูนย์กลาง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จะก่อให้เกิดโมเมนต์ ทำให้รถคว่ำขณะเลี้ยวดังรูป ถ้าไม่ต้องการให้รถคว่ำต้องเอียงรถ ให้จุดศูนย์กลางของมวล ผ่านแนวแรง 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R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(รัศมีซึ่งเป็นแรงเข้าสู่ศูนย์กลาง)</a:t>
            </a:r>
            <a:r>
              <a:rPr lang="en-US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ขณะเลี้ยว รถจึงเลี้ยวได้โดยปลอดภัยไม่พลิกคว่ำ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รูปภาพ 13" descr="มอไซต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4358521" cy="3733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751283">
            <a:off x="1579015" y="405549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ell MT" pitchFamily="18" charset="0"/>
                <a:cs typeface="Andalus"/>
              </a:rPr>
              <a:t>µ ≠</a:t>
            </a:r>
            <a:r>
              <a:rPr lang="en-US" b="1" dirty="0" smtClean="0">
                <a:solidFill>
                  <a:srgbClr val="00B050"/>
                </a:solidFill>
                <a:latin typeface="Bell MT" pitchFamily="18" charset="0"/>
              </a:rPr>
              <a:t> 0</a:t>
            </a:r>
            <a:endParaRPr lang="th-TH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81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กรณีที่  </a:t>
            </a:r>
            <a:r>
              <a:rPr lang="en-US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  </a:t>
            </a:r>
            <a:r>
              <a:rPr lang="th-TH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วัตถุเคลื่อนที่บนทางโค้งเอียงที่มีความเสียดทาน</a:t>
            </a:r>
            <a:endParaRPr lang="th-TH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1524000"/>
            <a:ext cx="388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ประเภทที่ </a:t>
            </a:r>
            <a:r>
              <a:rPr lang="en-US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รถอยู่แบบกลางๆ กล่าวคือ เกือบไถลออกนอกทางโค้งและเกือบจะไถลเข้าภายในโค้ง(กรณีนี้ถือว่า ถึงแม้พื้นจะมีความเสียดทาน แต่ในทางฟิสิกส์นั้น ถือว่าไม่มีแรงเสียดทาน)</a:t>
            </a:r>
            <a:endParaRPr lang="th-TH" sz="3200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828800"/>
            <a:ext cx="1714500" cy="6858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819400"/>
            <a:ext cx="1645920" cy="3810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352800"/>
            <a:ext cx="1600200" cy="98361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572000"/>
            <a:ext cx="1447800" cy="843224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6858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จากภาพ  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สมดุลของวัตถุที่อยู่บนพื้นเอียงคือ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1905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………….(1)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2590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………….(2)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3733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นำ 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(1)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หาร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(2)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00" y="4724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จะได้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1066800"/>
            <a:ext cx="358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ไม่ว่ารถจักรยานยนต์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เลี้ยวโค้งแล้วเอียงรถ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หรือ รถจักรยาน</a:t>
            </a:r>
            <a:r>
              <a:rPr lang="th-TH" sz="3200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ยนต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์</a:t>
            </a:r>
            <a:r>
              <a:rPr lang="th-TH" sz="32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เลี้ยว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โค้งบนพื้นเอียงลื่น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มุม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θ</a:t>
            </a:r>
            <a:r>
              <a:rPr lang="en-US" dirty="0" smtClean="0"/>
              <a:t> 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ที่เกิดจากการเอียงของทั้งสองกรณีคือมุมเดียวกัน ใช้สูตรเดียวกันคือ </a:t>
            </a:r>
          </a:p>
          <a:p>
            <a:endParaRPr lang="th-TH" dirty="0"/>
          </a:p>
        </p:txBody>
      </p:sp>
      <p:pic>
        <p:nvPicPr>
          <p:cNvPr id="4" name="รูปภาพ 3" descr="มอไซต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3741434" cy="3657600"/>
          </a:xfrm>
          <a:prstGeom prst="rect">
            <a:avLst/>
          </a:prstGeom>
        </p:spPr>
      </p:pic>
      <p:pic>
        <p:nvPicPr>
          <p:cNvPr id="5" name="รูปภาพ 4" descr="สูตร รถบนทางโค้ง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4343400"/>
            <a:ext cx="2362200" cy="13314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304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สรุป ในกรณีที่  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endParaRPr lang="th-TH" sz="32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04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ประเภทที่ </a:t>
            </a:r>
            <a:r>
              <a:rPr lang="en-US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รถเกือบจะไถลออกนอกทางโค้ง (กรณีนี้จะพบบ่อยในชีวิตประจำวัน เช่น รถที่วิ่งหลุดโค้งทำให้เสียหลักแล้วแฉลบออกนอกข้างทาง)</a:t>
            </a:r>
            <a:endParaRPr lang="th-TH" sz="3200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รูปภาพ 4" descr="มอไซต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286000"/>
            <a:ext cx="3970034" cy="3657600"/>
          </a:xfrm>
          <a:prstGeom prst="rect">
            <a:avLst/>
          </a:prstGeom>
        </p:spPr>
      </p:pic>
      <p:cxnSp>
        <p:nvCxnSpPr>
          <p:cNvPr id="6" name="ลูกศรเชื่อมต่อแบบตรง 5"/>
          <p:cNvCxnSpPr/>
          <p:nvPr/>
        </p:nvCxnSpPr>
        <p:spPr>
          <a:xfrm rot="5400000">
            <a:off x="3277394" y="5638006"/>
            <a:ext cx="1219200" cy="15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3886200" y="5029200"/>
            <a:ext cx="1676400" cy="15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3810000" y="5029200"/>
            <a:ext cx="12192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751283">
            <a:off x="2417215" y="461966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Bell MT" pitchFamily="18" charset="0"/>
                <a:cs typeface="Andalus"/>
              </a:rPr>
              <a:t>µ ≠</a:t>
            </a:r>
            <a:r>
              <a:rPr lang="en-US" sz="2400" b="1" dirty="0" smtClean="0">
                <a:solidFill>
                  <a:srgbClr val="00B050"/>
                </a:solidFill>
                <a:latin typeface="Bell MT" pitchFamily="18" charset="0"/>
              </a:rPr>
              <a:t> 0</a:t>
            </a:r>
            <a:endParaRPr lang="th-TH" sz="2400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719343">
            <a:off x="4993695" y="573218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Bell MT" pitchFamily="18" charset="0"/>
                <a:cs typeface="Andalus"/>
              </a:rPr>
              <a:t>f = µN</a:t>
            </a:r>
            <a:endParaRPr lang="th-TH" sz="2400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4800600"/>
            <a:ext cx="1559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Bell MT" pitchFamily="18" charset="0"/>
                <a:cs typeface="Andalus"/>
              </a:rPr>
              <a:t>µN </a:t>
            </a:r>
            <a:r>
              <a:rPr lang="en-US" sz="2400" b="1" dirty="0" err="1" smtClean="0">
                <a:solidFill>
                  <a:srgbClr val="00B050"/>
                </a:solidFill>
                <a:latin typeface="Bell MT" pitchFamily="18" charset="0"/>
                <a:cs typeface="Andalus"/>
              </a:rPr>
              <a:t>cos</a:t>
            </a:r>
            <a:r>
              <a:rPr lang="el-GR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 θ</a:t>
            </a:r>
            <a:endParaRPr lang="th-TH" sz="2400" b="1" dirty="0">
              <a:solidFill>
                <a:srgbClr val="00B050"/>
              </a:solidFill>
              <a:latin typeface="Bell MT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6172200"/>
            <a:ext cx="1559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Bell MT" pitchFamily="18" charset="0"/>
                <a:cs typeface="Andalus"/>
              </a:rPr>
              <a:t>µN sin</a:t>
            </a:r>
            <a:r>
              <a:rPr lang="el-GR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 θ</a:t>
            </a:r>
            <a:endParaRPr lang="th-TH" sz="2400" b="1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3048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จากภาพ  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สมดุลของวัตถุที่อยู่บนพื้นเอียงคือ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1905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………….(1)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2590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………….(2)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048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นำ 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(2)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หาร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(1)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3657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จะได้</a:t>
            </a:r>
            <a:endParaRPr lang="th-TH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371600"/>
            <a:ext cx="3139821" cy="390525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1" y="1981201"/>
            <a:ext cx="3276600" cy="381000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514600"/>
            <a:ext cx="3084513" cy="688635"/>
          </a:xfrm>
          <a:prstGeom prst="rect">
            <a:avLst/>
          </a:prstGeom>
          <a:noFill/>
        </p:spPr>
      </p:pic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724400"/>
            <a:ext cx="3125461" cy="885826"/>
          </a:xfrm>
          <a:prstGeom prst="rect">
            <a:avLst/>
          </a:prstGeom>
          <a:noFill/>
        </p:spPr>
      </p:pic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352800"/>
            <a:ext cx="3505200" cy="1039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EucrosiaUPC" pitchFamily="18" charset="-34"/>
              </a:rPr>
              <a:t>ตัวอย่าง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  ทรงกลม 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A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และ 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B 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วางอยู่บนระนาบระดับ เมื่อเริ่มต้นเคลื่อนที่พร้อมกัน  ทรงกลม 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A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 เคลื่อนที่เป็นแนววงกลมด้วยอัตราเร็วคงที่ ส่วนทรงกลม  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B 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ถูกแรงดีดให้เคลื่อนที่ขึ้นไปในแนวดิ่งด้วยอัตราเร็วเริ่มต้น  25  เมตรต่อวินาที  ถ้าทรงกลม 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B 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ตกถึงพื้นระนาบ เมื่อทรงกลม  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A 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เคลื่อนที่ครบ  1  รอบพอดี  ทรงกลม  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A 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เคลื่อนที่ด้วยอัตราเร็วเชิงมุมกี่</a:t>
            </a:r>
            <a:r>
              <a:rPr lang="th-TH" b="1" dirty="0" err="1" smtClean="0">
                <a:solidFill>
                  <a:srgbClr val="00B050"/>
                </a:solidFill>
                <a:cs typeface="EucrosiaUPC" pitchFamily="18" charset="-34"/>
              </a:rPr>
              <a:t>เรเดียนต่อ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วินาที</a:t>
            </a:r>
            <a:endParaRPr lang="th-TH" b="1" dirty="0">
              <a:solidFill>
                <a:srgbClr val="00B050"/>
              </a:solidFill>
              <a:cs typeface="EucrosiaUPC" pitchFamily="18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0" y="5943600"/>
            <a:ext cx="304800" cy="228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6248400"/>
            <a:ext cx="6400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0"/>
          </p:cNvCxnSpPr>
          <p:nvPr/>
        </p:nvCxnSpPr>
        <p:spPr>
          <a:xfrm rot="5400000" flipH="1" flipV="1">
            <a:off x="686594" y="4953000"/>
            <a:ext cx="19804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90800" y="5943600"/>
            <a:ext cx="304800" cy="228600"/>
          </a:xfrm>
          <a:prstGeom prst="ellipse">
            <a:avLst/>
          </a:prstGeom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1753394" y="4876006"/>
            <a:ext cx="19804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676400" y="3276600"/>
            <a:ext cx="1061884" cy="668593"/>
          </a:xfrm>
          <a:custGeom>
            <a:avLst/>
            <a:gdLst>
              <a:gd name="connsiteX0" fmla="*/ 0 w 1061884"/>
              <a:gd name="connsiteY0" fmla="*/ 668593 h 668593"/>
              <a:gd name="connsiteX1" fmla="*/ 501445 w 1061884"/>
              <a:gd name="connsiteY1" fmla="*/ 4916 h 668593"/>
              <a:gd name="connsiteX2" fmla="*/ 1061884 w 1061884"/>
              <a:gd name="connsiteY2" fmla="*/ 639096 h 66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1884" h="668593">
                <a:moveTo>
                  <a:pt x="0" y="668593"/>
                </a:moveTo>
                <a:cubicBezTo>
                  <a:pt x="162232" y="339212"/>
                  <a:pt x="324464" y="9832"/>
                  <a:pt x="501445" y="4916"/>
                </a:cubicBezTo>
                <a:cubicBezTo>
                  <a:pt x="678426" y="0"/>
                  <a:pt x="870155" y="319548"/>
                  <a:pt x="1061884" y="639096"/>
                </a:cubicBezTo>
              </a:path>
            </a:pathLst>
          </a:cu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1296194" y="5561806"/>
            <a:ext cx="762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4343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Book Antiqua" pitchFamily="18" charset="0"/>
              </a:rPr>
              <a:t>u  =  </a:t>
            </a:r>
            <a:r>
              <a:rPr lang="en-US" sz="2400" b="1" i="1" dirty="0" smtClean="0">
                <a:solidFill>
                  <a:srgbClr val="002060"/>
                </a:solidFill>
                <a:latin typeface="Book Antiqua" pitchFamily="18" charset="0"/>
              </a:rPr>
              <a:t>25</a:t>
            </a:r>
            <a:endParaRPr lang="th-TH" sz="24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0" y="5638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Book Antiqua" pitchFamily="18" charset="0"/>
              </a:rPr>
              <a:t>B</a:t>
            </a:r>
            <a:endParaRPr lang="th-TH" sz="24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0000" y="5715000"/>
            <a:ext cx="457200" cy="457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Oval 23"/>
          <p:cNvSpPr/>
          <p:nvPr/>
        </p:nvSpPr>
        <p:spPr>
          <a:xfrm>
            <a:off x="6248400" y="5715000"/>
            <a:ext cx="457200" cy="457200"/>
          </a:xfrm>
          <a:prstGeom prst="ellipse">
            <a:avLst/>
          </a:prstGeom>
          <a:ln>
            <a:prstDash val="dash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Oval 24"/>
          <p:cNvSpPr/>
          <p:nvPr/>
        </p:nvSpPr>
        <p:spPr>
          <a:xfrm>
            <a:off x="5105400" y="5715000"/>
            <a:ext cx="457200" cy="457200"/>
          </a:xfrm>
          <a:prstGeom prst="ellipse">
            <a:avLst/>
          </a:prstGeom>
          <a:ln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Oval 25"/>
          <p:cNvSpPr/>
          <p:nvPr/>
        </p:nvSpPr>
        <p:spPr>
          <a:xfrm flipV="1">
            <a:off x="4038600" y="617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Oval 26"/>
          <p:cNvSpPr/>
          <p:nvPr/>
        </p:nvSpPr>
        <p:spPr>
          <a:xfrm flipV="1">
            <a:off x="53340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Oval 27"/>
          <p:cNvSpPr/>
          <p:nvPr/>
        </p:nvSpPr>
        <p:spPr>
          <a:xfrm flipV="1">
            <a:off x="6477000" y="617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extBox 28"/>
          <p:cNvSpPr txBox="1"/>
          <p:nvPr/>
        </p:nvSpPr>
        <p:spPr>
          <a:xfrm>
            <a:off x="3810000" y="525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Book Antiqua" pitchFamily="18" charset="0"/>
              </a:rPr>
              <a:t>A</a:t>
            </a:r>
            <a:endParaRPr lang="th-TH" sz="24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267200" y="5486400"/>
            <a:ext cx="914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EucrosiaUPC" pitchFamily="18" charset="-34"/>
              </a:rPr>
              <a:t>วิธีทำ  </a:t>
            </a:r>
            <a:r>
              <a:rPr lang="th-TH" b="1" dirty="0" smtClean="0">
                <a:solidFill>
                  <a:srgbClr val="002060"/>
                </a:solidFill>
                <a:cs typeface="EucrosiaUPC" pitchFamily="18" charset="-34"/>
              </a:rPr>
              <a:t>โจทย์กำหนด  การกระจัด 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s  =  0</a:t>
            </a:r>
            <a:endParaRPr lang="th-TH" b="1" i="1" dirty="0" smtClean="0">
              <a:solidFill>
                <a:srgbClr val="FF0000"/>
              </a:solidFill>
              <a:latin typeface="Book Antiqua" pitchFamily="18" charset="0"/>
              <a:cs typeface="EucrosiaUPC" pitchFamily="18" charset="-34"/>
            </a:endParaRPr>
          </a:p>
          <a:p>
            <a:r>
              <a:rPr lang="th-TH" b="1" dirty="0" smtClean="0">
                <a:solidFill>
                  <a:srgbClr val="002060"/>
                </a:solidFill>
                <a:cs typeface="EucrosiaUPC" pitchFamily="18" charset="-34"/>
              </a:rPr>
              <a:t>         หาเวลาที่วัตถุ 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B</a:t>
            </a:r>
            <a:r>
              <a:rPr lang="en-US" b="1" dirty="0" smtClean="0">
                <a:solidFill>
                  <a:srgbClr val="002060"/>
                </a:solidFill>
                <a:cs typeface="EucrosiaUPC" pitchFamily="18" charset="-34"/>
              </a:rPr>
              <a:t>  </a:t>
            </a:r>
            <a:r>
              <a:rPr lang="th-TH" b="1" dirty="0" smtClean="0">
                <a:solidFill>
                  <a:srgbClr val="002060"/>
                </a:solidFill>
                <a:cs typeface="EucrosiaUPC" pitchFamily="18" charset="-34"/>
              </a:rPr>
              <a:t>ตกถึงพื้น 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t  =  ?</a:t>
            </a:r>
          </a:p>
          <a:p>
            <a:endParaRPr lang="th-TH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371600"/>
            <a:ext cx="2514600" cy="832861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286000"/>
            <a:ext cx="3121270" cy="762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146394"/>
            <a:ext cx="1755141" cy="511206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810000"/>
            <a:ext cx="1066800" cy="74048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800600"/>
            <a:ext cx="1066800" cy="383569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 rot="5400000">
            <a:off x="2401094" y="3847306"/>
            <a:ext cx="495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05400" y="1295400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2060"/>
                </a:solidFill>
                <a:cs typeface="EucrosiaUPC" pitchFamily="18" charset="-34"/>
              </a:rPr>
              <a:t>	ในเวลาเดียวกันกับที่วัตถุ 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B  </a:t>
            </a:r>
            <a:r>
              <a:rPr lang="th-TH" b="1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ตกถึงพื้น วัตถุ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 A  </a:t>
            </a:r>
            <a:r>
              <a:rPr lang="th-TH" b="1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ก็เคลื่อนที่หมุนครบรอบพอดี</a:t>
            </a:r>
          </a:p>
          <a:p>
            <a:endParaRPr lang="th-TH" b="1" i="1" dirty="0" smtClean="0">
              <a:solidFill>
                <a:srgbClr val="FF0000"/>
              </a:solidFill>
              <a:latin typeface="Book Antiqua" pitchFamily="18" charset="0"/>
              <a:cs typeface="EucrosiaUPC" pitchFamily="18" charset="-34"/>
            </a:endParaRPr>
          </a:p>
          <a:p>
            <a:r>
              <a:rPr lang="th-TH" b="1" i="1" dirty="0" smtClean="0">
                <a:solidFill>
                  <a:srgbClr val="FF0000"/>
                </a:solidFill>
                <a:latin typeface="Book Antiqua" pitchFamily="18" charset="0"/>
                <a:cs typeface="EucrosiaUPC" pitchFamily="18" charset="-34"/>
              </a:rPr>
              <a:t>จาก</a:t>
            </a:r>
            <a:endParaRPr lang="th-TH" dirty="0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819400"/>
            <a:ext cx="1138964" cy="7905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2819400"/>
            <a:ext cx="685800" cy="723208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1736" y="4079232"/>
            <a:ext cx="2151664" cy="721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924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1. จง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หาแรงเข้าสู่ศูนย์กลางของรถมวล  1200  กิโลกรัม  กำลังเลี้ยวโค้งที่มีรัศมีความโค้ง  40  เมตร  ด้วยความเร็ว  25  กิโลเมตรต่อ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ชั่วโมง</a:t>
            </a:r>
          </a:p>
          <a:p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	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2. 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โลกหมุนรอบดวงอาทิตย์เป็นวงรี  แต่เนื่องจากมีขนาดใหญ่มากจนประมาณได้ว่าเป็นวงกลม  ด้วยอัตราเร็วคงที่  30  กิโลเมตรต่อวินาที ถ้ารัศมีวงโคจรมีค่า  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1.49 x 10</a:t>
            </a:r>
            <a:r>
              <a:rPr lang="en-US" b="1" baseline="30000" dirty="0" smtClean="0">
                <a:solidFill>
                  <a:srgbClr val="00B050"/>
                </a:solidFill>
                <a:cs typeface="EucrosiaUPC" pitchFamily="18" charset="-34"/>
              </a:rPr>
              <a:t>8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 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กิโลเมตร  จงหาความเร่งของโลกที่เข้าหาดวง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อาทิตย์</a:t>
            </a:r>
          </a:p>
          <a:p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	3.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 รถแข่งคันหนึ่งวิ่งมาด้วยความเร็วคงที่แล้วเลี้ยวโค้ง รัศมีความโค้งเป็น  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400  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เมตร  จงหาอัตราเร็วสูงสุดของรถแข่งที่จะเลี้ยวโค้งได้โดยไม่ลื่นไถล ถ้าความเร่งเข้าสู่ศูนย์กลางของรถมีค่าได้ไม่เกิน  </a:t>
            </a:r>
            <a:r>
              <a:rPr lang="en-US" b="1" dirty="0" smtClean="0">
                <a:solidFill>
                  <a:srgbClr val="0070C0"/>
                </a:solidFill>
                <a:cs typeface="EucrosiaUPC" pitchFamily="18" charset="-34"/>
              </a:rPr>
              <a:t>0.8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cs typeface="EucrosiaUPC" pitchFamily="18" charset="-34"/>
              </a:rPr>
              <a:t>m/s</a:t>
            </a:r>
            <a:r>
              <a:rPr lang="en-US" b="1" baseline="30000" dirty="0" smtClean="0">
                <a:solidFill>
                  <a:srgbClr val="0070C0"/>
                </a:solidFill>
                <a:cs typeface="EucrosiaUPC" pitchFamily="18" charset="-34"/>
              </a:rPr>
              <a:t>2</a:t>
            </a:r>
            <a:endParaRPr lang="th-TH" b="1" baseline="30000" dirty="0" smtClean="0">
              <a:solidFill>
                <a:srgbClr val="0070C0"/>
              </a:solidFill>
              <a:cs typeface="EucrosiaUPC" pitchFamily="18" charset="-34"/>
            </a:endParaRPr>
          </a:p>
          <a:p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	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4. รัศมี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ของโลกเท่ากับ  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6.3 x 10</a:t>
            </a:r>
            <a:r>
              <a:rPr lang="en-US" b="1" baseline="30000" dirty="0" smtClean="0">
                <a:solidFill>
                  <a:srgbClr val="00B050"/>
                </a:solidFill>
                <a:cs typeface="EucrosiaUPC" pitchFamily="18" charset="-34"/>
              </a:rPr>
              <a:t>6</a:t>
            </a:r>
            <a:r>
              <a:rPr lang="en-US" b="1" dirty="0" smtClean="0">
                <a:solidFill>
                  <a:srgbClr val="00B050"/>
                </a:solidFill>
                <a:cs typeface="EucrosiaUPC" pitchFamily="18" charset="-34"/>
              </a:rPr>
              <a:t> m 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หมุนรอบตัวเอง  1  รอบ ใช้เวลา  24  ชั่วโมง  ความเร่งในแนวรัศมีของวัตถุที่วางอยู่บนผิวโลกบริเวณเส้นศูนย์สูตร มีค่าเป็นเท่าใด</a:t>
            </a:r>
            <a:endParaRPr lang="th-TH" b="1" dirty="0">
              <a:solidFill>
                <a:srgbClr val="00B050"/>
              </a:solidFill>
              <a:cs typeface="EucrosiaUPC" pitchFamily="18" charset="-34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5. วัตถุ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ผูกติดปลายเชือกเส้นหนึ่ง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จากนั้นแกว่งเป็นวงกลมสม่ำเสมอตามแนวราบแบบฐานกรวย ถ้ารัศมีของการแกว่งเป็นวงกลมยาว  30  เซนติเมตร  และมวลของวัตถุหนัก  0.5  กิโลกรัม  เส้นเชือกยาว 50 เซนติเมตร จงหาว่าอัตราเร็วเชิงมุมของการแกว่งเป็นกี่</a:t>
            </a:r>
            <a:r>
              <a:rPr lang="th-TH" b="1" dirty="0" err="1" smtClean="0">
                <a:solidFill>
                  <a:srgbClr val="00B050"/>
                </a:solidFill>
                <a:cs typeface="EucrosiaUPC" pitchFamily="18" charset="-34"/>
              </a:rPr>
              <a:t>เรเดียนต่อ</a:t>
            </a:r>
            <a:r>
              <a:rPr lang="th-TH" b="1" dirty="0" smtClean="0">
                <a:solidFill>
                  <a:srgbClr val="00B050"/>
                </a:solidFill>
                <a:cs typeface="EucrosiaUPC" pitchFamily="18" charset="-34"/>
              </a:rPr>
              <a:t>วินาที</a:t>
            </a:r>
          </a:p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6. เหรียญ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ห้าบาทวางอยู่ที่ระยะ  </a:t>
            </a:r>
            <a:r>
              <a:rPr lang="en-US" b="1" dirty="0" smtClean="0">
                <a:solidFill>
                  <a:srgbClr val="0070C0"/>
                </a:solidFill>
                <a:cs typeface="EucrosiaUPC" pitchFamily="18" charset="-34"/>
              </a:rPr>
              <a:t>20  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เซนติเมตร  จากศูนย์กลางแผ่นเสียง ถ้าสัมประสิทธิ์ความเสียดทานสถิต ระหว่างเหรียญและแผ่นเสียงเป็น  </a:t>
            </a:r>
            <a:r>
              <a:rPr lang="en-US" b="1" dirty="0" smtClean="0">
                <a:solidFill>
                  <a:srgbClr val="0070C0"/>
                </a:solidFill>
                <a:cs typeface="EucrosiaUPC" pitchFamily="18" charset="-34"/>
              </a:rPr>
              <a:t>0.125 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 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จงคำนวณหาจำนวนรอบที่มากที่สุดใน  </a:t>
            </a:r>
            <a:r>
              <a:rPr lang="en-US" b="1" dirty="0" smtClean="0">
                <a:solidFill>
                  <a:srgbClr val="0070C0"/>
                </a:solidFill>
                <a:cs typeface="EucrosiaUPC" pitchFamily="18" charset="-34"/>
              </a:rPr>
              <a:t>1 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 วินาที 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ที่แผ่นเสียงหมุนแล้วเหรียญยังคงอยู่นิ่งเทียบกับ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แผ่นเสียง</a:t>
            </a:r>
          </a:p>
          <a:p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	7. ทองคำก้อนหนึ่งวางอยู่บนแผ่นจานราบที่หมุนได้ในแนวระดับ สัมประสิทธิ์แรงเสียดทานสถิตระหว่างทองคำกับแผ่นจานเท่ากับ 0.8 และวางอยู่ที่ระยะ 0.2 เมตร จากจานหมุน ถ้าไม่ต้องการให้วัตถุไถลขณะที่จานกำลังหมุน จานหมุนจะต้องหมุนด้วยความเร็วเชิงมุมเท่าใด</a:t>
            </a:r>
            <a:endParaRPr lang="th-TH" b="1" dirty="0">
              <a:solidFill>
                <a:srgbClr val="0070C0"/>
              </a:solidFill>
              <a:cs typeface="Eucrosia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3505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การเคลื่อนที่แบบวงกลม </a:t>
            </a:r>
          </a:p>
          <a:p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  </a:t>
            </a:r>
          </a:p>
          <a:p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การเคลื่อนที่ในแนววงกลม หมายถึง การเคลื่อนที่ ที่มีการเปลี่ยนแปลงความเร็วตลอดเวลา ถึงแม้อัตราเร็วจะคงที่ แต่เวกเตอร์ของความเร็วเปลี่ยนแปลง เช่น รถวิ่งบนถนนโค้ง  รถมอเตอร์</a:t>
            </a:r>
            <a:r>
              <a:rPr lang="th-TH" b="1" dirty="0" err="1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ไซต์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ไต่ถัง  การโคจรของดาวเทียมรอบโลก</a:t>
            </a:r>
            <a:endParaRPr lang="th-TH" b="1" dirty="0">
              <a:solidFill>
                <a:srgbClr val="00B05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3" name="รูปภาพ 2" descr="slide0004_image0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066799"/>
            <a:ext cx="3733800" cy="4372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8</a:t>
            </a:r>
            <a:r>
              <a:rPr lang="th-TH" b="1" dirty="0" smtClean="0">
                <a:solidFill>
                  <a:srgbClr val="0070C0"/>
                </a:solidFill>
                <a:cs typeface="EucrosiaUPC" pitchFamily="18" charset="-34"/>
              </a:rPr>
              <a:t>. รถยนต์มวล 1000 กิโลกรัม ถ้าวิ่งเลี้ยวโค้งบนถนนซึ่งมีรัศมีความโค้ง 100 เมตร ด้วยอัตราเร็ว 36 กิโลเมตรต่อชั่วโมง จะต้องการแรงสู่ศูนย์กลางขนาดเทียบเท่ากับน้ำหนักของมวลกี่กิโลกรัม	</a:t>
            </a:r>
            <a:endParaRPr lang="th-TH" b="1" dirty="0">
              <a:solidFill>
                <a:srgbClr val="00B050"/>
              </a:solidFill>
              <a:cs typeface="EucrosiaUPC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33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ปริมาณที่เกี่ยวข้องกับการเคลื่อนที่แบบวงกลมด้วยอัตราเร็วคงที่</a:t>
            </a:r>
            <a:endParaRPr lang="th-TH" sz="32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396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1.คาบ </a:t>
            </a:r>
            <a:r>
              <a:rPr lang="en-US" sz="2400" b="1" dirty="0" smtClean="0">
                <a:solidFill>
                  <a:srgbClr val="00B050"/>
                </a:solidFill>
                <a:latin typeface="Book Antiqua" pitchFamily="18" charset="0"/>
                <a:cs typeface="Browallia New" pitchFamily="34" charset="-34"/>
              </a:rPr>
              <a:t>(Period) "T"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คือ เวลาที่วัตถุเคลื่อนที่ครบ 1 รอบ หน่วยเป็นวินาที่/รอบ</a:t>
            </a:r>
            <a:b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หรือวินาที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2.ความถี่ </a:t>
            </a:r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  <a:cs typeface="Browallia New" pitchFamily="34" charset="-34"/>
              </a:rPr>
              <a:t>(Frequency) "f"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คือ จำนวนรอบที่วัตถุเคลื่อนที่ได้ภายในเวลา 1 วินาที หน่วยเป็นรอบ/วินาที หรือ เฮิรตซ์ 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(Hz)</a:t>
            </a:r>
            <a:endParaRPr lang="th-TH" sz="24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pic>
        <p:nvPicPr>
          <p:cNvPr id="5" name="รูปภาพ 4" descr="p1_pic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524000"/>
            <a:ext cx="2717800" cy="2540000"/>
          </a:xfrm>
          <a:prstGeom prst="rect">
            <a:avLst/>
          </a:prstGeom>
        </p:spPr>
      </p:pic>
      <p:pic>
        <p:nvPicPr>
          <p:cNvPr id="1026" name="Picture 2" descr="http://student.nu.ac.th/phyedu12/p1_sort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0"/>
            <a:ext cx="1600200" cy="1221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81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ความสัมพันธ์ระหว่าง อัตราเร็ว</a:t>
            </a:r>
            <a:r>
              <a:rPr lang="en-US" sz="32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, </a:t>
            </a:r>
            <a:r>
              <a:rPr lang="th-TH" sz="32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คาบ และความถี่</a:t>
            </a:r>
            <a:endParaRPr lang="th-TH" sz="3200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	วัตถุเคลื่อนที่เป็นวงกลมรอบจุด </a:t>
            </a:r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  <a:cs typeface="Browallia New" pitchFamily="34" charset="-34"/>
              </a:rPr>
              <a:t>O</a:t>
            </a:r>
            <a:r>
              <a:rPr lang="en-US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มีรัศมี </a:t>
            </a:r>
            <a:r>
              <a:rPr lang="en-US" sz="2400" b="1" i="1" dirty="0" smtClean="0">
                <a:solidFill>
                  <a:srgbClr val="0070C0"/>
                </a:solidFill>
                <a:latin typeface="Book Antiqua" pitchFamily="18" charset="0"/>
                <a:cs typeface="Browallia New" pitchFamily="34" charset="-34"/>
              </a:rPr>
              <a:t>r 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ด้วยอัตราเร็วคงที่ เมื่อพิจารณาการเคลื่อนที่ครบ 1 รอบ</a:t>
            </a:r>
            <a:endParaRPr lang="th-TH" b="1" dirty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4" name="รูปภาพ 3" descr="p1_pic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219200"/>
            <a:ext cx="2717800" cy="2540000"/>
          </a:xfrm>
          <a:prstGeom prst="rect">
            <a:avLst/>
          </a:prstGeom>
        </p:spPr>
      </p:pic>
      <p:pic>
        <p:nvPicPr>
          <p:cNvPr id="6" name="รูปภาพ 5" descr="25_4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1752600"/>
            <a:ext cx="4724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7030A0"/>
                </a:solidFill>
                <a:latin typeface="Browallia New" pitchFamily="34" charset="-34"/>
                <a:cs typeface="Browallia New" pitchFamily="34" charset="-34"/>
              </a:rPr>
              <a:t>ความเร่งสู่ศูนย์กลาง </a:t>
            </a:r>
            <a:r>
              <a:rPr lang="en-US" sz="2400" b="1" dirty="0" smtClean="0">
                <a:solidFill>
                  <a:srgbClr val="7030A0"/>
                </a:solidFill>
                <a:latin typeface="Book Antiqua" pitchFamily="18" charset="0"/>
                <a:cs typeface="Browallia New" pitchFamily="34" charset="-34"/>
              </a:rPr>
              <a:t>(a)</a:t>
            </a:r>
            <a:endParaRPr lang="th-TH" sz="2400" dirty="0">
              <a:solidFill>
                <a:srgbClr val="7030A0"/>
              </a:solidFill>
              <a:latin typeface="Book Antiqua" pitchFamily="18" charset="0"/>
              <a:cs typeface="Browallia New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วัตถุที่เคลื่อนที่เป็นวงกลมจะเกิดความเร่ง 2 แนว คือ ความเร็วแนวเส้นสัมผัสวงกลม และความเร่งแนวรัศมีหรือความเร่งสู่ศูนย์กลาง </a:t>
            </a:r>
            <a:endParaRPr lang="th-TH" b="1" dirty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048000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ถ้าวัตถุเคลื่อนที่ด้วย</a:t>
            </a:r>
            <a:r>
              <a:rPr lang="th-TH" b="1" dirty="0" smtClean="0">
                <a:solidFill>
                  <a:srgbClr val="7030A0"/>
                </a:solidFill>
                <a:latin typeface="Browallia New" pitchFamily="34" charset="-34"/>
                <a:cs typeface="Browallia New" pitchFamily="34" charset="-34"/>
              </a:rPr>
              <a:t>อัตราเร็วคงที่ 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เช่น วงกลมในแนวระนาบ  จะเกิดความเร่งสู่ศูนย์กลางเพียงแนวเดียว</a:t>
            </a:r>
            <a:b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           การที่วัตถุมีอัตราเร็วเท่าเดิม แต่ทิศทางเปลี่ยนแปลงตลอดเวลา ย่อมหมายความว่า ต้องมีความเร็วอื่นมาเกี่ยวข้องด้วย ความเร็วที่มาเกี่ยวข้องนี้จะพิสูจน์ได้ว่า มีทิศทางเข้าสู่จุดศูนย์กลางของการเคลื่อนที่ และความเร็วนี้เมื่อเทียบกับเวลาจะเป็นความเร่งซึ่งมีค่าแปรผันตรงกับความเร็วยกกำลังสองและแปรผกผันกับรัศมีความโค้ง</a:t>
            </a:r>
          </a:p>
        </p:txBody>
      </p:sp>
      <p:pic>
        <p:nvPicPr>
          <p:cNvPr id="5" name="รูปภาพ 4" descr="p1_sort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295400"/>
            <a:ext cx="1704975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7030A0"/>
                </a:solidFill>
                <a:latin typeface="Browallia New" pitchFamily="34" charset="-34"/>
                <a:cs typeface="Browallia New" pitchFamily="34" charset="-34"/>
              </a:rPr>
              <a:t>การหาแรงที่ทำให้วัตถุเคลื่อนที่แบบวงกลม</a:t>
            </a:r>
            <a:endParaRPr lang="th-TH" sz="3200" dirty="0">
              <a:solidFill>
                <a:srgbClr val="7030A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954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จากกฎการเคลื่อนที่ข้อที่สองของ</a:t>
            </a:r>
            <a:r>
              <a:rPr lang="th-TH" b="1" dirty="0" err="1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นิว</a:t>
            </a:r>
            <a:r>
              <a:rPr lang="th-TH" b="1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ตัน และการเคลื่อนที่แบบวงกลม แรงลัพธ์ที่มากระทำต่อวัตถุกับความเร่งของวัตถุจะมีทิศทางเดียวกัน คือทิศพุ่งเข้าหาจุดศูนย์กลาง ซึ่งเขียนเป็นสมการได้ว่า</a:t>
            </a:r>
            <a:endParaRPr lang="th-TH" b="1" dirty="0">
              <a:solidFill>
                <a:srgbClr val="00B05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4" name="รูปภาพ 3" descr="p1_sort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120298"/>
            <a:ext cx="4495800" cy="3073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896</Words>
  <Application>Microsoft Office PowerPoint</Application>
  <PresentationFormat>On-screen Show (4:3)</PresentationFormat>
  <Paragraphs>189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ชุดรูปแบบของ Office</vt:lpstr>
      <vt:lpstr>การเคลื่อนที่แบบววงกลม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การเคลื่อนที่ในแนววงกลม</dc:title>
  <dc:creator>owner</dc:creator>
  <cp:lastModifiedBy>SATIT</cp:lastModifiedBy>
  <cp:revision>68</cp:revision>
  <dcterms:created xsi:type="dcterms:W3CDTF">2009-01-30T20:28:23Z</dcterms:created>
  <dcterms:modified xsi:type="dcterms:W3CDTF">2010-12-16T07:24:13Z</dcterms:modified>
</cp:coreProperties>
</file>