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Default Extension="png" ContentType="image/png"/>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31" r:id="rId3"/>
    <p:sldId id="300" r:id="rId4"/>
    <p:sldId id="289" r:id="rId5"/>
    <p:sldId id="320" r:id="rId6"/>
    <p:sldId id="319" r:id="rId7"/>
    <p:sldId id="325" r:id="rId8"/>
    <p:sldId id="295" r:id="rId9"/>
    <p:sldId id="308" r:id="rId10"/>
    <p:sldId id="309" r:id="rId11"/>
    <p:sldId id="296" r:id="rId12"/>
    <p:sldId id="307" r:id="rId13"/>
    <p:sldId id="297" r:id="rId14"/>
    <p:sldId id="310" r:id="rId15"/>
    <p:sldId id="290" r:id="rId16"/>
    <p:sldId id="318" r:id="rId17"/>
    <p:sldId id="323" r:id="rId18"/>
    <p:sldId id="324" r:id="rId19"/>
    <p:sldId id="322" r:id="rId20"/>
    <p:sldId id="321" r:id="rId21"/>
    <p:sldId id="298" r:id="rId22"/>
    <p:sldId id="299" r:id="rId23"/>
    <p:sldId id="374" r:id="rId24"/>
    <p:sldId id="283" r:id="rId25"/>
    <p:sldId id="372" r:id="rId26"/>
    <p:sldId id="373" r:id="rId27"/>
    <p:sldId id="375" r:id="rId28"/>
    <p:sldId id="376" r:id="rId29"/>
    <p:sldId id="377" r:id="rId30"/>
    <p:sldId id="301" r:id="rId31"/>
    <p:sldId id="302" r:id="rId32"/>
    <p:sldId id="337" r:id="rId33"/>
    <p:sldId id="338" r:id="rId34"/>
    <p:sldId id="333" r:id="rId35"/>
    <p:sldId id="334" r:id="rId36"/>
    <p:sldId id="335" r:id="rId37"/>
    <p:sldId id="336" r:id="rId38"/>
    <p:sldId id="332" r:id="rId39"/>
    <p:sldId id="347" r:id="rId40"/>
    <p:sldId id="340" r:id="rId41"/>
    <p:sldId id="341" r:id="rId42"/>
    <p:sldId id="339" r:id="rId43"/>
    <p:sldId id="342" r:id="rId44"/>
    <p:sldId id="343" r:id="rId45"/>
    <p:sldId id="344" r:id="rId46"/>
    <p:sldId id="345" r:id="rId47"/>
    <p:sldId id="346" r:id="rId48"/>
    <p:sldId id="350" r:id="rId49"/>
    <p:sldId id="348" r:id="rId50"/>
    <p:sldId id="349" r:id="rId51"/>
    <p:sldId id="355" r:id="rId52"/>
    <p:sldId id="351" r:id="rId53"/>
    <p:sldId id="370" r:id="rId54"/>
    <p:sldId id="371" r:id="rId55"/>
    <p:sldId id="380" r:id="rId56"/>
    <p:sldId id="356" r:id="rId57"/>
    <p:sldId id="357" r:id="rId58"/>
    <p:sldId id="359" r:id="rId59"/>
    <p:sldId id="352" r:id="rId60"/>
    <p:sldId id="353" r:id="rId61"/>
    <p:sldId id="354" r:id="rId62"/>
    <p:sldId id="360" r:id="rId63"/>
    <p:sldId id="361" r:id="rId64"/>
    <p:sldId id="362" r:id="rId65"/>
    <p:sldId id="363" r:id="rId66"/>
    <p:sldId id="257" r:id="rId67"/>
    <p:sldId id="258" r:id="rId68"/>
    <p:sldId id="259" r:id="rId69"/>
    <p:sldId id="260" r:id="rId70"/>
    <p:sldId id="261" r:id="rId71"/>
    <p:sldId id="262" r:id="rId72"/>
    <p:sldId id="263" r:id="rId73"/>
    <p:sldId id="264" r:id="rId74"/>
    <p:sldId id="265" r:id="rId75"/>
    <p:sldId id="266" r:id="rId76"/>
    <p:sldId id="267" r:id="rId77"/>
    <p:sldId id="285" r:id="rId78"/>
    <p:sldId id="268" r:id="rId79"/>
    <p:sldId id="269" r:id="rId80"/>
    <p:sldId id="378" r:id="rId81"/>
    <p:sldId id="303" r:id="rId82"/>
    <p:sldId id="305" r:id="rId83"/>
    <p:sldId id="304" r:id="rId84"/>
    <p:sldId id="287" r:id="rId85"/>
    <p:sldId id="288" r:id="rId86"/>
    <p:sldId id="379" r:id="rId87"/>
    <p:sldId id="364" r:id="rId88"/>
    <p:sldId id="365" r:id="rId89"/>
    <p:sldId id="366" r:id="rId90"/>
    <p:sldId id="367" r:id="rId91"/>
    <p:sldId id="272" r:id="rId92"/>
    <p:sldId id="275" r:id="rId93"/>
    <p:sldId id="311" r:id="rId94"/>
    <p:sldId id="312" r:id="rId95"/>
    <p:sldId id="317" r:id="rId96"/>
    <p:sldId id="313" r:id="rId97"/>
    <p:sldId id="314" r:id="rId98"/>
    <p:sldId id="315" r:id="rId99"/>
    <p:sldId id="316" r:id="rId100"/>
    <p:sldId id="276" r:id="rId101"/>
    <p:sldId id="277" r:id="rId102"/>
    <p:sldId id="278" r:id="rId103"/>
    <p:sldId id="279" r:id="rId104"/>
    <p:sldId id="280" r:id="rId105"/>
    <p:sldId id="281" r:id="rId106"/>
    <p:sldId id="282" r:id="rId107"/>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ลักษณะสีปานกลาง 2 - เน้น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ลักษณะสีปานกลาง 2 - เน้น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ลักษณะสีปานกลาง 2 - เน้น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ลักษณะสีปานกลาง 4 - เน้น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350"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FA73D3-3ACC-40A1-8250-90A7FFAF496F}" type="datetimeFigureOut">
              <a:rPr lang="th-TH" smtClean="0"/>
              <a:pPr/>
              <a:t>04/04/52</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8ECA7-14E3-42DB-AEA1-442BC04D5A3A}"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a:t>
            </a:fld>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a:t>
            </a:fld>
            <a:endParaRPr lang="th-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11</a:t>
            </a:fld>
            <a:endParaRPr lang="th-T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12</a:t>
            </a:fld>
            <a:endParaRPr lang="th-T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13</a:t>
            </a:fld>
            <a:endParaRPr lang="th-T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14</a:t>
            </a:fld>
            <a:endParaRPr lang="th-T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15</a:t>
            </a:fld>
            <a:endParaRPr lang="th-T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16</a:t>
            </a:fld>
            <a:endParaRPr lang="th-T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17</a:t>
            </a:fld>
            <a:endParaRPr lang="th-T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18</a:t>
            </a:fld>
            <a:endParaRPr lang="th-T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19</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2</a:t>
            </a:fld>
            <a:endParaRPr lang="th-T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20</a:t>
            </a:fld>
            <a:endParaRPr lang="th-T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21</a:t>
            </a:fld>
            <a:endParaRPr lang="th-T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22</a:t>
            </a:fld>
            <a:endParaRPr lang="th-T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23</a:t>
            </a:fld>
            <a:endParaRPr lang="th-T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24</a:t>
            </a:fld>
            <a:endParaRPr lang="th-T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30</a:t>
            </a:fld>
            <a:endParaRPr lang="th-T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31</a:t>
            </a:fld>
            <a:endParaRPr lang="th-T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32</a:t>
            </a:fld>
            <a:endParaRPr lang="th-T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33</a:t>
            </a:fld>
            <a:endParaRPr lang="th-T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34</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a:t>
            </a:fld>
            <a:endParaRPr lang="th-T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35</a:t>
            </a:fld>
            <a:endParaRPr lang="th-T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36</a:t>
            </a:fld>
            <a:endParaRPr lang="th-T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37</a:t>
            </a:fld>
            <a:endParaRPr lang="th-T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38</a:t>
            </a:fld>
            <a:endParaRPr lang="th-T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39</a:t>
            </a:fld>
            <a:endParaRPr lang="th-T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40</a:t>
            </a:fld>
            <a:endParaRPr lang="th-T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41</a:t>
            </a:fld>
            <a:endParaRPr lang="th-T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42</a:t>
            </a:fld>
            <a:endParaRPr lang="th-T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43</a:t>
            </a:fld>
            <a:endParaRPr lang="th-T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44</a:t>
            </a:fld>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a:t>
            </a:fld>
            <a:endParaRPr lang="th-T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45</a:t>
            </a:fld>
            <a:endParaRPr lang="th-T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46</a:t>
            </a:fld>
            <a:endParaRPr lang="th-T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47</a:t>
            </a:fld>
            <a:endParaRPr lang="th-T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48</a:t>
            </a:fld>
            <a:endParaRPr lang="th-T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49</a:t>
            </a:fld>
            <a:endParaRPr lang="th-T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50</a:t>
            </a:fld>
            <a:endParaRPr lang="th-TH"/>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51</a:t>
            </a:fld>
            <a:endParaRPr lang="th-TH"/>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52</a:t>
            </a:fld>
            <a:endParaRPr lang="th-TH"/>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55</a:t>
            </a:fld>
            <a:endParaRPr lang="th-TH"/>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56</a:t>
            </a:fld>
            <a:endParaRPr 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a:t>
            </a:fld>
            <a:endParaRPr lang="th-TH"/>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57</a:t>
            </a:fld>
            <a:endParaRPr lang="th-TH"/>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58</a:t>
            </a:fld>
            <a:endParaRPr lang="th-TH"/>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59</a:t>
            </a:fld>
            <a:endParaRPr lang="th-TH"/>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60</a:t>
            </a:fld>
            <a:endParaRPr lang="th-TH"/>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61</a:t>
            </a:fld>
            <a:endParaRPr lang="th-TH"/>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62</a:t>
            </a:fld>
            <a:endParaRPr lang="th-TH"/>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63</a:t>
            </a:fld>
            <a:endParaRPr lang="th-TH"/>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64</a:t>
            </a:fld>
            <a:endParaRPr lang="th-TH"/>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65</a:t>
            </a:fld>
            <a:endParaRPr lang="th-TH"/>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66</a:t>
            </a:fld>
            <a:endParaRPr lang="th-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a:t>
            </a:fld>
            <a:endParaRPr lang="th-TH"/>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67</a:t>
            </a:fld>
            <a:endParaRPr lang="th-TH"/>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68</a:t>
            </a:fld>
            <a:endParaRPr lang="th-TH"/>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69</a:t>
            </a:fld>
            <a:endParaRPr lang="th-TH"/>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70</a:t>
            </a:fld>
            <a:endParaRPr lang="th-TH"/>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71</a:t>
            </a:fld>
            <a:endParaRPr lang="th-TH"/>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72</a:t>
            </a:fld>
            <a:endParaRPr lang="th-TH"/>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73</a:t>
            </a:fld>
            <a:endParaRPr lang="th-TH"/>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74</a:t>
            </a:fld>
            <a:endParaRPr lang="th-TH"/>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75</a:t>
            </a:fld>
            <a:endParaRPr lang="th-TH"/>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76</a:t>
            </a:fld>
            <a:endParaRPr 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a:t>
            </a:fld>
            <a:endParaRPr lang="th-TH"/>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77</a:t>
            </a:fld>
            <a:endParaRPr lang="th-TH"/>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78</a:t>
            </a:fld>
            <a:endParaRPr lang="th-TH"/>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79</a:t>
            </a:fld>
            <a:endParaRPr lang="th-TH"/>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81</a:t>
            </a:fld>
            <a:endParaRPr lang="th-TH"/>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82</a:t>
            </a:fld>
            <a:endParaRPr lang="th-TH"/>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83</a:t>
            </a:fld>
            <a:endParaRPr lang="th-TH"/>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84</a:t>
            </a:fld>
            <a:endParaRPr lang="th-TH"/>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85</a:t>
            </a:fld>
            <a:endParaRPr lang="th-TH"/>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91</a:t>
            </a:fld>
            <a:endParaRPr lang="th-TH"/>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92</a:t>
            </a:fld>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8</a:t>
            </a:fld>
            <a:endParaRPr lang="th-TH"/>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93</a:t>
            </a:fld>
            <a:endParaRPr lang="th-TH"/>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94</a:t>
            </a:fld>
            <a:endParaRPr lang="th-TH"/>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95</a:t>
            </a:fld>
            <a:endParaRPr lang="th-TH"/>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96</a:t>
            </a:fld>
            <a:endParaRPr lang="th-TH"/>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97</a:t>
            </a:fld>
            <a:endParaRPr lang="th-TH"/>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98</a:t>
            </a:fld>
            <a:endParaRPr lang="th-TH"/>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99</a:t>
            </a:fld>
            <a:endParaRPr lang="th-TH"/>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100</a:t>
            </a:fld>
            <a:endParaRPr lang="th-TH"/>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101</a:t>
            </a:fld>
            <a:endParaRPr lang="th-TH"/>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102</a:t>
            </a:fld>
            <a:endParaRPr lang="th-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9</a:t>
            </a:fld>
            <a:endParaRPr lang="th-TH"/>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103</a:t>
            </a:fld>
            <a:endParaRPr lang="th-TH"/>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104</a:t>
            </a:fld>
            <a:endParaRPr lang="th-TH"/>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105</a:t>
            </a:fld>
            <a:endParaRPr lang="th-TH"/>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0828ECA7-14E3-42DB-AEA1-442BC04D5A3A}" type="slidenum">
              <a:rPr lang="th-TH" smtClean="0"/>
              <a:pPr/>
              <a:t>106</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fld id="{304EF7B1-A54D-47B1-9E50-5E48EF9C0825}" type="datetimeFigureOut">
              <a:rPr lang="th-TH" smtClean="0"/>
              <a:pPr/>
              <a:t>04/04/52</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304EF7B1-A54D-47B1-9E50-5E48EF9C0825}" type="datetimeFigureOut">
              <a:rPr lang="th-TH" smtClean="0"/>
              <a:pPr/>
              <a:t>04/04/52</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304EF7B1-A54D-47B1-9E50-5E48EF9C0825}" type="datetimeFigureOut">
              <a:rPr lang="th-TH" smtClean="0"/>
              <a:pPr/>
              <a:t>04/04/52</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304EF7B1-A54D-47B1-9E50-5E48EF9C0825}" type="datetimeFigureOut">
              <a:rPr lang="th-TH" smtClean="0"/>
              <a:pPr/>
              <a:t>04/04/52</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304EF7B1-A54D-47B1-9E50-5E48EF9C0825}" type="datetimeFigureOut">
              <a:rPr lang="th-TH" smtClean="0"/>
              <a:pPr/>
              <a:t>04/04/52</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304EF7B1-A54D-47B1-9E50-5E48EF9C0825}" type="datetimeFigureOut">
              <a:rPr lang="th-TH" smtClean="0"/>
              <a:pPr/>
              <a:t>04/04/52</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304EF7B1-A54D-47B1-9E50-5E48EF9C0825}" type="datetimeFigureOut">
              <a:rPr lang="th-TH" smtClean="0"/>
              <a:pPr/>
              <a:t>04/04/52</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304EF7B1-A54D-47B1-9E50-5E48EF9C0825}" type="datetimeFigureOut">
              <a:rPr lang="th-TH" smtClean="0"/>
              <a:pPr/>
              <a:t>04/04/52</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304EF7B1-A54D-47B1-9E50-5E48EF9C0825}" type="datetimeFigureOut">
              <a:rPr lang="th-TH" smtClean="0"/>
              <a:pPr/>
              <a:t>04/04/52</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304EF7B1-A54D-47B1-9E50-5E48EF9C0825}" type="datetimeFigureOut">
              <a:rPr lang="th-TH" smtClean="0"/>
              <a:pPr/>
              <a:t>04/04/52</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304EF7B1-A54D-47B1-9E50-5E48EF9C0825}" type="datetimeFigureOut">
              <a:rPr lang="th-TH" smtClean="0"/>
              <a:pPr/>
              <a:t>04/04/52</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518B53B6-A6ED-436A-80FF-7173CB95E69A}"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EF7B1-A54D-47B1-9E50-5E48EF9C0825}" type="datetimeFigureOut">
              <a:rPr lang="th-TH" smtClean="0"/>
              <a:pPr/>
              <a:t>04/04/52</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B53B6-A6ED-436A-80FF-7173CB95E69A}"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2.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hyperlink" Target="http://th.wikipedia.org/wiki/%E0%B8%A0%E0%B8%B2%E0%B8%A9%E0%B8%B2%E0%B8%81%E0%B8%A3%E0%B8%B5%E0%B8%81" TargetMode="External"/><Relationship Id="rId3" Type="http://schemas.openxmlformats.org/officeDocument/2006/relationships/hyperlink" Target="http://th.wikipedia.org/w/index.php?title=%E0%B8%A7%E0%B8%B1%E0%B8%95%E0%B8%96%E0%B8%B8%E0%B8%97%E0%B8%A3%E0%B8%87%E0%B8%95%E0%B8%B1%E0%B8%99&amp;action=edit&amp;redlink=1" TargetMode="External"/><Relationship Id="rId7" Type="http://schemas.openxmlformats.org/officeDocument/2006/relationships/hyperlink" Target="http://th.wikipedia.org/wiki/%E0%B9%80%E0%B8%A3%E0%B9%80%E0%B8%94%E0%B8%B5%E0%B8%A2%E0%B8%99"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hyperlink" Target="http://th.wikipedia.org/wiki/%E0%B8%AA%E0%B8%B2%E0%B8%A1%E0%B8%A1%E0%B8%B4%E0%B8%95%E0%B8%B4" TargetMode="External"/><Relationship Id="rId5" Type="http://schemas.openxmlformats.org/officeDocument/2006/relationships/hyperlink" Target="http://th.wikipedia.org/w/index.php?title=%E0%B8%9B%E0%B8%A3%E0%B8%B4%E0%B8%A0%E0%B8%B9%E0%B8%A1%E0%B8%B4&amp;action=edit&amp;redlink=1" TargetMode="External"/><Relationship Id="rId10" Type="http://schemas.openxmlformats.org/officeDocument/2006/relationships/hyperlink" Target="http://th.wikipedia.org/w/index.php?title=%E0%B8%84%E0%B8%A7%E0%B8%B2%E0%B8%A1%E0%B9%84%E0%B8%A3%E0%B9%89%E0%B8%A1%E0%B8%B4%E0%B8%95%E0%B8%B4&amp;action=edit&amp;redlink=1" TargetMode="External"/><Relationship Id="rId4" Type="http://schemas.openxmlformats.org/officeDocument/2006/relationships/hyperlink" Target="http://th.wikipedia.org/w/index.php?title=%E0%B8%AA%E0%B8%AD%E0%B8%87%E0%B8%A1%E0%B8%B4%E0%B8%95%E0%B8%B4&amp;action=edit&amp;redlink=1" TargetMode="External"/><Relationship Id="rId9" Type="http://schemas.openxmlformats.org/officeDocument/2006/relationships/hyperlink" Target="http://th.wikipedia.org/wiki/%E0%B9%80%E0%B8%AD%E0%B8%AA%E0%B9%84%E0%B8%A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4648200" cy="1815882"/>
          </a:xfrm>
          <a:prstGeom prst="rect">
            <a:avLst/>
          </a:prstGeom>
          <a:noFill/>
        </p:spPr>
        <p:txBody>
          <a:bodyPr wrap="square" rtlCol="0">
            <a:spAutoFit/>
          </a:bodyPr>
          <a:lstStyle/>
          <a:p>
            <a:pPr algn="ctr"/>
            <a:r>
              <a:rPr lang="th-TH" b="1" dirty="0" smtClean="0">
                <a:solidFill>
                  <a:srgbClr val="FF0000"/>
                </a:solidFill>
                <a:latin typeface="Angsana New" pitchFamily="18" charset="-34"/>
                <a:cs typeface="Angsana New" pitchFamily="18" charset="-34"/>
              </a:rPr>
              <a:t>โลกแห่งฟิสิกส์</a:t>
            </a:r>
          </a:p>
          <a:p>
            <a:pPr algn="ctr"/>
            <a:r>
              <a:rPr lang="th-TH" b="1" dirty="0" smtClean="0">
                <a:solidFill>
                  <a:srgbClr val="FF0000"/>
                </a:solidFill>
                <a:latin typeface="Angsana New" pitchFamily="18" charset="-34"/>
                <a:cs typeface="Angsana New" pitchFamily="18" charset="-34"/>
              </a:rPr>
              <a:t>โดย</a:t>
            </a:r>
          </a:p>
          <a:p>
            <a:pPr algn="ctr"/>
            <a:r>
              <a:rPr lang="th-TH" b="1" dirty="0" err="1" smtClean="0">
                <a:solidFill>
                  <a:srgbClr val="FF0000"/>
                </a:solidFill>
                <a:latin typeface="Angsana New" pitchFamily="18" charset="-34"/>
                <a:cs typeface="Angsana New" pitchFamily="18" charset="-34"/>
              </a:rPr>
              <a:t>อาจารย์ปิ</a:t>
            </a:r>
            <a:r>
              <a:rPr lang="th-TH" b="1" dirty="0" smtClean="0">
                <a:solidFill>
                  <a:srgbClr val="FF0000"/>
                </a:solidFill>
                <a:latin typeface="Angsana New" pitchFamily="18" charset="-34"/>
                <a:cs typeface="Angsana New" pitchFamily="18" charset="-34"/>
              </a:rPr>
              <a:t>ยะ</a:t>
            </a:r>
            <a:r>
              <a:rPr lang="th-TH" b="1" dirty="0" err="1" smtClean="0">
                <a:solidFill>
                  <a:srgbClr val="FF0000"/>
                </a:solidFill>
                <a:latin typeface="Angsana New" pitchFamily="18" charset="-34"/>
                <a:cs typeface="Angsana New" pitchFamily="18" charset="-34"/>
              </a:rPr>
              <a:t>พงษ์</a:t>
            </a:r>
            <a:r>
              <a:rPr lang="th-TH" b="1" dirty="0" smtClean="0">
                <a:solidFill>
                  <a:srgbClr val="FF0000"/>
                </a:solidFill>
                <a:latin typeface="Angsana New" pitchFamily="18" charset="-34"/>
                <a:cs typeface="Angsana New" pitchFamily="18" charset="-34"/>
              </a:rPr>
              <a:t> ทวี</a:t>
            </a:r>
            <a:r>
              <a:rPr lang="th-TH" b="1" dirty="0" err="1" smtClean="0">
                <a:solidFill>
                  <a:srgbClr val="FF0000"/>
                </a:solidFill>
                <a:latin typeface="Angsana New" pitchFamily="18" charset="-34"/>
                <a:cs typeface="Angsana New" pitchFamily="18" charset="-34"/>
              </a:rPr>
              <a:t>พงษ์</a:t>
            </a:r>
            <a:endParaRPr lang="th-TH" b="1" dirty="0" smtClean="0">
              <a:solidFill>
                <a:srgbClr val="FF0000"/>
              </a:solidFill>
              <a:latin typeface="Angsana New" pitchFamily="18" charset="-34"/>
              <a:cs typeface="Angsana New" pitchFamily="18" charset="-34"/>
            </a:endParaRPr>
          </a:p>
          <a:p>
            <a:pPr algn="ctr"/>
            <a:r>
              <a:rPr lang="th-TH" b="1" dirty="0" smtClean="0">
                <a:solidFill>
                  <a:srgbClr val="FF0000"/>
                </a:solidFill>
                <a:latin typeface="Angsana New" pitchFamily="18" charset="-34"/>
                <a:cs typeface="Angsana New" pitchFamily="18" charset="-34"/>
              </a:rPr>
              <a:t>โรงเรียนสาธิตมหาวิทยาลัยราช</a:t>
            </a:r>
            <a:r>
              <a:rPr lang="th-TH" b="1" dirty="0" err="1" smtClean="0">
                <a:solidFill>
                  <a:srgbClr val="FF0000"/>
                </a:solidFill>
                <a:latin typeface="Angsana New" pitchFamily="18" charset="-34"/>
                <a:cs typeface="Angsana New" pitchFamily="18" charset="-34"/>
              </a:rPr>
              <a:t>ภัฏ</a:t>
            </a:r>
            <a:r>
              <a:rPr lang="th-TH" b="1" dirty="0" smtClean="0">
                <a:solidFill>
                  <a:srgbClr val="FF0000"/>
                </a:solidFill>
                <a:latin typeface="Angsana New" pitchFamily="18" charset="-34"/>
                <a:cs typeface="Angsana New" pitchFamily="18" charset="-34"/>
              </a:rPr>
              <a:t>สวน</a:t>
            </a:r>
            <a:r>
              <a:rPr lang="th-TH" b="1" dirty="0" err="1" smtClean="0">
                <a:solidFill>
                  <a:srgbClr val="FF0000"/>
                </a:solidFill>
                <a:latin typeface="Angsana New" pitchFamily="18" charset="-34"/>
                <a:cs typeface="Angsana New" pitchFamily="18" charset="-34"/>
              </a:rPr>
              <a:t>สุนัน</a:t>
            </a:r>
            <a:r>
              <a:rPr lang="th-TH" b="1" dirty="0" smtClean="0">
                <a:solidFill>
                  <a:srgbClr val="FF0000"/>
                </a:solidFill>
                <a:latin typeface="Angsana New" pitchFamily="18" charset="-34"/>
                <a:cs typeface="Angsana New" pitchFamily="18" charset="-34"/>
              </a:rPr>
              <a:t>ทา</a:t>
            </a:r>
            <a:endParaRPr lang="th-TH" b="1" dirty="0">
              <a:solidFill>
                <a:srgbClr val="FF0000"/>
              </a:solidFill>
              <a:latin typeface="Angsana New" pitchFamily="18" charset="-34"/>
              <a:cs typeface="Angsana New" pitchFamily="18" charset="-34"/>
            </a:endParaRPr>
          </a:p>
        </p:txBody>
      </p:sp>
      <p:pic>
        <p:nvPicPr>
          <p:cNvPr id="3" name="รูปภาพ 2" descr="one5.JPG"/>
          <p:cNvPicPr>
            <a:picLocks noChangeAspect="1"/>
          </p:cNvPicPr>
          <p:nvPr/>
        </p:nvPicPr>
        <p:blipFill>
          <a:blip r:embed="rId3" cstate="print"/>
          <a:stretch>
            <a:fillRect/>
          </a:stretch>
        </p:blipFill>
        <p:spPr>
          <a:xfrm>
            <a:off x="1524000" y="2514600"/>
            <a:ext cx="2905681" cy="3657599"/>
          </a:xfrm>
          <a:prstGeom prst="rect">
            <a:avLst/>
          </a:prstGeom>
        </p:spPr>
      </p:pic>
      <p:pic>
        <p:nvPicPr>
          <p:cNvPr id="5" name="รูปภาพ 4" descr="einstein-12.jpg"/>
          <p:cNvPicPr>
            <a:picLocks noChangeAspect="1"/>
          </p:cNvPicPr>
          <p:nvPr/>
        </p:nvPicPr>
        <p:blipFill>
          <a:blip r:embed="rId4"/>
          <a:stretch>
            <a:fillRect/>
          </a:stretch>
        </p:blipFill>
        <p:spPr>
          <a:xfrm>
            <a:off x="5412558" y="609599"/>
            <a:ext cx="3274242" cy="44852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0"/>
            <a:ext cx="8153400" cy="2062103"/>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ใบหน้าของมัมมี่ที่มีอายุประมาณสามพันปี </a:t>
            </a:r>
            <a:r>
              <a:rPr lang="th-TH" sz="3200" b="1" dirty="0" err="1" smtClean="0">
                <a:solidFill>
                  <a:srgbClr val="0070C0"/>
                </a:solidFill>
                <a:latin typeface="Angsana New" pitchFamily="18" charset="-34"/>
                <a:cs typeface="Angsana New" pitchFamily="18" charset="-34"/>
              </a:rPr>
              <a:t>ของฟาโรห์</a:t>
            </a:r>
            <a:r>
              <a:rPr lang="th-TH" sz="3200" b="1" dirty="0" smtClean="0">
                <a:solidFill>
                  <a:srgbClr val="0070C0"/>
                </a:solidFill>
                <a:latin typeface="Angsana New" pitchFamily="18" charset="-34"/>
                <a:cs typeface="Angsana New" pitchFamily="18" charset="-34"/>
              </a:rPr>
              <a:t>ราม</a:t>
            </a:r>
            <a:r>
              <a:rPr lang="th-TH" sz="3200" b="1" dirty="0" err="1" smtClean="0">
                <a:solidFill>
                  <a:srgbClr val="0070C0"/>
                </a:solidFill>
                <a:latin typeface="Angsana New" pitchFamily="18" charset="-34"/>
                <a:cs typeface="Angsana New" pitchFamily="18" charset="-34"/>
              </a:rPr>
              <a:t>เสส</a:t>
            </a:r>
            <a:r>
              <a:rPr lang="th-TH" sz="3200" b="1" dirty="0" smtClean="0">
                <a:solidFill>
                  <a:srgbClr val="0070C0"/>
                </a:solidFill>
                <a:latin typeface="Angsana New" pitchFamily="18" charset="-34"/>
                <a:cs typeface="Angsana New" pitchFamily="18" charset="-34"/>
              </a:rPr>
              <a:t>ที่ 5 แห่งอียิปต์ มีรอยแผลเป็นจากไข้ทรพิษ (ฝีดาษ) เต็มไปหมด ซึ่งนักวิทยาศาสตร์ได้สันนิษฐานว่า กษัตริย์พระองค์นี้อาจสิ้นพระชนม์ด้วยไข้ทรพิษ</a:t>
            </a:r>
            <a:endParaRPr lang="th-TH" sz="3200" b="1" dirty="0">
              <a:solidFill>
                <a:srgbClr val="0070C0"/>
              </a:solidFill>
              <a:latin typeface="Angsana New" pitchFamily="18" charset="-34"/>
              <a:cs typeface="Angsana New" pitchFamily="18" charset="-34"/>
            </a:endParaRPr>
          </a:p>
        </p:txBody>
      </p:sp>
      <p:pic>
        <p:nvPicPr>
          <p:cNvPr id="3" name="รูปภาพ 2" descr="ฟาโรห์รามเซสที่5 แห่งอียิปต์.jpg"/>
          <p:cNvPicPr>
            <a:picLocks noChangeAspect="1"/>
          </p:cNvPicPr>
          <p:nvPr/>
        </p:nvPicPr>
        <p:blipFill>
          <a:blip r:embed="rId3"/>
          <a:stretch>
            <a:fillRect/>
          </a:stretch>
        </p:blipFill>
        <p:spPr>
          <a:xfrm>
            <a:off x="1219200" y="0"/>
            <a:ext cx="6914098" cy="45720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6553200" cy="584775"/>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ความผิดพลาดหรือความไม่แน่นอนของผลลัพธ์ </a:t>
            </a:r>
            <a:r>
              <a:rPr lang="en-US" sz="3200" b="1" dirty="0" smtClean="0">
                <a:solidFill>
                  <a:srgbClr val="FF0000"/>
                </a:solidFill>
                <a:latin typeface="Angsana New" pitchFamily="18" charset="-34"/>
                <a:cs typeface="Angsana New" pitchFamily="18" charset="-34"/>
              </a:rPr>
              <a:t>(% Error)</a:t>
            </a:r>
            <a:endParaRPr lang="en-US" sz="3200" dirty="0" smtClean="0">
              <a:solidFill>
                <a:srgbClr val="FF0000"/>
              </a:solidFill>
              <a:latin typeface="Angsana New" pitchFamily="18" charset="-34"/>
              <a:cs typeface="Angsana New" pitchFamily="18" charset="-34"/>
            </a:endParaRPr>
          </a:p>
        </p:txBody>
      </p:sp>
      <p:sp>
        <p:nvSpPr>
          <p:cNvPr id="3" name="TextBox 2"/>
          <p:cNvSpPr txBox="1"/>
          <p:nvPr/>
        </p:nvSpPr>
        <p:spPr>
          <a:xfrm>
            <a:off x="1066800" y="1295400"/>
            <a:ext cx="5943600" cy="584775"/>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สูตรในการคำนวณความผิดพลาดทั่วๆไปที่ควรรู้จัก</a:t>
            </a:r>
            <a:endParaRPr lang="th-TH" sz="3200" b="1" dirty="0">
              <a:solidFill>
                <a:srgbClr val="0070C0"/>
              </a:solidFill>
              <a:latin typeface="Angsana New" pitchFamily="18" charset="-34"/>
              <a:cs typeface="Angsana New" pitchFamily="18" charset="-34"/>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h-TH"/>
          </a:p>
        </p:txBody>
      </p:sp>
      <p:pic>
        <p:nvPicPr>
          <p:cNvPr id="92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 y="2667000"/>
            <a:ext cx="7736417" cy="1133475"/>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7086600" cy="2985433"/>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ตัวอย่าง</a:t>
            </a:r>
          </a:p>
          <a:p>
            <a:r>
              <a:rPr lang="th-TH" sz="3200" b="1" dirty="0" smtClean="0">
                <a:solidFill>
                  <a:srgbClr val="0070C0"/>
                </a:solidFill>
                <a:latin typeface="Angsana New" pitchFamily="18" charset="-34"/>
                <a:cs typeface="Angsana New" pitchFamily="18" charset="-34"/>
              </a:rPr>
              <a:t>เส้นรอบโลกขององค์การนาซ่าวัดได้จริงเท่ากับ  </a:t>
            </a:r>
            <a:r>
              <a:rPr lang="en-US" sz="3200" b="1" dirty="0" smtClean="0">
                <a:solidFill>
                  <a:srgbClr val="0070C0"/>
                </a:solidFill>
                <a:latin typeface="Angsana New" pitchFamily="18" charset="-34"/>
                <a:cs typeface="Angsana New" pitchFamily="18" charset="-34"/>
              </a:rPr>
              <a:t>40,008 km</a:t>
            </a:r>
          </a:p>
          <a:p>
            <a:r>
              <a:rPr lang="th-TH" sz="3200" b="1" dirty="0" smtClean="0">
                <a:solidFill>
                  <a:srgbClr val="0070C0"/>
                </a:solidFill>
                <a:latin typeface="Angsana New" pitchFamily="18" charset="-34"/>
                <a:cs typeface="Angsana New" pitchFamily="18" charset="-34"/>
              </a:rPr>
              <a:t>ค่าที่วัดได้จากการคำนวณจากการทดลองเท่ากับ  </a:t>
            </a:r>
            <a:r>
              <a:rPr lang="en-US" sz="3200" b="1" dirty="0" smtClean="0">
                <a:solidFill>
                  <a:srgbClr val="0070C0"/>
                </a:solidFill>
                <a:latin typeface="Angsana New" pitchFamily="18" charset="-34"/>
                <a:cs typeface="Angsana New" pitchFamily="18" charset="-34"/>
              </a:rPr>
              <a:t>39,887 km</a:t>
            </a:r>
          </a:p>
          <a:p>
            <a:r>
              <a:rPr lang="th-TH" sz="3200" b="1" dirty="0" smtClean="0">
                <a:solidFill>
                  <a:srgbClr val="0070C0"/>
                </a:solidFill>
                <a:latin typeface="Angsana New" pitchFamily="18" charset="-34"/>
                <a:cs typeface="Angsana New" pitchFamily="18" charset="-34"/>
              </a:rPr>
              <a:t>จงหาว่า ความคลาดเคลื่อนที่เกิดขึ้นจากการทดลองเป็นกี่</a:t>
            </a:r>
            <a:r>
              <a:rPr lang="th-TH" sz="3200" b="1" dirty="0" err="1" smtClean="0">
                <a:solidFill>
                  <a:srgbClr val="0070C0"/>
                </a:solidFill>
                <a:latin typeface="Angsana New" pitchFamily="18" charset="-34"/>
                <a:cs typeface="Angsana New" pitchFamily="18" charset="-34"/>
              </a:rPr>
              <a:t>เปอร์เซนต์</a:t>
            </a:r>
            <a:endParaRPr lang="en-US" sz="3200" b="1" dirty="0" smtClean="0">
              <a:solidFill>
                <a:srgbClr val="0070C0"/>
              </a:solidFill>
              <a:latin typeface="Angsana New" pitchFamily="18" charset="-34"/>
              <a:cs typeface="Angsana New" pitchFamily="18" charset="-34"/>
            </a:endParaRPr>
          </a:p>
          <a:p>
            <a:endParaRPr lang="th-TH"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2743200" cy="584775"/>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จากสูตร</a:t>
            </a:r>
            <a:endParaRPr lang="th-TH" sz="3200" b="1" dirty="0">
              <a:solidFill>
                <a:srgbClr val="FF0000"/>
              </a:solidFill>
              <a:latin typeface="Angsana New" pitchFamily="18" charset="-34"/>
              <a:cs typeface="Angsana New" pitchFamily="18" charset="-34"/>
            </a:endParaRPr>
          </a:p>
        </p:txBody>
      </p:sp>
      <p:sp>
        <p:nvSpPr>
          <p:cNvPr id="3" name="TextBox 2"/>
          <p:cNvSpPr txBox="1"/>
          <p:nvPr/>
        </p:nvSpPr>
        <p:spPr>
          <a:xfrm>
            <a:off x="1219200" y="2514600"/>
            <a:ext cx="1143000" cy="1077218"/>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แทนค่าจะได้</a:t>
            </a:r>
            <a:endParaRPr lang="th-TH" sz="3200" b="1" dirty="0">
              <a:solidFill>
                <a:srgbClr val="FF0000"/>
              </a:solidFill>
              <a:latin typeface="Angsana New" pitchFamily="18" charset="-34"/>
              <a:cs typeface="Angsana New" pitchFamily="18" charset="-34"/>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h-TH"/>
          </a:p>
        </p:txBody>
      </p:sp>
      <p:pic>
        <p:nvPicPr>
          <p:cNvPr id="716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71600" y="1524000"/>
            <a:ext cx="7216321" cy="1057275"/>
          </a:xfrm>
          <a:prstGeom prst="rect">
            <a:avLst/>
          </a:prstGeom>
          <a:noFill/>
        </p:spPr>
      </p:pic>
      <p:sp>
        <p:nvSpPr>
          <p:cNvPr id="7171" name="Rectangle 3"/>
          <p:cNvSpPr>
            <a:spLocks noChangeArrowheads="1"/>
          </p:cNvSpPr>
          <p:nvPr/>
        </p:nvSpPr>
        <p:spPr bwMode="auto">
          <a:xfrm>
            <a:off x="45720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71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h-TH"/>
          </a:p>
        </p:txBody>
      </p:sp>
      <p:pic>
        <p:nvPicPr>
          <p:cNvPr id="717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3048000"/>
            <a:ext cx="5392947" cy="838200"/>
          </a:xfrm>
          <a:prstGeom prst="rect">
            <a:avLst/>
          </a:prstGeom>
          <a:noFill/>
        </p:spPr>
      </p:pic>
      <p:sp>
        <p:nvSpPr>
          <p:cNvPr id="7174" name="Rectangle 6"/>
          <p:cNvSpPr>
            <a:spLocks noChangeArrowheads="1"/>
          </p:cNvSpPr>
          <p:nvPr/>
        </p:nvSpPr>
        <p:spPr bwMode="auto">
          <a:xfrm>
            <a:off x="457200" y="96202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0" name="TextBox 9"/>
          <p:cNvSpPr txBox="1"/>
          <p:nvPr/>
        </p:nvSpPr>
        <p:spPr>
          <a:xfrm>
            <a:off x="2743200" y="4419600"/>
            <a:ext cx="4267200" cy="584775"/>
          </a:xfrm>
          <a:prstGeom prst="rect">
            <a:avLst/>
          </a:prstGeom>
          <a:noFill/>
        </p:spPr>
        <p:txBody>
          <a:bodyPr wrap="square" rtlCol="0">
            <a:spAutoFit/>
          </a:bodyPr>
          <a:lstStyle/>
          <a:p>
            <a:r>
              <a:rPr lang="en-US" sz="3200" b="1" dirty="0" smtClean="0">
                <a:solidFill>
                  <a:srgbClr val="FF0000"/>
                </a:solidFill>
                <a:latin typeface="Arial Rounded MT Bold" pitchFamily="34" charset="0"/>
              </a:rPr>
              <a:t>=  0.3 </a:t>
            </a:r>
            <a:r>
              <a:rPr lang="en-US" sz="3200" b="1" dirty="0" smtClean="0">
                <a:solidFill>
                  <a:srgbClr val="FF0000"/>
                </a:solidFill>
                <a:latin typeface="Arial Rounded MT Bold" pitchFamily="34" charset="0"/>
                <a:cs typeface="Andalus"/>
              </a:rPr>
              <a:t>%</a:t>
            </a:r>
            <a:endParaRPr lang="th-TH" sz="3200" b="1" dirty="0">
              <a:solidFill>
                <a:srgbClr val="FF0000"/>
              </a:solidFill>
              <a:latin typeface="Arial Rounded MT Bold"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81000"/>
            <a:ext cx="6324600" cy="646331"/>
          </a:xfrm>
          <a:prstGeom prst="rect">
            <a:avLst/>
          </a:prstGeom>
          <a:noFill/>
        </p:spPr>
        <p:txBody>
          <a:bodyPr wrap="square" rtlCol="0">
            <a:spAutoFit/>
          </a:bodyPr>
          <a:lstStyle/>
          <a:p>
            <a:pPr algn="ctr"/>
            <a:r>
              <a:rPr lang="th-TH" sz="3600" b="1" dirty="0" smtClean="0">
                <a:solidFill>
                  <a:srgbClr val="7030A0"/>
                </a:solidFill>
                <a:latin typeface="Angsana New" pitchFamily="18" charset="-34"/>
                <a:cs typeface="Angsana New" pitchFamily="18" charset="-34"/>
              </a:rPr>
              <a:t>เวกเตอร์ </a:t>
            </a:r>
            <a:r>
              <a:rPr lang="en-US" sz="3600" b="1" dirty="0" smtClean="0">
                <a:solidFill>
                  <a:srgbClr val="7030A0"/>
                </a:solidFill>
                <a:latin typeface="Angsana New" pitchFamily="18" charset="-34"/>
                <a:cs typeface="Angsana New" pitchFamily="18" charset="-34"/>
              </a:rPr>
              <a:t>(Vector)</a:t>
            </a:r>
            <a:endParaRPr lang="th-TH" sz="3600" b="1" dirty="0">
              <a:solidFill>
                <a:srgbClr val="7030A0"/>
              </a:solidFill>
              <a:latin typeface="Angsana New" pitchFamily="18" charset="-34"/>
              <a:cs typeface="Angsana New" pitchFamily="18" charset="-34"/>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153400" cy="5509200"/>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จากการค้นคว้าเขาได้สังเกตเห็นว่า กลุ่มผู้หญิงรีดนมวัวที่ป่วยเป็นโรคผิวหนังชนิดหนึ่ง ที่มีแผลพุพองตามตัว เรียกว่า ฝีดาษวัว </a:t>
            </a:r>
            <a:r>
              <a:rPr lang="en-US" sz="3200" b="1" dirty="0" smtClean="0">
                <a:solidFill>
                  <a:srgbClr val="0070C0"/>
                </a:solidFill>
                <a:latin typeface="Angsana New" pitchFamily="18" charset="-34"/>
                <a:cs typeface="Angsana New" pitchFamily="18" charset="-34"/>
              </a:rPr>
              <a:t>(Cow Pox) </a:t>
            </a:r>
            <a:r>
              <a:rPr lang="th-TH" sz="3200" b="1" dirty="0" smtClean="0">
                <a:solidFill>
                  <a:srgbClr val="0070C0"/>
                </a:solidFill>
                <a:latin typeface="Angsana New" pitchFamily="18" charset="-34"/>
                <a:cs typeface="Angsana New" pitchFamily="18" charset="-34"/>
              </a:rPr>
              <a:t>กลับไม่มีผู้ใดป่วยเป็นโรคไข้ทรพิษแม้แต่คนเดียว มีเพียงแผลพุพองเล็กน้อยเท่านั้น</a:t>
            </a:r>
          </a:p>
          <a:p>
            <a:r>
              <a:rPr lang="th-TH" sz="3200" b="1" dirty="0" smtClean="0">
                <a:solidFill>
                  <a:srgbClr val="0070C0"/>
                </a:solidFill>
                <a:latin typeface="Angsana New" pitchFamily="18" charset="-34"/>
                <a:cs typeface="Angsana New" pitchFamily="18" charset="-34"/>
              </a:rPr>
              <a:t>	จากเหตุการณ์ดังกล่าว เจน</a:t>
            </a:r>
            <a:r>
              <a:rPr lang="th-TH" sz="3200" b="1" dirty="0" err="1" smtClean="0">
                <a:solidFill>
                  <a:srgbClr val="0070C0"/>
                </a:solidFill>
                <a:latin typeface="Angsana New" pitchFamily="18" charset="-34"/>
                <a:cs typeface="Angsana New" pitchFamily="18" charset="-34"/>
              </a:rPr>
              <a:t>เนอร์</a:t>
            </a:r>
            <a:r>
              <a:rPr lang="th-TH" sz="3200" b="1" dirty="0" smtClean="0">
                <a:solidFill>
                  <a:srgbClr val="0070C0"/>
                </a:solidFill>
                <a:latin typeface="Angsana New" pitchFamily="18" charset="-34"/>
                <a:cs typeface="Angsana New" pitchFamily="18" charset="-34"/>
              </a:rPr>
              <a:t>ได้ทำการทดลองโดยนำน้ำหนองในแผลของหญิงรีดนมวัวมาสกัดเป็นวัคซีน โดยการทำให้เชื้ออ่อนตัวลง </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เมื่อเจน</a:t>
            </a:r>
            <a:r>
              <a:rPr lang="th-TH" sz="3200" b="1" dirty="0" err="1" smtClean="0">
                <a:solidFill>
                  <a:srgbClr val="0070C0"/>
                </a:solidFill>
                <a:latin typeface="Angsana New" pitchFamily="18" charset="-34"/>
                <a:cs typeface="Angsana New" pitchFamily="18" charset="-34"/>
              </a:rPr>
              <a:t>เนอร์</a:t>
            </a:r>
            <a:r>
              <a:rPr lang="th-TH" sz="3200" b="1" dirty="0" smtClean="0">
                <a:solidFill>
                  <a:srgbClr val="0070C0"/>
                </a:solidFill>
                <a:latin typeface="Angsana New" pitchFamily="18" charset="-34"/>
                <a:cs typeface="Angsana New" pitchFamily="18" charset="-34"/>
              </a:rPr>
              <a:t>สามารถสกัดวัคซีนได้แล้ว เขาได้นำวัคซีนไปทดลองกับสัตว์หลายชนิด จนกระทั่งมาทำการทดลองศึกษากับคน โดยนำวัคซีนนั้นมาฉีดให้กับ เจมส์ </a:t>
            </a:r>
            <a:r>
              <a:rPr lang="th-TH" sz="3200" b="1" dirty="0" err="1" smtClean="0">
                <a:solidFill>
                  <a:srgbClr val="0070C0"/>
                </a:solidFill>
                <a:latin typeface="Angsana New" pitchFamily="18" charset="-34"/>
                <a:cs typeface="Angsana New" pitchFamily="18" charset="-34"/>
              </a:rPr>
              <a:t>ฟีพส์</a:t>
            </a:r>
            <a:r>
              <a:rPr lang="th-TH" sz="3200" b="1" dirty="0" smtClean="0">
                <a:solidFill>
                  <a:srgbClr val="0070C0"/>
                </a:solidFill>
                <a:latin typeface="Angsana New" pitchFamily="18" charset="-34"/>
                <a:cs typeface="Angsana New" pitchFamily="18" charset="-34"/>
              </a:rPr>
              <a:t> เด็กชายวัย </a:t>
            </a:r>
            <a:r>
              <a:rPr lang="en-US" sz="3200" b="1" dirty="0" smtClean="0">
                <a:solidFill>
                  <a:srgbClr val="0070C0"/>
                </a:solidFill>
                <a:latin typeface="Angsana New" pitchFamily="18" charset="-34"/>
                <a:cs typeface="Angsana New" pitchFamily="18" charset="-34"/>
              </a:rPr>
              <a:t>8 </a:t>
            </a:r>
            <a:r>
              <a:rPr lang="th-TH" sz="3200" b="1" dirty="0" smtClean="0">
                <a:solidFill>
                  <a:srgbClr val="0070C0"/>
                </a:solidFill>
                <a:latin typeface="Angsana New" pitchFamily="18" charset="-34"/>
                <a:cs typeface="Angsana New" pitchFamily="18" charset="-34"/>
              </a:rPr>
              <a:t>ขวบ โดยการกรีดผิวหนังที่แขนของเจมส์จนเป็นแผล แล้วจึงนำหนองฝีวัวใส่ลง</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ed1.jpg"/>
          <p:cNvPicPr>
            <a:picLocks noChangeAspect="1"/>
          </p:cNvPicPr>
          <p:nvPr/>
        </p:nvPicPr>
        <p:blipFill>
          <a:blip r:embed="rId3"/>
          <a:stretch>
            <a:fillRect/>
          </a:stretch>
        </p:blipFill>
        <p:spPr>
          <a:xfrm>
            <a:off x="2133600" y="381000"/>
            <a:ext cx="4953000" cy="4155200"/>
          </a:xfrm>
          <a:prstGeom prst="rect">
            <a:avLst/>
          </a:prstGeom>
        </p:spPr>
      </p:pic>
      <p:sp>
        <p:nvSpPr>
          <p:cNvPr id="3" name="TextBox 2"/>
          <p:cNvSpPr txBox="1"/>
          <p:nvPr/>
        </p:nvSpPr>
        <p:spPr>
          <a:xfrm>
            <a:off x="1371600" y="4800600"/>
            <a:ext cx="6553200" cy="954107"/>
          </a:xfrm>
          <a:prstGeom prst="rect">
            <a:avLst/>
          </a:prstGeom>
          <a:noFill/>
        </p:spPr>
        <p:txBody>
          <a:bodyPr wrap="square" rtlCol="0">
            <a:spAutoFit/>
          </a:bodyPr>
          <a:lstStyle/>
          <a:p>
            <a:r>
              <a:rPr lang="th-TH" b="1" dirty="0" smtClean="0">
                <a:solidFill>
                  <a:srgbClr val="0070C0"/>
                </a:solidFill>
                <a:latin typeface="Angsana New" pitchFamily="18" charset="-34"/>
                <a:cs typeface="Angsana New" pitchFamily="18" charset="-34"/>
              </a:rPr>
              <a:t>เจมส์ </a:t>
            </a:r>
            <a:r>
              <a:rPr lang="th-TH" b="1" dirty="0" err="1" smtClean="0">
                <a:solidFill>
                  <a:srgbClr val="0070C0"/>
                </a:solidFill>
                <a:latin typeface="Angsana New" pitchFamily="18" charset="-34"/>
                <a:cs typeface="Angsana New" pitchFamily="18" charset="-34"/>
              </a:rPr>
              <a:t>ฟีพส์</a:t>
            </a:r>
            <a:r>
              <a:rPr lang="th-TH" b="1" dirty="0" smtClean="0">
                <a:solidFill>
                  <a:srgbClr val="0070C0"/>
                </a:solidFill>
                <a:latin typeface="Angsana New" pitchFamily="18" charset="-34"/>
                <a:cs typeface="Angsana New" pitchFamily="18" charset="-34"/>
              </a:rPr>
              <a:t> เด็กชายวัย </a:t>
            </a:r>
            <a:r>
              <a:rPr lang="en-US" b="1" dirty="0" smtClean="0">
                <a:solidFill>
                  <a:srgbClr val="0070C0"/>
                </a:solidFill>
                <a:latin typeface="Angsana New" pitchFamily="18" charset="-34"/>
                <a:cs typeface="Angsana New" pitchFamily="18" charset="-34"/>
              </a:rPr>
              <a:t>8 </a:t>
            </a:r>
            <a:r>
              <a:rPr lang="th-TH" b="1" dirty="0" smtClean="0">
                <a:solidFill>
                  <a:srgbClr val="0070C0"/>
                </a:solidFill>
                <a:latin typeface="Angsana New" pitchFamily="18" charset="-34"/>
                <a:cs typeface="Angsana New" pitchFamily="18" charset="-34"/>
              </a:rPr>
              <a:t>ขวบ ได้รับการปลูกฝีครั้งแรกจาก เจน</a:t>
            </a:r>
            <a:r>
              <a:rPr lang="th-TH" b="1" dirty="0" err="1" smtClean="0">
                <a:solidFill>
                  <a:srgbClr val="0070C0"/>
                </a:solidFill>
                <a:latin typeface="Angsana New" pitchFamily="18" charset="-34"/>
                <a:cs typeface="Angsana New" pitchFamily="18" charset="-34"/>
              </a:rPr>
              <a:t>เนอร์</a:t>
            </a:r>
            <a:r>
              <a:rPr lang="th-TH" b="1" dirty="0" smtClean="0">
                <a:solidFill>
                  <a:srgbClr val="0070C0"/>
                </a:solidFill>
                <a:latin typeface="Angsana New" pitchFamily="18" charset="-34"/>
                <a:cs typeface="Angsana New" pitchFamily="18" charset="-34"/>
              </a:rPr>
              <a:t> นับว่าเป็นการปลูกฝีเป็นครั้งแรกของโลก</a:t>
            </a:r>
            <a:endParaRPr lang="th-TH"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5262979"/>
          </a:xfrm>
          <a:prstGeom prst="rect">
            <a:avLst/>
          </a:prstGeom>
          <a:noFill/>
        </p:spPr>
        <p:txBody>
          <a:bodyPr wrap="square" rtlCol="0">
            <a:spAutoFit/>
          </a:bodyPr>
          <a:lstStyle/>
          <a:p>
            <a:r>
              <a:rPr lang="th-TH" dirty="0" smtClean="0"/>
              <a:t>	</a:t>
            </a:r>
            <a:r>
              <a:rPr lang="th-TH" b="1" dirty="0" smtClean="0">
                <a:solidFill>
                  <a:srgbClr val="0070C0"/>
                </a:solidFill>
                <a:latin typeface="Angsana New" pitchFamily="18" charset="-34"/>
                <a:cs typeface="Angsana New" pitchFamily="18" charset="-34"/>
              </a:rPr>
              <a:t>ผลการทดลองปรากฏว่าเจมส์มีอาการไข้เพียงเล็กน้อย  เจน</a:t>
            </a:r>
            <a:r>
              <a:rPr lang="th-TH" b="1" dirty="0" err="1" smtClean="0">
                <a:solidFill>
                  <a:srgbClr val="0070C0"/>
                </a:solidFill>
                <a:latin typeface="Angsana New" pitchFamily="18" charset="-34"/>
                <a:cs typeface="Angsana New" pitchFamily="18" charset="-34"/>
              </a:rPr>
              <a:t>เนอร์</a:t>
            </a:r>
            <a:r>
              <a:rPr lang="th-TH" b="1" dirty="0" smtClean="0">
                <a:solidFill>
                  <a:srgbClr val="0070C0"/>
                </a:solidFill>
                <a:latin typeface="Angsana New" pitchFamily="18" charset="-34"/>
                <a:cs typeface="Angsana New" pitchFamily="18" charset="-34"/>
              </a:rPr>
              <a:t>ได้นำเชื้อไข้ทรพิษมาฉีดให้กับเจมส์อีกครั้ง และทดลองฉีดวัคซีนซ้ำๆ กันหลายครั้งจนมั่นใจว่าวัคซีนนี้สามารถป้องกันโรคไข้ทรพิษได้ การทดลองของเขาประสบความสำเร็จมากและผลงานนี้ได้รับการตีพิมพ์</a:t>
            </a:r>
          </a:p>
          <a:p>
            <a:r>
              <a:rPr lang="th-TH" b="1" dirty="0" smtClean="0">
                <a:solidFill>
                  <a:srgbClr val="0070C0"/>
                </a:solidFill>
                <a:latin typeface="Angsana New" pitchFamily="18" charset="-34"/>
                <a:cs typeface="Angsana New" pitchFamily="18" charset="-34"/>
              </a:rPr>
              <a:t>	ผลงานนี้ยังไม่เป็นที่ยอมรับเนื่องจากว่าเคยมีกรณีที่มีแพทย์ชาวอังกฤษผู้หนึ่งเคยทำวัคซีนแล้วฉีดในผู้ที่มาปลูกฝีกลับป่วยเป็นโรคไข้ทรพิษและเสียชีวิตในเวลาต่อมา</a:t>
            </a:r>
          </a:p>
          <a:p>
            <a:r>
              <a:rPr lang="th-TH" b="1" dirty="0" smtClean="0">
                <a:solidFill>
                  <a:srgbClr val="0070C0"/>
                </a:solidFill>
                <a:latin typeface="Angsana New" pitchFamily="18" charset="-34"/>
                <a:cs typeface="Angsana New" pitchFamily="18" charset="-34"/>
              </a:rPr>
              <a:t>	แต่ในขณะเดียวกันก็ยังมีการยอมรับและเชื่อถือจากประชาชนส่วนหนึ่งและพากันมาให้เขาปลูกฝี ผลปรากฏว่า การปลูกฝีของเจน</a:t>
            </a:r>
            <a:r>
              <a:rPr lang="th-TH" b="1" dirty="0" err="1" smtClean="0">
                <a:solidFill>
                  <a:srgbClr val="0070C0"/>
                </a:solidFill>
                <a:latin typeface="Angsana New" pitchFamily="18" charset="-34"/>
                <a:cs typeface="Angsana New" pitchFamily="18" charset="-34"/>
              </a:rPr>
              <a:t>เนอร์</a:t>
            </a:r>
            <a:r>
              <a:rPr lang="th-TH" b="1" dirty="0" smtClean="0">
                <a:solidFill>
                  <a:srgbClr val="0070C0"/>
                </a:solidFill>
                <a:latin typeface="Angsana New" pitchFamily="18" charset="-34"/>
                <a:cs typeface="Angsana New" pitchFamily="18" charset="-34"/>
              </a:rPr>
              <a:t>สามารถป้องกันโรคไข้ทรพิษได้เป็นอย่างดี ไม่นานก็ได้รับการยอมรับจากทุกคน ผลงานวิจัยชิ้นนี้ทำให้เขาเป็นบุคคลที่น่ายกย่องแห่งวงการแพทย์ที่ช่วยให้มนุษย์หลุดพ้นจากโรคร้าย</a:t>
            </a:r>
            <a:endParaRPr lang="th-TH" b="1" dirty="0">
              <a:solidFill>
                <a:srgbClr val="0070C0"/>
              </a:solidFill>
              <a:latin typeface="Angsana New" pitchFamily="18" charset="-34"/>
              <a:cs typeface="Angsana New" pitchFamily="18" charset="-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4953000" cy="584775"/>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สมเด็จพระ</a:t>
            </a:r>
            <a:r>
              <a:rPr lang="th-TH" sz="3200" b="1" dirty="0" err="1" smtClean="0">
                <a:solidFill>
                  <a:srgbClr val="FF0000"/>
                </a:solidFill>
                <a:latin typeface="Angsana New" pitchFamily="18" charset="-34"/>
                <a:cs typeface="Angsana New" pitchFamily="18" charset="-34"/>
              </a:rPr>
              <a:t>พุฒาจารย์</a:t>
            </a:r>
            <a:r>
              <a:rPr lang="th-TH" sz="3200" b="1" dirty="0" smtClean="0">
                <a:solidFill>
                  <a:srgbClr val="FF0000"/>
                </a:solidFill>
                <a:latin typeface="Angsana New" pitchFamily="18" charset="-34"/>
                <a:cs typeface="Angsana New" pitchFamily="18" charset="-34"/>
              </a:rPr>
              <a:t> (โต พรหมรังสี)</a:t>
            </a:r>
            <a:endParaRPr lang="th-TH" sz="3200" b="1" dirty="0">
              <a:solidFill>
                <a:srgbClr val="FF0000"/>
              </a:solidFill>
              <a:latin typeface="Angsana New" pitchFamily="18" charset="-34"/>
              <a:cs typeface="Angsana New" pitchFamily="18" charset="-34"/>
            </a:endParaRPr>
          </a:p>
        </p:txBody>
      </p:sp>
      <p:pic>
        <p:nvPicPr>
          <p:cNvPr id="3" name="รูปภาพ 2" descr="t01.jpg"/>
          <p:cNvPicPr>
            <a:picLocks noChangeAspect="1"/>
          </p:cNvPicPr>
          <p:nvPr/>
        </p:nvPicPr>
        <p:blipFill>
          <a:blip r:embed="rId3"/>
          <a:stretch>
            <a:fillRect/>
          </a:stretch>
        </p:blipFill>
        <p:spPr>
          <a:xfrm>
            <a:off x="381000" y="1295400"/>
            <a:ext cx="3632200" cy="4612894"/>
          </a:xfrm>
          <a:prstGeom prst="rect">
            <a:avLst/>
          </a:prstGeom>
        </p:spPr>
      </p:pic>
      <p:pic>
        <p:nvPicPr>
          <p:cNvPr id="4" name="รูปภาพ 3" descr="729.jpg"/>
          <p:cNvPicPr>
            <a:picLocks noChangeAspect="1"/>
          </p:cNvPicPr>
          <p:nvPr/>
        </p:nvPicPr>
        <p:blipFill>
          <a:blip r:embed="rId4"/>
          <a:stretch>
            <a:fillRect/>
          </a:stretch>
        </p:blipFill>
        <p:spPr>
          <a:xfrm>
            <a:off x="4286250" y="228600"/>
            <a:ext cx="4857750" cy="6248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8382000" cy="584775"/>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ความสงสัยในปรากฏการณต่างๆ นำไปสู่การศึกษาค้นคว้าหาความจริง</a:t>
            </a:r>
            <a:endParaRPr lang="th-TH" sz="3200" b="1" dirty="0">
              <a:solidFill>
                <a:srgbClr val="FF0000"/>
              </a:solidFill>
              <a:latin typeface="Angsana New" pitchFamily="18" charset="-34"/>
              <a:cs typeface="Angsana New" pitchFamily="18" charset="-34"/>
            </a:endParaRPr>
          </a:p>
        </p:txBody>
      </p:sp>
      <p:pic>
        <p:nvPicPr>
          <p:cNvPr id="3" name="รูปภาพ 2" descr="I15-70-Thomson.jpg"/>
          <p:cNvPicPr>
            <a:picLocks noChangeAspect="1"/>
          </p:cNvPicPr>
          <p:nvPr/>
        </p:nvPicPr>
        <p:blipFill>
          <a:blip r:embed="rId3"/>
          <a:stretch>
            <a:fillRect/>
          </a:stretch>
        </p:blipFill>
        <p:spPr>
          <a:xfrm>
            <a:off x="304800" y="914400"/>
            <a:ext cx="3609340" cy="2667000"/>
          </a:xfrm>
          <a:prstGeom prst="rect">
            <a:avLst/>
          </a:prstGeom>
        </p:spPr>
      </p:pic>
      <p:pic>
        <p:nvPicPr>
          <p:cNvPr id="4" name="รูปภาพ 3" descr="สเปกตรัม.jpg"/>
          <p:cNvPicPr>
            <a:picLocks noChangeAspect="1"/>
          </p:cNvPicPr>
          <p:nvPr/>
        </p:nvPicPr>
        <p:blipFill>
          <a:blip r:embed="rId4"/>
          <a:stretch>
            <a:fillRect/>
          </a:stretch>
        </p:blipFill>
        <p:spPr>
          <a:xfrm>
            <a:off x="4724400" y="990600"/>
            <a:ext cx="3124200" cy="3386983"/>
          </a:xfrm>
          <a:prstGeom prst="rect">
            <a:avLst/>
          </a:prstGeom>
        </p:spPr>
      </p:pic>
      <p:pic>
        <p:nvPicPr>
          <p:cNvPr id="5" name="รูปภาพ 4" descr="สเปกตรัมสีรุ้งเมื่อลำแสงผ่านปริซึม.gif"/>
          <p:cNvPicPr>
            <a:picLocks noChangeAspect="1"/>
          </p:cNvPicPr>
          <p:nvPr/>
        </p:nvPicPr>
        <p:blipFill>
          <a:blip r:embed="rId5"/>
          <a:stretch>
            <a:fillRect/>
          </a:stretch>
        </p:blipFill>
        <p:spPr>
          <a:xfrm>
            <a:off x="427191" y="4343400"/>
            <a:ext cx="7976419" cy="2514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23.jpg"/>
          <p:cNvPicPr>
            <a:picLocks noChangeAspect="1"/>
          </p:cNvPicPr>
          <p:nvPr/>
        </p:nvPicPr>
        <p:blipFill>
          <a:blip r:embed="rId3"/>
          <a:stretch>
            <a:fillRect/>
          </a:stretch>
        </p:blipFill>
        <p:spPr>
          <a:xfrm>
            <a:off x="-1" y="0"/>
            <a:ext cx="6136105" cy="3886200"/>
          </a:xfrm>
          <a:prstGeom prst="rect">
            <a:avLst/>
          </a:prstGeom>
        </p:spPr>
      </p:pic>
      <p:pic>
        <p:nvPicPr>
          <p:cNvPr id="3" name="รูปภาพ 2" descr="microwave1.jpg"/>
          <p:cNvPicPr>
            <a:picLocks noChangeAspect="1"/>
          </p:cNvPicPr>
          <p:nvPr/>
        </p:nvPicPr>
        <p:blipFill>
          <a:blip r:embed="rId4"/>
          <a:stretch>
            <a:fillRect/>
          </a:stretch>
        </p:blipFill>
        <p:spPr>
          <a:xfrm>
            <a:off x="4419600" y="3657600"/>
            <a:ext cx="4458488" cy="3200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มือของภรรยาเรินต์เกน.jpg"/>
          <p:cNvPicPr>
            <a:picLocks noChangeAspect="1"/>
          </p:cNvPicPr>
          <p:nvPr/>
        </p:nvPicPr>
        <p:blipFill>
          <a:blip r:embed="rId3"/>
          <a:stretch>
            <a:fillRect/>
          </a:stretch>
        </p:blipFill>
        <p:spPr>
          <a:xfrm>
            <a:off x="5334000" y="1219200"/>
            <a:ext cx="2438400" cy="3739877"/>
          </a:xfrm>
          <a:prstGeom prst="rect">
            <a:avLst/>
          </a:prstGeom>
        </p:spPr>
      </p:pic>
      <p:pic>
        <p:nvPicPr>
          <p:cNvPr id="3" name="รูปภาพ 2" descr="เรินต์เกน.jpg"/>
          <p:cNvPicPr>
            <a:picLocks noChangeAspect="1"/>
          </p:cNvPicPr>
          <p:nvPr/>
        </p:nvPicPr>
        <p:blipFill>
          <a:blip r:embed="rId4"/>
          <a:stretch>
            <a:fillRect/>
          </a:stretch>
        </p:blipFill>
        <p:spPr>
          <a:xfrm>
            <a:off x="838200" y="838199"/>
            <a:ext cx="3505200" cy="42129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8.gif"/>
          <p:cNvPicPr>
            <a:picLocks noChangeAspect="1"/>
          </p:cNvPicPr>
          <p:nvPr/>
        </p:nvPicPr>
        <p:blipFill>
          <a:blip r:embed="rId3"/>
          <a:stretch>
            <a:fillRect/>
          </a:stretch>
        </p:blipFill>
        <p:spPr>
          <a:xfrm>
            <a:off x="1371600" y="838200"/>
            <a:ext cx="6629400" cy="4876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รูปภาพ 6" descr="ลิตเติ้ลบอย.jpg"/>
          <p:cNvPicPr>
            <a:picLocks noChangeAspect="1"/>
          </p:cNvPicPr>
          <p:nvPr/>
        </p:nvPicPr>
        <p:blipFill>
          <a:blip r:embed="rId3"/>
          <a:stretch>
            <a:fillRect/>
          </a:stretch>
        </p:blipFill>
        <p:spPr>
          <a:xfrm>
            <a:off x="4495800" y="0"/>
            <a:ext cx="2857500" cy="3286125"/>
          </a:xfrm>
          <a:prstGeom prst="rect">
            <a:avLst/>
          </a:prstGeom>
        </p:spPr>
      </p:pic>
      <p:pic>
        <p:nvPicPr>
          <p:cNvPr id="5" name="รูปภาพ 4" descr="ฮิโรชิมาในอดีต.jpg"/>
          <p:cNvPicPr>
            <a:picLocks noChangeAspect="1"/>
          </p:cNvPicPr>
          <p:nvPr/>
        </p:nvPicPr>
        <p:blipFill>
          <a:blip r:embed="rId4"/>
          <a:stretch>
            <a:fillRect/>
          </a:stretch>
        </p:blipFill>
        <p:spPr>
          <a:xfrm>
            <a:off x="2971800" y="2667000"/>
            <a:ext cx="5305425" cy="4191000"/>
          </a:xfrm>
          <a:prstGeom prst="rect">
            <a:avLst/>
          </a:prstGeom>
        </p:spPr>
      </p:pic>
      <p:pic>
        <p:nvPicPr>
          <p:cNvPr id="4" name="รูปภาพ 3" descr="ลิตเติ้ลบอยที่ฮิโรชิมา.jpg"/>
          <p:cNvPicPr>
            <a:picLocks noChangeAspect="1"/>
          </p:cNvPicPr>
          <p:nvPr/>
        </p:nvPicPr>
        <p:blipFill>
          <a:blip r:embed="rId5"/>
          <a:stretch>
            <a:fillRect/>
          </a:stretch>
        </p:blipFill>
        <p:spPr>
          <a:xfrm>
            <a:off x="0" y="0"/>
            <a:ext cx="3712029" cy="4191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1631216"/>
          </a:xfrm>
          <a:prstGeom prst="rect">
            <a:avLst/>
          </a:prstGeom>
          <a:noFill/>
        </p:spPr>
        <p:txBody>
          <a:bodyPr wrap="square" rtlCol="0">
            <a:spAutoFit/>
          </a:bodyPr>
          <a:lstStyle/>
          <a:p>
            <a:endParaRPr lang="th-TH" dirty="0" smtClean="0"/>
          </a:p>
          <a:p>
            <a:r>
              <a:rPr lang="th-TH" sz="3600" b="1" dirty="0" smtClean="0">
                <a:solidFill>
                  <a:srgbClr val="7030A0"/>
                </a:solidFill>
                <a:cs typeface="IrisUPC" pitchFamily="34" charset="-34"/>
              </a:rPr>
              <a:t>สุกสว่าง</a:t>
            </a:r>
            <a:r>
              <a:rPr lang="th-TH" sz="3600" b="1" dirty="0" smtClean="0">
                <a:solidFill>
                  <a:srgbClr val="7030A0"/>
                </a:solidFill>
                <a:cs typeface="IrisUPC" pitchFamily="34" charset="-34"/>
              </a:rPr>
              <a:t>พ่างเพี้ยงสุริยันกว่าพันดวง</a:t>
            </a:r>
          </a:p>
          <a:p>
            <a:r>
              <a:rPr lang="th-TH" sz="3600" b="1" dirty="0" smtClean="0">
                <a:solidFill>
                  <a:srgbClr val="7030A0"/>
                </a:solidFill>
                <a:cs typeface="IrisUPC" pitchFamily="34" charset="-34"/>
              </a:rPr>
              <a:t>แต่ใจหนึ่งดวงของเธอนั้นจะก้าวไป</a:t>
            </a:r>
            <a:r>
              <a:rPr lang="th-TH" sz="3600" b="1" dirty="0" smtClean="0">
                <a:solidFill>
                  <a:srgbClr val="7030A0"/>
                </a:solidFill>
                <a:cs typeface="IrisUPC" pitchFamily="34" charset="-34"/>
              </a:rPr>
              <a:t>ถึงดาวตามที่</a:t>
            </a:r>
            <a:r>
              <a:rPr lang="th-TH" sz="3600" b="1" dirty="0" smtClean="0">
                <a:solidFill>
                  <a:srgbClr val="7030A0"/>
                </a:solidFill>
                <a:cs typeface="IrisUPC" pitchFamily="34" charset="-34"/>
              </a:rPr>
              <a:t>ฝันไว้หรือไม่</a:t>
            </a:r>
            <a:endParaRPr lang="th-TH" sz="3600" b="1" dirty="0">
              <a:solidFill>
                <a:srgbClr val="7030A0"/>
              </a:solidFill>
              <a:cs typeface="IrisUPC" pitchFamily="34" charset="-34"/>
            </a:endParaRPr>
          </a:p>
        </p:txBody>
      </p:sp>
      <p:pic>
        <p:nvPicPr>
          <p:cNvPr id="3" name="รูปภาพ 2" descr="PinkRose02.gif"/>
          <p:cNvPicPr>
            <a:picLocks noChangeAspect="1"/>
          </p:cNvPicPr>
          <p:nvPr/>
        </p:nvPicPr>
        <p:blipFill>
          <a:blip r:embed="rId3"/>
          <a:stretch>
            <a:fillRect/>
          </a:stretch>
        </p:blipFill>
        <p:spPr>
          <a:xfrm>
            <a:off x="2590800" y="2133600"/>
            <a:ext cx="3714750" cy="3857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park3.gif"/>
          <p:cNvPicPr>
            <a:picLocks noChangeAspect="1"/>
          </p:cNvPicPr>
          <p:nvPr/>
        </p:nvPicPr>
        <p:blipFill>
          <a:blip r:embed="rId3"/>
          <a:stretch>
            <a:fillRect/>
          </a:stretch>
        </p:blipFill>
        <p:spPr>
          <a:xfrm>
            <a:off x="304800" y="685800"/>
            <a:ext cx="3302286" cy="4419600"/>
          </a:xfrm>
          <a:prstGeom prst="rect">
            <a:avLst/>
          </a:prstGeom>
        </p:spPr>
      </p:pic>
      <p:pic>
        <p:nvPicPr>
          <p:cNvPr id="3" name="รูปภาพ 2" descr="loop.gif"/>
          <p:cNvPicPr>
            <a:picLocks noChangeAspect="1"/>
          </p:cNvPicPr>
          <p:nvPr/>
        </p:nvPicPr>
        <p:blipFill>
          <a:blip r:embed="rId4"/>
          <a:stretch>
            <a:fillRect/>
          </a:stretch>
        </p:blipFill>
        <p:spPr>
          <a:xfrm>
            <a:off x="3733800" y="990600"/>
            <a:ext cx="5261295" cy="42767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3962400" cy="646331"/>
          </a:xfrm>
          <a:prstGeom prst="rect">
            <a:avLst/>
          </a:prstGeom>
          <a:noFill/>
        </p:spPr>
        <p:txBody>
          <a:bodyPr wrap="square" rtlCol="0">
            <a:spAutoFit/>
          </a:bodyPr>
          <a:lstStyle/>
          <a:p>
            <a:r>
              <a:rPr lang="th-TH" sz="3600" b="1" dirty="0" err="1" smtClean="0">
                <a:solidFill>
                  <a:srgbClr val="FF0000"/>
                </a:solidFill>
                <a:latin typeface="Angsana New" pitchFamily="18" charset="-34"/>
                <a:cs typeface="Angsana New" pitchFamily="18" charset="-34"/>
              </a:rPr>
              <a:t>อัลเบิร์ต</a:t>
            </a:r>
            <a:r>
              <a:rPr lang="th-TH" sz="3600" b="1" dirty="0" smtClean="0">
                <a:solidFill>
                  <a:srgbClr val="FF0000"/>
                </a:solidFill>
                <a:latin typeface="Angsana New" pitchFamily="18" charset="-34"/>
                <a:cs typeface="Angsana New" pitchFamily="18" charset="-34"/>
              </a:rPr>
              <a:t> ไอน์สไตน์</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4267200" y="685800"/>
            <a:ext cx="4572000" cy="5016758"/>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นักฟิสิกส์ยอดอัจฉริยะที่ไม่ยอมพูดจนถึง  </a:t>
            </a:r>
            <a:r>
              <a:rPr lang="en-US" sz="3200" b="1" dirty="0" smtClean="0">
                <a:solidFill>
                  <a:srgbClr val="0070C0"/>
                </a:solidFill>
                <a:latin typeface="Angsana New" pitchFamily="18" charset="-34"/>
                <a:cs typeface="Angsana New" pitchFamily="18" charset="-34"/>
              </a:rPr>
              <a:t>4 </a:t>
            </a:r>
            <a:r>
              <a:rPr lang="th-TH" sz="3200" b="1" dirty="0" smtClean="0">
                <a:solidFill>
                  <a:srgbClr val="0070C0"/>
                </a:solidFill>
                <a:latin typeface="Angsana New" pitchFamily="18" charset="-34"/>
                <a:cs typeface="Angsana New" pitchFamily="18" charset="-34"/>
              </a:rPr>
              <a:t>ขวบ แม้จนอายุ </a:t>
            </a:r>
            <a:r>
              <a:rPr lang="en-US" sz="3200" b="1" dirty="0" smtClean="0">
                <a:solidFill>
                  <a:srgbClr val="0070C0"/>
                </a:solidFill>
                <a:latin typeface="Angsana New" pitchFamily="18" charset="-34"/>
                <a:cs typeface="Angsana New" pitchFamily="18" charset="-34"/>
              </a:rPr>
              <a:t>7 </a:t>
            </a:r>
            <a:r>
              <a:rPr lang="th-TH" sz="3200" b="1" dirty="0" smtClean="0">
                <a:solidFill>
                  <a:srgbClr val="0070C0"/>
                </a:solidFill>
                <a:latin typeface="Angsana New" pitchFamily="18" charset="-34"/>
                <a:cs typeface="Angsana New" pitchFamily="18" charset="-34"/>
              </a:rPr>
              <a:t>ขวบ ก็อ่านหนังสือไม่ออกอีก ช่วงสอบเข้าเรียนต่อระดับอุดมศึกษา เขาทำคะแนนสอบวิชาอื่นๆ ไม่ผ่าน แต่คะแนนคณิตศาสตร์และฟิสิกส์ได้ที่หนึ่ง</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ปี  </a:t>
            </a:r>
            <a:r>
              <a:rPr lang="en-US" sz="3200" b="1" dirty="0" smtClean="0">
                <a:solidFill>
                  <a:srgbClr val="0070C0"/>
                </a:solidFill>
                <a:latin typeface="Angsana New" pitchFamily="18" charset="-34"/>
                <a:cs typeface="Angsana New" pitchFamily="18" charset="-34"/>
              </a:rPr>
              <a:t>1992 </a:t>
            </a:r>
            <a:r>
              <a:rPr lang="th-TH" sz="3200" b="1" dirty="0" smtClean="0">
                <a:solidFill>
                  <a:srgbClr val="0070C0"/>
                </a:solidFill>
                <a:latin typeface="Angsana New" pitchFamily="18" charset="-34"/>
                <a:cs typeface="Angsana New" pitchFamily="18" charset="-34"/>
              </a:rPr>
              <a:t>เขาได้รับรางวัลโนเบล สาขาฟิสิกส์ และมีชื่อเสียงจากการประกาศทฤษฎี</a:t>
            </a:r>
            <a:r>
              <a:rPr lang="th-TH" sz="3200" b="1" dirty="0" err="1" smtClean="0">
                <a:solidFill>
                  <a:srgbClr val="0070C0"/>
                </a:solidFill>
                <a:latin typeface="Angsana New" pitchFamily="18" charset="-34"/>
                <a:cs typeface="Angsana New" pitchFamily="18" charset="-34"/>
              </a:rPr>
              <a:t>สัมพัทธ</a:t>
            </a:r>
            <a:r>
              <a:rPr lang="th-TH" sz="3200" b="1" dirty="0" smtClean="0">
                <a:solidFill>
                  <a:srgbClr val="0070C0"/>
                </a:solidFill>
                <a:latin typeface="Angsana New" pitchFamily="18" charset="-34"/>
                <a:cs typeface="Angsana New" pitchFamily="18" charset="-34"/>
              </a:rPr>
              <a:t>ภาพที่โด่งดัง</a:t>
            </a:r>
            <a:endParaRPr lang="th-TH" sz="3200" b="1" dirty="0">
              <a:solidFill>
                <a:srgbClr val="0070C0"/>
              </a:solidFill>
              <a:latin typeface="Angsana New" pitchFamily="18" charset="-34"/>
              <a:cs typeface="Angsana New" pitchFamily="18" charset="-34"/>
            </a:endParaRPr>
          </a:p>
        </p:txBody>
      </p:sp>
      <p:pic>
        <p:nvPicPr>
          <p:cNvPr id="4" name="รูปภาพ 3" descr="17315_256.jpg"/>
          <p:cNvPicPr>
            <a:picLocks noChangeAspect="1"/>
          </p:cNvPicPr>
          <p:nvPr/>
        </p:nvPicPr>
        <p:blipFill>
          <a:blip r:embed="rId3"/>
          <a:stretch>
            <a:fillRect/>
          </a:stretch>
        </p:blipFill>
        <p:spPr>
          <a:xfrm>
            <a:off x="533400" y="1371600"/>
            <a:ext cx="3482579" cy="457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
            <a:ext cx="3962400" cy="646331"/>
          </a:xfrm>
          <a:prstGeom prst="rect">
            <a:avLst/>
          </a:prstGeom>
          <a:noFill/>
        </p:spPr>
        <p:txBody>
          <a:bodyPr wrap="square" rtlCol="0">
            <a:spAutoFit/>
          </a:bodyPr>
          <a:lstStyle/>
          <a:p>
            <a:r>
              <a:rPr lang="th-TH" sz="3600" b="1" dirty="0" err="1" smtClean="0">
                <a:solidFill>
                  <a:srgbClr val="FF0000"/>
                </a:solidFill>
                <a:latin typeface="Angsana New" pitchFamily="18" charset="-34"/>
                <a:cs typeface="Angsana New" pitchFamily="18" charset="-34"/>
              </a:rPr>
              <a:t>โทมัส</a:t>
            </a:r>
            <a:r>
              <a:rPr lang="th-TH" sz="3600" b="1" dirty="0" smtClean="0">
                <a:solidFill>
                  <a:srgbClr val="FF0000"/>
                </a:solidFill>
                <a:latin typeface="Angsana New" pitchFamily="18" charset="-34"/>
                <a:cs typeface="Angsana New" pitchFamily="18" charset="-34"/>
              </a:rPr>
              <a:t>  </a:t>
            </a:r>
            <a:r>
              <a:rPr lang="th-TH" sz="3600" b="1" dirty="0" err="1" smtClean="0">
                <a:solidFill>
                  <a:srgbClr val="FF0000"/>
                </a:solidFill>
                <a:latin typeface="Angsana New" pitchFamily="18" charset="-34"/>
                <a:cs typeface="Angsana New" pitchFamily="18" charset="-34"/>
              </a:rPr>
              <a:t>อัล</a:t>
            </a:r>
            <a:r>
              <a:rPr lang="th-TH" sz="3600" b="1" dirty="0" smtClean="0">
                <a:solidFill>
                  <a:srgbClr val="FF0000"/>
                </a:solidFill>
                <a:latin typeface="Angsana New" pitchFamily="18" charset="-34"/>
                <a:cs typeface="Angsana New" pitchFamily="18" charset="-34"/>
              </a:rPr>
              <a:t>วา  </a:t>
            </a:r>
            <a:r>
              <a:rPr lang="th-TH" sz="3600" b="1" dirty="0" err="1" smtClean="0">
                <a:solidFill>
                  <a:srgbClr val="FF0000"/>
                </a:solidFill>
                <a:latin typeface="Angsana New" pitchFamily="18" charset="-34"/>
                <a:cs typeface="Angsana New" pitchFamily="18" charset="-34"/>
              </a:rPr>
              <a:t>เอดิ</a:t>
            </a:r>
            <a:r>
              <a:rPr lang="th-TH" sz="3600" b="1" dirty="0" smtClean="0">
                <a:solidFill>
                  <a:srgbClr val="FF0000"/>
                </a:solidFill>
                <a:latin typeface="Angsana New" pitchFamily="18" charset="-34"/>
                <a:cs typeface="Angsana New" pitchFamily="18" charset="-34"/>
              </a:rPr>
              <a:t>สัน</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609600" y="856357"/>
            <a:ext cx="4953000" cy="6001643"/>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นักประดิษฐ์ที่ยิ่งใหญ่ของโลก เคยถูกปรามาสว่า “โง่เกินกว่าจะเรียนรู้อะไรได้” เมื่อโตขึ้นเขาถูกไล่ออกจากงานถึง  </a:t>
            </a:r>
            <a:r>
              <a:rPr lang="en-US" sz="3200" b="1" dirty="0" smtClean="0">
                <a:solidFill>
                  <a:srgbClr val="0070C0"/>
                </a:solidFill>
                <a:latin typeface="Angsana New" pitchFamily="18" charset="-34"/>
                <a:cs typeface="Angsana New" pitchFamily="18" charset="-34"/>
              </a:rPr>
              <a:t>2  </a:t>
            </a:r>
            <a:r>
              <a:rPr lang="th-TH" sz="3200" b="1" dirty="0" smtClean="0">
                <a:solidFill>
                  <a:srgbClr val="0070C0"/>
                </a:solidFill>
                <a:latin typeface="Angsana New" pitchFamily="18" charset="-34"/>
                <a:cs typeface="Angsana New" pitchFamily="18" charset="-34"/>
              </a:rPr>
              <a:t>ครั้ง โดยให้เหตุผลว่า </a:t>
            </a:r>
            <a:r>
              <a:rPr lang="th-TH" sz="3200" b="1" dirty="0" smtClean="0">
                <a:solidFill>
                  <a:srgbClr val="FF0000"/>
                </a:solidFill>
                <a:latin typeface="Angsana New" pitchFamily="18" charset="-34"/>
                <a:cs typeface="Angsana New" pitchFamily="18" charset="-34"/>
              </a:rPr>
              <a:t>“ไม่มีผลงาน”  </a:t>
            </a:r>
          </a:p>
          <a:p>
            <a:r>
              <a:rPr lang="th-TH" sz="3200" b="1" dirty="0" smtClean="0">
                <a:solidFill>
                  <a:srgbClr val="0070C0"/>
                </a:solidFill>
                <a:latin typeface="Angsana New" pitchFamily="18" charset="-34"/>
                <a:cs typeface="Angsana New" pitchFamily="18" charset="-34"/>
              </a:rPr>
              <a:t>	ประโยคทองของเขาที่ทั่วโลกพากันกล่าวขวัญจนถึงทุกวันนี้คือ  เมื่อเขาประดิษฐ์หลอดไฟสำเร็จ นักข่าวถามว่า รู้สึกอย่างไรที่ก่อนหน้านี้ล้มเหลวมาตั้งสองพันกว่าครั้ง  เขาตอบว่า  </a:t>
            </a:r>
            <a:r>
              <a:rPr lang="th-TH" sz="3200" b="1" dirty="0" smtClean="0">
                <a:solidFill>
                  <a:srgbClr val="FF0000"/>
                </a:solidFill>
                <a:latin typeface="Angsana New" pitchFamily="18" charset="-34"/>
                <a:cs typeface="Angsana New" pitchFamily="18" charset="-34"/>
              </a:rPr>
              <a:t>“ผมไม่เคยล้มเหลวเลยแม้แต่ครั้งเดียว ผมคิดประดิษฐ์หลอดไฟได้สำเร็จ แต่ต้องอาศัยกระบวนการถึง </a:t>
            </a:r>
            <a:r>
              <a:rPr lang="en-US" sz="3200" b="1" dirty="0" smtClean="0">
                <a:solidFill>
                  <a:srgbClr val="FF0000"/>
                </a:solidFill>
                <a:latin typeface="Angsana New" pitchFamily="18" charset="-34"/>
                <a:cs typeface="Angsana New" pitchFamily="18" charset="-34"/>
              </a:rPr>
              <a:t>2,000 </a:t>
            </a:r>
            <a:r>
              <a:rPr lang="th-TH" sz="3200" b="1" dirty="0" smtClean="0">
                <a:solidFill>
                  <a:srgbClr val="FF0000"/>
                </a:solidFill>
                <a:latin typeface="Angsana New" pitchFamily="18" charset="-34"/>
                <a:cs typeface="Angsana New" pitchFamily="18" charset="-34"/>
              </a:rPr>
              <a:t>ขั้นตอน ก็เท่านั้นเอง”</a:t>
            </a:r>
            <a:endParaRPr lang="th-TH" sz="3200" b="1" dirty="0">
              <a:solidFill>
                <a:srgbClr val="FF0000"/>
              </a:solidFill>
              <a:latin typeface="Angsana New" pitchFamily="18" charset="-34"/>
              <a:cs typeface="Angsana New" pitchFamily="18" charset="-34"/>
            </a:endParaRPr>
          </a:p>
        </p:txBody>
      </p:sp>
      <p:pic>
        <p:nvPicPr>
          <p:cNvPr id="4" name="รูปภาพ 3" descr="เอดิสัน.jpg"/>
          <p:cNvPicPr>
            <a:picLocks noChangeAspect="1"/>
          </p:cNvPicPr>
          <p:nvPr/>
        </p:nvPicPr>
        <p:blipFill>
          <a:blip r:embed="rId3"/>
          <a:stretch>
            <a:fillRect/>
          </a:stretch>
        </p:blipFill>
        <p:spPr>
          <a:xfrm>
            <a:off x="5791200" y="762000"/>
            <a:ext cx="3048000" cy="493101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วงรี 3"/>
          <p:cNvSpPr/>
          <p:nvPr/>
        </p:nvSpPr>
        <p:spPr>
          <a:xfrm>
            <a:off x="3200400" y="2362200"/>
            <a:ext cx="2743200" cy="1676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h-TH" dirty="0" smtClean="0"/>
              <a:t>ธรรมชาติของฟิสิกส์และการวัด</a:t>
            </a:r>
            <a:endParaRPr lang="th-TH" dirty="0"/>
          </a:p>
        </p:txBody>
      </p:sp>
      <p:sp>
        <p:nvSpPr>
          <p:cNvPr id="5" name="สี่เหลี่ยมมุมมน 4"/>
          <p:cNvSpPr/>
          <p:nvPr/>
        </p:nvSpPr>
        <p:spPr>
          <a:xfrm>
            <a:off x="3276600" y="457200"/>
            <a:ext cx="25146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ความรู้และขอบเขตของวิชาฟิสิกส์</a:t>
            </a:r>
            <a:endParaRPr lang="th-TH" dirty="0"/>
          </a:p>
        </p:txBody>
      </p:sp>
      <p:sp>
        <p:nvSpPr>
          <p:cNvPr id="6" name="สี่เหลี่ยมมุมมน 5"/>
          <p:cNvSpPr/>
          <p:nvPr/>
        </p:nvSpPr>
        <p:spPr>
          <a:xfrm>
            <a:off x="2971800" y="4876800"/>
            <a:ext cx="3200400" cy="1219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การออกแบบการทดลองทางฟิสิกส์และการนำเสนอข้อมูล</a:t>
            </a:r>
            <a:endParaRPr lang="th-TH" dirty="0"/>
          </a:p>
        </p:txBody>
      </p:sp>
      <p:sp>
        <p:nvSpPr>
          <p:cNvPr id="7" name="สี่เหลี่ยมมุมมน 6"/>
          <p:cNvSpPr/>
          <p:nvPr/>
        </p:nvSpPr>
        <p:spPr>
          <a:xfrm>
            <a:off x="6400800" y="1143000"/>
            <a:ext cx="25146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การบันทึกและการอ่านผลการวัด</a:t>
            </a:r>
            <a:endParaRPr lang="th-TH" dirty="0"/>
          </a:p>
        </p:txBody>
      </p:sp>
      <p:sp>
        <p:nvSpPr>
          <p:cNvPr id="8" name="สี่เหลี่ยมมุมมน 7"/>
          <p:cNvSpPr/>
          <p:nvPr/>
        </p:nvSpPr>
        <p:spPr>
          <a:xfrm>
            <a:off x="6400800" y="2514600"/>
            <a:ext cx="25146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ปริมาณกายภาพ</a:t>
            </a:r>
            <a:endParaRPr lang="th-TH" dirty="0"/>
          </a:p>
        </p:txBody>
      </p:sp>
      <p:sp>
        <p:nvSpPr>
          <p:cNvPr id="9" name="สี่เหลี่ยมมุมมน 8"/>
          <p:cNvSpPr/>
          <p:nvPr/>
        </p:nvSpPr>
        <p:spPr>
          <a:xfrm>
            <a:off x="6400800" y="3810000"/>
            <a:ext cx="25146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กราฟที่พบในวิชาฟิสิกส์</a:t>
            </a:r>
            <a:endParaRPr lang="th-TH" dirty="0"/>
          </a:p>
        </p:txBody>
      </p:sp>
      <p:sp>
        <p:nvSpPr>
          <p:cNvPr id="10" name="สี่เหลี่ยมมุมมน 9"/>
          <p:cNvSpPr/>
          <p:nvPr/>
        </p:nvSpPr>
        <p:spPr>
          <a:xfrm>
            <a:off x="228600" y="1143000"/>
            <a:ext cx="25146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การใช้เครื่องมือวัดทางฟิสิกส์</a:t>
            </a:r>
            <a:endParaRPr lang="th-TH" dirty="0"/>
          </a:p>
        </p:txBody>
      </p:sp>
      <p:sp>
        <p:nvSpPr>
          <p:cNvPr id="11" name="สี่เหลี่ยมมุมมน 10"/>
          <p:cNvSpPr/>
          <p:nvPr/>
        </p:nvSpPr>
        <p:spPr>
          <a:xfrm>
            <a:off x="228600" y="2590800"/>
            <a:ext cx="25146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ความคลาดเคลื่อนของการวัด</a:t>
            </a:r>
            <a:endParaRPr lang="th-TH" dirty="0"/>
          </a:p>
        </p:txBody>
      </p:sp>
      <p:sp>
        <p:nvSpPr>
          <p:cNvPr id="12" name="สี่เหลี่ยมมุมมน 11"/>
          <p:cNvSpPr/>
          <p:nvPr/>
        </p:nvSpPr>
        <p:spPr>
          <a:xfrm>
            <a:off x="228600" y="3886200"/>
            <a:ext cx="25146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h-TH" dirty="0" smtClean="0"/>
              <a:t>เลขนัยสำคัญ หน่วยระหว่างชาติ</a:t>
            </a:r>
            <a:endParaRPr lang="th-TH" dirty="0"/>
          </a:p>
        </p:txBody>
      </p:sp>
      <p:cxnSp>
        <p:nvCxnSpPr>
          <p:cNvPr id="15" name="ลูกศรเชื่อมต่อแบบตรง 14"/>
          <p:cNvCxnSpPr>
            <a:stCxn id="4" idx="0"/>
            <a:endCxn id="5" idx="2"/>
          </p:cNvCxnSpPr>
          <p:nvPr/>
        </p:nvCxnSpPr>
        <p:spPr>
          <a:xfrm rot="16200000" flipV="1">
            <a:off x="4133850" y="1924050"/>
            <a:ext cx="838200" cy="38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ลูกศรเชื่อมต่อแบบตรง 15"/>
          <p:cNvCxnSpPr>
            <a:stCxn id="4" idx="6"/>
          </p:cNvCxnSpPr>
          <p:nvPr/>
        </p:nvCxnSpPr>
        <p:spPr>
          <a:xfrm>
            <a:off x="5943600" y="32004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ลูกศรเชื่อมต่อแบบตรง 17"/>
          <p:cNvCxnSpPr/>
          <p:nvPr/>
        </p:nvCxnSpPr>
        <p:spPr>
          <a:xfrm rot="10800000" flipV="1">
            <a:off x="2743200" y="31242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ลูกศรเชื่อมต่อแบบตรง 20"/>
          <p:cNvCxnSpPr>
            <a:stCxn id="4" idx="5"/>
            <a:endCxn id="9" idx="1"/>
          </p:cNvCxnSpPr>
          <p:nvPr/>
        </p:nvCxnSpPr>
        <p:spPr>
          <a:xfrm rot="16200000" flipH="1">
            <a:off x="5696182" y="3638781"/>
            <a:ext cx="550303" cy="8589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ลูกศรเชื่อมต่อแบบตรง 23"/>
          <p:cNvCxnSpPr>
            <a:stCxn id="4" idx="1"/>
          </p:cNvCxnSpPr>
          <p:nvPr/>
        </p:nvCxnSpPr>
        <p:spPr>
          <a:xfrm rot="16200000" flipV="1">
            <a:off x="2707016" y="1712586"/>
            <a:ext cx="931302" cy="8589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ลูกศรเชื่อมต่อแบบตรง 26"/>
          <p:cNvCxnSpPr>
            <a:endCxn id="7" idx="1"/>
          </p:cNvCxnSpPr>
          <p:nvPr/>
        </p:nvCxnSpPr>
        <p:spPr>
          <a:xfrm rot="5400000" flipH="1" flipV="1">
            <a:off x="5486400" y="1676400"/>
            <a:ext cx="9144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ลูกศรเชื่อมต่อแบบตรง 29"/>
          <p:cNvCxnSpPr>
            <a:stCxn id="4" idx="3"/>
            <a:endCxn id="12" idx="3"/>
          </p:cNvCxnSpPr>
          <p:nvPr/>
        </p:nvCxnSpPr>
        <p:spPr>
          <a:xfrm rot="5400000">
            <a:off x="2859416" y="3676882"/>
            <a:ext cx="626503" cy="8589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ลูกศรเชื่อมต่อแบบตรง 35"/>
          <p:cNvCxnSpPr>
            <a:stCxn id="4" idx="4"/>
            <a:endCxn id="6" idx="0"/>
          </p:cNvCxnSpPr>
          <p:nvPr/>
        </p:nvCxnSpPr>
        <p:spPr>
          <a:xfrm rot="5400000">
            <a:off x="4152900" y="4457700"/>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6248400" cy="1200329"/>
          </a:xfrm>
          <a:prstGeom prst="rect">
            <a:avLst/>
          </a:prstGeom>
          <a:noFill/>
        </p:spPr>
        <p:txBody>
          <a:bodyPr wrap="square" rtlCol="0">
            <a:spAutoFit/>
          </a:bodyPr>
          <a:lstStyle/>
          <a:p>
            <a:pPr algn="ctr"/>
            <a:r>
              <a:rPr lang="th-TH" sz="3600" b="1" dirty="0" smtClean="0">
                <a:solidFill>
                  <a:srgbClr val="FF0000"/>
                </a:solidFill>
                <a:cs typeface="JasmineUPC" pitchFamily="18" charset="-34"/>
              </a:rPr>
              <a:t>บทนำ</a:t>
            </a:r>
          </a:p>
          <a:p>
            <a:pPr algn="ctr"/>
            <a:r>
              <a:rPr lang="th-TH" sz="3600" b="1" dirty="0" smtClean="0">
                <a:solidFill>
                  <a:srgbClr val="FF0000"/>
                </a:solidFill>
                <a:cs typeface="JasmineUPC" pitchFamily="18" charset="-34"/>
              </a:rPr>
              <a:t>ฟิสิกส์คืออะไร</a:t>
            </a:r>
            <a:endParaRPr lang="th-TH" sz="3600" b="1" dirty="0">
              <a:solidFill>
                <a:srgbClr val="FF0000"/>
              </a:solidFill>
              <a:cs typeface="JasmineUPC" pitchFamily="18" charset="-34"/>
            </a:endParaRPr>
          </a:p>
        </p:txBody>
      </p:sp>
      <p:sp>
        <p:nvSpPr>
          <p:cNvPr id="3" name="TextBox 2"/>
          <p:cNvSpPr txBox="1"/>
          <p:nvPr/>
        </p:nvSpPr>
        <p:spPr>
          <a:xfrm>
            <a:off x="762000" y="1371600"/>
            <a:ext cx="7620000" cy="4893647"/>
          </a:xfrm>
          <a:prstGeom prst="rect">
            <a:avLst/>
          </a:prstGeom>
          <a:noFill/>
        </p:spPr>
        <p:txBody>
          <a:bodyPr wrap="square" rtlCol="0">
            <a:spAutoFit/>
          </a:bodyPr>
          <a:lstStyle/>
          <a:p>
            <a:r>
              <a:rPr lang="th-TH" sz="3600" b="1" dirty="0" smtClean="0">
                <a:solidFill>
                  <a:srgbClr val="0070C0"/>
                </a:solidFill>
                <a:latin typeface="Angsana New" pitchFamily="18" charset="-34"/>
                <a:cs typeface="Angsana New" pitchFamily="18" charset="-34"/>
              </a:rPr>
              <a:t>ธรรมชาติของวิชาฟิสิกส์</a:t>
            </a:r>
          </a:p>
          <a:p>
            <a:endParaRPr lang="th-TH" sz="1400" b="1" dirty="0" smtClean="0">
              <a:solidFill>
                <a:srgbClr val="0070C0"/>
              </a:solidFill>
              <a:latin typeface="Angsana New" pitchFamily="18" charset="-34"/>
              <a:cs typeface="Angsana New" pitchFamily="18" charset="-34"/>
            </a:endParaRPr>
          </a:p>
          <a:p>
            <a:r>
              <a:rPr lang="th-TH" dirty="0" smtClean="0"/>
              <a:t>	</a:t>
            </a:r>
            <a:r>
              <a:rPr lang="th-TH" sz="3200" b="1" dirty="0" smtClean="0">
                <a:solidFill>
                  <a:srgbClr val="0070C0"/>
                </a:solidFill>
                <a:latin typeface="Angsana New" pitchFamily="18" charset="-34"/>
                <a:cs typeface="Angsana New" pitchFamily="18" charset="-34"/>
              </a:rPr>
              <a:t>ความรู้ทางฟิสิกส์ส่วนหนึ่งได้มาจากการสังเกตปรากฏการณ์ทางธรรมชาติ และจากการทดลองในห้องปฏิบัติการแล้วรวบรวมข้อมูลมาวิเคราะห์ แปลความหมาย และสรุปผล ข้อสรุปที่ได้ นำไปสู่ ทฤษฎี ถ้าทฤษฎีนั้นสามารถอธิบายปรากฏการณ์ทางธรรมชาติได้ทุกครั้ง ทฤษฎีดังกล่าวก็จะนำไปสู่ กฎ นอกจากนี้ความรู้ทางฟิสิกส์อาจได้มาจากการจินตนาการ เช่น การสร้างแบบจำลองทางความคิด แล้วใช้หลักการทางฟิสิกส์มาอธิบายแล้วนำไปสู่การอธิบายเป็นทฤษฎี และมีการทดลองเพื่อพิสูจน์ทฤษฎีนั้น</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4267200" cy="707886"/>
          </a:xfrm>
          <a:prstGeom prst="rect">
            <a:avLst/>
          </a:prstGeom>
          <a:noFill/>
        </p:spPr>
        <p:txBody>
          <a:bodyPr wrap="square" rtlCol="0">
            <a:spAutoFit/>
          </a:bodyPr>
          <a:lstStyle/>
          <a:p>
            <a:pPr algn="ctr"/>
            <a:r>
              <a:rPr lang="th-TH" sz="4000" b="1" dirty="0" smtClean="0">
                <a:solidFill>
                  <a:srgbClr val="FF0000"/>
                </a:solidFill>
                <a:latin typeface="Angsana New" pitchFamily="18" charset="-34"/>
                <a:cs typeface="Angsana New" pitchFamily="18" charset="-34"/>
              </a:rPr>
              <a:t>ฟิสิกส์ในชีวิตประจำวัน</a:t>
            </a:r>
            <a:endParaRPr lang="th-TH" sz="4000" b="1" dirty="0">
              <a:solidFill>
                <a:srgbClr val="FF0000"/>
              </a:solidFill>
              <a:latin typeface="Angsana New" pitchFamily="18" charset="-34"/>
              <a:cs typeface="Angsana New" pitchFamily="18" charset="-34"/>
            </a:endParaRPr>
          </a:p>
        </p:txBody>
      </p:sp>
      <p:sp>
        <p:nvSpPr>
          <p:cNvPr id="3" name="TextBox 2"/>
          <p:cNvSpPr txBox="1"/>
          <p:nvPr/>
        </p:nvSpPr>
        <p:spPr>
          <a:xfrm>
            <a:off x="838200" y="1219200"/>
            <a:ext cx="7620000" cy="4524315"/>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ในชีวิตประจำวัน ทุกคนจะพบกับปรากฏการณ์ต่างๆ ในธรรมชาติมากมาย  ทั้งที่เป็นปรากฏการณ์ที่เกิดขึ้นเองตามธรรมชาติหรือโดยมนุษย์</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เหตุการณ์ต่างๆ ที่เกิดขึ้นในชีวิตประจำวันสามารถนำหลักการต่างๆ ในวิชาฟิสิกส์มาอธิบายประกอบกันอย่างมีเหตุการณ์ที่เกิดขึ้นได้มากมาย นอกจากนี้ ความรู้ในวิชาฟิสิกส์ยังใช้ในการทำนายเหตุการณ์ทำนองเดียวกันที่อาจเกิดขึ้นในอนาคตได้อย่างถูกต้อง ซึ่งจำทำให้สามารถป้องกันเหตุอันตรายที่อาจเกิดขึ้นได้</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315200" cy="646331"/>
          </a:xfrm>
          <a:prstGeom prst="rect">
            <a:avLst/>
          </a:prstGeom>
          <a:noFill/>
        </p:spPr>
        <p:txBody>
          <a:bodyPr wrap="square" rtlCol="0">
            <a:spAutoFit/>
          </a:bodyPr>
          <a:lstStyle/>
          <a:p>
            <a:r>
              <a:rPr lang="th-TH" sz="3600" b="1" dirty="0" smtClean="0">
                <a:solidFill>
                  <a:srgbClr val="FF0000"/>
                </a:solidFill>
                <a:latin typeface="Angsana New" pitchFamily="18" charset="-34"/>
                <a:cs typeface="Angsana New" pitchFamily="18" charset="-34"/>
              </a:rPr>
              <a:t>ตัวอย่างฟิสิกส์ที่เจอในชีวิตประจำวัน</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838200" y="1066800"/>
            <a:ext cx="7848600" cy="5016758"/>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การหั่นอาหารให้เป็นชิ้นเล็กชิ้นน้อย  ย่อมต้องอาศัยแรงไปกระทำให้วัตถุเกิดการเปลี่ยนรูปร่างหรือรูปทรง มีการใช้เครื่องกลอย่างเช่นมีด เพื่อช่วยผ่อนแรง </a:t>
            </a:r>
          </a:p>
          <a:p>
            <a:r>
              <a:rPr lang="th-TH" sz="3200" b="1" dirty="0" smtClean="0">
                <a:solidFill>
                  <a:srgbClr val="0070C0"/>
                </a:solidFill>
                <a:latin typeface="Angsana New" pitchFamily="18" charset="-34"/>
                <a:cs typeface="Angsana New" pitchFamily="18" charset="-34"/>
              </a:rPr>
              <a:t>	เมื่อต้องการทำให้อาหารสุกก็ต้องอาศัยพลังงานความร้อนจากเชื้อเพลิงหรือพลังงานไฟฟ้า โดยการถ่ายโอนพลังงานความร้อนผ่านตัวกลางที่เป็นโลหะไปสู่อาหารจะทำให้อาหารได้รับความร้อนอย่างเต็มที่ เป็นต้น</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นักเรียนคิดว่ามีอะไรอีกบ้าง ลองยกตัวอย่างมาคนละ </a:t>
            </a:r>
            <a:r>
              <a:rPr lang="en-US" sz="3200" b="1" dirty="0" smtClean="0">
                <a:solidFill>
                  <a:srgbClr val="0070C0"/>
                </a:solidFill>
                <a:latin typeface="Angsana New" pitchFamily="18" charset="-34"/>
                <a:cs typeface="Angsana New" pitchFamily="18" charset="-34"/>
              </a:rPr>
              <a:t>1 </a:t>
            </a:r>
            <a:r>
              <a:rPr lang="th-TH" sz="3200" b="1" dirty="0" smtClean="0">
                <a:solidFill>
                  <a:srgbClr val="0070C0"/>
                </a:solidFill>
                <a:latin typeface="Angsana New" pitchFamily="18" charset="-34"/>
                <a:cs typeface="Angsana New" pitchFamily="18" charset="-34"/>
              </a:rPr>
              <a:t>ตัวอย่าง และไปศึกษามาว่ามีหลักฟิสิกส์อะไรบ้างที่เกี่ยวข้องกับที่นักเรียนได้ศึกษามา</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477000" cy="646331"/>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ขอบข่ายของวิชาฟิสิกส์</a:t>
            </a:r>
            <a:endParaRPr lang="th-TH" sz="3600" b="1" dirty="0">
              <a:solidFill>
                <a:srgbClr val="FF0000"/>
              </a:solidFill>
              <a:latin typeface="Angsana New" pitchFamily="18" charset="-34"/>
              <a:cs typeface="Angsana New" pitchFamily="18" charset="-34"/>
            </a:endParaRPr>
          </a:p>
        </p:txBody>
      </p:sp>
      <p:pic>
        <p:nvPicPr>
          <p:cNvPr id="6" name="รูปภาพ 5" descr="content_image01_00340.jpg"/>
          <p:cNvPicPr>
            <a:picLocks noChangeAspect="1"/>
          </p:cNvPicPr>
          <p:nvPr/>
        </p:nvPicPr>
        <p:blipFill>
          <a:blip r:embed="rId2"/>
          <a:stretch>
            <a:fillRect/>
          </a:stretch>
        </p:blipFill>
        <p:spPr>
          <a:xfrm>
            <a:off x="0" y="1371600"/>
            <a:ext cx="9144000" cy="513470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มุมมน 1"/>
          <p:cNvSpPr/>
          <p:nvPr/>
        </p:nvSpPr>
        <p:spPr>
          <a:xfrm>
            <a:off x="3124200" y="228600"/>
            <a:ext cx="2362200"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h-TH" sz="3200" b="1" dirty="0" smtClean="0">
                <a:latin typeface="Angsana New" pitchFamily="18" charset="-34"/>
                <a:cs typeface="Angsana New" pitchFamily="18" charset="-34"/>
              </a:rPr>
              <a:t>ฟิสิกส์พื้นฐาน</a:t>
            </a:r>
            <a:endParaRPr lang="th-TH" sz="3200" b="1" dirty="0">
              <a:latin typeface="Angsana New" pitchFamily="18" charset="-34"/>
              <a:cs typeface="Angsana New" pitchFamily="18" charset="-34"/>
            </a:endParaRPr>
          </a:p>
        </p:txBody>
      </p:sp>
      <p:cxnSp>
        <p:nvCxnSpPr>
          <p:cNvPr id="4" name="ตัวเชื่อมต่อตรง 3"/>
          <p:cNvCxnSpPr/>
          <p:nvPr/>
        </p:nvCxnSpPr>
        <p:spPr>
          <a:xfrm>
            <a:off x="1371600" y="1295400"/>
            <a:ext cx="563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สี่เหลี่ยมผืนผ้า 8"/>
          <p:cNvSpPr/>
          <p:nvPr/>
        </p:nvSpPr>
        <p:spPr>
          <a:xfrm>
            <a:off x="533400" y="1600200"/>
            <a:ext cx="21336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h-TH" sz="3200" b="1" dirty="0" smtClean="0">
                <a:latin typeface="Angsana New" pitchFamily="18" charset="-34"/>
                <a:cs typeface="Angsana New" pitchFamily="18" charset="-34"/>
              </a:rPr>
              <a:t>กลศาสตร์</a:t>
            </a:r>
            <a:endParaRPr lang="th-TH" sz="3200" b="1" dirty="0">
              <a:latin typeface="Angsana New" pitchFamily="18" charset="-34"/>
              <a:cs typeface="Angsana New" pitchFamily="18" charset="-34"/>
            </a:endParaRPr>
          </a:p>
        </p:txBody>
      </p:sp>
      <p:sp>
        <p:nvSpPr>
          <p:cNvPr id="10" name="สี่เหลี่ยมผืนผ้า 9"/>
          <p:cNvSpPr/>
          <p:nvPr/>
        </p:nvSpPr>
        <p:spPr>
          <a:xfrm>
            <a:off x="3124200" y="1600200"/>
            <a:ext cx="2133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h-TH" sz="3200" b="1" dirty="0" smtClean="0">
                <a:latin typeface="Angsana New" pitchFamily="18" charset="-34"/>
                <a:cs typeface="Angsana New" pitchFamily="18" charset="-34"/>
              </a:rPr>
              <a:t>คลื่น เสียง แสง</a:t>
            </a:r>
            <a:endParaRPr lang="th-TH" sz="3200" b="1" dirty="0">
              <a:latin typeface="Angsana New" pitchFamily="18" charset="-34"/>
              <a:cs typeface="Angsana New" pitchFamily="18" charset="-34"/>
            </a:endParaRPr>
          </a:p>
        </p:txBody>
      </p:sp>
      <p:sp>
        <p:nvSpPr>
          <p:cNvPr id="11" name="สี่เหลี่ยมผืนผ้า 10"/>
          <p:cNvSpPr/>
          <p:nvPr/>
        </p:nvSpPr>
        <p:spPr>
          <a:xfrm>
            <a:off x="5867400" y="1600200"/>
            <a:ext cx="21336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h-TH" sz="3200" b="1" dirty="0" smtClean="0">
                <a:latin typeface="Angsana New" pitchFamily="18" charset="-34"/>
                <a:cs typeface="Angsana New" pitchFamily="18" charset="-34"/>
              </a:rPr>
              <a:t>ไฟฟ้า-แม่เหล็ก</a:t>
            </a:r>
            <a:endParaRPr lang="th-TH" sz="3200" b="1" dirty="0">
              <a:latin typeface="Angsana New" pitchFamily="18" charset="-34"/>
              <a:cs typeface="Angsana New" pitchFamily="18" charset="-34"/>
            </a:endParaRPr>
          </a:p>
        </p:txBody>
      </p:sp>
      <p:sp>
        <p:nvSpPr>
          <p:cNvPr id="12" name="TextBox 11"/>
          <p:cNvSpPr txBox="1"/>
          <p:nvPr/>
        </p:nvSpPr>
        <p:spPr>
          <a:xfrm>
            <a:off x="533400" y="2362200"/>
            <a:ext cx="2133600" cy="3970318"/>
          </a:xfrm>
          <a:prstGeom prst="rect">
            <a:avLst/>
          </a:prstGeom>
          <a:noFill/>
        </p:spPr>
        <p:txBody>
          <a:bodyPr wrap="square" rtlCol="0">
            <a:spAutoFit/>
          </a:bodyPr>
          <a:lstStyle/>
          <a:p>
            <a:pPr>
              <a:buFont typeface="Arial" pitchFamily="34" charset="0"/>
              <a:buChar char="•"/>
            </a:pPr>
            <a:r>
              <a:rPr lang="th-TH" dirty="0" smtClean="0"/>
              <a:t> </a:t>
            </a:r>
            <a:r>
              <a:rPr lang="th-TH" b="1" dirty="0" smtClean="0">
                <a:solidFill>
                  <a:srgbClr val="0070C0"/>
                </a:solidFill>
                <a:latin typeface="Angsana New" pitchFamily="18" charset="-34"/>
                <a:cs typeface="Angsana New" pitchFamily="18" charset="-34"/>
              </a:rPr>
              <a:t>แรง</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การเคลื่อนที่</a:t>
            </a:r>
          </a:p>
          <a:p>
            <a:pPr>
              <a:buFont typeface="Arial" pitchFamily="34" charset="0"/>
              <a:buChar char="•"/>
            </a:pPr>
            <a:r>
              <a:rPr lang="th-TH" b="1" dirty="0" smtClean="0">
                <a:solidFill>
                  <a:srgbClr val="0070C0"/>
                </a:solidFill>
                <a:latin typeface="Angsana New" pitchFamily="18" charset="-34"/>
                <a:cs typeface="Angsana New" pitchFamily="18" charset="-34"/>
              </a:rPr>
              <a:t> งานและพลังงาน</a:t>
            </a:r>
          </a:p>
          <a:p>
            <a:pPr>
              <a:buFont typeface="Arial" pitchFamily="34" charset="0"/>
              <a:buChar char="•"/>
            </a:pPr>
            <a:r>
              <a:rPr lang="th-TH" b="1" dirty="0" smtClean="0">
                <a:solidFill>
                  <a:srgbClr val="0070C0"/>
                </a:solidFill>
                <a:latin typeface="Angsana New" pitchFamily="18" charset="-34"/>
                <a:cs typeface="Angsana New" pitchFamily="18" charset="-34"/>
              </a:rPr>
              <a:t> กำลัง</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การหมุน</a:t>
            </a:r>
          </a:p>
          <a:p>
            <a:pPr>
              <a:buFont typeface="Arial" pitchFamily="34" charset="0"/>
              <a:buChar char="•"/>
            </a:pPr>
            <a:r>
              <a:rPr lang="th-TH" b="1" dirty="0" smtClean="0">
                <a:solidFill>
                  <a:srgbClr val="0070C0"/>
                </a:solidFill>
                <a:latin typeface="Angsana New" pitchFamily="18" charset="-34"/>
                <a:cs typeface="Angsana New" pitchFamily="18" charset="-34"/>
              </a:rPr>
              <a:t> การชน </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การลอย</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ของไหล</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การสั่น</a:t>
            </a:r>
            <a:endParaRPr lang="th-TH" b="1" dirty="0">
              <a:solidFill>
                <a:srgbClr val="0070C0"/>
              </a:solidFill>
              <a:latin typeface="Angsana New" pitchFamily="18" charset="-34"/>
              <a:cs typeface="Angsana New" pitchFamily="18" charset="-34"/>
            </a:endParaRPr>
          </a:p>
        </p:txBody>
      </p:sp>
      <p:sp>
        <p:nvSpPr>
          <p:cNvPr id="13" name="TextBox 12"/>
          <p:cNvSpPr txBox="1"/>
          <p:nvPr/>
        </p:nvSpPr>
        <p:spPr>
          <a:xfrm>
            <a:off x="3124200" y="2286000"/>
            <a:ext cx="2133600" cy="4401205"/>
          </a:xfrm>
          <a:prstGeom prst="rect">
            <a:avLst/>
          </a:prstGeom>
          <a:noFill/>
        </p:spPr>
        <p:txBody>
          <a:bodyPr wrap="square" rtlCol="0">
            <a:spAutoFit/>
          </a:bodyPr>
          <a:lstStyle/>
          <a:p>
            <a:pPr>
              <a:buFont typeface="Arial" pitchFamily="34" charset="0"/>
              <a:buChar char="•"/>
            </a:pPr>
            <a:r>
              <a:rPr lang="th-TH" dirty="0" smtClean="0"/>
              <a:t> </a:t>
            </a:r>
            <a:r>
              <a:rPr lang="th-TH" b="1" dirty="0" smtClean="0">
                <a:solidFill>
                  <a:srgbClr val="0070C0"/>
                </a:solidFill>
                <a:latin typeface="Angsana New" pitchFamily="18" charset="-34"/>
                <a:cs typeface="Angsana New" pitchFamily="18" charset="-34"/>
              </a:rPr>
              <a:t>การกำเนิด</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การส่งผ่านตัวกลาง</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สะท้อน</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การหักเห</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การเลี้ยวเบน</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การแทรกสอด</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การกระเจิง</a:t>
            </a:r>
          </a:p>
          <a:p>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การดูดกลืนพลังงาน</a:t>
            </a:r>
            <a:endParaRPr lang="th-TH" b="1" dirty="0">
              <a:solidFill>
                <a:srgbClr val="0070C0"/>
              </a:solidFill>
              <a:latin typeface="Angsana New" pitchFamily="18" charset="-34"/>
              <a:cs typeface="Angsana New" pitchFamily="18" charset="-34"/>
            </a:endParaRPr>
          </a:p>
        </p:txBody>
      </p:sp>
      <p:sp>
        <p:nvSpPr>
          <p:cNvPr id="14" name="TextBox 13"/>
          <p:cNvSpPr txBox="1"/>
          <p:nvPr/>
        </p:nvSpPr>
        <p:spPr>
          <a:xfrm>
            <a:off x="5867400" y="2286000"/>
            <a:ext cx="2133600" cy="3108543"/>
          </a:xfrm>
          <a:prstGeom prst="rect">
            <a:avLst/>
          </a:prstGeom>
          <a:noFill/>
        </p:spPr>
        <p:txBody>
          <a:bodyPr wrap="square" rtlCol="0">
            <a:spAutoFit/>
          </a:bodyPr>
          <a:lstStyle/>
          <a:p>
            <a:pPr>
              <a:buFont typeface="Arial" pitchFamily="34" charset="0"/>
              <a:buChar char="•"/>
            </a:pPr>
            <a:r>
              <a:rPr lang="th-TH" b="1" dirty="0" smtClean="0">
                <a:solidFill>
                  <a:srgbClr val="0070C0"/>
                </a:solidFill>
                <a:latin typeface="Angsana New" pitchFamily="18" charset="-34"/>
                <a:cs typeface="Angsana New" pitchFamily="18" charset="-34"/>
              </a:rPr>
              <a:t> ประจุ/กระแส</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ศักย์/ความต่างศักย์</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สนามไฟฟ้า</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ตัวนำ/ฉนวน</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แรงระหว่างประจะกับสนามไฟฟ้า</a:t>
            </a:r>
          </a:p>
        </p:txBody>
      </p:sp>
      <p:cxnSp>
        <p:nvCxnSpPr>
          <p:cNvPr id="19" name="ลูกศรเชื่อมต่อแบบตรง 18"/>
          <p:cNvCxnSpPr/>
          <p:nvPr/>
        </p:nvCxnSpPr>
        <p:spPr>
          <a:xfrm rot="5400000">
            <a:off x="4037806" y="1447800"/>
            <a:ext cx="305594"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ลูกศรเชื่อมต่อแบบตรง 19"/>
          <p:cNvCxnSpPr/>
          <p:nvPr/>
        </p:nvCxnSpPr>
        <p:spPr>
          <a:xfrm rot="5400000">
            <a:off x="1219200" y="1447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ลูกศรเชื่อมต่อแบบตรง 20"/>
          <p:cNvCxnSpPr/>
          <p:nvPr/>
        </p:nvCxnSpPr>
        <p:spPr>
          <a:xfrm rot="5400000">
            <a:off x="6858000" y="1447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สี่เหลี่ยมผืนผ้า 8"/>
          <p:cNvSpPr/>
          <p:nvPr/>
        </p:nvSpPr>
        <p:spPr>
          <a:xfrm>
            <a:off x="1371600" y="1828800"/>
            <a:ext cx="2133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h-TH" sz="3200" b="1" dirty="0" smtClean="0">
                <a:latin typeface="Angsana New" pitchFamily="18" charset="-34"/>
                <a:cs typeface="Angsana New" pitchFamily="18" charset="-34"/>
              </a:rPr>
              <a:t>ฟิสิกส์นิวเคลียร์</a:t>
            </a:r>
            <a:endParaRPr lang="th-TH" sz="3200" b="1" dirty="0">
              <a:latin typeface="Angsana New" pitchFamily="18" charset="-34"/>
              <a:cs typeface="Angsana New" pitchFamily="18" charset="-34"/>
            </a:endParaRPr>
          </a:p>
        </p:txBody>
      </p:sp>
      <p:sp>
        <p:nvSpPr>
          <p:cNvPr id="10" name="สี่เหลี่ยมผืนผ้า 9"/>
          <p:cNvSpPr/>
          <p:nvPr/>
        </p:nvSpPr>
        <p:spPr>
          <a:xfrm>
            <a:off x="5105400" y="1828800"/>
            <a:ext cx="21336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h-TH" sz="3200" b="1" dirty="0" smtClean="0">
                <a:latin typeface="Angsana New" pitchFamily="18" charset="-34"/>
                <a:cs typeface="Angsana New" pitchFamily="18" charset="-34"/>
              </a:rPr>
              <a:t>ความร้อน</a:t>
            </a:r>
            <a:endParaRPr lang="th-TH" sz="3200" b="1" dirty="0">
              <a:latin typeface="Angsana New" pitchFamily="18" charset="-34"/>
              <a:cs typeface="Angsana New" pitchFamily="18" charset="-34"/>
            </a:endParaRPr>
          </a:p>
        </p:txBody>
      </p:sp>
      <p:sp>
        <p:nvSpPr>
          <p:cNvPr id="12" name="TextBox 11"/>
          <p:cNvSpPr txBox="1"/>
          <p:nvPr/>
        </p:nvSpPr>
        <p:spPr>
          <a:xfrm>
            <a:off x="1371600" y="2667000"/>
            <a:ext cx="2133600" cy="2677656"/>
          </a:xfrm>
          <a:prstGeom prst="rect">
            <a:avLst/>
          </a:prstGeom>
          <a:noFill/>
        </p:spPr>
        <p:txBody>
          <a:bodyPr wrap="square" rtlCol="0">
            <a:spAutoFit/>
          </a:bodyPr>
          <a:lstStyle/>
          <a:p>
            <a:pPr>
              <a:buFont typeface="Arial" pitchFamily="34" charset="0"/>
              <a:buChar char="•"/>
            </a:pPr>
            <a:r>
              <a:rPr lang="th-TH" dirty="0" smtClean="0"/>
              <a:t> </a:t>
            </a:r>
            <a:r>
              <a:rPr lang="th-TH" b="1" dirty="0" smtClean="0">
                <a:solidFill>
                  <a:srgbClr val="0070C0"/>
                </a:solidFill>
                <a:latin typeface="Angsana New" pitchFamily="18" charset="-34"/>
                <a:cs typeface="Angsana New" pitchFamily="18" charset="-34"/>
              </a:rPr>
              <a:t>โครงสร้างอะตอม</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สเปกตรัมของอะตอม</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นิวเคลียร์กับกัมมันตภาพรังสี</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ปฏิกิริยานิวเคลียร์</a:t>
            </a:r>
            <a:endParaRPr lang="th-TH" b="1" dirty="0">
              <a:solidFill>
                <a:srgbClr val="0070C0"/>
              </a:solidFill>
              <a:latin typeface="Angsana New" pitchFamily="18" charset="-34"/>
              <a:cs typeface="Angsana New" pitchFamily="18" charset="-34"/>
            </a:endParaRPr>
          </a:p>
        </p:txBody>
      </p:sp>
      <p:sp>
        <p:nvSpPr>
          <p:cNvPr id="13" name="TextBox 12"/>
          <p:cNvSpPr txBox="1"/>
          <p:nvPr/>
        </p:nvSpPr>
        <p:spPr>
          <a:xfrm>
            <a:off x="5181600" y="2667000"/>
            <a:ext cx="2133600" cy="3108543"/>
          </a:xfrm>
          <a:prstGeom prst="rect">
            <a:avLst/>
          </a:prstGeom>
          <a:noFill/>
        </p:spPr>
        <p:txBody>
          <a:bodyPr wrap="square" rtlCol="0">
            <a:spAutoFit/>
          </a:bodyPr>
          <a:lstStyle/>
          <a:p>
            <a:pPr>
              <a:buFont typeface="Arial" pitchFamily="34" charset="0"/>
              <a:buChar char="•"/>
            </a:pPr>
            <a:r>
              <a:rPr lang="th-TH" b="1" dirty="0" smtClean="0">
                <a:solidFill>
                  <a:srgbClr val="0070C0"/>
                </a:solidFill>
                <a:latin typeface="Angsana New" pitchFamily="18" charset="-34"/>
                <a:cs typeface="Angsana New" pitchFamily="18" charset="-34"/>
              </a:rPr>
              <a:t> อุณหภูมิ</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การถ่ายโอน</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ตัวนำและฉนวน</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การเปลี่ยนสถานะ</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เอนโทรปี</a:t>
            </a:r>
          </a:p>
          <a:p>
            <a:pPr>
              <a:buFont typeface="Arial" pitchFamily="34" charset="0"/>
              <a:buChar char="•"/>
            </a:pPr>
            <a:r>
              <a:rPr lang="th-TH" b="1" dirty="0" smtClean="0">
                <a:solidFill>
                  <a:srgbClr val="0070C0"/>
                </a:solidFill>
                <a:latin typeface="Angsana New" pitchFamily="18" charset="-34"/>
                <a:cs typeface="Angsana New" pitchFamily="18" charset="-34"/>
              </a:rPr>
              <a:t> </a:t>
            </a:r>
            <a:r>
              <a:rPr lang="th-TH" b="1" dirty="0" smtClean="0">
                <a:solidFill>
                  <a:srgbClr val="0070C0"/>
                </a:solidFill>
                <a:latin typeface="Angsana New" pitchFamily="18" charset="-34"/>
                <a:cs typeface="Angsana New" pitchFamily="18" charset="-34"/>
              </a:rPr>
              <a:t>กฎทาง</a:t>
            </a:r>
            <a:r>
              <a:rPr lang="th-TH" b="1" dirty="0" err="1" smtClean="0">
                <a:solidFill>
                  <a:srgbClr val="0070C0"/>
                </a:solidFill>
                <a:latin typeface="Angsana New" pitchFamily="18" charset="-34"/>
                <a:cs typeface="Angsana New" pitchFamily="18" charset="-34"/>
              </a:rPr>
              <a:t>เทอร์</a:t>
            </a:r>
            <a:r>
              <a:rPr lang="th-TH" b="1" dirty="0" smtClean="0">
                <a:solidFill>
                  <a:srgbClr val="0070C0"/>
                </a:solidFill>
                <a:latin typeface="Angsana New" pitchFamily="18" charset="-34"/>
                <a:cs typeface="Angsana New" pitchFamily="18" charset="-34"/>
              </a:rPr>
              <a:t>โมไดนามิกส์</a:t>
            </a:r>
          </a:p>
        </p:txBody>
      </p:sp>
      <p:cxnSp>
        <p:nvCxnSpPr>
          <p:cNvPr id="15" name="ตัวเชื่อมต่อตรง 14"/>
          <p:cNvCxnSpPr/>
          <p:nvPr/>
        </p:nvCxnSpPr>
        <p:spPr>
          <a:xfrm>
            <a:off x="2133600" y="1295400"/>
            <a:ext cx="434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ลูกศรเชื่อมต่อแบบตรง 15"/>
          <p:cNvCxnSpPr/>
          <p:nvPr/>
        </p:nvCxnSpPr>
        <p:spPr>
          <a:xfrm rot="5400000">
            <a:off x="1866900" y="15621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สี่เหลี่ยมมุมมน 16"/>
          <p:cNvSpPr/>
          <p:nvPr/>
        </p:nvSpPr>
        <p:spPr>
          <a:xfrm>
            <a:off x="3124200" y="228600"/>
            <a:ext cx="2362200"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h-TH" sz="3200" b="1" dirty="0" smtClean="0">
                <a:latin typeface="Angsana New" pitchFamily="18" charset="-34"/>
                <a:cs typeface="Angsana New" pitchFamily="18" charset="-34"/>
              </a:rPr>
              <a:t>ฟิสิกส์พื้นฐาน(ต่อ)</a:t>
            </a:r>
            <a:endParaRPr lang="th-TH" sz="3200" b="1" dirty="0">
              <a:latin typeface="Angsana New" pitchFamily="18" charset="-34"/>
              <a:cs typeface="Angsana New" pitchFamily="18" charset="-34"/>
            </a:endParaRPr>
          </a:p>
        </p:txBody>
      </p:sp>
      <p:cxnSp>
        <p:nvCxnSpPr>
          <p:cNvPr id="20" name="ลูกศรเชื่อมต่อแบบตรง 19"/>
          <p:cNvCxnSpPr/>
          <p:nvPr/>
        </p:nvCxnSpPr>
        <p:spPr>
          <a:xfrm rot="5400000">
            <a:off x="6210300" y="15621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620000" cy="584775"/>
          </a:xfrm>
          <a:prstGeom prst="rect">
            <a:avLst/>
          </a:prstGeom>
          <a:noFill/>
        </p:spPr>
        <p:txBody>
          <a:bodyPr wrap="square" rtlCol="0">
            <a:spAutoFit/>
          </a:bodyPr>
          <a:lstStyle/>
          <a:p>
            <a:pPr algn="ctr"/>
            <a:r>
              <a:rPr lang="th-TH" sz="3200" b="1" dirty="0" smtClean="0">
                <a:solidFill>
                  <a:srgbClr val="FF0000"/>
                </a:solidFill>
                <a:latin typeface="Angsana New" pitchFamily="18" charset="-34"/>
                <a:cs typeface="Angsana New" pitchFamily="18" charset="-34"/>
              </a:rPr>
              <a:t>วิทยาศาสตร์เกิดขั้นเพราะสิ่งใกล้ตัว</a:t>
            </a:r>
            <a:endParaRPr lang="th-TH" sz="3200" b="1" dirty="0">
              <a:solidFill>
                <a:srgbClr val="FF0000"/>
              </a:solidFill>
              <a:latin typeface="Angsana New" pitchFamily="18" charset="-34"/>
              <a:cs typeface="Angsana New" pitchFamily="18" charset="-34"/>
            </a:endParaRPr>
          </a:p>
        </p:txBody>
      </p:sp>
      <p:sp>
        <p:nvSpPr>
          <p:cNvPr id="3" name="TextBox 2"/>
          <p:cNvSpPr txBox="1"/>
          <p:nvPr/>
        </p:nvSpPr>
        <p:spPr>
          <a:xfrm>
            <a:off x="990600" y="762000"/>
            <a:ext cx="7467600" cy="4524315"/>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วิทยาศาสตร์อาจจะเกิดจากการตั้งคำถาม หรือ ปรากฏการณ์ที่เห็นบ่อยๆ ในชีวิตประจำวันของเรา  เช่น   ทำไมเวลาผายลม(ตด)จึงมีกลิ่น แต่บางคนผายลมแล้วทำไมจึงไม่มีกลิ่น ?  ทำไมเวลาผู้หญิงมีรอบเดือนจึงรู้สึกหงุดหงิด ? ทำไมเวลาฟ้าผ่าลงมาแล้วจึงต้องตามมาด้วยเสียงฟ้าร้อง ? ทำไมคนเราจึงไม่ออกลูกเป็นไข่เหมือนสัตว์อื่นๆ บางชนิด?  ทำไมโลกเรามีฤดูเดียวไม่ได้หรือ ? สิ่งต่างๆเหล่านี้ที่นักเรียนพบเห็นได้แม้ไม่ต้องทำการทดลองก็เป็นวิทยาศาสตร์พอที่เราอยากจะรู้อยากจะค้นคว้า อยากจะทดลองได้ เป็นต้น </a:t>
            </a:r>
            <a:endParaRPr lang="th-TH" sz="3200" b="1" dirty="0">
              <a:solidFill>
                <a:srgbClr val="0070C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019800" cy="646331"/>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ทำไมต้องมีการวัด</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609600" y="1219200"/>
            <a:ext cx="7924800" cy="4524315"/>
          </a:xfrm>
          <a:prstGeom prst="rect">
            <a:avLst/>
          </a:prstGeom>
          <a:noFill/>
        </p:spPr>
        <p:txBody>
          <a:bodyPr wrap="square" rtlCol="0">
            <a:spAutoFit/>
          </a:bodyPr>
          <a:lstStyle/>
          <a:p>
            <a:r>
              <a:rPr lang="th-TH" dirty="0" smtClean="0"/>
              <a:t>	</a:t>
            </a:r>
            <a:r>
              <a:rPr lang="th-TH" sz="3200" dirty="0" smtClean="0">
                <a:solidFill>
                  <a:srgbClr val="0070C0"/>
                </a:solidFill>
                <a:latin typeface="Angsana New" pitchFamily="18" charset="-34"/>
                <a:cs typeface="Angsana New" pitchFamily="18" charset="-34"/>
              </a:rPr>
              <a:t>ในสมัยอียิปต์โบราณ  การวัดพื้นที่  เป็นเรื่องทำให้เกิดปัญหาอย่างมากมาย  สำหรับผู้ที่ทำมาหากินอาศัยที่ดินบนสองฝั่งแม่น้ำ</a:t>
            </a:r>
            <a:r>
              <a:rPr lang="th-TH" sz="3200" dirty="0" err="1" smtClean="0">
                <a:solidFill>
                  <a:srgbClr val="0070C0"/>
                </a:solidFill>
                <a:latin typeface="Angsana New" pitchFamily="18" charset="-34"/>
                <a:cs typeface="Angsana New" pitchFamily="18" charset="-34"/>
              </a:rPr>
              <a:t>ไนล์</a:t>
            </a:r>
            <a:r>
              <a:rPr lang="th-TH" sz="3200" dirty="0" smtClean="0">
                <a:solidFill>
                  <a:srgbClr val="0070C0"/>
                </a:solidFill>
                <a:latin typeface="Angsana New" pitchFamily="18" charset="-34"/>
                <a:cs typeface="Angsana New" pitchFamily="18" charset="-34"/>
              </a:rPr>
              <a:t>  เพราะทุกๆ  ปีน้ำจะเอ่อจนล้นท่วมที่ดินทั้งสองฝั่งหมด  ภายหลังน้ำลดชาวนาและเจ้าของที่ดินพากันกลับลงไปยังที่ดิน  ซึ่งเข้าใจว่าเป็นของตน  ทุกปีพระชาวอียิปต์จะต้องเป็นผู้ไปช่วยไกล่เกลี่ยในกรณีที่มีการถกเถียงกันในเรื่องที่ดิน  ว่าของใครอยู่ตรงไหน  ด้วยปัญหาเช่นนี้  การศึกษาและวิทยาการเกี่ยวกับการรังวัดแบ่งเขตที่ดิน  และวิชาเรขาคณิตจึงได้เริ่มขึ้นที่ประเทศอียิปต์  และเริ่มขึ้นที่ริมฝั่งแม่น้ำ</a:t>
            </a:r>
            <a:r>
              <a:rPr lang="th-TH" sz="3200" dirty="0" err="1" smtClean="0">
                <a:solidFill>
                  <a:srgbClr val="0070C0"/>
                </a:solidFill>
                <a:latin typeface="Angsana New" pitchFamily="18" charset="-34"/>
                <a:cs typeface="Angsana New" pitchFamily="18" charset="-34"/>
              </a:rPr>
              <a:t>ไนล์</a:t>
            </a:r>
            <a:r>
              <a:rPr lang="th-TH" sz="3200" dirty="0" smtClean="0">
                <a:solidFill>
                  <a:srgbClr val="0070C0"/>
                </a:solidFill>
                <a:latin typeface="Angsana New" pitchFamily="18" charset="-34"/>
                <a:cs typeface="Angsana New" pitchFamily="18" charset="-34"/>
              </a:rPr>
              <a:t> เนื่องจากความจำเป็นในการแบ่งที่ดินโดยแท้</a:t>
            </a:r>
            <a:endParaRPr lang="th-TH" sz="3200" dirty="0">
              <a:solidFill>
                <a:srgbClr val="0070C0"/>
              </a:solidFill>
              <a:latin typeface="Angsana New" pitchFamily="18" charset="-34"/>
              <a:cs typeface="Angsana New" pitchFamily="18"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การวัดของอียิปต์.gif"/>
          <p:cNvPicPr>
            <a:picLocks noChangeAspect="1"/>
          </p:cNvPicPr>
          <p:nvPr/>
        </p:nvPicPr>
        <p:blipFill>
          <a:blip r:embed="rId3"/>
          <a:stretch>
            <a:fillRect/>
          </a:stretch>
        </p:blipFill>
        <p:spPr>
          <a:xfrm>
            <a:off x="0" y="28557"/>
            <a:ext cx="9144000" cy="5000643"/>
          </a:xfrm>
          <a:prstGeom prst="rect">
            <a:avLst/>
          </a:prstGeom>
        </p:spPr>
      </p:pic>
      <p:sp>
        <p:nvSpPr>
          <p:cNvPr id="3" name="TextBox 2"/>
          <p:cNvSpPr txBox="1"/>
          <p:nvPr/>
        </p:nvSpPr>
        <p:spPr>
          <a:xfrm>
            <a:off x="0" y="5257800"/>
            <a:ext cx="9144000" cy="584775"/>
          </a:xfrm>
          <a:prstGeom prst="rect">
            <a:avLst/>
          </a:prstGeom>
          <a:noFill/>
        </p:spPr>
        <p:txBody>
          <a:bodyPr wrap="square" rtlCol="0">
            <a:spAutoFit/>
          </a:bodyPr>
          <a:lstStyle/>
          <a:p>
            <a:r>
              <a:rPr lang="th-TH" sz="3200" dirty="0" smtClean="0">
                <a:solidFill>
                  <a:srgbClr val="0070C0"/>
                </a:solidFill>
                <a:latin typeface="Angsana New" pitchFamily="18" charset="-34"/>
                <a:cs typeface="Angsana New" pitchFamily="18" charset="-34"/>
              </a:rPr>
              <a:t>วิทยาการเกี่ยวกับการรังวัดแบ่งเขตที่ดินวิชาเรขาคณิตจึงได้เริ่มขึ้นที่ประเทศอียิปต์</a:t>
            </a:r>
            <a:endParaRPr lang="th-TH"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33400"/>
            <a:ext cx="5638800" cy="1200329"/>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การวัดปริมาณทางฟิสิกส์</a:t>
            </a:r>
          </a:p>
          <a:p>
            <a:pPr algn="ctr"/>
            <a:r>
              <a:rPr lang="th-TH" sz="3600" b="1" dirty="0" smtClean="0">
                <a:solidFill>
                  <a:srgbClr val="FF0000"/>
                </a:solidFill>
                <a:latin typeface="Angsana New" pitchFamily="18" charset="-34"/>
                <a:cs typeface="Angsana New" pitchFamily="18" charset="-34"/>
              </a:rPr>
              <a:t>และเครื่องมือ</a:t>
            </a:r>
            <a:r>
              <a:rPr lang="th-TH" sz="3600" b="1" dirty="0" smtClean="0">
                <a:solidFill>
                  <a:srgbClr val="FF0000"/>
                </a:solidFill>
                <a:latin typeface="Angsana New" pitchFamily="18" charset="-34"/>
                <a:cs typeface="Angsana New" pitchFamily="18" charset="-34"/>
              </a:rPr>
              <a:t>วัดทางวิทยาศาสตร์</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762000" y="2057400"/>
            <a:ext cx="7620000" cy="2554545"/>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การ</a:t>
            </a:r>
            <a:r>
              <a:rPr lang="th-TH" sz="3200" b="1" dirty="0" smtClean="0">
                <a:solidFill>
                  <a:srgbClr val="0070C0"/>
                </a:solidFill>
                <a:latin typeface="Angsana New" pitchFamily="18" charset="-34"/>
                <a:cs typeface="Angsana New" pitchFamily="18" charset="-34"/>
              </a:rPr>
              <a:t>ทดลองและการบันทึกการทดลองวิทยาศาสตร์จะให้ข้อมูลที่เที่ยงตรงแม่นยำได้จำเป็นต้องอาศัยกระบวนการวัดและเครื่องมือวัดที่มีประสิทธิภาพเป็นสำคัญ ข้อมูลที่ได้จะมีคุณภาพและมีความน่าเชื่อถือ โดยเครื่องมือวัดจะมีประโยชน์ในการทดลองและการบันทึกหลายประการ  เช่น</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848600" cy="5509200"/>
          </a:xfrm>
          <a:prstGeom prst="rect">
            <a:avLst/>
          </a:prstGeom>
          <a:noFill/>
        </p:spPr>
        <p:txBody>
          <a:bodyPr wrap="square" rtlCol="0">
            <a:spAutoFit/>
          </a:bodyPr>
          <a:lstStyle/>
          <a:p>
            <a:r>
              <a:rPr lang="en-US" sz="3200" dirty="0" smtClean="0">
                <a:solidFill>
                  <a:srgbClr val="0070C0"/>
                </a:solidFill>
                <a:latin typeface="Angsana New" pitchFamily="18" charset="-34"/>
                <a:cs typeface="Angsana New" pitchFamily="18" charset="-34"/>
              </a:rPr>
              <a:t>	1.</a:t>
            </a:r>
            <a:r>
              <a:rPr lang="th-TH" sz="3200" dirty="0" smtClean="0">
                <a:solidFill>
                  <a:srgbClr val="0070C0"/>
                </a:solidFill>
                <a:latin typeface="Angsana New" pitchFamily="18" charset="-34"/>
                <a:cs typeface="Angsana New" pitchFamily="18" charset="-34"/>
              </a:rPr>
              <a:t> เครื่องมือ</a:t>
            </a:r>
            <a:r>
              <a:rPr lang="th-TH" sz="3200" dirty="0" smtClean="0">
                <a:solidFill>
                  <a:srgbClr val="0070C0"/>
                </a:solidFill>
                <a:latin typeface="Angsana New" pitchFamily="18" charset="-34"/>
                <a:cs typeface="Angsana New" pitchFamily="18" charset="-34"/>
              </a:rPr>
              <a:t>วัดสามารถวัดปริมาณต่างๆ ที่การรับรู้ของมนุษย์ไม่สามารถตรวจสอบได้โดยตรง</a:t>
            </a:r>
          </a:p>
          <a:p>
            <a:r>
              <a:rPr lang="en-US" sz="3200" dirty="0" smtClean="0">
                <a:solidFill>
                  <a:srgbClr val="0070C0"/>
                </a:solidFill>
                <a:latin typeface="Angsana New" pitchFamily="18" charset="-34"/>
                <a:cs typeface="Angsana New" pitchFamily="18" charset="-34"/>
              </a:rPr>
              <a:t>	2.</a:t>
            </a:r>
            <a:r>
              <a:rPr lang="th-TH" sz="3200" dirty="0" smtClean="0">
                <a:solidFill>
                  <a:srgbClr val="0070C0"/>
                </a:solidFill>
                <a:latin typeface="Angsana New" pitchFamily="18" charset="-34"/>
                <a:cs typeface="Angsana New" pitchFamily="18" charset="-34"/>
              </a:rPr>
              <a:t> เครื่องมือ</a:t>
            </a:r>
            <a:r>
              <a:rPr lang="th-TH" sz="3200" dirty="0" smtClean="0">
                <a:solidFill>
                  <a:srgbClr val="0070C0"/>
                </a:solidFill>
                <a:latin typeface="Angsana New" pitchFamily="18" charset="-34"/>
                <a:cs typeface="Angsana New" pitchFamily="18" charset="-34"/>
              </a:rPr>
              <a:t>วัดสามารถวัดปริมาณต่างๆ ที่ต้องการได้สะดวก รวดเร็ว ถูกต้อง และปลอดภัยกว่าการสังเกตด้วยการรับรู้จากประสาทสัมผัสต่างๆ ของมนุษย์</a:t>
            </a:r>
          </a:p>
          <a:p>
            <a:r>
              <a:rPr lang="en-US" sz="3200" dirty="0" smtClean="0">
                <a:solidFill>
                  <a:srgbClr val="0070C0"/>
                </a:solidFill>
                <a:latin typeface="Angsana New" pitchFamily="18" charset="-34"/>
                <a:cs typeface="Angsana New" pitchFamily="18" charset="-34"/>
              </a:rPr>
              <a:t>	3.</a:t>
            </a:r>
            <a:r>
              <a:rPr lang="th-TH" sz="3200" dirty="0" smtClean="0">
                <a:solidFill>
                  <a:srgbClr val="0070C0"/>
                </a:solidFill>
                <a:latin typeface="Angsana New" pitchFamily="18" charset="-34"/>
                <a:cs typeface="Angsana New" pitchFamily="18" charset="-34"/>
              </a:rPr>
              <a:t> การ</a:t>
            </a:r>
            <a:r>
              <a:rPr lang="th-TH" sz="3200" dirty="0" smtClean="0">
                <a:solidFill>
                  <a:srgbClr val="0070C0"/>
                </a:solidFill>
                <a:latin typeface="Angsana New" pitchFamily="18" charset="-34"/>
                <a:cs typeface="Angsana New" pitchFamily="18" charset="-34"/>
              </a:rPr>
              <a:t>ใช้เครื่องมือวัดจะทำให้ผลการสังเกตปริมาณต่างๆ ได้มาตรฐาน มีความเป็นสากล  ซึ่งทำให้ผู้อื่นสามารถเรียนรู้และศึกษาข้อมูลได้ตรงกัน</a:t>
            </a:r>
          </a:p>
          <a:p>
            <a:endParaRPr lang="th-TH" sz="3200" dirty="0" smtClean="0">
              <a:solidFill>
                <a:srgbClr val="0070C0"/>
              </a:solidFill>
              <a:latin typeface="Angsana New" pitchFamily="18" charset="-34"/>
              <a:cs typeface="Angsana New" pitchFamily="18" charset="-34"/>
            </a:endParaRPr>
          </a:p>
          <a:p>
            <a:r>
              <a:rPr lang="th-TH" sz="3200" dirty="0" smtClean="0">
                <a:solidFill>
                  <a:srgbClr val="0070C0"/>
                </a:solidFill>
                <a:latin typeface="Angsana New" pitchFamily="18" charset="-34"/>
                <a:cs typeface="Angsana New" pitchFamily="18" charset="-34"/>
              </a:rPr>
              <a:t>	โดยทั่วไป</a:t>
            </a:r>
            <a:r>
              <a:rPr lang="th-TH" sz="3200" dirty="0" smtClean="0">
                <a:solidFill>
                  <a:srgbClr val="0070C0"/>
                </a:solidFill>
                <a:latin typeface="Angsana New" pitchFamily="18" charset="-34"/>
                <a:cs typeface="Angsana New" pitchFamily="18" charset="-34"/>
              </a:rPr>
              <a:t>แล้ว  </a:t>
            </a:r>
            <a:r>
              <a:rPr lang="th-TH" sz="3200" b="1" u="sng" dirty="0" smtClean="0">
                <a:solidFill>
                  <a:srgbClr val="7030A0"/>
                </a:solidFill>
                <a:latin typeface="Angsana New" pitchFamily="18" charset="-34"/>
                <a:cs typeface="Angsana New" pitchFamily="18" charset="-34"/>
              </a:rPr>
              <a:t>เครื่องมือวัดทุกชนิดจะมีการแสดงผลการวัดอยู่  </a:t>
            </a:r>
            <a:r>
              <a:rPr lang="en-US" sz="3200" b="1" u="sng" dirty="0" smtClean="0">
                <a:solidFill>
                  <a:srgbClr val="7030A0"/>
                </a:solidFill>
                <a:latin typeface="Angsana New" pitchFamily="18" charset="-34"/>
                <a:cs typeface="Angsana New" pitchFamily="18" charset="-34"/>
              </a:rPr>
              <a:t>2 </a:t>
            </a:r>
            <a:r>
              <a:rPr lang="th-TH" sz="3200" b="1" u="sng" dirty="0" smtClean="0">
                <a:solidFill>
                  <a:srgbClr val="7030A0"/>
                </a:solidFill>
                <a:latin typeface="Angsana New" pitchFamily="18" charset="-34"/>
                <a:cs typeface="Angsana New" pitchFamily="18" charset="-34"/>
              </a:rPr>
              <a:t>แบบ  คือ  แสดงผลแบบขีดสเกล และแสดงผลแบบตัวเลข</a:t>
            </a:r>
            <a:endParaRPr lang="th-TH" sz="3200" b="1" u="sng" dirty="0">
              <a:solidFill>
                <a:srgbClr val="7030A0"/>
              </a:solidFill>
              <a:latin typeface="Angsana New" pitchFamily="18" charset="-34"/>
              <a:cs typeface="Angsana New" pitchFamily="18" charset="-3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th-TH" sz="3600" b="1" dirty="0" smtClean="0">
                <a:solidFill>
                  <a:srgbClr val="FF0000"/>
                </a:solidFill>
              </a:rPr>
              <a:t>อุปกรณ์การวัดที่แสดงผลเป็นแบบขีดสเกล</a:t>
            </a:r>
            <a:endParaRPr lang="th-TH" sz="3600" b="1" dirty="0">
              <a:solidFill>
                <a:srgbClr val="FF0000"/>
              </a:solidFill>
            </a:endParaRPr>
          </a:p>
        </p:txBody>
      </p:sp>
      <p:pic>
        <p:nvPicPr>
          <p:cNvPr id="3" name="รูปภาพ 0" descr="fp006.jpg"/>
          <p:cNvPicPr/>
          <p:nvPr/>
        </p:nvPicPr>
        <p:blipFill>
          <a:blip r:embed="rId3"/>
          <a:srcRect/>
          <a:stretch>
            <a:fillRect/>
          </a:stretch>
        </p:blipFill>
        <p:spPr bwMode="auto">
          <a:xfrm>
            <a:off x="533400" y="2133600"/>
            <a:ext cx="3581400" cy="3313747"/>
          </a:xfrm>
          <a:prstGeom prst="rect">
            <a:avLst/>
          </a:prstGeom>
          <a:noFill/>
          <a:ln w="9525">
            <a:noFill/>
            <a:miter lim="800000"/>
            <a:headEnd/>
            <a:tailEnd/>
          </a:ln>
        </p:spPr>
      </p:pic>
      <p:pic>
        <p:nvPicPr>
          <p:cNvPr id="4" name="รูปภาพ 1" descr="illegalscale1.jpg"/>
          <p:cNvPicPr/>
          <p:nvPr/>
        </p:nvPicPr>
        <p:blipFill>
          <a:blip r:embed="rId4"/>
          <a:srcRect/>
          <a:stretch>
            <a:fillRect/>
          </a:stretch>
        </p:blipFill>
        <p:spPr bwMode="auto">
          <a:xfrm>
            <a:off x="4876800" y="1447800"/>
            <a:ext cx="3657600" cy="457136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3" descr="cylinder-pic.jpg"/>
          <p:cNvPicPr/>
          <p:nvPr/>
        </p:nvPicPr>
        <p:blipFill>
          <a:blip r:embed="rId3"/>
          <a:srcRect/>
          <a:stretch>
            <a:fillRect/>
          </a:stretch>
        </p:blipFill>
        <p:spPr bwMode="auto">
          <a:xfrm>
            <a:off x="1143000" y="685800"/>
            <a:ext cx="2819400" cy="4700587"/>
          </a:xfrm>
          <a:prstGeom prst="rect">
            <a:avLst/>
          </a:prstGeom>
          <a:noFill/>
          <a:ln w="9525">
            <a:noFill/>
            <a:miter lim="800000"/>
            <a:headEnd/>
            <a:tailEnd/>
          </a:ln>
        </p:spPr>
      </p:pic>
      <p:pic>
        <p:nvPicPr>
          <p:cNvPr id="3" name="รูปภาพ 4" descr="multi.jpg"/>
          <p:cNvPicPr/>
          <p:nvPr/>
        </p:nvPicPr>
        <p:blipFill>
          <a:blip r:embed="rId4"/>
          <a:srcRect/>
          <a:stretch>
            <a:fillRect/>
          </a:stretch>
        </p:blipFill>
        <p:spPr bwMode="auto">
          <a:xfrm>
            <a:off x="4724400" y="685800"/>
            <a:ext cx="3146265" cy="4724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5" descr="A1546_S4021350.jpg"/>
          <p:cNvPicPr/>
          <p:nvPr/>
        </p:nvPicPr>
        <p:blipFill>
          <a:blip r:embed="rId3"/>
          <a:srcRect/>
          <a:stretch>
            <a:fillRect/>
          </a:stretch>
        </p:blipFill>
        <p:spPr bwMode="auto">
          <a:xfrm>
            <a:off x="152400" y="304800"/>
            <a:ext cx="3657600" cy="3352800"/>
          </a:xfrm>
          <a:prstGeom prst="rect">
            <a:avLst/>
          </a:prstGeom>
          <a:noFill/>
          <a:ln w="9525">
            <a:noFill/>
            <a:miter lim="800000"/>
            <a:headEnd/>
            <a:tailEnd/>
          </a:ln>
        </p:spPr>
      </p:pic>
      <p:pic>
        <p:nvPicPr>
          <p:cNvPr id="3" name="รูปภาพ 2" descr="2-1.jpg"/>
          <p:cNvPicPr>
            <a:picLocks noChangeAspect="1"/>
          </p:cNvPicPr>
          <p:nvPr/>
        </p:nvPicPr>
        <p:blipFill>
          <a:blip r:embed="rId4"/>
          <a:stretch>
            <a:fillRect/>
          </a:stretch>
        </p:blipFill>
        <p:spPr>
          <a:xfrm>
            <a:off x="3886200" y="2438400"/>
            <a:ext cx="5003800" cy="37528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th-TH" sz="3600" b="1" dirty="0" smtClean="0">
                <a:solidFill>
                  <a:srgbClr val="FF0000"/>
                </a:solidFill>
              </a:rPr>
              <a:t>อุปกรณ์การวัดที่แสดงผลเป็นแบบบอกตัวเลข</a:t>
            </a:r>
            <a:endParaRPr lang="th-TH" sz="3600" b="1" dirty="0">
              <a:solidFill>
                <a:srgbClr val="FF0000"/>
              </a:solidFill>
            </a:endParaRPr>
          </a:p>
        </p:txBody>
      </p:sp>
      <p:pic>
        <p:nvPicPr>
          <p:cNvPr id="3" name="รูปภาพ 2" descr="0642-50.gif"/>
          <p:cNvPicPr>
            <a:picLocks noChangeAspect="1"/>
          </p:cNvPicPr>
          <p:nvPr/>
        </p:nvPicPr>
        <p:blipFill>
          <a:blip r:embed="rId3"/>
          <a:stretch>
            <a:fillRect/>
          </a:stretch>
        </p:blipFill>
        <p:spPr>
          <a:xfrm>
            <a:off x="457200" y="1600200"/>
            <a:ext cx="2209800" cy="2588623"/>
          </a:xfrm>
          <a:prstGeom prst="rect">
            <a:avLst/>
          </a:prstGeom>
        </p:spPr>
      </p:pic>
      <p:pic>
        <p:nvPicPr>
          <p:cNvPr id="4" name="รูปภาพ 3" descr="1917.jpg"/>
          <p:cNvPicPr>
            <a:picLocks noChangeAspect="1"/>
          </p:cNvPicPr>
          <p:nvPr/>
        </p:nvPicPr>
        <p:blipFill>
          <a:blip r:embed="rId4"/>
          <a:stretch>
            <a:fillRect/>
          </a:stretch>
        </p:blipFill>
        <p:spPr>
          <a:xfrm>
            <a:off x="3276600" y="3429000"/>
            <a:ext cx="4342867" cy="3105150"/>
          </a:xfrm>
          <a:prstGeom prst="rect">
            <a:avLst/>
          </a:prstGeom>
        </p:spPr>
      </p:pic>
      <p:pic>
        <p:nvPicPr>
          <p:cNvPr id="5" name="รูปภาพ 7" descr="thermo.jpg"/>
          <p:cNvPicPr/>
          <p:nvPr/>
        </p:nvPicPr>
        <p:blipFill>
          <a:blip r:embed="rId5"/>
          <a:srcRect/>
          <a:stretch>
            <a:fillRect/>
          </a:stretch>
        </p:blipFill>
        <p:spPr bwMode="auto">
          <a:xfrm>
            <a:off x="3124200" y="1676400"/>
            <a:ext cx="4739005" cy="162179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4191000" cy="646331"/>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การบันทึกข้อมูลทางฟิสิกส์</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914400" y="1371600"/>
            <a:ext cx="7391400" cy="2985433"/>
          </a:xfrm>
          <a:prstGeom prst="rect">
            <a:avLst/>
          </a:prstGeom>
          <a:noFill/>
        </p:spPr>
        <p:txBody>
          <a:bodyPr wrap="square" rtlCol="0">
            <a:spAutoFit/>
          </a:bodyPr>
          <a:lstStyle/>
          <a:p>
            <a:r>
              <a:rPr lang="th-TH" sz="3200" b="1" dirty="0" smtClean="0">
                <a:solidFill>
                  <a:srgbClr val="7030A0"/>
                </a:solidFill>
                <a:latin typeface="Angsana New" pitchFamily="18" charset="-34"/>
                <a:cs typeface="Angsana New" pitchFamily="18" charset="-34"/>
              </a:rPr>
              <a:t>หลักในการอ่านค่าจากเครื่องวัดทั้งสองแบบมี</a:t>
            </a:r>
            <a:r>
              <a:rPr lang="th-TH" sz="3200" b="1" dirty="0" smtClean="0">
                <a:solidFill>
                  <a:srgbClr val="7030A0"/>
                </a:solidFill>
                <a:latin typeface="Angsana New" pitchFamily="18" charset="-34"/>
                <a:cs typeface="Angsana New" pitchFamily="18" charset="-34"/>
              </a:rPr>
              <a:t>ดังนี้</a:t>
            </a:r>
          </a:p>
          <a:p>
            <a:endParaRPr lang="th-TH" dirty="0" smtClean="0"/>
          </a:p>
          <a:p>
            <a:r>
              <a:rPr lang="en-US" dirty="0" smtClean="0"/>
              <a:t>	</a:t>
            </a:r>
            <a:r>
              <a:rPr lang="en-US" sz="3200" b="1" dirty="0" smtClean="0">
                <a:solidFill>
                  <a:srgbClr val="0070C0"/>
                </a:solidFill>
                <a:latin typeface="Angsana New" pitchFamily="18" charset="-34"/>
                <a:cs typeface="Angsana New" pitchFamily="18" charset="-34"/>
              </a:rPr>
              <a:t>1.</a:t>
            </a:r>
            <a:r>
              <a:rPr lang="th-TH" sz="3200" b="1" dirty="0" smtClean="0">
                <a:solidFill>
                  <a:srgbClr val="0070C0"/>
                </a:solidFill>
                <a:latin typeface="Angsana New" pitchFamily="18" charset="-34"/>
                <a:cs typeface="Angsana New" pitchFamily="18" charset="-34"/>
              </a:rPr>
              <a:t> การ</a:t>
            </a:r>
            <a:r>
              <a:rPr lang="th-TH" sz="3200" b="1" dirty="0" smtClean="0">
                <a:solidFill>
                  <a:srgbClr val="0070C0"/>
                </a:solidFill>
                <a:latin typeface="Angsana New" pitchFamily="18" charset="-34"/>
                <a:cs typeface="Angsana New" pitchFamily="18" charset="-34"/>
              </a:rPr>
              <a:t>อ่านค่าจากเครื่องมือวัดแบบแสดงผลด้วยขีดสเกล  ผู้อ่านจะอ่านค่าได้ถูกต้องก็ต่อเมื่อทราบว่าเครื่องมือวัดที่ใช้ในการวัดครั้งนั้นสามารถอ่านได้ละเอียดที่สุดเท่าไร    เช่น  การอ่านผลการวัดที่นักเรียนได้ใช้ไม้บรรทัดทั่วไปเป็นเครื่องมือวัด</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848600" cy="3046988"/>
          </a:xfrm>
          <a:prstGeom prst="rect">
            <a:avLst/>
          </a:prstGeom>
          <a:noFill/>
        </p:spPr>
        <p:txBody>
          <a:bodyPr wrap="square" rtlCol="0">
            <a:spAutoFit/>
          </a:bodyPr>
          <a:lstStyle/>
          <a:p>
            <a:r>
              <a:rPr lang="th-TH" dirty="0" smtClean="0"/>
              <a:t>	</a:t>
            </a:r>
            <a:r>
              <a:rPr lang="th-TH" sz="3200" b="1" dirty="0" smtClean="0">
                <a:solidFill>
                  <a:srgbClr val="FF0000"/>
                </a:solidFill>
                <a:latin typeface="Angsana New" pitchFamily="18" charset="-34"/>
                <a:cs typeface="Angsana New" pitchFamily="18" charset="-34"/>
              </a:rPr>
              <a:t>การบันทึกตัวเลขที่เหมาะสม  </a:t>
            </a:r>
            <a:r>
              <a:rPr lang="th-TH" sz="3200" b="1" dirty="0" smtClean="0">
                <a:solidFill>
                  <a:srgbClr val="0070C0"/>
                </a:solidFill>
                <a:latin typeface="Angsana New" pitchFamily="18" charset="-34"/>
                <a:cs typeface="Angsana New" pitchFamily="18" charset="-34"/>
              </a:rPr>
              <a:t>ขอบเขตของความละเอียดในการวัดขึ้นกับอุปกรณ์ที่ใช้วัด ดังนั้น ตัวเลขที่ได้จากการวัดสามารถบอกความละเอียดของอุปกรณ์ที่ใช้วัดได้ ตัวเลขดังกล่าวมีความสำคัญมากในการวัด จึงเรียกว่า เลขนัยสำคัญ อุปกรณ์ที่ใช้ในการวัดต่างกันก็จะทำให้จำนวนตัวเลขนัยสำคัญต่างกันด้วย หรือกล่าวอีกอย่างคือ จะให้ความแม่นยำต่างกัน  ให้นักเรียนดูภาพประกอบต่อไปนี้</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6324600" cy="646331"/>
          </a:xfrm>
          <a:prstGeom prst="rect">
            <a:avLst/>
          </a:prstGeom>
          <a:noFill/>
        </p:spPr>
        <p:txBody>
          <a:bodyPr wrap="square" rtlCol="0">
            <a:spAutoFit/>
          </a:bodyPr>
          <a:lstStyle/>
          <a:p>
            <a:pPr algn="ctr"/>
            <a:r>
              <a:rPr lang="th-TH" sz="3600" b="1" dirty="0" err="1" smtClean="0">
                <a:solidFill>
                  <a:srgbClr val="FF0000"/>
                </a:solidFill>
                <a:latin typeface="Angsana New" pitchFamily="18" charset="-34"/>
                <a:cs typeface="Angsana New" pitchFamily="18" charset="-34"/>
              </a:rPr>
              <a:t>ปรากฎการณ์</a:t>
            </a:r>
            <a:r>
              <a:rPr lang="th-TH" sz="3600" b="1" dirty="0" smtClean="0">
                <a:solidFill>
                  <a:srgbClr val="FF0000"/>
                </a:solidFill>
                <a:latin typeface="Angsana New" pitchFamily="18" charset="-34"/>
                <a:cs typeface="Angsana New" pitchFamily="18" charset="-34"/>
              </a:rPr>
              <a:t>ที่พบเห็นได้ในชีวิตประจำวัน</a:t>
            </a:r>
            <a:endParaRPr lang="th-TH" sz="3600" b="1" dirty="0">
              <a:solidFill>
                <a:srgbClr val="FF0000"/>
              </a:solidFill>
              <a:latin typeface="Angsana New" pitchFamily="18" charset="-34"/>
              <a:cs typeface="Angsana New" pitchFamily="18" charset="-34"/>
            </a:endParaRPr>
          </a:p>
        </p:txBody>
      </p:sp>
      <p:pic>
        <p:nvPicPr>
          <p:cNvPr id="3" name="รูปภาพ 2" descr="amazing-lighting-storm-wallpaper-thumb.jpg"/>
          <p:cNvPicPr>
            <a:picLocks noChangeAspect="1"/>
          </p:cNvPicPr>
          <p:nvPr/>
        </p:nvPicPr>
        <p:blipFill>
          <a:blip r:embed="rId3"/>
          <a:stretch>
            <a:fillRect/>
          </a:stretch>
        </p:blipFill>
        <p:spPr>
          <a:xfrm>
            <a:off x="685800" y="1066800"/>
            <a:ext cx="3099661" cy="2324746"/>
          </a:xfrm>
          <a:prstGeom prst="rect">
            <a:avLst/>
          </a:prstGeom>
        </p:spPr>
      </p:pic>
      <p:pic>
        <p:nvPicPr>
          <p:cNvPr id="4" name="รูปภาพ 3" descr="clean.gif"/>
          <p:cNvPicPr>
            <a:picLocks noChangeAspect="1"/>
          </p:cNvPicPr>
          <p:nvPr/>
        </p:nvPicPr>
        <p:blipFill>
          <a:blip r:embed="rId4"/>
          <a:stretch>
            <a:fillRect/>
          </a:stretch>
        </p:blipFill>
        <p:spPr>
          <a:xfrm>
            <a:off x="6505575" y="3886200"/>
            <a:ext cx="2638425" cy="1914525"/>
          </a:xfrm>
          <a:prstGeom prst="rect">
            <a:avLst/>
          </a:prstGeom>
        </p:spPr>
      </p:pic>
      <p:pic>
        <p:nvPicPr>
          <p:cNvPr id="5" name="รูปภาพ 4" descr="Lightening.gif"/>
          <p:cNvPicPr>
            <a:picLocks noChangeAspect="1"/>
          </p:cNvPicPr>
          <p:nvPr/>
        </p:nvPicPr>
        <p:blipFill>
          <a:blip r:embed="rId5"/>
          <a:stretch>
            <a:fillRect/>
          </a:stretch>
        </p:blipFill>
        <p:spPr>
          <a:xfrm>
            <a:off x="4267200" y="838200"/>
            <a:ext cx="4114800" cy="2686050"/>
          </a:xfrm>
          <a:prstGeom prst="rect">
            <a:avLst/>
          </a:prstGeom>
        </p:spPr>
      </p:pic>
      <p:pic>
        <p:nvPicPr>
          <p:cNvPr id="6" name="รูปภาพ 5" descr="PinBrushBig.jpg"/>
          <p:cNvPicPr>
            <a:picLocks noChangeAspect="1"/>
          </p:cNvPicPr>
          <p:nvPr/>
        </p:nvPicPr>
        <p:blipFill>
          <a:blip r:embed="rId6"/>
          <a:stretch>
            <a:fillRect/>
          </a:stretch>
        </p:blipFill>
        <p:spPr>
          <a:xfrm>
            <a:off x="304800" y="4495800"/>
            <a:ext cx="5950307" cy="2125545"/>
          </a:xfrm>
          <a:prstGeom prst="rect">
            <a:avLst/>
          </a:prstGeom>
        </p:spPr>
      </p:pic>
      <p:sp>
        <p:nvSpPr>
          <p:cNvPr id="7" name="TextBox 6"/>
          <p:cNvSpPr txBox="1"/>
          <p:nvPr/>
        </p:nvSpPr>
        <p:spPr>
          <a:xfrm>
            <a:off x="381000" y="3733800"/>
            <a:ext cx="5638800" cy="584775"/>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เคย</a:t>
            </a:r>
            <a:r>
              <a:rPr lang="th-TH" sz="3200" b="1" dirty="0" err="1" smtClean="0">
                <a:solidFill>
                  <a:srgbClr val="0070C0"/>
                </a:solidFill>
                <a:latin typeface="Angsana New" pitchFamily="18" charset="-34"/>
                <a:cs typeface="Angsana New" pitchFamily="18" charset="-34"/>
              </a:rPr>
              <a:t>สงสัยใหม</a:t>
            </a:r>
            <a:r>
              <a:rPr lang="th-TH" sz="3200" b="1" dirty="0" smtClean="0">
                <a:solidFill>
                  <a:srgbClr val="0070C0"/>
                </a:solidFill>
                <a:latin typeface="Angsana New" pitchFamily="18" charset="-34"/>
                <a:cs typeface="Angsana New" pitchFamily="18" charset="-34"/>
              </a:rPr>
              <a:t>ว่าผมแตกปลายเป็นเพราะอะไร ?</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ตัวยึดหมายเลขภาพนิ่ง 4"/>
          <p:cNvSpPr>
            <a:spLocks noGrp="1"/>
          </p:cNvSpPr>
          <p:nvPr>
            <p:ph type="sldNum" sz="quarter" idx="12"/>
          </p:nvPr>
        </p:nvSpPr>
        <p:spPr/>
        <p:txBody>
          <a:bodyPr/>
          <a:lstStyle/>
          <a:p>
            <a:fld id="{D9EC9BB7-0D33-4DB4-9408-F2F4FC4797F9}" type="slidenum">
              <a:rPr lang="en-US"/>
              <a:pPr/>
              <a:t>40</a:t>
            </a:fld>
            <a:endParaRPr lang="th-TH"/>
          </a:p>
        </p:txBody>
      </p:sp>
      <p:sp>
        <p:nvSpPr>
          <p:cNvPr id="70663" name="AutoShape 7"/>
          <p:cNvSpPr>
            <a:spLocks noChangeArrowheads="1"/>
          </p:cNvSpPr>
          <p:nvPr/>
        </p:nvSpPr>
        <p:spPr bwMode="auto">
          <a:xfrm rot="-5400000">
            <a:off x="3127376" y="-1103313"/>
            <a:ext cx="800100" cy="6054725"/>
          </a:xfrm>
          <a:prstGeom prst="can">
            <a:avLst>
              <a:gd name="adj" fmla="val 81630"/>
            </a:avLst>
          </a:prstGeom>
          <a:solidFill>
            <a:srgbClr val="FF99CC"/>
          </a:solidFill>
          <a:ln w="9525">
            <a:solidFill>
              <a:schemeClr val="tx1"/>
            </a:solidFill>
            <a:round/>
            <a:headEnd/>
            <a:tailEnd/>
          </a:ln>
          <a:effectLst/>
        </p:spPr>
        <p:txBody>
          <a:bodyPr anchor="ctr">
            <a:spAutoFit/>
          </a:bodyPr>
          <a:lstStyle/>
          <a:p>
            <a:endParaRPr lang="th-TH"/>
          </a:p>
        </p:txBody>
      </p:sp>
      <p:sp>
        <p:nvSpPr>
          <p:cNvPr id="70664" name="Rectangle 8"/>
          <p:cNvSpPr>
            <a:spLocks noGrp="1" noChangeArrowheads="1"/>
          </p:cNvSpPr>
          <p:nvPr>
            <p:ph type="title"/>
          </p:nvPr>
        </p:nvSpPr>
        <p:spPr>
          <a:xfrm>
            <a:off x="762000" y="152400"/>
            <a:ext cx="7772400" cy="1143000"/>
          </a:xfrm>
        </p:spPr>
        <p:txBody>
          <a:bodyPr>
            <a:normAutofit/>
          </a:bodyPr>
          <a:lstStyle/>
          <a:p>
            <a:r>
              <a:rPr lang="th-TH" b="1" dirty="0" smtClean="0">
                <a:solidFill>
                  <a:schemeClr val="accent2"/>
                </a:solidFill>
                <a:latin typeface="Cordia New" pitchFamily="34" charset="-34"/>
              </a:rPr>
              <a:t>หลักเกณฑ์ในการบันทึกตัวเลขและการคำนวณ</a:t>
            </a:r>
            <a:endParaRPr lang="th-TH" b="1" dirty="0">
              <a:solidFill>
                <a:schemeClr val="accent2"/>
              </a:solidFill>
              <a:latin typeface="Cordia New" pitchFamily="34" charset="-34"/>
            </a:endParaRPr>
          </a:p>
        </p:txBody>
      </p:sp>
      <p:grpSp>
        <p:nvGrpSpPr>
          <p:cNvPr id="2" name="Group 9"/>
          <p:cNvGrpSpPr>
            <a:grpSpLocks/>
          </p:cNvGrpSpPr>
          <p:nvPr/>
        </p:nvGrpSpPr>
        <p:grpSpPr bwMode="auto">
          <a:xfrm>
            <a:off x="609600" y="1828800"/>
            <a:ext cx="8002588" cy="1441450"/>
            <a:chOff x="384" y="1152"/>
            <a:chExt cx="5041" cy="908"/>
          </a:xfrm>
        </p:grpSpPr>
        <p:sp>
          <p:nvSpPr>
            <p:cNvPr id="70666" name="Line 10"/>
            <p:cNvSpPr>
              <a:spLocks noChangeShapeType="1"/>
            </p:cNvSpPr>
            <p:nvPr/>
          </p:nvSpPr>
          <p:spPr bwMode="auto">
            <a:xfrm>
              <a:off x="528" y="1152"/>
              <a:ext cx="0" cy="432"/>
            </a:xfrm>
            <a:prstGeom prst="line">
              <a:avLst/>
            </a:prstGeom>
            <a:noFill/>
            <a:ln w="28575">
              <a:solidFill>
                <a:schemeClr val="tx1"/>
              </a:solidFill>
              <a:round/>
              <a:headEnd/>
              <a:tailEnd/>
            </a:ln>
            <a:effectLst/>
          </p:spPr>
          <p:txBody>
            <a:bodyPr anchor="ctr">
              <a:spAutoFit/>
            </a:bodyPr>
            <a:lstStyle/>
            <a:p>
              <a:endParaRPr lang="th-TH"/>
            </a:p>
          </p:txBody>
        </p:sp>
        <p:sp>
          <p:nvSpPr>
            <p:cNvPr id="70667" name="Line 11"/>
            <p:cNvSpPr>
              <a:spLocks noChangeShapeType="1"/>
            </p:cNvSpPr>
            <p:nvPr/>
          </p:nvSpPr>
          <p:spPr bwMode="auto">
            <a:xfrm>
              <a:off x="148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68" name="Line 12"/>
            <p:cNvSpPr>
              <a:spLocks noChangeShapeType="1"/>
            </p:cNvSpPr>
            <p:nvPr/>
          </p:nvSpPr>
          <p:spPr bwMode="auto">
            <a:xfrm>
              <a:off x="244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69" name="Line 13"/>
            <p:cNvSpPr>
              <a:spLocks noChangeShapeType="1"/>
            </p:cNvSpPr>
            <p:nvPr/>
          </p:nvSpPr>
          <p:spPr bwMode="auto">
            <a:xfrm>
              <a:off x="528" y="1584"/>
              <a:ext cx="1968" cy="0"/>
            </a:xfrm>
            <a:prstGeom prst="line">
              <a:avLst/>
            </a:prstGeom>
            <a:noFill/>
            <a:ln w="28575">
              <a:solidFill>
                <a:schemeClr val="tx1"/>
              </a:solidFill>
              <a:round/>
              <a:headEnd/>
              <a:tailEnd/>
            </a:ln>
            <a:effectLst/>
          </p:spPr>
          <p:txBody>
            <a:bodyPr anchor="ctr">
              <a:spAutoFit/>
            </a:bodyPr>
            <a:lstStyle/>
            <a:p>
              <a:endParaRPr lang="th-TH"/>
            </a:p>
          </p:txBody>
        </p:sp>
        <p:sp>
          <p:nvSpPr>
            <p:cNvPr id="70670" name="Line 14"/>
            <p:cNvSpPr>
              <a:spLocks noChangeShapeType="1"/>
            </p:cNvSpPr>
            <p:nvPr/>
          </p:nvSpPr>
          <p:spPr bwMode="auto">
            <a:xfrm>
              <a:off x="340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1" name="Line 15"/>
            <p:cNvSpPr>
              <a:spLocks noChangeShapeType="1"/>
            </p:cNvSpPr>
            <p:nvPr/>
          </p:nvSpPr>
          <p:spPr bwMode="auto">
            <a:xfrm>
              <a:off x="436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2" name="Line 16"/>
            <p:cNvSpPr>
              <a:spLocks noChangeShapeType="1"/>
            </p:cNvSpPr>
            <p:nvPr/>
          </p:nvSpPr>
          <p:spPr bwMode="auto">
            <a:xfrm>
              <a:off x="2496" y="1584"/>
              <a:ext cx="2880" cy="0"/>
            </a:xfrm>
            <a:prstGeom prst="line">
              <a:avLst/>
            </a:prstGeom>
            <a:noFill/>
            <a:ln w="28575">
              <a:solidFill>
                <a:schemeClr val="tx1"/>
              </a:solidFill>
              <a:round/>
              <a:headEnd/>
              <a:tailEnd/>
            </a:ln>
            <a:effectLst/>
          </p:spPr>
          <p:txBody>
            <a:bodyPr anchor="ctr">
              <a:spAutoFit/>
            </a:bodyPr>
            <a:lstStyle/>
            <a:p>
              <a:endParaRPr lang="th-TH"/>
            </a:p>
          </p:txBody>
        </p:sp>
        <p:sp>
          <p:nvSpPr>
            <p:cNvPr id="70673" name="Line 17"/>
            <p:cNvSpPr>
              <a:spLocks noChangeShapeType="1"/>
            </p:cNvSpPr>
            <p:nvPr/>
          </p:nvSpPr>
          <p:spPr bwMode="auto">
            <a:xfrm>
              <a:off x="5280"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4" name="Text Box 18"/>
            <p:cNvSpPr txBox="1">
              <a:spLocks noChangeArrowheads="1"/>
            </p:cNvSpPr>
            <p:nvPr/>
          </p:nvSpPr>
          <p:spPr bwMode="auto">
            <a:xfrm>
              <a:off x="384" y="1541"/>
              <a:ext cx="5041" cy="519"/>
            </a:xfrm>
            <a:prstGeom prst="rect">
              <a:avLst/>
            </a:prstGeom>
            <a:noFill/>
            <a:ln w="9525">
              <a:noFill/>
              <a:miter lim="800000"/>
              <a:headEnd/>
              <a:tailEnd/>
            </a:ln>
            <a:effectLst/>
          </p:spPr>
          <p:txBody>
            <a:bodyPr wrap="none">
              <a:spAutoFit/>
            </a:bodyPr>
            <a:lstStyle/>
            <a:p>
              <a:pPr defTabSz="1519238"/>
              <a:r>
                <a:rPr lang="th-TH" sz="4800" b="1" dirty="0">
                  <a:latin typeface="Cordia New" pitchFamily="34" charset="-34"/>
                </a:rPr>
                <a:t>0	1	2	3	4	5</a:t>
              </a:r>
            </a:p>
          </p:txBody>
        </p:sp>
      </p:grpSp>
      <p:grpSp>
        <p:nvGrpSpPr>
          <p:cNvPr id="3" name="Group 19"/>
          <p:cNvGrpSpPr>
            <a:grpSpLocks/>
          </p:cNvGrpSpPr>
          <p:nvPr/>
        </p:nvGrpSpPr>
        <p:grpSpPr bwMode="auto">
          <a:xfrm>
            <a:off x="609600" y="4419600"/>
            <a:ext cx="8002588" cy="1441450"/>
            <a:chOff x="384" y="2400"/>
            <a:chExt cx="5041" cy="908"/>
          </a:xfrm>
        </p:grpSpPr>
        <p:sp>
          <p:nvSpPr>
            <p:cNvPr id="70676" name="Line 20"/>
            <p:cNvSpPr>
              <a:spLocks noChangeShapeType="1"/>
            </p:cNvSpPr>
            <p:nvPr/>
          </p:nvSpPr>
          <p:spPr bwMode="auto">
            <a:xfrm>
              <a:off x="528" y="2400"/>
              <a:ext cx="0" cy="432"/>
            </a:xfrm>
            <a:prstGeom prst="line">
              <a:avLst/>
            </a:prstGeom>
            <a:noFill/>
            <a:ln w="28575">
              <a:solidFill>
                <a:schemeClr val="tx1"/>
              </a:solidFill>
              <a:round/>
              <a:headEnd/>
              <a:tailEnd/>
            </a:ln>
            <a:effectLst/>
          </p:spPr>
          <p:txBody>
            <a:bodyPr anchor="ctr">
              <a:spAutoFit/>
            </a:bodyPr>
            <a:lstStyle/>
            <a:p>
              <a:endParaRPr lang="th-TH"/>
            </a:p>
          </p:txBody>
        </p:sp>
        <p:sp>
          <p:nvSpPr>
            <p:cNvPr id="70677" name="Line 21"/>
            <p:cNvSpPr>
              <a:spLocks noChangeShapeType="1"/>
            </p:cNvSpPr>
            <p:nvPr/>
          </p:nvSpPr>
          <p:spPr bwMode="auto">
            <a:xfrm>
              <a:off x="148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8" name="Line 22"/>
            <p:cNvSpPr>
              <a:spLocks noChangeShapeType="1"/>
            </p:cNvSpPr>
            <p:nvPr/>
          </p:nvSpPr>
          <p:spPr bwMode="auto">
            <a:xfrm>
              <a:off x="244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9" name="Line 23"/>
            <p:cNvSpPr>
              <a:spLocks noChangeShapeType="1"/>
            </p:cNvSpPr>
            <p:nvPr/>
          </p:nvSpPr>
          <p:spPr bwMode="auto">
            <a:xfrm>
              <a:off x="528" y="2832"/>
              <a:ext cx="1968" cy="0"/>
            </a:xfrm>
            <a:prstGeom prst="line">
              <a:avLst/>
            </a:prstGeom>
            <a:noFill/>
            <a:ln w="28575">
              <a:solidFill>
                <a:schemeClr val="tx1"/>
              </a:solidFill>
              <a:round/>
              <a:headEnd/>
              <a:tailEnd/>
            </a:ln>
            <a:effectLst/>
          </p:spPr>
          <p:txBody>
            <a:bodyPr anchor="ctr">
              <a:spAutoFit/>
            </a:bodyPr>
            <a:lstStyle/>
            <a:p>
              <a:endParaRPr lang="th-TH"/>
            </a:p>
          </p:txBody>
        </p:sp>
        <p:sp>
          <p:nvSpPr>
            <p:cNvPr id="70680" name="Line 24"/>
            <p:cNvSpPr>
              <a:spLocks noChangeShapeType="1"/>
            </p:cNvSpPr>
            <p:nvPr/>
          </p:nvSpPr>
          <p:spPr bwMode="auto">
            <a:xfrm>
              <a:off x="340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81" name="Line 25"/>
            <p:cNvSpPr>
              <a:spLocks noChangeShapeType="1"/>
            </p:cNvSpPr>
            <p:nvPr/>
          </p:nvSpPr>
          <p:spPr bwMode="auto">
            <a:xfrm>
              <a:off x="436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82" name="Line 26"/>
            <p:cNvSpPr>
              <a:spLocks noChangeShapeType="1"/>
            </p:cNvSpPr>
            <p:nvPr/>
          </p:nvSpPr>
          <p:spPr bwMode="auto">
            <a:xfrm>
              <a:off x="2496" y="2832"/>
              <a:ext cx="2928" cy="0"/>
            </a:xfrm>
            <a:prstGeom prst="line">
              <a:avLst/>
            </a:prstGeom>
            <a:noFill/>
            <a:ln w="28575">
              <a:solidFill>
                <a:schemeClr val="tx1"/>
              </a:solidFill>
              <a:round/>
              <a:headEnd/>
              <a:tailEnd/>
            </a:ln>
            <a:effectLst/>
          </p:spPr>
          <p:txBody>
            <a:bodyPr anchor="ctr">
              <a:spAutoFit/>
            </a:bodyPr>
            <a:lstStyle/>
            <a:p>
              <a:endParaRPr lang="th-TH"/>
            </a:p>
          </p:txBody>
        </p:sp>
        <p:sp>
          <p:nvSpPr>
            <p:cNvPr id="70683" name="Line 27"/>
            <p:cNvSpPr>
              <a:spLocks noChangeShapeType="1"/>
            </p:cNvSpPr>
            <p:nvPr/>
          </p:nvSpPr>
          <p:spPr bwMode="auto">
            <a:xfrm>
              <a:off x="532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84" name="Text Box 28"/>
            <p:cNvSpPr txBox="1">
              <a:spLocks noChangeArrowheads="1"/>
            </p:cNvSpPr>
            <p:nvPr/>
          </p:nvSpPr>
          <p:spPr bwMode="auto">
            <a:xfrm>
              <a:off x="384" y="2789"/>
              <a:ext cx="5041" cy="519"/>
            </a:xfrm>
            <a:prstGeom prst="rect">
              <a:avLst/>
            </a:prstGeom>
            <a:noFill/>
            <a:ln w="9525">
              <a:noFill/>
              <a:miter lim="800000"/>
              <a:headEnd/>
              <a:tailEnd/>
            </a:ln>
            <a:effectLst/>
          </p:spPr>
          <p:txBody>
            <a:bodyPr wrap="none">
              <a:spAutoFit/>
            </a:bodyPr>
            <a:lstStyle/>
            <a:p>
              <a:pPr defTabSz="1519238"/>
              <a:r>
                <a:rPr lang="th-TH" sz="4800" b="1">
                  <a:latin typeface="Cordia New" pitchFamily="34" charset="-34"/>
                </a:rPr>
                <a:t>0	1	2	3	4	5</a:t>
              </a:r>
              <a:endParaRPr lang="th-TH" sz="3600"/>
            </a:p>
          </p:txBody>
        </p:sp>
        <p:sp>
          <p:nvSpPr>
            <p:cNvPr id="70685" name="Line 29"/>
            <p:cNvSpPr>
              <a:spLocks noChangeShapeType="1"/>
            </p:cNvSpPr>
            <p:nvPr/>
          </p:nvSpPr>
          <p:spPr bwMode="auto">
            <a:xfrm>
              <a:off x="62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6" name="Line 30"/>
            <p:cNvSpPr>
              <a:spLocks noChangeShapeType="1"/>
            </p:cNvSpPr>
            <p:nvPr/>
          </p:nvSpPr>
          <p:spPr bwMode="auto">
            <a:xfrm>
              <a:off x="72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7" name="Line 31"/>
            <p:cNvSpPr>
              <a:spLocks noChangeShapeType="1"/>
            </p:cNvSpPr>
            <p:nvPr/>
          </p:nvSpPr>
          <p:spPr bwMode="auto">
            <a:xfrm>
              <a:off x="81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8" name="Line 32"/>
            <p:cNvSpPr>
              <a:spLocks noChangeShapeType="1"/>
            </p:cNvSpPr>
            <p:nvPr/>
          </p:nvSpPr>
          <p:spPr bwMode="auto">
            <a:xfrm>
              <a:off x="91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9" name="Line 33"/>
            <p:cNvSpPr>
              <a:spLocks noChangeShapeType="1"/>
            </p:cNvSpPr>
            <p:nvPr/>
          </p:nvSpPr>
          <p:spPr bwMode="auto">
            <a:xfrm>
              <a:off x="100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690" name="Line 34"/>
            <p:cNvSpPr>
              <a:spLocks noChangeShapeType="1"/>
            </p:cNvSpPr>
            <p:nvPr/>
          </p:nvSpPr>
          <p:spPr bwMode="auto">
            <a:xfrm>
              <a:off x="110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1" name="Line 35"/>
            <p:cNvSpPr>
              <a:spLocks noChangeShapeType="1"/>
            </p:cNvSpPr>
            <p:nvPr/>
          </p:nvSpPr>
          <p:spPr bwMode="auto">
            <a:xfrm>
              <a:off x="120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2" name="Line 36"/>
            <p:cNvSpPr>
              <a:spLocks noChangeShapeType="1"/>
            </p:cNvSpPr>
            <p:nvPr/>
          </p:nvSpPr>
          <p:spPr bwMode="auto">
            <a:xfrm>
              <a:off x="129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3" name="Line 37"/>
            <p:cNvSpPr>
              <a:spLocks noChangeShapeType="1"/>
            </p:cNvSpPr>
            <p:nvPr/>
          </p:nvSpPr>
          <p:spPr bwMode="auto">
            <a:xfrm>
              <a:off x="139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4" name="Line 38"/>
            <p:cNvSpPr>
              <a:spLocks noChangeShapeType="1"/>
            </p:cNvSpPr>
            <p:nvPr/>
          </p:nvSpPr>
          <p:spPr bwMode="auto">
            <a:xfrm>
              <a:off x="158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5" name="Line 39"/>
            <p:cNvSpPr>
              <a:spLocks noChangeShapeType="1"/>
            </p:cNvSpPr>
            <p:nvPr/>
          </p:nvSpPr>
          <p:spPr bwMode="auto">
            <a:xfrm>
              <a:off x="168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6" name="Line 40"/>
            <p:cNvSpPr>
              <a:spLocks noChangeShapeType="1"/>
            </p:cNvSpPr>
            <p:nvPr/>
          </p:nvSpPr>
          <p:spPr bwMode="auto">
            <a:xfrm>
              <a:off x="177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7" name="Line 41"/>
            <p:cNvSpPr>
              <a:spLocks noChangeShapeType="1"/>
            </p:cNvSpPr>
            <p:nvPr/>
          </p:nvSpPr>
          <p:spPr bwMode="auto">
            <a:xfrm>
              <a:off x="187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8" name="Line 42"/>
            <p:cNvSpPr>
              <a:spLocks noChangeShapeType="1"/>
            </p:cNvSpPr>
            <p:nvPr/>
          </p:nvSpPr>
          <p:spPr bwMode="auto">
            <a:xfrm>
              <a:off x="196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699" name="Line 43"/>
            <p:cNvSpPr>
              <a:spLocks noChangeShapeType="1"/>
            </p:cNvSpPr>
            <p:nvPr/>
          </p:nvSpPr>
          <p:spPr bwMode="auto">
            <a:xfrm>
              <a:off x="206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0" name="Line 44"/>
            <p:cNvSpPr>
              <a:spLocks noChangeShapeType="1"/>
            </p:cNvSpPr>
            <p:nvPr/>
          </p:nvSpPr>
          <p:spPr bwMode="auto">
            <a:xfrm>
              <a:off x="216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1" name="Line 45"/>
            <p:cNvSpPr>
              <a:spLocks noChangeShapeType="1"/>
            </p:cNvSpPr>
            <p:nvPr/>
          </p:nvSpPr>
          <p:spPr bwMode="auto">
            <a:xfrm>
              <a:off x="225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2" name="Line 46"/>
            <p:cNvSpPr>
              <a:spLocks noChangeShapeType="1"/>
            </p:cNvSpPr>
            <p:nvPr/>
          </p:nvSpPr>
          <p:spPr bwMode="auto">
            <a:xfrm>
              <a:off x="235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3" name="Line 47"/>
            <p:cNvSpPr>
              <a:spLocks noChangeShapeType="1"/>
            </p:cNvSpPr>
            <p:nvPr/>
          </p:nvSpPr>
          <p:spPr bwMode="auto">
            <a:xfrm>
              <a:off x="254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4" name="Line 48"/>
            <p:cNvSpPr>
              <a:spLocks noChangeShapeType="1"/>
            </p:cNvSpPr>
            <p:nvPr/>
          </p:nvSpPr>
          <p:spPr bwMode="auto">
            <a:xfrm>
              <a:off x="264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5" name="Line 49"/>
            <p:cNvSpPr>
              <a:spLocks noChangeShapeType="1"/>
            </p:cNvSpPr>
            <p:nvPr/>
          </p:nvSpPr>
          <p:spPr bwMode="auto">
            <a:xfrm>
              <a:off x="273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6" name="Line 50"/>
            <p:cNvSpPr>
              <a:spLocks noChangeShapeType="1"/>
            </p:cNvSpPr>
            <p:nvPr/>
          </p:nvSpPr>
          <p:spPr bwMode="auto">
            <a:xfrm>
              <a:off x="283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7" name="Line 51"/>
            <p:cNvSpPr>
              <a:spLocks noChangeShapeType="1"/>
            </p:cNvSpPr>
            <p:nvPr/>
          </p:nvSpPr>
          <p:spPr bwMode="auto">
            <a:xfrm>
              <a:off x="292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708" name="Line 52"/>
            <p:cNvSpPr>
              <a:spLocks noChangeShapeType="1"/>
            </p:cNvSpPr>
            <p:nvPr/>
          </p:nvSpPr>
          <p:spPr bwMode="auto">
            <a:xfrm>
              <a:off x="302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9" name="Line 53"/>
            <p:cNvSpPr>
              <a:spLocks noChangeShapeType="1"/>
            </p:cNvSpPr>
            <p:nvPr/>
          </p:nvSpPr>
          <p:spPr bwMode="auto">
            <a:xfrm>
              <a:off x="312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0" name="Line 54"/>
            <p:cNvSpPr>
              <a:spLocks noChangeShapeType="1"/>
            </p:cNvSpPr>
            <p:nvPr/>
          </p:nvSpPr>
          <p:spPr bwMode="auto">
            <a:xfrm>
              <a:off x="321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1" name="Line 55"/>
            <p:cNvSpPr>
              <a:spLocks noChangeShapeType="1"/>
            </p:cNvSpPr>
            <p:nvPr/>
          </p:nvSpPr>
          <p:spPr bwMode="auto">
            <a:xfrm>
              <a:off x="331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2" name="Line 56"/>
            <p:cNvSpPr>
              <a:spLocks noChangeShapeType="1"/>
            </p:cNvSpPr>
            <p:nvPr/>
          </p:nvSpPr>
          <p:spPr bwMode="auto">
            <a:xfrm>
              <a:off x="350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3" name="Line 57"/>
            <p:cNvSpPr>
              <a:spLocks noChangeShapeType="1"/>
            </p:cNvSpPr>
            <p:nvPr/>
          </p:nvSpPr>
          <p:spPr bwMode="auto">
            <a:xfrm>
              <a:off x="360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4" name="Line 58"/>
            <p:cNvSpPr>
              <a:spLocks noChangeShapeType="1"/>
            </p:cNvSpPr>
            <p:nvPr/>
          </p:nvSpPr>
          <p:spPr bwMode="auto">
            <a:xfrm>
              <a:off x="369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5" name="Line 59"/>
            <p:cNvSpPr>
              <a:spLocks noChangeShapeType="1"/>
            </p:cNvSpPr>
            <p:nvPr/>
          </p:nvSpPr>
          <p:spPr bwMode="auto">
            <a:xfrm>
              <a:off x="379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6" name="Line 60"/>
            <p:cNvSpPr>
              <a:spLocks noChangeShapeType="1"/>
            </p:cNvSpPr>
            <p:nvPr/>
          </p:nvSpPr>
          <p:spPr bwMode="auto">
            <a:xfrm>
              <a:off x="388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717" name="Line 61"/>
            <p:cNvSpPr>
              <a:spLocks noChangeShapeType="1"/>
            </p:cNvSpPr>
            <p:nvPr/>
          </p:nvSpPr>
          <p:spPr bwMode="auto">
            <a:xfrm>
              <a:off x="398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8" name="Line 62"/>
            <p:cNvSpPr>
              <a:spLocks noChangeShapeType="1"/>
            </p:cNvSpPr>
            <p:nvPr/>
          </p:nvSpPr>
          <p:spPr bwMode="auto">
            <a:xfrm>
              <a:off x="408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9" name="Line 63"/>
            <p:cNvSpPr>
              <a:spLocks noChangeShapeType="1"/>
            </p:cNvSpPr>
            <p:nvPr/>
          </p:nvSpPr>
          <p:spPr bwMode="auto">
            <a:xfrm>
              <a:off x="417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0" name="Line 64"/>
            <p:cNvSpPr>
              <a:spLocks noChangeShapeType="1"/>
            </p:cNvSpPr>
            <p:nvPr/>
          </p:nvSpPr>
          <p:spPr bwMode="auto">
            <a:xfrm>
              <a:off x="427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1" name="Line 65"/>
            <p:cNvSpPr>
              <a:spLocks noChangeShapeType="1"/>
            </p:cNvSpPr>
            <p:nvPr/>
          </p:nvSpPr>
          <p:spPr bwMode="auto">
            <a:xfrm>
              <a:off x="446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2" name="Line 66"/>
            <p:cNvSpPr>
              <a:spLocks noChangeShapeType="1"/>
            </p:cNvSpPr>
            <p:nvPr/>
          </p:nvSpPr>
          <p:spPr bwMode="auto">
            <a:xfrm>
              <a:off x="456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3" name="Line 67"/>
            <p:cNvSpPr>
              <a:spLocks noChangeShapeType="1"/>
            </p:cNvSpPr>
            <p:nvPr/>
          </p:nvSpPr>
          <p:spPr bwMode="auto">
            <a:xfrm>
              <a:off x="465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4" name="Line 68"/>
            <p:cNvSpPr>
              <a:spLocks noChangeShapeType="1"/>
            </p:cNvSpPr>
            <p:nvPr/>
          </p:nvSpPr>
          <p:spPr bwMode="auto">
            <a:xfrm>
              <a:off x="475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5" name="Line 69"/>
            <p:cNvSpPr>
              <a:spLocks noChangeShapeType="1"/>
            </p:cNvSpPr>
            <p:nvPr/>
          </p:nvSpPr>
          <p:spPr bwMode="auto">
            <a:xfrm>
              <a:off x="484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726" name="Line 70"/>
            <p:cNvSpPr>
              <a:spLocks noChangeShapeType="1"/>
            </p:cNvSpPr>
            <p:nvPr/>
          </p:nvSpPr>
          <p:spPr bwMode="auto">
            <a:xfrm>
              <a:off x="494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7" name="Line 71"/>
            <p:cNvSpPr>
              <a:spLocks noChangeShapeType="1"/>
            </p:cNvSpPr>
            <p:nvPr/>
          </p:nvSpPr>
          <p:spPr bwMode="auto">
            <a:xfrm>
              <a:off x="504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8" name="Line 72"/>
            <p:cNvSpPr>
              <a:spLocks noChangeShapeType="1"/>
            </p:cNvSpPr>
            <p:nvPr/>
          </p:nvSpPr>
          <p:spPr bwMode="auto">
            <a:xfrm>
              <a:off x="513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9" name="Line 73"/>
            <p:cNvSpPr>
              <a:spLocks noChangeShapeType="1"/>
            </p:cNvSpPr>
            <p:nvPr/>
          </p:nvSpPr>
          <p:spPr bwMode="auto">
            <a:xfrm>
              <a:off x="5232" y="2736"/>
              <a:ext cx="0" cy="96"/>
            </a:xfrm>
            <a:prstGeom prst="line">
              <a:avLst/>
            </a:prstGeom>
            <a:noFill/>
            <a:ln w="28575">
              <a:solidFill>
                <a:schemeClr val="tx1"/>
              </a:solidFill>
              <a:round/>
              <a:headEnd/>
              <a:tailEnd/>
            </a:ln>
            <a:effectLst/>
          </p:spPr>
          <p:txBody>
            <a:bodyPr anchor="ctr">
              <a:spAutoFit/>
            </a:bodyPr>
            <a:lstStyle/>
            <a:p>
              <a:endParaRPr lang="th-TH"/>
            </a:p>
          </p:txBody>
        </p:sp>
      </p:grpSp>
      <p:sp>
        <p:nvSpPr>
          <p:cNvPr id="70730" name="Line 74"/>
          <p:cNvSpPr>
            <a:spLocks noChangeShapeType="1"/>
          </p:cNvSpPr>
          <p:nvPr/>
        </p:nvSpPr>
        <p:spPr bwMode="auto">
          <a:xfrm>
            <a:off x="6554788" y="1828800"/>
            <a:ext cx="0" cy="4495800"/>
          </a:xfrm>
          <a:prstGeom prst="line">
            <a:avLst/>
          </a:prstGeom>
          <a:noFill/>
          <a:ln w="19050">
            <a:solidFill>
              <a:srgbClr val="FF3300"/>
            </a:solidFill>
            <a:prstDash val="dash"/>
            <a:round/>
            <a:headEnd/>
            <a:tailEnd/>
          </a:ln>
          <a:effectLst/>
        </p:spPr>
        <p:txBody>
          <a:bodyPr anchor="ctr">
            <a:spAutoFit/>
          </a:bodyPr>
          <a:lstStyle/>
          <a:p>
            <a:endParaRPr lang="th-TH"/>
          </a:p>
        </p:txBody>
      </p:sp>
      <p:sp>
        <p:nvSpPr>
          <p:cNvPr id="70731" name="Text Box 75"/>
          <p:cNvSpPr txBox="1">
            <a:spLocks noChangeArrowheads="1"/>
          </p:cNvSpPr>
          <p:nvPr/>
        </p:nvSpPr>
        <p:spPr bwMode="auto">
          <a:xfrm>
            <a:off x="6596063" y="2895600"/>
            <a:ext cx="773112" cy="914400"/>
          </a:xfrm>
          <a:prstGeom prst="rect">
            <a:avLst/>
          </a:prstGeom>
          <a:noFill/>
          <a:ln w="9525">
            <a:noFill/>
            <a:miter lim="800000"/>
            <a:headEnd/>
            <a:tailEnd/>
          </a:ln>
          <a:effectLst/>
        </p:spPr>
        <p:txBody>
          <a:bodyPr wrap="none">
            <a:spAutoFit/>
          </a:bodyPr>
          <a:lstStyle/>
          <a:p>
            <a:r>
              <a:rPr lang="th-TH" sz="5400" b="1">
                <a:solidFill>
                  <a:srgbClr val="FF3300"/>
                </a:solidFill>
                <a:latin typeface="Cordia New" pitchFamily="34" charset="-34"/>
              </a:rPr>
              <a:t>3.</a:t>
            </a:r>
            <a:r>
              <a:rPr lang="en-US" sz="5400" b="1">
                <a:solidFill>
                  <a:srgbClr val="FF3300"/>
                </a:solidFill>
                <a:latin typeface="Cordia New" pitchFamily="34" charset="-34"/>
              </a:rPr>
              <a:t>7</a:t>
            </a:r>
            <a:endParaRPr lang="th-TH" sz="5400" b="1">
              <a:solidFill>
                <a:srgbClr val="FF3300"/>
              </a:solidFill>
              <a:latin typeface="Cordia New" pitchFamily="34" charset="-34"/>
            </a:endParaRPr>
          </a:p>
        </p:txBody>
      </p:sp>
      <p:sp>
        <p:nvSpPr>
          <p:cNvPr id="70732" name="Text Box 76"/>
          <p:cNvSpPr txBox="1">
            <a:spLocks noChangeArrowheads="1"/>
          </p:cNvSpPr>
          <p:nvPr/>
        </p:nvSpPr>
        <p:spPr bwMode="auto">
          <a:xfrm>
            <a:off x="6637338" y="5516563"/>
            <a:ext cx="1022350" cy="914400"/>
          </a:xfrm>
          <a:prstGeom prst="rect">
            <a:avLst/>
          </a:prstGeom>
          <a:noFill/>
          <a:ln w="9525">
            <a:noFill/>
            <a:miter lim="800000"/>
            <a:headEnd/>
            <a:tailEnd/>
          </a:ln>
          <a:effectLst/>
        </p:spPr>
        <p:txBody>
          <a:bodyPr wrap="none">
            <a:spAutoFit/>
          </a:bodyPr>
          <a:lstStyle/>
          <a:p>
            <a:r>
              <a:rPr lang="th-TH" sz="5400" b="1">
                <a:solidFill>
                  <a:srgbClr val="FF3300"/>
                </a:solidFill>
                <a:latin typeface="Cordia New" pitchFamily="34" charset="-34"/>
              </a:rPr>
              <a:t>3.</a:t>
            </a:r>
            <a:r>
              <a:rPr lang="en-US" sz="5400" b="1">
                <a:solidFill>
                  <a:srgbClr val="FF3300"/>
                </a:solidFill>
                <a:latin typeface="Cordia New" pitchFamily="34" charset="-34"/>
              </a:rPr>
              <a:t>75</a:t>
            </a:r>
            <a:endParaRPr lang="th-TH" sz="5400" b="1">
              <a:solidFill>
                <a:srgbClr val="FF3300"/>
              </a:solidFill>
              <a:latin typeface="Cordia New" pitchFamily="34" charset="-34"/>
            </a:endParaRPr>
          </a:p>
        </p:txBody>
      </p:sp>
      <p:sp>
        <p:nvSpPr>
          <p:cNvPr id="73" name="TextBox 72"/>
          <p:cNvSpPr txBox="1"/>
          <p:nvPr/>
        </p:nvSpPr>
        <p:spPr>
          <a:xfrm>
            <a:off x="6858000" y="1371600"/>
            <a:ext cx="1600200" cy="584775"/>
          </a:xfrm>
          <a:prstGeom prst="rect">
            <a:avLst/>
          </a:prstGeom>
          <a:noFill/>
        </p:spPr>
        <p:txBody>
          <a:bodyPr wrap="square" rtlCol="0">
            <a:spAutoFit/>
          </a:bodyPr>
          <a:lstStyle/>
          <a:p>
            <a:r>
              <a:rPr lang="th-TH" sz="3200" b="1" dirty="0" smtClean="0">
                <a:solidFill>
                  <a:srgbClr val="00B050"/>
                </a:solidFill>
                <a:latin typeface="Angsana New" pitchFamily="18" charset="-34"/>
                <a:cs typeface="Angsana New" pitchFamily="18" charset="-34"/>
              </a:rPr>
              <a:t>รูป</a:t>
            </a:r>
            <a:r>
              <a:rPr lang="th-TH" b="1" dirty="0" smtClean="0">
                <a:solidFill>
                  <a:srgbClr val="00B050"/>
                </a:solidFill>
                <a:latin typeface="Angsana New" pitchFamily="18" charset="-34"/>
                <a:cs typeface="Angsana New" pitchFamily="18" charset="-34"/>
              </a:rPr>
              <a:t> </a:t>
            </a:r>
            <a:r>
              <a:rPr lang="en-US" b="1" dirty="0" smtClean="0">
                <a:solidFill>
                  <a:srgbClr val="00B050"/>
                </a:solidFill>
                <a:latin typeface="Angsana New" pitchFamily="18" charset="-34"/>
                <a:cs typeface="Angsana New" pitchFamily="18" charset="-34"/>
              </a:rPr>
              <a:t> </a:t>
            </a:r>
            <a:r>
              <a:rPr lang="en-US" dirty="0" smtClean="0">
                <a:solidFill>
                  <a:srgbClr val="00B050"/>
                </a:solidFill>
                <a:latin typeface="Arial Rounded MT Bold" pitchFamily="34" charset="0"/>
                <a:cs typeface="Angsana New" pitchFamily="18" charset="-34"/>
              </a:rPr>
              <a:t>B</a:t>
            </a:r>
            <a:endParaRPr lang="th-TH" dirty="0">
              <a:solidFill>
                <a:srgbClr val="00B050"/>
              </a:solidFill>
              <a:latin typeface="Arial Rounded MT Bold" pitchFamily="34" charset="0"/>
              <a:cs typeface="Angsana New" pitchFamily="18" charset="-34"/>
            </a:endParaRPr>
          </a:p>
        </p:txBody>
      </p:sp>
      <p:sp>
        <p:nvSpPr>
          <p:cNvPr id="74" name="TextBox 73"/>
          <p:cNvSpPr txBox="1"/>
          <p:nvPr/>
        </p:nvSpPr>
        <p:spPr>
          <a:xfrm>
            <a:off x="6858000" y="3886200"/>
            <a:ext cx="1600200" cy="584775"/>
          </a:xfrm>
          <a:prstGeom prst="rect">
            <a:avLst/>
          </a:prstGeom>
          <a:noFill/>
        </p:spPr>
        <p:txBody>
          <a:bodyPr wrap="square" rtlCol="0">
            <a:spAutoFit/>
          </a:bodyPr>
          <a:lstStyle/>
          <a:p>
            <a:r>
              <a:rPr lang="th-TH" sz="3200" b="1" dirty="0" smtClean="0">
                <a:solidFill>
                  <a:srgbClr val="00B050"/>
                </a:solidFill>
                <a:latin typeface="Angsana New" pitchFamily="18" charset="-34"/>
                <a:cs typeface="Angsana New" pitchFamily="18" charset="-34"/>
              </a:rPr>
              <a:t>รูป </a:t>
            </a:r>
            <a:r>
              <a:rPr lang="en-US" sz="3200" b="1" dirty="0" smtClean="0">
                <a:solidFill>
                  <a:srgbClr val="00B050"/>
                </a:solidFill>
                <a:latin typeface="Angsana New" pitchFamily="18" charset="-34"/>
                <a:cs typeface="Angsana New" pitchFamily="18" charset="-34"/>
              </a:rPr>
              <a:t> </a:t>
            </a:r>
            <a:r>
              <a:rPr lang="en-US" dirty="0" smtClean="0">
                <a:solidFill>
                  <a:srgbClr val="00B050"/>
                </a:solidFill>
                <a:latin typeface="Arial Rounded MT Bold" pitchFamily="34" charset="0"/>
                <a:cs typeface="Angsana New" pitchFamily="18" charset="-34"/>
              </a:rPr>
              <a:t>A</a:t>
            </a:r>
            <a:endParaRPr lang="th-TH" dirty="0">
              <a:solidFill>
                <a:srgbClr val="00B050"/>
              </a:solidFill>
              <a:latin typeface="Arial Rounded MT Bold" pitchFamily="34" charset="0"/>
              <a:cs typeface="Angsana New" pitchFamily="18" charset="-34"/>
            </a:endParaRPr>
          </a:p>
        </p:txBody>
      </p:sp>
      <p:cxnSp>
        <p:nvCxnSpPr>
          <p:cNvPr id="76" name="ลูกศรเชื่อมต่อแบบตรง 75"/>
          <p:cNvCxnSpPr/>
          <p:nvPr/>
        </p:nvCxnSpPr>
        <p:spPr>
          <a:xfrm>
            <a:off x="838200" y="3810000"/>
            <a:ext cx="5715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79" name="Line 74"/>
          <p:cNvSpPr>
            <a:spLocks noChangeShapeType="1"/>
          </p:cNvSpPr>
          <p:nvPr/>
        </p:nvSpPr>
        <p:spPr bwMode="auto">
          <a:xfrm>
            <a:off x="838200" y="1828800"/>
            <a:ext cx="0" cy="4495800"/>
          </a:xfrm>
          <a:prstGeom prst="line">
            <a:avLst/>
          </a:prstGeom>
          <a:noFill/>
          <a:ln w="19050">
            <a:solidFill>
              <a:srgbClr val="FF3300"/>
            </a:solidFill>
            <a:prstDash val="dash"/>
            <a:round/>
            <a:headEnd/>
            <a:tailEnd/>
          </a:ln>
          <a:effectLst/>
        </p:spPr>
        <p:txBody>
          <a:bodyPr anchor="ctr">
            <a:spAutoFit/>
          </a:bodyPr>
          <a:lstStyle/>
          <a:p>
            <a:endParaRPr lang="th-TH"/>
          </a:p>
        </p:txBody>
      </p:sp>
      <p:sp>
        <p:nvSpPr>
          <p:cNvPr id="81" name="TextBox 80"/>
          <p:cNvSpPr txBox="1"/>
          <p:nvPr/>
        </p:nvSpPr>
        <p:spPr>
          <a:xfrm>
            <a:off x="6096000" y="3352800"/>
            <a:ext cx="1066800" cy="523220"/>
          </a:xfrm>
          <a:prstGeom prst="rect">
            <a:avLst/>
          </a:prstGeom>
          <a:noFill/>
        </p:spPr>
        <p:txBody>
          <a:bodyPr wrap="square" rtlCol="0">
            <a:spAutoFit/>
          </a:bodyPr>
          <a:lstStyle/>
          <a:p>
            <a:r>
              <a:rPr lang="th-TH" dirty="0" smtClean="0"/>
              <a:t> </a:t>
            </a:r>
            <a:r>
              <a:rPr lang="en-US" dirty="0" smtClean="0">
                <a:solidFill>
                  <a:srgbClr val="00B050"/>
                </a:solidFill>
                <a:latin typeface="Arial Rounded MT Bold" pitchFamily="34" charset="0"/>
              </a:rPr>
              <a:t>C</a:t>
            </a:r>
            <a:endParaRPr lang="th-TH" dirty="0">
              <a:solidFill>
                <a:srgbClr val="00B050"/>
              </a:solidFill>
              <a:latin typeface="Arial Rounded MT Bold" pitchFamily="34" charset="0"/>
            </a:endParaRPr>
          </a:p>
        </p:txBody>
      </p:sp>
      <p:sp>
        <p:nvSpPr>
          <p:cNvPr id="82" name="TextBox 81"/>
          <p:cNvSpPr txBox="1"/>
          <p:nvPr/>
        </p:nvSpPr>
        <p:spPr>
          <a:xfrm>
            <a:off x="838200" y="3352800"/>
            <a:ext cx="1600200" cy="523220"/>
          </a:xfrm>
          <a:prstGeom prst="rect">
            <a:avLst/>
          </a:prstGeom>
          <a:noFill/>
        </p:spPr>
        <p:txBody>
          <a:bodyPr wrap="square" rtlCol="0">
            <a:spAutoFit/>
          </a:bodyPr>
          <a:lstStyle/>
          <a:p>
            <a:r>
              <a:rPr lang="en-US" dirty="0" smtClean="0">
                <a:solidFill>
                  <a:srgbClr val="00B050"/>
                </a:solidFill>
                <a:latin typeface="Arial Rounded MT Bold" pitchFamily="34" charset="0"/>
              </a:rPr>
              <a:t>O</a:t>
            </a:r>
            <a:endParaRPr lang="th-TH" dirty="0">
              <a:solidFill>
                <a:srgbClr val="00B050"/>
              </a:solidFill>
              <a:latin typeface="Arial Rounded MT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0730"/>
                                        </p:tgtEl>
                                        <p:attrNameLst>
                                          <p:attrName>style.visibility</p:attrName>
                                        </p:attrNameLst>
                                      </p:cBhvr>
                                      <p:to>
                                        <p:strVal val="visible"/>
                                      </p:to>
                                    </p:set>
                                    <p:animEffect transition="in" filter="wipe(up)">
                                      <p:cBhvr>
                                        <p:cTn id="11" dur="500"/>
                                        <p:tgtEl>
                                          <p:spTgt spid="70730"/>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0731"/>
                                        </p:tgtEl>
                                        <p:attrNameLst>
                                          <p:attrName>style.visibility</p:attrName>
                                        </p:attrNameLst>
                                      </p:cBhvr>
                                      <p:to>
                                        <p:strVal val="visible"/>
                                      </p:to>
                                    </p:set>
                                    <p:anim calcmode="lin" valueType="num">
                                      <p:cBhvr>
                                        <p:cTn id="16" dur="500" fill="hold"/>
                                        <p:tgtEl>
                                          <p:spTgt spid="70731"/>
                                        </p:tgtEl>
                                        <p:attrNameLst>
                                          <p:attrName>ppt_w</p:attrName>
                                        </p:attrNameLst>
                                      </p:cBhvr>
                                      <p:tavLst>
                                        <p:tav tm="0">
                                          <p:val>
                                            <p:fltVal val="0"/>
                                          </p:val>
                                        </p:tav>
                                        <p:tav tm="100000">
                                          <p:val>
                                            <p:strVal val="#ppt_w"/>
                                          </p:val>
                                        </p:tav>
                                      </p:tavLst>
                                    </p:anim>
                                    <p:anim calcmode="lin" valueType="num">
                                      <p:cBhvr>
                                        <p:cTn id="17" dur="500" fill="hold"/>
                                        <p:tgtEl>
                                          <p:spTgt spid="7073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0732"/>
                                        </p:tgtEl>
                                        <p:attrNameLst>
                                          <p:attrName>style.visibility</p:attrName>
                                        </p:attrNameLst>
                                      </p:cBhvr>
                                      <p:to>
                                        <p:strVal val="visible"/>
                                      </p:to>
                                    </p:set>
                                    <p:anim calcmode="lin" valueType="num">
                                      <p:cBhvr>
                                        <p:cTn id="26" dur="500" fill="hold"/>
                                        <p:tgtEl>
                                          <p:spTgt spid="70732"/>
                                        </p:tgtEl>
                                        <p:attrNameLst>
                                          <p:attrName>ppt_w</p:attrName>
                                        </p:attrNameLst>
                                      </p:cBhvr>
                                      <p:tavLst>
                                        <p:tav tm="0">
                                          <p:val>
                                            <p:fltVal val="0"/>
                                          </p:val>
                                        </p:tav>
                                        <p:tav tm="100000">
                                          <p:val>
                                            <p:strVal val="#ppt_w"/>
                                          </p:val>
                                        </p:tav>
                                      </p:tavLst>
                                    </p:anim>
                                    <p:anim calcmode="lin" valueType="num">
                                      <p:cBhvr>
                                        <p:cTn id="27" dur="500" fill="hold"/>
                                        <p:tgtEl>
                                          <p:spTgt spid="7073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up)">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0" grpId="0" animBg="1"/>
      <p:bldP spid="70731" grpId="0" autoUpdateAnimBg="0"/>
      <p:bldP spid="70732" grpId="0" autoUpdateAnimBg="0"/>
      <p:bldP spid="7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7315200" cy="2062103"/>
          </a:xfrm>
          <a:prstGeom prst="rect">
            <a:avLst/>
          </a:prstGeom>
          <a:noFill/>
        </p:spPr>
        <p:txBody>
          <a:bodyPr wrap="square" rtlCol="0">
            <a:spAutoFit/>
          </a:bodyPr>
          <a:lstStyle/>
          <a:p>
            <a:r>
              <a:rPr lang="th-TH" sz="3200" b="1" dirty="0" smtClean="0">
                <a:solidFill>
                  <a:srgbClr val="00B050"/>
                </a:solidFill>
                <a:latin typeface="Angsana New" pitchFamily="18" charset="-34"/>
                <a:cs typeface="Angsana New" pitchFamily="18" charset="-34"/>
              </a:rPr>
              <a:t>	รูป </a:t>
            </a:r>
            <a:r>
              <a:rPr lang="en-US" sz="3200" b="1" dirty="0" smtClean="0">
                <a:solidFill>
                  <a:srgbClr val="00B050"/>
                </a:solidFill>
                <a:latin typeface="Angsana New" pitchFamily="18" charset="-34"/>
                <a:cs typeface="Angsana New" pitchFamily="18" charset="-34"/>
              </a:rPr>
              <a:t>A </a:t>
            </a:r>
            <a:r>
              <a:rPr lang="th-TH" sz="3200" b="1" dirty="0" smtClean="0">
                <a:solidFill>
                  <a:srgbClr val="00B05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อุปกรณ์การวัดมีความละเอียดถึงมิลลิเมตร วัดความยาว </a:t>
            </a:r>
            <a:r>
              <a:rPr lang="en-US" sz="3200" b="1" dirty="0" smtClean="0">
                <a:solidFill>
                  <a:srgbClr val="0070C0"/>
                </a:solidFill>
                <a:latin typeface="Angsana New" pitchFamily="18" charset="-34"/>
                <a:cs typeface="Angsana New" pitchFamily="18" charset="-34"/>
              </a:rPr>
              <a:t>OC  </a:t>
            </a:r>
            <a:r>
              <a:rPr lang="th-TH" sz="3200" b="1" dirty="0" smtClean="0">
                <a:solidFill>
                  <a:srgbClr val="0070C0"/>
                </a:solidFill>
                <a:latin typeface="Angsana New" pitchFamily="18" charset="-34"/>
                <a:cs typeface="Angsana New" pitchFamily="18" charset="-34"/>
              </a:rPr>
              <a:t>ได้ </a:t>
            </a:r>
            <a:r>
              <a:rPr lang="en-US" sz="3200" b="1" dirty="0" smtClean="0">
                <a:solidFill>
                  <a:srgbClr val="0070C0"/>
                </a:solidFill>
                <a:latin typeface="Angsana New" pitchFamily="18" charset="-34"/>
                <a:cs typeface="Angsana New" pitchFamily="18" charset="-34"/>
              </a:rPr>
              <a:t>3.75 cm </a:t>
            </a:r>
            <a:r>
              <a:rPr lang="th-TH" sz="3200" b="1" dirty="0" smtClean="0">
                <a:solidFill>
                  <a:srgbClr val="0070C0"/>
                </a:solidFill>
                <a:latin typeface="Angsana New" pitchFamily="18" charset="-34"/>
                <a:cs typeface="Angsana New" pitchFamily="18" charset="-34"/>
              </a:rPr>
              <a:t>และตัวสุดท้ายคือ </a:t>
            </a:r>
            <a:r>
              <a:rPr lang="en-US" sz="3200" b="1" dirty="0" smtClean="0">
                <a:solidFill>
                  <a:srgbClr val="0070C0"/>
                </a:solidFill>
                <a:latin typeface="Angsana New" pitchFamily="18" charset="-34"/>
                <a:cs typeface="Angsana New" pitchFamily="18" charset="-34"/>
              </a:rPr>
              <a:t>5 </a:t>
            </a:r>
            <a:r>
              <a:rPr lang="th-TH" sz="3200" b="1" dirty="0" smtClean="0">
                <a:solidFill>
                  <a:srgbClr val="0070C0"/>
                </a:solidFill>
                <a:latin typeface="Angsana New" pitchFamily="18" charset="-34"/>
                <a:cs typeface="Angsana New" pitchFamily="18" charset="-34"/>
              </a:rPr>
              <a:t>เป็นตัวเลขที่เดาขึ้น ถ้าไม่แน่ใจคิดว่าผิดไปไม่เกิน  </a:t>
            </a:r>
            <a:r>
              <a:rPr lang="en-US" sz="3200" b="1" dirty="0" smtClean="0">
                <a:solidFill>
                  <a:srgbClr val="0070C0"/>
                </a:solidFill>
                <a:latin typeface="Angsana New" pitchFamily="18" charset="-34"/>
                <a:cs typeface="Angsana New" pitchFamily="18" charset="-34"/>
              </a:rPr>
              <a:t>0.01  </a:t>
            </a:r>
            <a:r>
              <a:rPr lang="th-TH" sz="3200" b="1" dirty="0" smtClean="0">
                <a:solidFill>
                  <a:srgbClr val="0070C0"/>
                </a:solidFill>
                <a:latin typeface="Angsana New" pitchFamily="18" charset="-34"/>
                <a:cs typeface="Angsana New" pitchFamily="18" charset="-34"/>
              </a:rPr>
              <a:t>ต้องบันทึกเป็น  </a:t>
            </a:r>
            <a:r>
              <a:rPr lang="en-US" sz="3200" b="1" dirty="0" smtClean="0">
                <a:solidFill>
                  <a:srgbClr val="0070C0"/>
                </a:solidFill>
                <a:latin typeface="Angsana New" pitchFamily="18" charset="-34"/>
                <a:cs typeface="Angsana New" pitchFamily="18" charset="-34"/>
              </a:rPr>
              <a:t>3.75 ± 0.01 </a:t>
            </a:r>
            <a:r>
              <a:rPr lang="th-TH" sz="3200" b="1" dirty="0" smtClean="0">
                <a:solidFill>
                  <a:srgbClr val="0070C0"/>
                </a:solidFill>
                <a:latin typeface="Angsana New" pitchFamily="18" charset="-34"/>
                <a:cs typeface="Angsana New" pitchFamily="18" charset="-34"/>
              </a:rPr>
              <a:t>หมายความว่าอาจเป็น </a:t>
            </a:r>
            <a:r>
              <a:rPr lang="en-US" sz="3200" b="1" dirty="0" smtClean="0">
                <a:solidFill>
                  <a:srgbClr val="0070C0"/>
                </a:solidFill>
                <a:latin typeface="Angsana New" pitchFamily="18" charset="-34"/>
                <a:cs typeface="Angsana New" pitchFamily="18" charset="-34"/>
              </a:rPr>
              <a:t>3.74  </a:t>
            </a:r>
            <a:r>
              <a:rPr lang="th-TH" sz="3200" b="1" dirty="0" smtClean="0">
                <a:solidFill>
                  <a:srgbClr val="0070C0"/>
                </a:solidFill>
                <a:latin typeface="Angsana New" pitchFamily="18" charset="-34"/>
                <a:cs typeface="Angsana New" pitchFamily="18" charset="-34"/>
              </a:rPr>
              <a:t>หรือ  </a:t>
            </a:r>
            <a:r>
              <a:rPr lang="en-US" sz="3200" b="1" dirty="0" smtClean="0">
                <a:solidFill>
                  <a:srgbClr val="0070C0"/>
                </a:solidFill>
                <a:latin typeface="Angsana New" pitchFamily="18" charset="-34"/>
                <a:cs typeface="Angsana New" pitchFamily="18" charset="-34"/>
              </a:rPr>
              <a:t>3.76  </a:t>
            </a:r>
            <a:r>
              <a:rPr lang="th-TH" sz="3200" b="1" dirty="0" smtClean="0">
                <a:solidFill>
                  <a:srgbClr val="0070C0"/>
                </a:solidFill>
                <a:latin typeface="Angsana New" pitchFamily="18" charset="-34"/>
                <a:cs typeface="Angsana New" pitchFamily="18" charset="-34"/>
              </a:rPr>
              <a:t>ก็ได้</a:t>
            </a:r>
            <a:endParaRPr lang="th-TH" sz="3200" b="1" dirty="0">
              <a:solidFill>
                <a:srgbClr val="0070C0"/>
              </a:solidFill>
              <a:latin typeface="Angsana New" pitchFamily="18" charset="-34"/>
              <a:cs typeface="Angsana New" pitchFamily="18" charset="-34"/>
            </a:endParaRPr>
          </a:p>
        </p:txBody>
      </p:sp>
      <p:sp>
        <p:nvSpPr>
          <p:cNvPr id="3" name="TextBox 2"/>
          <p:cNvSpPr txBox="1"/>
          <p:nvPr/>
        </p:nvSpPr>
        <p:spPr>
          <a:xfrm>
            <a:off x="1143000" y="2743200"/>
            <a:ext cx="7239000" cy="2554545"/>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a:t>
            </a:r>
            <a:r>
              <a:rPr lang="th-TH" sz="3200" b="1" dirty="0" smtClean="0">
                <a:solidFill>
                  <a:srgbClr val="00B050"/>
                </a:solidFill>
                <a:latin typeface="Angsana New" pitchFamily="18" charset="-34"/>
                <a:cs typeface="Angsana New" pitchFamily="18" charset="-34"/>
              </a:rPr>
              <a:t>รูป </a:t>
            </a:r>
            <a:r>
              <a:rPr lang="en-US" sz="3200" b="1" dirty="0" smtClean="0">
                <a:solidFill>
                  <a:srgbClr val="00B050"/>
                </a:solidFill>
                <a:latin typeface="Angsana New" pitchFamily="18" charset="-34"/>
                <a:cs typeface="Angsana New" pitchFamily="18" charset="-34"/>
              </a:rPr>
              <a:t>B </a:t>
            </a:r>
            <a:r>
              <a:rPr lang="th-TH" sz="3200" b="1" dirty="0" smtClean="0">
                <a:solidFill>
                  <a:srgbClr val="00B05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อุปกรณ์การวัดมีความละเอียดแค่เซนติเมตร วัดความยาว </a:t>
            </a:r>
            <a:r>
              <a:rPr lang="en-US" sz="3200" b="1" dirty="0" smtClean="0">
                <a:solidFill>
                  <a:srgbClr val="0070C0"/>
                </a:solidFill>
                <a:latin typeface="Angsana New" pitchFamily="18" charset="-34"/>
                <a:cs typeface="Angsana New" pitchFamily="18" charset="-34"/>
              </a:rPr>
              <a:t>OC  </a:t>
            </a:r>
            <a:r>
              <a:rPr lang="th-TH" sz="3200" b="1" dirty="0" smtClean="0">
                <a:solidFill>
                  <a:srgbClr val="0070C0"/>
                </a:solidFill>
                <a:latin typeface="Angsana New" pitchFamily="18" charset="-34"/>
                <a:cs typeface="Angsana New" pitchFamily="18" charset="-34"/>
              </a:rPr>
              <a:t>ได้ </a:t>
            </a:r>
            <a:r>
              <a:rPr lang="en-US" sz="3200" b="1" dirty="0" smtClean="0">
                <a:solidFill>
                  <a:srgbClr val="0070C0"/>
                </a:solidFill>
                <a:latin typeface="Angsana New" pitchFamily="18" charset="-34"/>
                <a:cs typeface="Angsana New" pitchFamily="18" charset="-34"/>
              </a:rPr>
              <a:t>3.7 cm </a:t>
            </a:r>
            <a:r>
              <a:rPr lang="th-TH" sz="3200" b="1" dirty="0" smtClean="0">
                <a:solidFill>
                  <a:srgbClr val="0070C0"/>
                </a:solidFill>
                <a:latin typeface="Angsana New" pitchFamily="18" charset="-34"/>
                <a:cs typeface="Angsana New" pitchFamily="18" charset="-34"/>
              </a:rPr>
              <a:t>และตัวสุดท้ายคือ </a:t>
            </a:r>
            <a:r>
              <a:rPr lang="en-US" sz="3200" b="1" dirty="0" smtClean="0">
                <a:solidFill>
                  <a:srgbClr val="0070C0"/>
                </a:solidFill>
                <a:latin typeface="Angsana New" pitchFamily="18" charset="-34"/>
                <a:cs typeface="Angsana New" pitchFamily="18" charset="-34"/>
              </a:rPr>
              <a:t>3 </a:t>
            </a:r>
            <a:r>
              <a:rPr lang="th-TH" sz="3200" b="1" dirty="0" smtClean="0">
                <a:solidFill>
                  <a:srgbClr val="0070C0"/>
                </a:solidFill>
                <a:latin typeface="Angsana New" pitchFamily="18" charset="-34"/>
                <a:cs typeface="Angsana New" pitchFamily="18" charset="-34"/>
              </a:rPr>
              <a:t>เป็นตัวเลขที่เดาขึ้น ถ้าไม่แน่ใจคิดว่าผิดไปไม่เกิน  </a:t>
            </a:r>
            <a:r>
              <a:rPr lang="en-US" sz="3200" b="1" dirty="0" smtClean="0">
                <a:solidFill>
                  <a:srgbClr val="0070C0"/>
                </a:solidFill>
                <a:latin typeface="Angsana New" pitchFamily="18" charset="-34"/>
                <a:cs typeface="Angsana New" pitchFamily="18" charset="-34"/>
              </a:rPr>
              <a:t>0.1  </a:t>
            </a:r>
            <a:r>
              <a:rPr lang="th-TH" sz="3200" b="1" dirty="0" smtClean="0">
                <a:solidFill>
                  <a:srgbClr val="0070C0"/>
                </a:solidFill>
                <a:latin typeface="Angsana New" pitchFamily="18" charset="-34"/>
                <a:cs typeface="Angsana New" pitchFamily="18" charset="-34"/>
              </a:rPr>
              <a:t>ต้องบันทึกเป็น  </a:t>
            </a:r>
            <a:r>
              <a:rPr lang="en-US" sz="3200" b="1" dirty="0" smtClean="0">
                <a:solidFill>
                  <a:srgbClr val="0070C0"/>
                </a:solidFill>
                <a:latin typeface="Angsana New" pitchFamily="18" charset="-34"/>
                <a:cs typeface="Angsana New" pitchFamily="18" charset="-34"/>
              </a:rPr>
              <a:t>3.7 ± 0.1 </a:t>
            </a:r>
            <a:r>
              <a:rPr lang="th-TH" sz="3200" b="1" dirty="0" smtClean="0">
                <a:solidFill>
                  <a:srgbClr val="0070C0"/>
                </a:solidFill>
                <a:latin typeface="Angsana New" pitchFamily="18" charset="-34"/>
                <a:cs typeface="Angsana New" pitchFamily="18" charset="-34"/>
              </a:rPr>
              <a:t>หมายความว่าอาจเป็น </a:t>
            </a:r>
            <a:r>
              <a:rPr lang="en-US" sz="3200" b="1" dirty="0" smtClean="0">
                <a:solidFill>
                  <a:srgbClr val="0070C0"/>
                </a:solidFill>
                <a:latin typeface="Angsana New" pitchFamily="18" charset="-34"/>
                <a:cs typeface="Angsana New" pitchFamily="18" charset="-34"/>
              </a:rPr>
              <a:t>3.6  </a:t>
            </a:r>
            <a:r>
              <a:rPr lang="th-TH" sz="3200" b="1" dirty="0" smtClean="0">
                <a:solidFill>
                  <a:srgbClr val="0070C0"/>
                </a:solidFill>
                <a:latin typeface="Angsana New" pitchFamily="18" charset="-34"/>
                <a:cs typeface="Angsana New" pitchFamily="18" charset="-34"/>
              </a:rPr>
              <a:t>หรือ  </a:t>
            </a:r>
            <a:r>
              <a:rPr lang="en-US" sz="3200" b="1" dirty="0" smtClean="0">
                <a:solidFill>
                  <a:srgbClr val="0070C0"/>
                </a:solidFill>
                <a:latin typeface="Angsana New" pitchFamily="18" charset="-34"/>
                <a:cs typeface="Angsana New" pitchFamily="18" charset="-34"/>
              </a:rPr>
              <a:t>3.8  </a:t>
            </a:r>
            <a:r>
              <a:rPr lang="th-TH" sz="3200" b="1" dirty="0" smtClean="0">
                <a:solidFill>
                  <a:srgbClr val="0070C0"/>
                </a:solidFill>
                <a:latin typeface="Angsana New" pitchFamily="18" charset="-34"/>
                <a:cs typeface="Angsana New" pitchFamily="18" charset="-34"/>
              </a:rPr>
              <a:t>ก็ได้ ในกรณีรูป  </a:t>
            </a:r>
            <a:r>
              <a:rPr lang="en-US" sz="3200" b="1" dirty="0" smtClean="0">
                <a:solidFill>
                  <a:srgbClr val="0070C0"/>
                </a:solidFill>
                <a:latin typeface="Angsana New" pitchFamily="18" charset="-34"/>
                <a:cs typeface="Angsana New" pitchFamily="18" charset="-34"/>
              </a:rPr>
              <a:t>B </a:t>
            </a:r>
            <a:r>
              <a:rPr lang="th-TH" sz="3200" b="1" dirty="0" smtClean="0">
                <a:solidFill>
                  <a:srgbClr val="0070C0"/>
                </a:solidFill>
                <a:latin typeface="Angsana New" pitchFamily="18" charset="-34"/>
                <a:cs typeface="Angsana New" pitchFamily="18" charset="-34"/>
              </a:rPr>
              <a:t>นี้ไม่ควรบันทึกเป็น </a:t>
            </a:r>
            <a:r>
              <a:rPr lang="en-US" sz="3200" b="1" dirty="0" smtClean="0">
                <a:solidFill>
                  <a:srgbClr val="0070C0"/>
                </a:solidFill>
                <a:latin typeface="Angsana New" pitchFamily="18" charset="-34"/>
                <a:cs typeface="Angsana New" pitchFamily="18" charset="-34"/>
              </a:rPr>
              <a:t>3.75 ± 0.01 </a:t>
            </a:r>
            <a:r>
              <a:rPr lang="th-TH" sz="3200" b="1" dirty="0" smtClean="0">
                <a:solidFill>
                  <a:srgbClr val="0070C0"/>
                </a:solidFill>
                <a:latin typeface="Angsana New" pitchFamily="18" charset="-34"/>
                <a:cs typeface="Angsana New" pitchFamily="18" charset="-34"/>
              </a:rPr>
              <a:t>เพราะละเอียดเกินความจริง</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772400" cy="5016758"/>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a:t>
            </a:r>
            <a:r>
              <a:rPr lang="th-TH" sz="3200" b="1" dirty="0" smtClean="0">
                <a:solidFill>
                  <a:srgbClr val="00B0F0"/>
                </a:solidFill>
                <a:latin typeface="Angsana New" pitchFamily="18" charset="-34"/>
                <a:cs typeface="Angsana New" pitchFamily="18" charset="-34"/>
              </a:rPr>
              <a:t>นอกจาก</a:t>
            </a:r>
            <a:r>
              <a:rPr lang="th-TH" sz="3200" b="1" dirty="0" smtClean="0">
                <a:solidFill>
                  <a:srgbClr val="00B0F0"/>
                </a:solidFill>
                <a:latin typeface="Angsana New" pitchFamily="18" charset="-34"/>
                <a:cs typeface="Angsana New" pitchFamily="18" charset="-34"/>
              </a:rPr>
              <a:t>ผู้วัดจะต้องทราบความละเอียดของเครื่องมือวัดแล้ว หลักการทั่วไปที่สำคัญของการใช้เครื่องมือวัดแบบแสดงผลด้วยสเกลมีหลาย</a:t>
            </a:r>
            <a:r>
              <a:rPr lang="th-TH" sz="3200" b="1" dirty="0" smtClean="0">
                <a:solidFill>
                  <a:srgbClr val="00B0F0"/>
                </a:solidFill>
                <a:latin typeface="Angsana New" pitchFamily="18" charset="-34"/>
                <a:cs typeface="Angsana New" pitchFamily="18" charset="-34"/>
              </a:rPr>
              <a:t>ประการ เช่น</a:t>
            </a:r>
            <a:endParaRPr lang="th-TH" sz="3200" b="1" dirty="0" smtClean="0">
              <a:solidFill>
                <a:srgbClr val="00B0F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1.</a:t>
            </a:r>
            <a:r>
              <a:rPr lang="th-TH" sz="3200" b="1" dirty="0" smtClean="0">
                <a:solidFill>
                  <a:srgbClr val="0070C0"/>
                </a:solidFill>
                <a:latin typeface="Angsana New" pitchFamily="18" charset="-34"/>
                <a:cs typeface="Angsana New" pitchFamily="18" charset="-34"/>
              </a:rPr>
              <a:t> ผู้</a:t>
            </a:r>
            <a:r>
              <a:rPr lang="th-TH" sz="3200" b="1" dirty="0" smtClean="0">
                <a:solidFill>
                  <a:srgbClr val="0070C0"/>
                </a:solidFill>
                <a:latin typeface="Angsana New" pitchFamily="18" charset="-34"/>
                <a:cs typeface="Angsana New" pitchFamily="18" charset="-34"/>
              </a:rPr>
              <a:t>วัดจะต้องมองในแนวตั้งฉากกับระนาบสเกล (โดยให้ระดับสายตาอยู่ในแนวเดียวกับระดับขีดสเกลที่อ่าน) เพื่อป้องกันความผิดพลาดในการอ่านที่อาจเกิดจาก </a:t>
            </a:r>
            <a:r>
              <a:rPr lang="th-TH" sz="3200" b="1" dirty="0" smtClean="0">
                <a:solidFill>
                  <a:srgbClr val="7030A0"/>
                </a:solidFill>
                <a:latin typeface="Angsana New" pitchFamily="18" charset="-34"/>
                <a:cs typeface="Angsana New" pitchFamily="18" charset="-34"/>
              </a:rPr>
              <a:t>“</a:t>
            </a:r>
            <a:r>
              <a:rPr lang="th-TH" sz="3200" b="1" dirty="0" err="1" smtClean="0">
                <a:solidFill>
                  <a:srgbClr val="7030A0"/>
                </a:solidFill>
                <a:latin typeface="Angsana New" pitchFamily="18" charset="-34"/>
                <a:cs typeface="Angsana New" pitchFamily="18" charset="-34"/>
              </a:rPr>
              <a:t>แพรัลแลกซ์</a:t>
            </a:r>
            <a:r>
              <a:rPr lang="en-US" sz="3200" b="1" dirty="0" smtClean="0">
                <a:solidFill>
                  <a:srgbClr val="7030A0"/>
                </a:solidFill>
                <a:latin typeface="Angsana New" pitchFamily="18" charset="-34"/>
                <a:cs typeface="Angsana New" pitchFamily="18" charset="-34"/>
              </a:rPr>
              <a:t>(Parallax)</a:t>
            </a:r>
            <a:r>
              <a:rPr lang="th-TH" sz="3200" b="1" dirty="0" smtClean="0">
                <a:solidFill>
                  <a:srgbClr val="7030A0"/>
                </a:solidFill>
                <a:latin typeface="Angsana New" pitchFamily="18" charset="-34"/>
                <a:cs typeface="Angsana New" pitchFamily="18" charset="-34"/>
              </a:rPr>
              <a:t>”</a:t>
            </a:r>
          </a:p>
          <a:p>
            <a:r>
              <a:rPr lang="en-US" sz="3200" b="1" dirty="0" smtClean="0">
                <a:solidFill>
                  <a:srgbClr val="0070C0"/>
                </a:solidFill>
                <a:latin typeface="Angsana New" pitchFamily="18" charset="-34"/>
                <a:cs typeface="Angsana New" pitchFamily="18" charset="-34"/>
              </a:rPr>
              <a:t>	2.</a:t>
            </a:r>
            <a:r>
              <a:rPr lang="th-TH" sz="3200" b="1" dirty="0" smtClean="0">
                <a:solidFill>
                  <a:srgbClr val="0070C0"/>
                </a:solidFill>
                <a:latin typeface="Angsana New" pitchFamily="18" charset="-34"/>
                <a:cs typeface="Angsana New" pitchFamily="18" charset="-34"/>
              </a:rPr>
              <a:t> ค่าที่</a:t>
            </a:r>
            <a:r>
              <a:rPr lang="th-TH" sz="3200" b="1" dirty="0" smtClean="0">
                <a:solidFill>
                  <a:srgbClr val="0070C0"/>
                </a:solidFill>
                <a:latin typeface="Angsana New" pitchFamily="18" charset="-34"/>
                <a:cs typeface="Angsana New" pitchFamily="18" charset="-34"/>
              </a:rPr>
              <a:t>อ่านได้จากเครื่องวัดแบบแสดงผลด้วยขีดสเกลจะประกอบด้วยค่าแน่นอน ค่าไม่แน่นอน  และหน่วยการวัด</a:t>
            </a:r>
          </a:p>
          <a:p>
            <a:r>
              <a:rPr lang="en-US" sz="3200" b="1" dirty="0" smtClean="0">
                <a:solidFill>
                  <a:srgbClr val="0070C0"/>
                </a:solidFill>
                <a:latin typeface="Angsana New" pitchFamily="18" charset="-34"/>
                <a:cs typeface="Angsana New" pitchFamily="18" charset="-34"/>
              </a:rPr>
              <a:t>	3.</a:t>
            </a:r>
            <a:r>
              <a:rPr lang="th-TH" sz="3200" b="1" dirty="0" smtClean="0">
                <a:solidFill>
                  <a:srgbClr val="0070C0"/>
                </a:solidFill>
                <a:latin typeface="Angsana New" pitchFamily="18" charset="-34"/>
                <a:cs typeface="Angsana New" pitchFamily="18" charset="-34"/>
              </a:rPr>
              <a:t> ผู้</a:t>
            </a:r>
            <a:r>
              <a:rPr lang="th-TH" sz="3200" b="1" dirty="0" smtClean="0">
                <a:solidFill>
                  <a:srgbClr val="0070C0"/>
                </a:solidFill>
                <a:latin typeface="Angsana New" pitchFamily="18" charset="-34"/>
                <a:cs typeface="Angsana New" pitchFamily="18" charset="-34"/>
              </a:rPr>
              <a:t>วัดควรมีความชำนาญในการใช้เครื่องมือวัด  จึงจะอ่านค่าได้อย่างถูกต้องรวดเร็ว</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467600" cy="1077218"/>
          </a:xfrm>
          <a:prstGeom prst="rect">
            <a:avLst/>
          </a:prstGeom>
          <a:noFill/>
        </p:spPr>
        <p:txBody>
          <a:bodyPr wrap="square" rtlCol="0">
            <a:spAutoFit/>
          </a:bodyPr>
          <a:lstStyle/>
          <a:p>
            <a:r>
              <a:rPr lang="th-TH" sz="3200" b="1" dirty="0" smtClean="0">
                <a:solidFill>
                  <a:srgbClr val="00B0F0"/>
                </a:solidFill>
                <a:latin typeface="Angsana New" pitchFamily="18" charset="-34"/>
                <a:cs typeface="Angsana New" pitchFamily="18" charset="-34"/>
              </a:rPr>
              <a:t>	</a:t>
            </a:r>
            <a:r>
              <a:rPr lang="th-TH" sz="3200" b="1" dirty="0" err="1" smtClean="0">
                <a:solidFill>
                  <a:srgbClr val="00B0F0"/>
                </a:solidFill>
                <a:latin typeface="Angsana New" pitchFamily="18" charset="-34"/>
                <a:cs typeface="Angsana New" pitchFamily="18" charset="-34"/>
              </a:rPr>
              <a:t>แพรัล</a:t>
            </a:r>
            <a:r>
              <a:rPr lang="th-TH" sz="3200" b="1" dirty="0" err="1" smtClean="0">
                <a:solidFill>
                  <a:srgbClr val="00B0F0"/>
                </a:solidFill>
                <a:latin typeface="Angsana New" pitchFamily="18" charset="-34"/>
                <a:cs typeface="Angsana New" pitchFamily="18" charset="-34"/>
              </a:rPr>
              <a:t>แลกซ์</a:t>
            </a:r>
            <a:r>
              <a:rPr lang="th-TH" sz="3200" b="1" dirty="0" smtClean="0">
                <a:solidFill>
                  <a:srgbClr val="00B0F0"/>
                </a:solidFill>
                <a:latin typeface="Angsana New" pitchFamily="18" charset="-34"/>
                <a:cs typeface="Angsana New" pitchFamily="18" charset="-34"/>
              </a:rPr>
              <a:t>  หมายถึง  ปรากฏการณ์ที่เรามองเห็นวัตถุเปลี่ยนตำแหน่งเมื่อมองดูวัตถุในทิศต่างกัน ลองสังเกตภาพต่อไปนี้</a:t>
            </a:r>
            <a:endParaRPr lang="th-TH" sz="3200" b="1" dirty="0">
              <a:solidFill>
                <a:srgbClr val="00B0F0"/>
              </a:solidFill>
              <a:latin typeface="Angsana New" pitchFamily="18" charset="-34"/>
              <a:cs typeface="Angsana New" pitchFamily="18" charset="-34"/>
            </a:endParaRPr>
          </a:p>
        </p:txBody>
      </p:sp>
      <p:pic>
        <p:nvPicPr>
          <p:cNvPr id="3" name="รูปภาพ 2" descr="parallaxปกติ.jpg"/>
          <p:cNvPicPr>
            <a:picLocks noChangeAspect="1"/>
          </p:cNvPicPr>
          <p:nvPr/>
        </p:nvPicPr>
        <p:blipFill>
          <a:blip r:embed="rId3"/>
          <a:stretch>
            <a:fillRect/>
          </a:stretch>
        </p:blipFill>
        <p:spPr>
          <a:xfrm>
            <a:off x="1905000" y="2743200"/>
            <a:ext cx="5118100" cy="3302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parallax1.gif"/>
          <p:cNvPicPr>
            <a:picLocks noChangeAspect="1"/>
          </p:cNvPicPr>
          <p:nvPr/>
        </p:nvPicPr>
        <p:blipFill>
          <a:blip r:embed="rId3"/>
          <a:stretch>
            <a:fillRect/>
          </a:stretch>
        </p:blipFill>
        <p:spPr>
          <a:xfrm>
            <a:off x="1752600" y="1524000"/>
            <a:ext cx="5698435" cy="4267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parallax2.gif"/>
          <p:cNvPicPr>
            <a:picLocks noChangeAspect="1"/>
          </p:cNvPicPr>
          <p:nvPr/>
        </p:nvPicPr>
        <p:blipFill>
          <a:blip r:embed="rId3"/>
          <a:stretch>
            <a:fillRect/>
          </a:stretch>
        </p:blipFill>
        <p:spPr>
          <a:xfrm>
            <a:off x="1524000" y="914400"/>
            <a:ext cx="6206252" cy="362426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75192.jpg"/>
          <p:cNvPicPr>
            <a:picLocks noChangeAspect="1"/>
          </p:cNvPicPr>
          <p:nvPr/>
        </p:nvPicPr>
        <p:blipFill>
          <a:blip r:embed="rId3"/>
          <a:stretch>
            <a:fillRect/>
          </a:stretch>
        </p:blipFill>
        <p:spPr>
          <a:xfrm>
            <a:off x="1066800" y="0"/>
            <a:ext cx="7315201" cy="656539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7162800" cy="584775"/>
          </a:xfrm>
          <a:prstGeom prst="rect">
            <a:avLst/>
          </a:prstGeom>
          <a:noFill/>
        </p:spPr>
        <p:txBody>
          <a:bodyPr wrap="square" rtlCol="0">
            <a:spAutoFit/>
          </a:bodyPr>
          <a:lstStyle/>
          <a:p>
            <a:pPr algn="ctr"/>
            <a:r>
              <a:rPr lang="th-TH" sz="3200" b="1" dirty="0" smtClean="0">
                <a:solidFill>
                  <a:srgbClr val="FF0000"/>
                </a:solidFill>
                <a:latin typeface="Angsana New" pitchFamily="18" charset="-34"/>
                <a:cs typeface="Angsana New" pitchFamily="18" charset="-34"/>
              </a:rPr>
              <a:t>การอ่านค่าจากเครื่องมือวัดแบบแสดงผลด้วยตัวเลข</a:t>
            </a:r>
            <a:endParaRPr lang="th-TH" sz="3200" b="1" dirty="0">
              <a:solidFill>
                <a:srgbClr val="FF0000"/>
              </a:solidFill>
              <a:latin typeface="Angsana New" pitchFamily="18" charset="-34"/>
              <a:cs typeface="Angsana New" pitchFamily="18" charset="-34"/>
            </a:endParaRPr>
          </a:p>
        </p:txBody>
      </p:sp>
      <p:sp>
        <p:nvSpPr>
          <p:cNvPr id="3" name="TextBox 2"/>
          <p:cNvSpPr txBox="1"/>
          <p:nvPr/>
        </p:nvSpPr>
        <p:spPr>
          <a:xfrm>
            <a:off x="1143000" y="1295400"/>
            <a:ext cx="7162800" cy="4524315"/>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เครื่องมือ</a:t>
            </a:r>
            <a:r>
              <a:rPr lang="th-TH" sz="3200" b="1" dirty="0" smtClean="0">
                <a:solidFill>
                  <a:srgbClr val="0070C0"/>
                </a:solidFill>
                <a:latin typeface="Angsana New" pitchFamily="18" charset="-34"/>
                <a:cs typeface="Angsana New" pitchFamily="18" charset="-34"/>
              </a:rPr>
              <a:t>วัดแบบแสดงผลด้วยตัวเลขเป็นเครื่องมือที่ใช้ง่าย เนื่องจากสามารถอ่านค่าได้โดยตรงตามตัวเลขที่ปรากฏบนส่วนแสดงผล เช่น เครื่องมือวัดปริมาณทางไฟฟ้าแบบตัวเลข  เครื่องมือบอกระดับอุณหภูมิของเครื่องปรับอากาศ เป็น</a:t>
            </a:r>
            <a:r>
              <a:rPr lang="th-TH" sz="3200" b="1" dirty="0" smtClean="0">
                <a:solidFill>
                  <a:srgbClr val="0070C0"/>
                </a:solidFill>
                <a:latin typeface="Angsana New" pitchFamily="18" charset="-34"/>
                <a:cs typeface="Angsana New" pitchFamily="18" charset="-34"/>
              </a:rPr>
              <a:t>ต้น</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สำหรับ</a:t>
            </a:r>
            <a:r>
              <a:rPr lang="th-TH" sz="3200" b="1" dirty="0" smtClean="0">
                <a:solidFill>
                  <a:srgbClr val="0070C0"/>
                </a:solidFill>
                <a:latin typeface="Angsana New" pitchFamily="18" charset="-34"/>
                <a:cs typeface="Angsana New" pitchFamily="18" charset="-34"/>
              </a:rPr>
              <a:t>เครื่องมือประเภทนี้จะมีค่า ความคาดเคลื่อนระบุไว้ในคู่มือการใช้ เมื่ออ่านค่าที่แสดงไว้ที่ส่วนแสดงผลแล้ว ผู้วัดจะต้องทำการบันทึกค่าความคลาดเคลื่อนที่เกิดขึ้นจากการวัดโดยเครื่องมือนี้ไว้ด้วย</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th-TH" sz="3600" b="1" dirty="0" smtClean="0">
                <a:solidFill>
                  <a:srgbClr val="FF0000"/>
                </a:solidFill>
              </a:rPr>
              <a:t>ค่าที่อ่านได้จากเครื่องมือวัดแบบแสดงผลด้วยตัวเลขจะแสดงที่หน้าจอ</a:t>
            </a:r>
            <a:endParaRPr lang="th-TH" sz="3600" b="1" dirty="0">
              <a:solidFill>
                <a:srgbClr val="FF0000"/>
              </a:solidFill>
            </a:endParaRPr>
          </a:p>
        </p:txBody>
      </p:sp>
      <p:pic>
        <p:nvPicPr>
          <p:cNvPr id="3" name="รูปภาพ 2" descr="0642-50.gif"/>
          <p:cNvPicPr>
            <a:picLocks noChangeAspect="1"/>
          </p:cNvPicPr>
          <p:nvPr/>
        </p:nvPicPr>
        <p:blipFill>
          <a:blip r:embed="rId3"/>
          <a:stretch>
            <a:fillRect/>
          </a:stretch>
        </p:blipFill>
        <p:spPr>
          <a:xfrm>
            <a:off x="457200" y="1600200"/>
            <a:ext cx="2209800" cy="2588623"/>
          </a:xfrm>
          <a:prstGeom prst="rect">
            <a:avLst/>
          </a:prstGeom>
        </p:spPr>
      </p:pic>
      <p:pic>
        <p:nvPicPr>
          <p:cNvPr id="4" name="รูปภาพ 3" descr="1917.jpg"/>
          <p:cNvPicPr>
            <a:picLocks noChangeAspect="1"/>
          </p:cNvPicPr>
          <p:nvPr/>
        </p:nvPicPr>
        <p:blipFill>
          <a:blip r:embed="rId4"/>
          <a:stretch>
            <a:fillRect/>
          </a:stretch>
        </p:blipFill>
        <p:spPr>
          <a:xfrm>
            <a:off x="3276600" y="3429000"/>
            <a:ext cx="4342867" cy="3105150"/>
          </a:xfrm>
          <a:prstGeom prst="rect">
            <a:avLst/>
          </a:prstGeom>
        </p:spPr>
      </p:pic>
      <p:pic>
        <p:nvPicPr>
          <p:cNvPr id="5" name="รูปภาพ 7" descr="thermo.jpg"/>
          <p:cNvPicPr/>
          <p:nvPr/>
        </p:nvPicPr>
        <p:blipFill>
          <a:blip r:embed="rId5"/>
          <a:srcRect/>
          <a:stretch>
            <a:fillRect/>
          </a:stretch>
        </p:blipFill>
        <p:spPr bwMode="auto">
          <a:xfrm>
            <a:off x="3124200" y="1676400"/>
            <a:ext cx="4739005" cy="162179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981200"/>
            <a:ext cx="4114800" cy="707886"/>
          </a:xfrm>
          <a:prstGeom prst="rect">
            <a:avLst/>
          </a:prstGeom>
          <a:noFill/>
        </p:spPr>
        <p:txBody>
          <a:bodyPr wrap="square" rtlCol="0">
            <a:spAutoFit/>
          </a:bodyPr>
          <a:lstStyle/>
          <a:p>
            <a:pPr algn="ctr"/>
            <a:r>
              <a:rPr lang="th-TH" sz="4000" b="1" dirty="0" smtClean="0">
                <a:solidFill>
                  <a:srgbClr val="FF0000"/>
                </a:solidFill>
                <a:latin typeface="Angsana New" pitchFamily="18" charset="-34"/>
                <a:cs typeface="Angsana New" pitchFamily="18" charset="-34"/>
              </a:rPr>
              <a:t>การบันทึกผลการวัด</a:t>
            </a:r>
            <a:endParaRPr lang="th-TH" sz="4000" b="1" dirty="0">
              <a:solidFill>
                <a:srgbClr val="FF0000"/>
              </a:solidFill>
              <a:latin typeface="Angsana New" pitchFamily="18" charset="-34"/>
              <a:cs typeface="Angsana New" pitchFamily="18" charset="-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newtcradle1231.gif"/>
          <p:cNvPicPr>
            <a:picLocks noChangeAspect="1"/>
          </p:cNvPicPr>
          <p:nvPr/>
        </p:nvPicPr>
        <p:blipFill>
          <a:blip r:embed="rId3"/>
          <a:stretch>
            <a:fillRect/>
          </a:stretch>
        </p:blipFill>
        <p:spPr>
          <a:xfrm>
            <a:off x="3962400" y="1181100"/>
            <a:ext cx="3352800" cy="3352800"/>
          </a:xfrm>
          <a:prstGeom prst="rect">
            <a:avLst/>
          </a:prstGeom>
        </p:spPr>
      </p:pic>
      <p:pic>
        <p:nvPicPr>
          <p:cNvPr id="3" name="รูปภาพ 2" descr="Simple_harmonic_oscillator.gif"/>
          <p:cNvPicPr>
            <a:picLocks noChangeAspect="1"/>
          </p:cNvPicPr>
          <p:nvPr/>
        </p:nvPicPr>
        <p:blipFill>
          <a:blip r:embed="rId4"/>
          <a:stretch>
            <a:fillRect/>
          </a:stretch>
        </p:blipFill>
        <p:spPr>
          <a:xfrm>
            <a:off x="1600200" y="609600"/>
            <a:ext cx="1371600" cy="424486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ตัวยึดหมายเลขภาพนิ่ง 4"/>
          <p:cNvSpPr>
            <a:spLocks noGrp="1"/>
          </p:cNvSpPr>
          <p:nvPr>
            <p:ph type="sldNum" sz="quarter" idx="12"/>
          </p:nvPr>
        </p:nvSpPr>
        <p:spPr/>
        <p:txBody>
          <a:bodyPr/>
          <a:lstStyle/>
          <a:p>
            <a:fld id="{D9EC9BB7-0D33-4DB4-9408-F2F4FC4797F9}" type="slidenum">
              <a:rPr lang="en-US"/>
              <a:pPr/>
              <a:t>50</a:t>
            </a:fld>
            <a:endParaRPr lang="th-TH"/>
          </a:p>
        </p:txBody>
      </p:sp>
      <p:sp>
        <p:nvSpPr>
          <p:cNvPr id="70663" name="AutoShape 7"/>
          <p:cNvSpPr>
            <a:spLocks noChangeArrowheads="1"/>
          </p:cNvSpPr>
          <p:nvPr/>
        </p:nvSpPr>
        <p:spPr bwMode="auto">
          <a:xfrm rot="-5400000">
            <a:off x="3127376" y="-1103313"/>
            <a:ext cx="800100" cy="6054725"/>
          </a:xfrm>
          <a:prstGeom prst="can">
            <a:avLst>
              <a:gd name="adj" fmla="val 81630"/>
            </a:avLst>
          </a:prstGeom>
          <a:solidFill>
            <a:srgbClr val="FF99CC"/>
          </a:solidFill>
          <a:ln w="9525">
            <a:solidFill>
              <a:schemeClr val="tx1"/>
            </a:solidFill>
            <a:round/>
            <a:headEnd/>
            <a:tailEnd/>
          </a:ln>
          <a:effectLst/>
        </p:spPr>
        <p:txBody>
          <a:bodyPr anchor="ctr">
            <a:spAutoFit/>
          </a:bodyPr>
          <a:lstStyle/>
          <a:p>
            <a:endParaRPr lang="th-TH"/>
          </a:p>
        </p:txBody>
      </p:sp>
      <p:sp>
        <p:nvSpPr>
          <p:cNvPr id="70664" name="Rectangle 8"/>
          <p:cNvSpPr>
            <a:spLocks noGrp="1" noChangeArrowheads="1"/>
          </p:cNvSpPr>
          <p:nvPr>
            <p:ph type="title"/>
          </p:nvPr>
        </p:nvSpPr>
        <p:spPr>
          <a:xfrm>
            <a:off x="762000" y="152400"/>
            <a:ext cx="7772400" cy="1143000"/>
          </a:xfrm>
        </p:spPr>
        <p:txBody>
          <a:bodyPr>
            <a:noAutofit/>
          </a:bodyPr>
          <a:lstStyle/>
          <a:p>
            <a:r>
              <a:rPr lang="th-TH" sz="3600" b="1" dirty="0" smtClean="0">
                <a:solidFill>
                  <a:srgbClr val="00B050"/>
                </a:solidFill>
                <a:latin typeface="Angsana New" pitchFamily="18" charset="-34"/>
                <a:cs typeface="Angsana New" pitchFamily="18" charset="-34"/>
              </a:rPr>
              <a:t>รูป </a:t>
            </a:r>
            <a:r>
              <a:rPr lang="en-US" sz="3600" b="1" dirty="0" smtClean="0">
                <a:solidFill>
                  <a:srgbClr val="00B050"/>
                </a:solidFill>
                <a:latin typeface="Angsana New" pitchFamily="18" charset="-34"/>
                <a:cs typeface="Angsana New" pitchFamily="18" charset="-34"/>
              </a:rPr>
              <a:t>B</a:t>
            </a:r>
            <a:r>
              <a:rPr lang="en-US" sz="3600" b="1" dirty="0" smtClean="0">
                <a:solidFill>
                  <a:srgbClr val="FF0000"/>
                </a:solidFill>
                <a:latin typeface="Angsana New" pitchFamily="18" charset="-34"/>
                <a:cs typeface="Angsana New" pitchFamily="18" charset="-34"/>
              </a:rPr>
              <a:t> </a:t>
            </a:r>
            <a:r>
              <a:rPr lang="th-TH" sz="3600" b="1" dirty="0" smtClean="0">
                <a:solidFill>
                  <a:srgbClr val="FF0000"/>
                </a:solidFill>
                <a:latin typeface="Angsana New" pitchFamily="18" charset="-34"/>
                <a:cs typeface="Angsana New" pitchFamily="18" charset="-34"/>
              </a:rPr>
              <a:t>ความละเอียดในการวัดเป็นทศนิยม </a:t>
            </a:r>
            <a:r>
              <a:rPr lang="en-US" sz="3600" b="1" dirty="0" smtClean="0">
                <a:solidFill>
                  <a:srgbClr val="FF0000"/>
                </a:solidFill>
                <a:latin typeface="Angsana New" pitchFamily="18" charset="-34"/>
                <a:cs typeface="Angsana New" pitchFamily="18" charset="-34"/>
              </a:rPr>
              <a:t>1 </a:t>
            </a:r>
            <a:r>
              <a:rPr lang="th-TH" sz="3600" b="1" dirty="0" smtClean="0">
                <a:solidFill>
                  <a:srgbClr val="FF0000"/>
                </a:solidFill>
                <a:latin typeface="Angsana New" pitchFamily="18" charset="-34"/>
                <a:cs typeface="Angsana New" pitchFamily="18" charset="-34"/>
              </a:rPr>
              <a:t>ตำแหน่ง</a:t>
            </a:r>
            <a:br>
              <a:rPr lang="th-TH" sz="3600" b="1" dirty="0" smtClean="0">
                <a:solidFill>
                  <a:srgbClr val="FF0000"/>
                </a:solidFill>
                <a:latin typeface="Angsana New" pitchFamily="18" charset="-34"/>
                <a:cs typeface="Angsana New" pitchFamily="18" charset="-34"/>
              </a:rPr>
            </a:br>
            <a:r>
              <a:rPr lang="th-TH" sz="3600" b="1" dirty="0" smtClean="0">
                <a:solidFill>
                  <a:srgbClr val="00B050"/>
                </a:solidFill>
                <a:latin typeface="Angsana New" pitchFamily="18" charset="-34"/>
                <a:cs typeface="Angsana New" pitchFamily="18" charset="-34"/>
              </a:rPr>
              <a:t>รูป </a:t>
            </a:r>
            <a:r>
              <a:rPr lang="en-US" sz="3600" b="1" dirty="0" smtClean="0">
                <a:solidFill>
                  <a:srgbClr val="00B050"/>
                </a:solidFill>
                <a:latin typeface="Angsana New" pitchFamily="18" charset="-34"/>
                <a:cs typeface="Angsana New" pitchFamily="18" charset="-34"/>
              </a:rPr>
              <a:t>A</a:t>
            </a:r>
            <a:r>
              <a:rPr lang="en-US" sz="3600" b="1" dirty="0" smtClean="0">
                <a:solidFill>
                  <a:srgbClr val="FF0000"/>
                </a:solidFill>
                <a:latin typeface="Angsana New" pitchFamily="18" charset="-34"/>
                <a:cs typeface="Angsana New" pitchFamily="18" charset="-34"/>
              </a:rPr>
              <a:t> </a:t>
            </a:r>
            <a:r>
              <a:rPr lang="th-TH" sz="3600" b="1" dirty="0" smtClean="0">
                <a:solidFill>
                  <a:srgbClr val="FF0000"/>
                </a:solidFill>
                <a:latin typeface="Angsana New" pitchFamily="18" charset="-34"/>
                <a:cs typeface="Angsana New" pitchFamily="18" charset="-34"/>
              </a:rPr>
              <a:t>ความละเอียดในการวัดเป็นทศนิยม  </a:t>
            </a:r>
            <a:r>
              <a:rPr lang="en-US" sz="3600" b="1" dirty="0" smtClean="0">
                <a:solidFill>
                  <a:srgbClr val="FF0000"/>
                </a:solidFill>
                <a:latin typeface="Angsana New" pitchFamily="18" charset="-34"/>
                <a:cs typeface="Angsana New" pitchFamily="18" charset="-34"/>
              </a:rPr>
              <a:t>2 </a:t>
            </a:r>
            <a:r>
              <a:rPr lang="th-TH" sz="3600" b="1" dirty="0" smtClean="0">
                <a:solidFill>
                  <a:srgbClr val="FF0000"/>
                </a:solidFill>
                <a:latin typeface="Angsana New" pitchFamily="18" charset="-34"/>
                <a:cs typeface="Angsana New" pitchFamily="18" charset="-34"/>
              </a:rPr>
              <a:t>ตำแหน่ง</a:t>
            </a:r>
            <a:endParaRPr lang="th-TH" sz="3600" b="1" dirty="0">
              <a:solidFill>
                <a:srgbClr val="FF0000"/>
              </a:solidFill>
              <a:latin typeface="Angsana New" pitchFamily="18" charset="-34"/>
              <a:cs typeface="Angsana New" pitchFamily="18" charset="-34"/>
            </a:endParaRPr>
          </a:p>
        </p:txBody>
      </p:sp>
      <p:grpSp>
        <p:nvGrpSpPr>
          <p:cNvPr id="2" name="Group 9"/>
          <p:cNvGrpSpPr>
            <a:grpSpLocks/>
          </p:cNvGrpSpPr>
          <p:nvPr/>
        </p:nvGrpSpPr>
        <p:grpSpPr bwMode="auto">
          <a:xfrm>
            <a:off x="609600" y="1828800"/>
            <a:ext cx="8002588" cy="1441450"/>
            <a:chOff x="384" y="1152"/>
            <a:chExt cx="5041" cy="908"/>
          </a:xfrm>
        </p:grpSpPr>
        <p:sp>
          <p:nvSpPr>
            <p:cNvPr id="70666" name="Line 10"/>
            <p:cNvSpPr>
              <a:spLocks noChangeShapeType="1"/>
            </p:cNvSpPr>
            <p:nvPr/>
          </p:nvSpPr>
          <p:spPr bwMode="auto">
            <a:xfrm>
              <a:off x="528" y="1152"/>
              <a:ext cx="0" cy="432"/>
            </a:xfrm>
            <a:prstGeom prst="line">
              <a:avLst/>
            </a:prstGeom>
            <a:noFill/>
            <a:ln w="28575">
              <a:solidFill>
                <a:schemeClr val="tx1"/>
              </a:solidFill>
              <a:round/>
              <a:headEnd/>
              <a:tailEnd/>
            </a:ln>
            <a:effectLst/>
          </p:spPr>
          <p:txBody>
            <a:bodyPr anchor="ctr">
              <a:spAutoFit/>
            </a:bodyPr>
            <a:lstStyle/>
            <a:p>
              <a:endParaRPr lang="th-TH"/>
            </a:p>
          </p:txBody>
        </p:sp>
        <p:sp>
          <p:nvSpPr>
            <p:cNvPr id="70667" name="Line 11"/>
            <p:cNvSpPr>
              <a:spLocks noChangeShapeType="1"/>
            </p:cNvSpPr>
            <p:nvPr/>
          </p:nvSpPr>
          <p:spPr bwMode="auto">
            <a:xfrm>
              <a:off x="148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68" name="Line 12"/>
            <p:cNvSpPr>
              <a:spLocks noChangeShapeType="1"/>
            </p:cNvSpPr>
            <p:nvPr/>
          </p:nvSpPr>
          <p:spPr bwMode="auto">
            <a:xfrm>
              <a:off x="244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69" name="Line 13"/>
            <p:cNvSpPr>
              <a:spLocks noChangeShapeType="1"/>
            </p:cNvSpPr>
            <p:nvPr/>
          </p:nvSpPr>
          <p:spPr bwMode="auto">
            <a:xfrm>
              <a:off x="528" y="1584"/>
              <a:ext cx="1968" cy="0"/>
            </a:xfrm>
            <a:prstGeom prst="line">
              <a:avLst/>
            </a:prstGeom>
            <a:noFill/>
            <a:ln w="28575">
              <a:solidFill>
                <a:schemeClr val="tx1"/>
              </a:solidFill>
              <a:round/>
              <a:headEnd/>
              <a:tailEnd/>
            </a:ln>
            <a:effectLst/>
          </p:spPr>
          <p:txBody>
            <a:bodyPr anchor="ctr">
              <a:spAutoFit/>
            </a:bodyPr>
            <a:lstStyle/>
            <a:p>
              <a:endParaRPr lang="th-TH"/>
            </a:p>
          </p:txBody>
        </p:sp>
        <p:sp>
          <p:nvSpPr>
            <p:cNvPr id="70670" name="Line 14"/>
            <p:cNvSpPr>
              <a:spLocks noChangeShapeType="1"/>
            </p:cNvSpPr>
            <p:nvPr/>
          </p:nvSpPr>
          <p:spPr bwMode="auto">
            <a:xfrm>
              <a:off x="340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1" name="Line 15"/>
            <p:cNvSpPr>
              <a:spLocks noChangeShapeType="1"/>
            </p:cNvSpPr>
            <p:nvPr/>
          </p:nvSpPr>
          <p:spPr bwMode="auto">
            <a:xfrm>
              <a:off x="4368"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2" name="Line 16"/>
            <p:cNvSpPr>
              <a:spLocks noChangeShapeType="1"/>
            </p:cNvSpPr>
            <p:nvPr/>
          </p:nvSpPr>
          <p:spPr bwMode="auto">
            <a:xfrm>
              <a:off x="2496" y="1584"/>
              <a:ext cx="2880" cy="0"/>
            </a:xfrm>
            <a:prstGeom prst="line">
              <a:avLst/>
            </a:prstGeom>
            <a:noFill/>
            <a:ln w="28575">
              <a:solidFill>
                <a:schemeClr val="tx1"/>
              </a:solidFill>
              <a:round/>
              <a:headEnd/>
              <a:tailEnd/>
            </a:ln>
            <a:effectLst/>
          </p:spPr>
          <p:txBody>
            <a:bodyPr anchor="ctr">
              <a:spAutoFit/>
            </a:bodyPr>
            <a:lstStyle/>
            <a:p>
              <a:endParaRPr lang="th-TH"/>
            </a:p>
          </p:txBody>
        </p:sp>
        <p:sp>
          <p:nvSpPr>
            <p:cNvPr id="70673" name="Line 17"/>
            <p:cNvSpPr>
              <a:spLocks noChangeShapeType="1"/>
            </p:cNvSpPr>
            <p:nvPr/>
          </p:nvSpPr>
          <p:spPr bwMode="auto">
            <a:xfrm>
              <a:off x="5280" y="1392"/>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4" name="Text Box 18"/>
            <p:cNvSpPr txBox="1">
              <a:spLocks noChangeArrowheads="1"/>
            </p:cNvSpPr>
            <p:nvPr/>
          </p:nvSpPr>
          <p:spPr bwMode="auto">
            <a:xfrm>
              <a:off x="384" y="1541"/>
              <a:ext cx="5041" cy="519"/>
            </a:xfrm>
            <a:prstGeom prst="rect">
              <a:avLst/>
            </a:prstGeom>
            <a:noFill/>
            <a:ln w="9525">
              <a:noFill/>
              <a:miter lim="800000"/>
              <a:headEnd/>
              <a:tailEnd/>
            </a:ln>
            <a:effectLst/>
          </p:spPr>
          <p:txBody>
            <a:bodyPr wrap="none">
              <a:spAutoFit/>
            </a:bodyPr>
            <a:lstStyle/>
            <a:p>
              <a:pPr defTabSz="1519238"/>
              <a:r>
                <a:rPr lang="th-TH" sz="4800" b="1" dirty="0">
                  <a:latin typeface="Cordia New" pitchFamily="34" charset="-34"/>
                </a:rPr>
                <a:t>0	1	2	3	4	5</a:t>
              </a:r>
            </a:p>
          </p:txBody>
        </p:sp>
      </p:grpSp>
      <p:grpSp>
        <p:nvGrpSpPr>
          <p:cNvPr id="3" name="Group 19"/>
          <p:cNvGrpSpPr>
            <a:grpSpLocks/>
          </p:cNvGrpSpPr>
          <p:nvPr/>
        </p:nvGrpSpPr>
        <p:grpSpPr bwMode="auto">
          <a:xfrm>
            <a:off x="609600" y="4419600"/>
            <a:ext cx="8002588" cy="1441450"/>
            <a:chOff x="384" y="2400"/>
            <a:chExt cx="5041" cy="908"/>
          </a:xfrm>
        </p:grpSpPr>
        <p:sp>
          <p:nvSpPr>
            <p:cNvPr id="70676" name="Line 20"/>
            <p:cNvSpPr>
              <a:spLocks noChangeShapeType="1"/>
            </p:cNvSpPr>
            <p:nvPr/>
          </p:nvSpPr>
          <p:spPr bwMode="auto">
            <a:xfrm>
              <a:off x="528" y="2400"/>
              <a:ext cx="0" cy="432"/>
            </a:xfrm>
            <a:prstGeom prst="line">
              <a:avLst/>
            </a:prstGeom>
            <a:noFill/>
            <a:ln w="28575">
              <a:solidFill>
                <a:schemeClr val="tx1"/>
              </a:solidFill>
              <a:round/>
              <a:headEnd/>
              <a:tailEnd/>
            </a:ln>
            <a:effectLst/>
          </p:spPr>
          <p:txBody>
            <a:bodyPr anchor="ctr">
              <a:spAutoFit/>
            </a:bodyPr>
            <a:lstStyle/>
            <a:p>
              <a:endParaRPr lang="th-TH"/>
            </a:p>
          </p:txBody>
        </p:sp>
        <p:sp>
          <p:nvSpPr>
            <p:cNvPr id="70677" name="Line 21"/>
            <p:cNvSpPr>
              <a:spLocks noChangeShapeType="1"/>
            </p:cNvSpPr>
            <p:nvPr/>
          </p:nvSpPr>
          <p:spPr bwMode="auto">
            <a:xfrm>
              <a:off x="148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8" name="Line 22"/>
            <p:cNvSpPr>
              <a:spLocks noChangeShapeType="1"/>
            </p:cNvSpPr>
            <p:nvPr/>
          </p:nvSpPr>
          <p:spPr bwMode="auto">
            <a:xfrm>
              <a:off x="244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79" name="Line 23"/>
            <p:cNvSpPr>
              <a:spLocks noChangeShapeType="1"/>
            </p:cNvSpPr>
            <p:nvPr/>
          </p:nvSpPr>
          <p:spPr bwMode="auto">
            <a:xfrm>
              <a:off x="528" y="2832"/>
              <a:ext cx="1968" cy="0"/>
            </a:xfrm>
            <a:prstGeom prst="line">
              <a:avLst/>
            </a:prstGeom>
            <a:noFill/>
            <a:ln w="28575">
              <a:solidFill>
                <a:schemeClr val="tx1"/>
              </a:solidFill>
              <a:round/>
              <a:headEnd/>
              <a:tailEnd/>
            </a:ln>
            <a:effectLst/>
          </p:spPr>
          <p:txBody>
            <a:bodyPr anchor="ctr">
              <a:spAutoFit/>
            </a:bodyPr>
            <a:lstStyle/>
            <a:p>
              <a:endParaRPr lang="th-TH"/>
            </a:p>
          </p:txBody>
        </p:sp>
        <p:sp>
          <p:nvSpPr>
            <p:cNvPr id="70680" name="Line 24"/>
            <p:cNvSpPr>
              <a:spLocks noChangeShapeType="1"/>
            </p:cNvSpPr>
            <p:nvPr/>
          </p:nvSpPr>
          <p:spPr bwMode="auto">
            <a:xfrm>
              <a:off x="340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81" name="Line 25"/>
            <p:cNvSpPr>
              <a:spLocks noChangeShapeType="1"/>
            </p:cNvSpPr>
            <p:nvPr/>
          </p:nvSpPr>
          <p:spPr bwMode="auto">
            <a:xfrm>
              <a:off x="436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82" name="Line 26"/>
            <p:cNvSpPr>
              <a:spLocks noChangeShapeType="1"/>
            </p:cNvSpPr>
            <p:nvPr/>
          </p:nvSpPr>
          <p:spPr bwMode="auto">
            <a:xfrm>
              <a:off x="2496" y="2832"/>
              <a:ext cx="2928" cy="0"/>
            </a:xfrm>
            <a:prstGeom prst="line">
              <a:avLst/>
            </a:prstGeom>
            <a:noFill/>
            <a:ln w="28575">
              <a:solidFill>
                <a:schemeClr val="tx1"/>
              </a:solidFill>
              <a:round/>
              <a:headEnd/>
              <a:tailEnd/>
            </a:ln>
            <a:effectLst/>
          </p:spPr>
          <p:txBody>
            <a:bodyPr anchor="ctr">
              <a:spAutoFit/>
            </a:bodyPr>
            <a:lstStyle/>
            <a:p>
              <a:endParaRPr lang="th-TH"/>
            </a:p>
          </p:txBody>
        </p:sp>
        <p:sp>
          <p:nvSpPr>
            <p:cNvPr id="70683" name="Line 27"/>
            <p:cNvSpPr>
              <a:spLocks noChangeShapeType="1"/>
            </p:cNvSpPr>
            <p:nvPr/>
          </p:nvSpPr>
          <p:spPr bwMode="auto">
            <a:xfrm>
              <a:off x="5328" y="2640"/>
              <a:ext cx="0" cy="192"/>
            </a:xfrm>
            <a:prstGeom prst="line">
              <a:avLst/>
            </a:prstGeom>
            <a:noFill/>
            <a:ln w="28575">
              <a:solidFill>
                <a:schemeClr val="tx1"/>
              </a:solidFill>
              <a:round/>
              <a:headEnd/>
              <a:tailEnd/>
            </a:ln>
            <a:effectLst/>
          </p:spPr>
          <p:txBody>
            <a:bodyPr anchor="ctr">
              <a:spAutoFit/>
            </a:bodyPr>
            <a:lstStyle/>
            <a:p>
              <a:endParaRPr lang="th-TH"/>
            </a:p>
          </p:txBody>
        </p:sp>
        <p:sp>
          <p:nvSpPr>
            <p:cNvPr id="70684" name="Text Box 28"/>
            <p:cNvSpPr txBox="1">
              <a:spLocks noChangeArrowheads="1"/>
            </p:cNvSpPr>
            <p:nvPr/>
          </p:nvSpPr>
          <p:spPr bwMode="auto">
            <a:xfrm>
              <a:off x="384" y="2789"/>
              <a:ext cx="5041" cy="519"/>
            </a:xfrm>
            <a:prstGeom prst="rect">
              <a:avLst/>
            </a:prstGeom>
            <a:noFill/>
            <a:ln w="9525">
              <a:noFill/>
              <a:miter lim="800000"/>
              <a:headEnd/>
              <a:tailEnd/>
            </a:ln>
            <a:effectLst/>
          </p:spPr>
          <p:txBody>
            <a:bodyPr wrap="none">
              <a:spAutoFit/>
            </a:bodyPr>
            <a:lstStyle/>
            <a:p>
              <a:pPr defTabSz="1519238"/>
              <a:r>
                <a:rPr lang="th-TH" sz="4800" b="1">
                  <a:latin typeface="Cordia New" pitchFamily="34" charset="-34"/>
                </a:rPr>
                <a:t>0	1	2	3	4	5</a:t>
              </a:r>
              <a:endParaRPr lang="th-TH" sz="3600"/>
            </a:p>
          </p:txBody>
        </p:sp>
        <p:sp>
          <p:nvSpPr>
            <p:cNvPr id="70685" name="Line 29"/>
            <p:cNvSpPr>
              <a:spLocks noChangeShapeType="1"/>
            </p:cNvSpPr>
            <p:nvPr/>
          </p:nvSpPr>
          <p:spPr bwMode="auto">
            <a:xfrm>
              <a:off x="62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6" name="Line 30"/>
            <p:cNvSpPr>
              <a:spLocks noChangeShapeType="1"/>
            </p:cNvSpPr>
            <p:nvPr/>
          </p:nvSpPr>
          <p:spPr bwMode="auto">
            <a:xfrm>
              <a:off x="72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7" name="Line 31"/>
            <p:cNvSpPr>
              <a:spLocks noChangeShapeType="1"/>
            </p:cNvSpPr>
            <p:nvPr/>
          </p:nvSpPr>
          <p:spPr bwMode="auto">
            <a:xfrm>
              <a:off x="81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8" name="Line 32"/>
            <p:cNvSpPr>
              <a:spLocks noChangeShapeType="1"/>
            </p:cNvSpPr>
            <p:nvPr/>
          </p:nvSpPr>
          <p:spPr bwMode="auto">
            <a:xfrm>
              <a:off x="91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89" name="Line 33"/>
            <p:cNvSpPr>
              <a:spLocks noChangeShapeType="1"/>
            </p:cNvSpPr>
            <p:nvPr/>
          </p:nvSpPr>
          <p:spPr bwMode="auto">
            <a:xfrm>
              <a:off x="100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690" name="Line 34"/>
            <p:cNvSpPr>
              <a:spLocks noChangeShapeType="1"/>
            </p:cNvSpPr>
            <p:nvPr/>
          </p:nvSpPr>
          <p:spPr bwMode="auto">
            <a:xfrm>
              <a:off x="110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1" name="Line 35"/>
            <p:cNvSpPr>
              <a:spLocks noChangeShapeType="1"/>
            </p:cNvSpPr>
            <p:nvPr/>
          </p:nvSpPr>
          <p:spPr bwMode="auto">
            <a:xfrm>
              <a:off x="120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2" name="Line 36"/>
            <p:cNvSpPr>
              <a:spLocks noChangeShapeType="1"/>
            </p:cNvSpPr>
            <p:nvPr/>
          </p:nvSpPr>
          <p:spPr bwMode="auto">
            <a:xfrm>
              <a:off x="129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3" name="Line 37"/>
            <p:cNvSpPr>
              <a:spLocks noChangeShapeType="1"/>
            </p:cNvSpPr>
            <p:nvPr/>
          </p:nvSpPr>
          <p:spPr bwMode="auto">
            <a:xfrm>
              <a:off x="139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4" name="Line 38"/>
            <p:cNvSpPr>
              <a:spLocks noChangeShapeType="1"/>
            </p:cNvSpPr>
            <p:nvPr/>
          </p:nvSpPr>
          <p:spPr bwMode="auto">
            <a:xfrm>
              <a:off x="158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5" name="Line 39"/>
            <p:cNvSpPr>
              <a:spLocks noChangeShapeType="1"/>
            </p:cNvSpPr>
            <p:nvPr/>
          </p:nvSpPr>
          <p:spPr bwMode="auto">
            <a:xfrm>
              <a:off x="168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6" name="Line 40"/>
            <p:cNvSpPr>
              <a:spLocks noChangeShapeType="1"/>
            </p:cNvSpPr>
            <p:nvPr/>
          </p:nvSpPr>
          <p:spPr bwMode="auto">
            <a:xfrm>
              <a:off x="177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7" name="Line 41"/>
            <p:cNvSpPr>
              <a:spLocks noChangeShapeType="1"/>
            </p:cNvSpPr>
            <p:nvPr/>
          </p:nvSpPr>
          <p:spPr bwMode="auto">
            <a:xfrm>
              <a:off x="187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698" name="Line 42"/>
            <p:cNvSpPr>
              <a:spLocks noChangeShapeType="1"/>
            </p:cNvSpPr>
            <p:nvPr/>
          </p:nvSpPr>
          <p:spPr bwMode="auto">
            <a:xfrm>
              <a:off x="196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699" name="Line 43"/>
            <p:cNvSpPr>
              <a:spLocks noChangeShapeType="1"/>
            </p:cNvSpPr>
            <p:nvPr/>
          </p:nvSpPr>
          <p:spPr bwMode="auto">
            <a:xfrm>
              <a:off x="206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0" name="Line 44"/>
            <p:cNvSpPr>
              <a:spLocks noChangeShapeType="1"/>
            </p:cNvSpPr>
            <p:nvPr/>
          </p:nvSpPr>
          <p:spPr bwMode="auto">
            <a:xfrm>
              <a:off x="216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1" name="Line 45"/>
            <p:cNvSpPr>
              <a:spLocks noChangeShapeType="1"/>
            </p:cNvSpPr>
            <p:nvPr/>
          </p:nvSpPr>
          <p:spPr bwMode="auto">
            <a:xfrm>
              <a:off x="225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2" name="Line 46"/>
            <p:cNvSpPr>
              <a:spLocks noChangeShapeType="1"/>
            </p:cNvSpPr>
            <p:nvPr/>
          </p:nvSpPr>
          <p:spPr bwMode="auto">
            <a:xfrm>
              <a:off x="235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3" name="Line 47"/>
            <p:cNvSpPr>
              <a:spLocks noChangeShapeType="1"/>
            </p:cNvSpPr>
            <p:nvPr/>
          </p:nvSpPr>
          <p:spPr bwMode="auto">
            <a:xfrm>
              <a:off x="254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4" name="Line 48"/>
            <p:cNvSpPr>
              <a:spLocks noChangeShapeType="1"/>
            </p:cNvSpPr>
            <p:nvPr/>
          </p:nvSpPr>
          <p:spPr bwMode="auto">
            <a:xfrm>
              <a:off x="264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5" name="Line 49"/>
            <p:cNvSpPr>
              <a:spLocks noChangeShapeType="1"/>
            </p:cNvSpPr>
            <p:nvPr/>
          </p:nvSpPr>
          <p:spPr bwMode="auto">
            <a:xfrm>
              <a:off x="273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6" name="Line 50"/>
            <p:cNvSpPr>
              <a:spLocks noChangeShapeType="1"/>
            </p:cNvSpPr>
            <p:nvPr/>
          </p:nvSpPr>
          <p:spPr bwMode="auto">
            <a:xfrm>
              <a:off x="283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7" name="Line 51"/>
            <p:cNvSpPr>
              <a:spLocks noChangeShapeType="1"/>
            </p:cNvSpPr>
            <p:nvPr/>
          </p:nvSpPr>
          <p:spPr bwMode="auto">
            <a:xfrm>
              <a:off x="292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708" name="Line 52"/>
            <p:cNvSpPr>
              <a:spLocks noChangeShapeType="1"/>
            </p:cNvSpPr>
            <p:nvPr/>
          </p:nvSpPr>
          <p:spPr bwMode="auto">
            <a:xfrm>
              <a:off x="302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09" name="Line 53"/>
            <p:cNvSpPr>
              <a:spLocks noChangeShapeType="1"/>
            </p:cNvSpPr>
            <p:nvPr/>
          </p:nvSpPr>
          <p:spPr bwMode="auto">
            <a:xfrm>
              <a:off x="312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0" name="Line 54"/>
            <p:cNvSpPr>
              <a:spLocks noChangeShapeType="1"/>
            </p:cNvSpPr>
            <p:nvPr/>
          </p:nvSpPr>
          <p:spPr bwMode="auto">
            <a:xfrm>
              <a:off x="321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1" name="Line 55"/>
            <p:cNvSpPr>
              <a:spLocks noChangeShapeType="1"/>
            </p:cNvSpPr>
            <p:nvPr/>
          </p:nvSpPr>
          <p:spPr bwMode="auto">
            <a:xfrm>
              <a:off x="331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2" name="Line 56"/>
            <p:cNvSpPr>
              <a:spLocks noChangeShapeType="1"/>
            </p:cNvSpPr>
            <p:nvPr/>
          </p:nvSpPr>
          <p:spPr bwMode="auto">
            <a:xfrm>
              <a:off x="350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3" name="Line 57"/>
            <p:cNvSpPr>
              <a:spLocks noChangeShapeType="1"/>
            </p:cNvSpPr>
            <p:nvPr/>
          </p:nvSpPr>
          <p:spPr bwMode="auto">
            <a:xfrm>
              <a:off x="360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4" name="Line 58"/>
            <p:cNvSpPr>
              <a:spLocks noChangeShapeType="1"/>
            </p:cNvSpPr>
            <p:nvPr/>
          </p:nvSpPr>
          <p:spPr bwMode="auto">
            <a:xfrm>
              <a:off x="369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5" name="Line 59"/>
            <p:cNvSpPr>
              <a:spLocks noChangeShapeType="1"/>
            </p:cNvSpPr>
            <p:nvPr/>
          </p:nvSpPr>
          <p:spPr bwMode="auto">
            <a:xfrm>
              <a:off x="379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6" name="Line 60"/>
            <p:cNvSpPr>
              <a:spLocks noChangeShapeType="1"/>
            </p:cNvSpPr>
            <p:nvPr/>
          </p:nvSpPr>
          <p:spPr bwMode="auto">
            <a:xfrm>
              <a:off x="388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717" name="Line 61"/>
            <p:cNvSpPr>
              <a:spLocks noChangeShapeType="1"/>
            </p:cNvSpPr>
            <p:nvPr/>
          </p:nvSpPr>
          <p:spPr bwMode="auto">
            <a:xfrm>
              <a:off x="398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8" name="Line 62"/>
            <p:cNvSpPr>
              <a:spLocks noChangeShapeType="1"/>
            </p:cNvSpPr>
            <p:nvPr/>
          </p:nvSpPr>
          <p:spPr bwMode="auto">
            <a:xfrm>
              <a:off x="408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19" name="Line 63"/>
            <p:cNvSpPr>
              <a:spLocks noChangeShapeType="1"/>
            </p:cNvSpPr>
            <p:nvPr/>
          </p:nvSpPr>
          <p:spPr bwMode="auto">
            <a:xfrm>
              <a:off x="417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0" name="Line 64"/>
            <p:cNvSpPr>
              <a:spLocks noChangeShapeType="1"/>
            </p:cNvSpPr>
            <p:nvPr/>
          </p:nvSpPr>
          <p:spPr bwMode="auto">
            <a:xfrm>
              <a:off x="427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1" name="Line 65"/>
            <p:cNvSpPr>
              <a:spLocks noChangeShapeType="1"/>
            </p:cNvSpPr>
            <p:nvPr/>
          </p:nvSpPr>
          <p:spPr bwMode="auto">
            <a:xfrm>
              <a:off x="446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2" name="Line 66"/>
            <p:cNvSpPr>
              <a:spLocks noChangeShapeType="1"/>
            </p:cNvSpPr>
            <p:nvPr/>
          </p:nvSpPr>
          <p:spPr bwMode="auto">
            <a:xfrm>
              <a:off x="456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3" name="Line 67"/>
            <p:cNvSpPr>
              <a:spLocks noChangeShapeType="1"/>
            </p:cNvSpPr>
            <p:nvPr/>
          </p:nvSpPr>
          <p:spPr bwMode="auto">
            <a:xfrm>
              <a:off x="465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4" name="Line 68"/>
            <p:cNvSpPr>
              <a:spLocks noChangeShapeType="1"/>
            </p:cNvSpPr>
            <p:nvPr/>
          </p:nvSpPr>
          <p:spPr bwMode="auto">
            <a:xfrm>
              <a:off x="4752"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5" name="Line 69"/>
            <p:cNvSpPr>
              <a:spLocks noChangeShapeType="1"/>
            </p:cNvSpPr>
            <p:nvPr/>
          </p:nvSpPr>
          <p:spPr bwMode="auto">
            <a:xfrm>
              <a:off x="4848" y="2688"/>
              <a:ext cx="0" cy="144"/>
            </a:xfrm>
            <a:prstGeom prst="line">
              <a:avLst/>
            </a:prstGeom>
            <a:noFill/>
            <a:ln w="28575">
              <a:solidFill>
                <a:schemeClr val="tx1"/>
              </a:solidFill>
              <a:round/>
              <a:headEnd/>
              <a:tailEnd/>
            </a:ln>
            <a:effectLst/>
          </p:spPr>
          <p:txBody>
            <a:bodyPr anchor="ctr">
              <a:spAutoFit/>
            </a:bodyPr>
            <a:lstStyle/>
            <a:p>
              <a:endParaRPr lang="th-TH"/>
            </a:p>
          </p:txBody>
        </p:sp>
        <p:sp>
          <p:nvSpPr>
            <p:cNvPr id="70726" name="Line 70"/>
            <p:cNvSpPr>
              <a:spLocks noChangeShapeType="1"/>
            </p:cNvSpPr>
            <p:nvPr/>
          </p:nvSpPr>
          <p:spPr bwMode="auto">
            <a:xfrm>
              <a:off x="4944"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7" name="Line 71"/>
            <p:cNvSpPr>
              <a:spLocks noChangeShapeType="1"/>
            </p:cNvSpPr>
            <p:nvPr/>
          </p:nvSpPr>
          <p:spPr bwMode="auto">
            <a:xfrm>
              <a:off x="5040"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8" name="Line 72"/>
            <p:cNvSpPr>
              <a:spLocks noChangeShapeType="1"/>
            </p:cNvSpPr>
            <p:nvPr/>
          </p:nvSpPr>
          <p:spPr bwMode="auto">
            <a:xfrm>
              <a:off x="5136" y="2736"/>
              <a:ext cx="0" cy="96"/>
            </a:xfrm>
            <a:prstGeom prst="line">
              <a:avLst/>
            </a:prstGeom>
            <a:noFill/>
            <a:ln w="28575">
              <a:solidFill>
                <a:schemeClr val="tx1"/>
              </a:solidFill>
              <a:round/>
              <a:headEnd/>
              <a:tailEnd/>
            </a:ln>
            <a:effectLst/>
          </p:spPr>
          <p:txBody>
            <a:bodyPr anchor="ctr">
              <a:spAutoFit/>
            </a:bodyPr>
            <a:lstStyle/>
            <a:p>
              <a:endParaRPr lang="th-TH"/>
            </a:p>
          </p:txBody>
        </p:sp>
        <p:sp>
          <p:nvSpPr>
            <p:cNvPr id="70729" name="Line 73"/>
            <p:cNvSpPr>
              <a:spLocks noChangeShapeType="1"/>
            </p:cNvSpPr>
            <p:nvPr/>
          </p:nvSpPr>
          <p:spPr bwMode="auto">
            <a:xfrm>
              <a:off x="5232" y="2736"/>
              <a:ext cx="0" cy="96"/>
            </a:xfrm>
            <a:prstGeom prst="line">
              <a:avLst/>
            </a:prstGeom>
            <a:noFill/>
            <a:ln w="28575">
              <a:solidFill>
                <a:schemeClr val="tx1"/>
              </a:solidFill>
              <a:round/>
              <a:headEnd/>
              <a:tailEnd/>
            </a:ln>
            <a:effectLst/>
          </p:spPr>
          <p:txBody>
            <a:bodyPr anchor="ctr">
              <a:spAutoFit/>
            </a:bodyPr>
            <a:lstStyle/>
            <a:p>
              <a:endParaRPr lang="th-TH"/>
            </a:p>
          </p:txBody>
        </p:sp>
      </p:grpSp>
      <p:sp>
        <p:nvSpPr>
          <p:cNvPr id="70730" name="Line 74"/>
          <p:cNvSpPr>
            <a:spLocks noChangeShapeType="1"/>
          </p:cNvSpPr>
          <p:nvPr/>
        </p:nvSpPr>
        <p:spPr bwMode="auto">
          <a:xfrm>
            <a:off x="6554788" y="1828800"/>
            <a:ext cx="0" cy="4495800"/>
          </a:xfrm>
          <a:prstGeom prst="line">
            <a:avLst/>
          </a:prstGeom>
          <a:noFill/>
          <a:ln w="19050">
            <a:solidFill>
              <a:srgbClr val="FF3300"/>
            </a:solidFill>
            <a:prstDash val="dash"/>
            <a:round/>
            <a:headEnd/>
            <a:tailEnd/>
          </a:ln>
          <a:effectLst/>
        </p:spPr>
        <p:txBody>
          <a:bodyPr anchor="ctr">
            <a:spAutoFit/>
          </a:bodyPr>
          <a:lstStyle/>
          <a:p>
            <a:endParaRPr lang="th-TH"/>
          </a:p>
        </p:txBody>
      </p:sp>
      <p:sp>
        <p:nvSpPr>
          <p:cNvPr id="70731" name="Text Box 75"/>
          <p:cNvSpPr txBox="1">
            <a:spLocks noChangeArrowheads="1"/>
          </p:cNvSpPr>
          <p:nvPr/>
        </p:nvSpPr>
        <p:spPr bwMode="auto">
          <a:xfrm>
            <a:off x="6596063" y="2895600"/>
            <a:ext cx="773112" cy="914400"/>
          </a:xfrm>
          <a:prstGeom prst="rect">
            <a:avLst/>
          </a:prstGeom>
          <a:noFill/>
          <a:ln w="9525">
            <a:noFill/>
            <a:miter lim="800000"/>
            <a:headEnd/>
            <a:tailEnd/>
          </a:ln>
          <a:effectLst/>
        </p:spPr>
        <p:txBody>
          <a:bodyPr wrap="none">
            <a:spAutoFit/>
          </a:bodyPr>
          <a:lstStyle/>
          <a:p>
            <a:r>
              <a:rPr lang="th-TH" sz="5400" b="1">
                <a:solidFill>
                  <a:srgbClr val="FF3300"/>
                </a:solidFill>
                <a:latin typeface="Cordia New" pitchFamily="34" charset="-34"/>
              </a:rPr>
              <a:t>3.</a:t>
            </a:r>
            <a:r>
              <a:rPr lang="en-US" sz="5400" b="1">
                <a:solidFill>
                  <a:srgbClr val="FF3300"/>
                </a:solidFill>
                <a:latin typeface="Cordia New" pitchFamily="34" charset="-34"/>
              </a:rPr>
              <a:t>7</a:t>
            </a:r>
            <a:endParaRPr lang="th-TH" sz="5400" b="1">
              <a:solidFill>
                <a:srgbClr val="FF3300"/>
              </a:solidFill>
              <a:latin typeface="Cordia New" pitchFamily="34" charset="-34"/>
            </a:endParaRPr>
          </a:p>
        </p:txBody>
      </p:sp>
      <p:sp>
        <p:nvSpPr>
          <p:cNvPr id="70732" name="Text Box 76"/>
          <p:cNvSpPr txBox="1">
            <a:spLocks noChangeArrowheads="1"/>
          </p:cNvSpPr>
          <p:nvPr/>
        </p:nvSpPr>
        <p:spPr bwMode="auto">
          <a:xfrm>
            <a:off x="6637338" y="5516563"/>
            <a:ext cx="1022350" cy="914400"/>
          </a:xfrm>
          <a:prstGeom prst="rect">
            <a:avLst/>
          </a:prstGeom>
          <a:noFill/>
          <a:ln w="9525">
            <a:noFill/>
            <a:miter lim="800000"/>
            <a:headEnd/>
            <a:tailEnd/>
          </a:ln>
          <a:effectLst/>
        </p:spPr>
        <p:txBody>
          <a:bodyPr wrap="none">
            <a:spAutoFit/>
          </a:bodyPr>
          <a:lstStyle/>
          <a:p>
            <a:r>
              <a:rPr lang="th-TH" sz="5400" b="1">
                <a:solidFill>
                  <a:srgbClr val="FF3300"/>
                </a:solidFill>
                <a:latin typeface="Cordia New" pitchFamily="34" charset="-34"/>
              </a:rPr>
              <a:t>3.</a:t>
            </a:r>
            <a:r>
              <a:rPr lang="en-US" sz="5400" b="1">
                <a:solidFill>
                  <a:srgbClr val="FF3300"/>
                </a:solidFill>
                <a:latin typeface="Cordia New" pitchFamily="34" charset="-34"/>
              </a:rPr>
              <a:t>75</a:t>
            </a:r>
            <a:endParaRPr lang="th-TH" sz="5400" b="1">
              <a:solidFill>
                <a:srgbClr val="FF3300"/>
              </a:solidFill>
              <a:latin typeface="Cordia New" pitchFamily="34" charset="-34"/>
            </a:endParaRPr>
          </a:p>
        </p:txBody>
      </p:sp>
      <p:sp>
        <p:nvSpPr>
          <p:cNvPr id="73" name="TextBox 72"/>
          <p:cNvSpPr txBox="1"/>
          <p:nvPr/>
        </p:nvSpPr>
        <p:spPr>
          <a:xfrm>
            <a:off x="6858000" y="1371600"/>
            <a:ext cx="1600200" cy="584775"/>
          </a:xfrm>
          <a:prstGeom prst="rect">
            <a:avLst/>
          </a:prstGeom>
          <a:noFill/>
        </p:spPr>
        <p:txBody>
          <a:bodyPr wrap="square" rtlCol="0">
            <a:spAutoFit/>
          </a:bodyPr>
          <a:lstStyle/>
          <a:p>
            <a:r>
              <a:rPr lang="th-TH" sz="3200" b="1" dirty="0" smtClean="0">
                <a:solidFill>
                  <a:srgbClr val="00B050"/>
                </a:solidFill>
                <a:latin typeface="Angsana New" pitchFamily="18" charset="-34"/>
                <a:cs typeface="Angsana New" pitchFamily="18" charset="-34"/>
              </a:rPr>
              <a:t>รูป</a:t>
            </a:r>
            <a:r>
              <a:rPr lang="th-TH" b="1" dirty="0" smtClean="0">
                <a:solidFill>
                  <a:srgbClr val="00B050"/>
                </a:solidFill>
                <a:latin typeface="Angsana New" pitchFamily="18" charset="-34"/>
                <a:cs typeface="Angsana New" pitchFamily="18" charset="-34"/>
              </a:rPr>
              <a:t> </a:t>
            </a:r>
            <a:r>
              <a:rPr lang="en-US" b="1" dirty="0" smtClean="0">
                <a:solidFill>
                  <a:srgbClr val="00B050"/>
                </a:solidFill>
                <a:latin typeface="Angsana New" pitchFamily="18" charset="-34"/>
                <a:cs typeface="Angsana New" pitchFamily="18" charset="-34"/>
              </a:rPr>
              <a:t> </a:t>
            </a:r>
            <a:r>
              <a:rPr lang="en-US" dirty="0" smtClean="0">
                <a:solidFill>
                  <a:srgbClr val="00B050"/>
                </a:solidFill>
                <a:latin typeface="Arial Rounded MT Bold" pitchFamily="34" charset="0"/>
                <a:cs typeface="Angsana New" pitchFamily="18" charset="-34"/>
              </a:rPr>
              <a:t>B</a:t>
            </a:r>
            <a:endParaRPr lang="th-TH" dirty="0">
              <a:solidFill>
                <a:srgbClr val="00B050"/>
              </a:solidFill>
              <a:latin typeface="Arial Rounded MT Bold" pitchFamily="34" charset="0"/>
              <a:cs typeface="Angsana New" pitchFamily="18" charset="-34"/>
            </a:endParaRPr>
          </a:p>
        </p:txBody>
      </p:sp>
      <p:sp>
        <p:nvSpPr>
          <p:cNvPr id="74" name="TextBox 73"/>
          <p:cNvSpPr txBox="1"/>
          <p:nvPr/>
        </p:nvSpPr>
        <p:spPr>
          <a:xfrm>
            <a:off x="6858000" y="3886200"/>
            <a:ext cx="1600200" cy="584775"/>
          </a:xfrm>
          <a:prstGeom prst="rect">
            <a:avLst/>
          </a:prstGeom>
          <a:noFill/>
        </p:spPr>
        <p:txBody>
          <a:bodyPr wrap="square" rtlCol="0">
            <a:spAutoFit/>
          </a:bodyPr>
          <a:lstStyle/>
          <a:p>
            <a:r>
              <a:rPr lang="th-TH" sz="3200" b="1" dirty="0" smtClean="0">
                <a:solidFill>
                  <a:srgbClr val="00B050"/>
                </a:solidFill>
                <a:latin typeface="Angsana New" pitchFamily="18" charset="-34"/>
                <a:cs typeface="Angsana New" pitchFamily="18" charset="-34"/>
              </a:rPr>
              <a:t>รูป </a:t>
            </a:r>
            <a:r>
              <a:rPr lang="en-US" sz="3200" b="1" dirty="0" smtClean="0">
                <a:solidFill>
                  <a:srgbClr val="00B050"/>
                </a:solidFill>
                <a:latin typeface="Angsana New" pitchFamily="18" charset="-34"/>
                <a:cs typeface="Angsana New" pitchFamily="18" charset="-34"/>
              </a:rPr>
              <a:t> </a:t>
            </a:r>
            <a:r>
              <a:rPr lang="en-US" dirty="0" smtClean="0">
                <a:solidFill>
                  <a:srgbClr val="00B050"/>
                </a:solidFill>
                <a:latin typeface="Arial Rounded MT Bold" pitchFamily="34" charset="0"/>
                <a:cs typeface="Angsana New" pitchFamily="18" charset="-34"/>
              </a:rPr>
              <a:t>A</a:t>
            </a:r>
            <a:endParaRPr lang="th-TH" dirty="0">
              <a:solidFill>
                <a:srgbClr val="00B050"/>
              </a:solidFill>
              <a:latin typeface="Arial Rounded MT Bold" pitchFamily="34" charset="0"/>
              <a:cs typeface="Angsana New" pitchFamily="18" charset="-34"/>
            </a:endParaRPr>
          </a:p>
        </p:txBody>
      </p:sp>
      <p:cxnSp>
        <p:nvCxnSpPr>
          <p:cNvPr id="76" name="ลูกศรเชื่อมต่อแบบตรง 75"/>
          <p:cNvCxnSpPr/>
          <p:nvPr/>
        </p:nvCxnSpPr>
        <p:spPr>
          <a:xfrm>
            <a:off x="838200" y="3810000"/>
            <a:ext cx="5715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79" name="Line 74"/>
          <p:cNvSpPr>
            <a:spLocks noChangeShapeType="1"/>
          </p:cNvSpPr>
          <p:nvPr/>
        </p:nvSpPr>
        <p:spPr bwMode="auto">
          <a:xfrm>
            <a:off x="838200" y="1828800"/>
            <a:ext cx="0" cy="4495800"/>
          </a:xfrm>
          <a:prstGeom prst="line">
            <a:avLst/>
          </a:prstGeom>
          <a:noFill/>
          <a:ln w="19050">
            <a:solidFill>
              <a:srgbClr val="FF3300"/>
            </a:solidFill>
            <a:prstDash val="dash"/>
            <a:round/>
            <a:headEnd/>
            <a:tailEnd/>
          </a:ln>
          <a:effectLst/>
        </p:spPr>
        <p:txBody>
          <a:bodyPr anchor="ctr">
            <a:spAutoFit/>
          </a:bodyPr>
          <a:lstStyle/>
          <a:p>
            <a:endParaRPr lang="th-TH"/>
          </a:p>
        </p:txBody>
      </p:sp>
      <p:sp>
        <p:nvSpPr>
          <p:cNvPr id="81" name="TextBox 80"/>
          <p:cNvSpPr txBox="1"/>
          <p:nvPr/>
        </p:nvSpPr>
        <p:spPr>
          <a:xfrm>
            <a:off x="6096000" y="3352800"/>
            <a:ext cx="1066800" cy="523220"/>
          </a:xfrm>
          <a:prstGeom prst="rect">
            <a:avLst/>
          </a:prstGeom>
          <a:noFill/>
        </p:spPr>
        <p:txBody>
          <a:bodyPr wrap="square" rtlCol="0">
            <a:spAutoFit/>
          </a:bodyPr>
          <a:lstStyle/>
          <a:p>
            <a:r>
              <a:rPr lang="th-TH" dirty="0" smtClean="0"/>
              <a:t> </a:t>
            </a:r>
            <a:r>
              <a:rPr lang="en-US" dirty="0" smtClean="0">
                <a:solidFill>
                  <a:srgbClr val="00B050"/>
                </a:solidFill>
                <a:latin typeface="Arial Rounded MT Bold" pitchFamily="34" charset="0"/>
              </a:rPr>
              <a:t>C</a:t>
            </a:r>
            <a:endParaRPr lang="th-TH" dirty="0">
              <a:solidFill>
                <a:srgbClr val="00B050"/>
              </a:solidFill>
              <a:latin typeface="Arial Rounded MT Bold" pitchFamily="34" charset="0"/>
            </a:endParaRPr>
          </a:p>
        </p:txBody>
      </p:sp>
      <p:sp>
        <p:nvSpPr>
          <p:cNvPr id="82" name="TextBox 81"/>
          <p:cNvSpPr txBox="1"/>
          <p:nvPr/>
        </p:nvSpPr>
        <p:spPr>
          <a:xfrm>
            <a:off x="838200" y="3352800"/>
            <a:ext cx="1600200" cy="523220"/>
          </a:xfrm>
          <a:prstGeom prst="rect">
            <a:avLst/>
          </a:prstGeom>
          <a:noFill/>
        </p:spPr>
        <p:txBody>
          <a:bodyPr wrap="square" rtlCol="0">
            <a:spAutoFit/>
          </a:bodyPr>
          <a:lstStyle/>
          <a:p>
            <a:r>
              <a:rPr lang="en-US" dirty="0" smtClean="0">
                <a:solidFill>
                  <a:srgbClr val="00B050"/>
                </a:solidFill>
                <a:latin typeface="Arial Rounded MT Bold" pitchFamily="34" charset="0"/>
              </a:rPr>
              <a:t>O</a:t>
            </a:r>
            <a:endParaRPr lang="th-TH" dirty="0">
              <a:solidFill>
                <a:srgbClr val="00B050"/>
              </a:solidFill>
              <a:latin typeface="Arial Rounded MT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0730"/>
                                        </p:tgtEl>
                                        <p:attrNameLst>
                                          <p:attrName>style.visibility</p:attrName>
                                        </p:attrNameLst>
                                      </p:cBhvr>
                                      <p:to>
                                        <p:strVal val="visible"/>
                                      </p:to>
                                    </p:set>
                                    <p:animEffect transition="in" filter="wipe(up)">
                                      <p:cBhvr>
                                        <p:cTn id="11" dur="500"/>
                                        <p:tgtEl>
                                          <p:spTgt spid="70730"/>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0731"/>
                                        </p:tgtEl>
                                        <p:attrNameLst>
                                          <p:attrName>style.visibility</p:attrName>
                                        </p:attrNameLst>
                                      </p:cBhvr>
                                      <p:to>
                                        <p:strVal val="visible"/>
                                      </p:to>
                                    </p:set>
                                    <p:anim calcmode="lin" valueType="num">
                                      <p:cBhvr>
                                        <p:cTn id="16" dur="500" fill="hold"/>
                                        <p:tgtEl>
                                          <p:spTgt spid="70731"/>
                                        </p:tgtEl>
                                        <p:attrNameLst>
                                          <p:attrName>ppt_w</p:attrName>
                                        </p:attrNameLst>
                                      </p:cBhvr>
                                      <p:tavLst>
                                        <p:tav tm="0">
                                          <p:val>
                                            <p:fltVal val="0"/>
                                          </p:val>
                                        </p:tav>
                                        <p:tav tm="100000">
                                          <p:val>
                                            <p:strVal val="#ppt_w"/>
                                          </p:val>
                                        </p:tav>
                                      </p:tavLst>
                                    </p:anim>
                                    <p:anim calcmode="lin" valueType="num">
                                      <p:cBhvr>
                                        <p:cTn id="17" dur="500" fill="hold"/>
                                        <p:tgtEl>
                                          <p:spTgt spid="7073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0732"/>
                                        </p:tgtEl>
                                        <p:attrNameLst>
                                          <p:attrName>style.visibility</p:attrName>
                                        </p:attrNameLst>
                                      </p:cBhvr>
                                      <p:to>
                                        <p:strVal val="visible"/>
                                      </p:to>
                                    </p:set>
                                    <p:anim calcmode="lin" valueType="num">
                                      <p:cBhvr>
                                        <p:cTn id="26" dur="500" fill="hold"/>
                                        <p:tgtEl>
                                          <p:spTgt spid="70732"/>
                                        </p:tgtEl>
                                        <p:attrNameLst>
                                          <p:attrName>ppt_w</p:attrName>
                                        </p:attrNameLst>
                                      </p:cBhvr>
                                      <p:tavLst>
                                        <p:tav tm="0">
                                          <p:val>
                                            <p:fltVal val="0"/>
                                          </p:val>
                                        </p:tav>
                                        <p:tav tm="100000">
                                          <p:val>
                                            <p:strVal val="#ppt_w"/>
                                          </p:val>
                                        </p:tav>
                                      </p:tavLst>
                                    </p:anim>
                                    <p:anim calcmode="lin" valueType="num">
                                      <p:cBhvr>
                                        <p:cTn id="27" dur="500" fill="hold"/>
                                        <p:tgtEl>
                                          <p:spTgt spid="7073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up)">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0" grpId="0" animBg="1"/>
      <p:bldP spid="70731" grpId="0" autoUpdateAnimBg="0"/>
      <p:bldP spid="70732" grpId="0" autoUpdateAnimBg="0"/>
      <p:bldP spid="7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19"/>
          <p:cNvSpPr>
            <a:spLocks noChangeArrowheads="1"/>
          </p:cNvSpPr>
          <p:nvPr/>
        </p:nvSpPr>
        <p:spPr bwMode="auto">
          <a:xfrm>
            <a:off x="838200" y="2133600"/>
            <a:ext cx="268288" cy="227013"/>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13" name="Rectangle 1"/>
          <p:cNvSpPr>
            <a:spLocks noChangeArrowheads="1"/>
          </p:cNvSpPr>
          <p:nvPr/>
        </p:nvSpPr>
        <p:spPr bwMode="auto">
          <a:xfrm>
            <a:off x="1295400" y="2133600"/>
            <a:ext cx="268288" cy="227013"/>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30" name="Rectangle 18"/>
          <p:cNvSpPr>
            <a:spLocks noChangeArrowheads="1"/>
          </p:cNvSpPr>
          <p:nvPr/>
        </p:nvSpPr>
        <p:spPr bwMode="auto">
          <a:xfrm>
            <a:off x="1752600" y="2133600"/>
            <a:ext cx="268288" cy="227013"/>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14" name="Rectangle 2"/>
          <p:cNvSpPr>
            <a:spLocks noChangeArrowheads="1"/>
          </p:cNvSpPr>
          <p:nvPr/>
        </p:nvSpPr>
        <p:spPr bwMode="auto">
          <a:xfrm>
            <a:off x="2209800" y="2133600"/>
            <a:ext cx="268287" cy="227013"/>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29" name="Rectangle 17"/>
          <p:cNvSpPr>
            <a:spLocks noChangeArrowheads="1"/>
          </p:cNvSpPr>
          <p:nvPr/>
        </p:nvSpPr>
        <p:spPr bwMode="auto">
          <a:xfrm>
            <a:off x="3048000" y="2133600"/>
            <a:ext cx="268288" cy="227013"/>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15" name="Rectangle 3"/>
          <p:cNvSpPr>
            <a:spLocks noChangeArrowheads="1"/>
          </p:cNvSpPr>
          <p:nvPr/>
        </p:nvSpPr>
        <p:spPr bwMode="auto">
          <a:xfrm>
            <a:off x="3505200" y="2133600"/>
            <a:ext cx="268288" cy="227013"/>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28" name="Rectangle 16"/>
          <p:cNvSpPr>
            <a:spLocks noChangeArrowheads="1"/>
          </p:cNvSpPr>
          <p:nvPr/>
        </p:nvSpPr>
        <p:spPr bwMode="auto">
          <a:xfrm>
            <a:off x="3962400" y="2133600"/>
            <a:ext cx="268287" cy="227013"/>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16" name="Oval 4"/>
          <p:cNvSpPr>
            <a:spLocks noChangeArrowheads="1"/>
          </p:cNvSpPr>
          <p:nvPr/>
        </p:nvSpPr>
        <p:spPr bwMode="auto">
          <a:xfrm>
            <a:off x="2667000" y="2133600"/>
            <a:ext cx="141288" cy="142875"/>
          </a:xfrm>
          <a:prstGeom prst="ellipse">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th-TH"/>
          </a:p>
        </p:txBody>
      </p:sp>
      <p:sp>
        <p:nvSpPr>
          <p:cNvPr id="13327" name="Oval 15"/>
          <p:cNvSpPr>
            <a:spLocks noChangeArrowheads="1"/>
          </p:cNvSpPr>
          <p:nvPr/>
        </p:nvSpPr>
        <p:spPr bwMode="auto">
          <a:xfrm>
            <a:off x="5257800" y="2057400"/>
            <a:ext cx="268288" cy="28575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17" name="Oval 5"/>
          <p:cNvSpPr>
            <a:spLocks noChangeArrowheads="1"/>
          </p:cNvSpPr>
          <p:nvPr/>
        </p:nvSpPr>
        <p:spPr bwMode="auto">
          <a:xfrm>
            <a:off x="5867400" y="2057400"/>
            <a:ext cx="268288" cy="28575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26" name="Oval 14"/>
          <p:cNvSpPr>
            <a:spLocks noChangeArrowheads="1"/>
          </p:cNvSpPr>
          <p:nvPr/>
        </p:nvSpPr>
        <p:spPr bwMode="auto">
          <a:xfrm>
            <a:off x="6248400" y="2057400"/>
            <a:ext cx="268287" cy="28575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18" name="Oval 6"/>
          <p:cNvSpPr>
            <a:spLocks noChangeArrowheads="1"/>
          </p:cNvSpPr>
          <p:nvPr/>
        </p:nvSpPr>
        <p:spPr bwMode="auto">
          <a:xfrm>
            <a:off x="5638800" y="2209800"/>
            <a:ext cx="82550" cy="93662"/>
          </a:xfrm>
          <a:prstGeom prst="ellipse">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th-TH"/>
          </a:p>
        </p:txBody>
      </p:sp>
      <p:sp>
        <p:nvSpPr>
          <p:cNvPr id="13325" name="AutoShape 13"/>
          <p:cNvSpPr>
            <a:spLocks noChangeArrowheads="1"/>
          </p:cNvSpPr>
          <p:nvPr/>
        </p:nvSpPr>
        <p:spPr bwMode="auto">
          <a:xfrm>
            <a:off x="6629400" y="1981200"/>
            <a:ext cx="327025" cy="393700"/>
          </a:xfrm>
          <a:prstGeom prst="triangle">
            <a:avLst>
              <a:gd name="adj" fmla="val 50000"/>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th-TH"/>
          </a:p>
        </p:txBody>
      </p:sp>
      <p:sp>
        <p:nvSpPr>
          <p:cNvPr id="13321" name="AutoShape 9"/>
          <p:cNvSpPr>
            <a:spLocks noChangeShapeType="1"/>
          </p:cNvSpPr>
          <p:nvPr/>
        </p:nvSpPr>
        <p:spPr bwMode="auto">
          <a:xfrm>
            <a:off x="4648200" y="2209800"/>
            <a:ext cx="319088"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sp>
        <p:nvSpPr>
          <p:cNvPr id="13320" name="AutoShape 8"/>
          <p:cNvSpPr>
            <a:spLocks noChangeShapeType="1"/>
          </p:cNvSpPr>
          <p:nvPr/>
        </p:nvSpPr>
        <p:spPr bwMode="auto">
          <a:xfrm>
            <a:off x="4800600" y="2133600"/>
            <a:ext cx="0" cy="195263"/>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sp>
        <p:nvSpPr>
          <p:cNvPr id="13319" name="AutoShape 7"/>
          <p:cNvSpPr>
            <a:spLocks noChangeShapeType="1"/>
          </p:cNvSpPr>
          <p:nvPr/>
        </p:nvSpPr>
        <p:spPr bwMode="auto">
          <a:xfrm>
            <a:off x="4648200" y="2362200"/>
            <a:ext cx="319088"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h-TH"/>
          </a:p>
        </p:txBody>
      </p:sp>
      <p:sp>
        <p:nvSpPr>
          <p:cNvPr id="13324" name="AutoShape 12"/>
          <p:cNvSpPr>
            <a:spLocks/>
          </p:cNvSpPr>
          <p:nvPr/>
        </p:nvSpPr>
        <p:spPr bwMode="auto">
          <a:xfrm rot="16200000">
            <a:off x="2095500" y="1333500"/>
            <a:ext cx="380999" cy="2743199"/>
          </a:xfrm>
          <a:prstGeom prst="leftBrace">
            <a:avLst>
              <a:gd name="adj1" fmla="val 71361"/>
              <a:gd name="adj2" fmla="val 50000"/>
            </a:avLst>
          </a:prstGeom>
          <a:noFill/>
          <a:ln w="19050">
            <a:solidFill>
              <a:srgbClr val="002060"/>
            </a:solidFill>
            <a:round/>
            <a:headEnd/>
            <a:tailEnd/>
          </a:ln>
        </p:spPr>
        <p:txBody>
          <a:bodyPr vert="horz" wrap="square" lIns="91440" tIns="45720" rIns="91440" bIns="45720" numCol="1" anchor="t" anchorCtr="0" compatLnSpc="1">
            <a:prstTxWarp prst="textNoShape">
              <a:avLst/>
            </a:prstTxWarp>
          </a:bodyPr>
          <a:lstStyle/>
          <a:p>
            <a:endParaRPr lang="th-TH"/>
          </a:p>
        </p:txBody>
      </p:sp>
      <p:sp>
        <p:nvSpPr>
          <p:cNvPr id="13322" name="AutoShape 10"/>
          <p:cNvSpPr>
            <a:spLocks noChangeShapeType="1"/>
          </p:cNvSpPr>
          <p:nvPr/>
        </p:nvSpPr>
        <p:spPr bwMode="auto">
          <a:xfrm>
            <a:off x="4114800" y="2438400"/>
            <a:ext cx="0" cy="428625"/>
          </a:xfrm>
          <a:prstGeom prst="straightConnector1">
            <a:avLst/>
          </a:prstGeom>
          <a:noFill/>
          <a:ln w="19050">
            <a:solidFill>
              <a:srgbClr val="00206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3323" name="AutoShape 11"/>
          <p:cNvSpPr>
            <a:spLocks noChangeShapeType="1"/>
          </p:cNvSpPr>
          <p:nvPr/>
        </p:nvSpPr>
        <p:spPr bwMode="auto">
          <a:xfrm>
            <a:off x="6781800" y="2438400"/>
            <a:ext cx="0" cy="428625"/>
          </a:xfrm>
          <a:prstGeom prst="straightConnector1">
            <a:avLst/>
          </a:prstGeom>
          <a:noFill/>
          <a:ln w="19050">
            <a:solidFill>
              <a:srgbClr val="002060"/>
            </a:solidFill>
            <a:round/>
            <a:headEnd/>
            <a:tailEnd type="triangle" w="med" len="med"/>
          </a:ln>
        </p:spPr>
        <p:txBody>
          <a:bodyPr vert="horz" wrap="square" lIns="91440" tIns="45720" rIns="91440" bIns="45720" numCol="1" anchor="t" anchorCtr="0" compatLnSpc="1">
            <a:prstTxWarp prst="textNoShape">
              <a:avLst/>
            </a:prstTxWarp>
          </a:bodyPr>
          <a:lstStyle/>
          <a:p>
            <a:endParaRPr lang="th-TH"/>
          </a:p>
        </p:txBody>
      </p:sp>
      <p:sp>
        <p:nvSpPr>
          <p:cNvPr id="1333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24" name="TextBox 23"/>
          <p:cNvSpPr txBox="1"/>
          <p:nvPr/>
        </p:nvSpPr>
        <p:spPr>
          <a:xfrm>
            <a:off x="1447800" y="609600"/>
            <a:ext cx="5181600" cy="646331"/>
          </a:xfrm>
          <a:prstGeom prst="rect">
            <a:avLst/>
          </a:prstGeom>
          <a:noFill/>
        </p:spPr>
        <p:txBody>
          <a:bodyPr wrap="square" rtlCol="0">
            <a:spAutoFit/>
          </a:bodyPr>
          <a:lstStyle/>
          <a:p>
            <a:r>
              <a:rPr lang="th-TH" sz="3600" b="1" dirty="0" smtClean="0">
                <a:solidFill>
                  <a:srgbClr val="00B0F0"/>
                </a:solidFill>
                <a:latin typeface="Angsana New" pitchFamily="18" charset="-34"/>
                <a:cs typeface="Angsana New" pitchFamily="18" charset="-34"/>
              </a:rPr>
              <a:t>ค่าที่ได้จากการวัดหรือจากการทดลอง</a:t>
            </a:r>
            <a:endParaRPr lang="th-TH" sz="3600" b="1" dirty="0">
              <a:solidFill>
                <a:srgbClr val="00B0F0"/>
              </a:solidFill>
              <a:latin typeface="Angsana New" pitchFamily="18" charset="-34"/>
              <a:cs typeface="Angsana New" pitchFamily="18" charset="-34"/>
            </a:endParaRPr>
          </a:p>
        </p:txBody>
      </p:sp>
      <p:sp>
        <p:nvSpPr>
          <p:cNvPr id="25" name="TextBox 24"/>
          <p:cNvSpPr txBox="1"/>
          <p:nvPr/>
        </p:nvSpPr>
        <p:spPr>
          <a:xfrm>
            <a:off x="990600" y="3048000"/>
            <a:ext cx="6629400" cy="584775"/>
          </a:xfrm>
          <a:prstGeom prst="rect">
            <a:avLst/>
          </a:prstGeom>
          <a:noFill/>
        </p:spPr>
        <p:txBody>
          <a:bodyPr wrap="square" rtlCol="0">
            <a:spAutoFit/>
          </a:bodyPr>
          <a:lstStyle/>
          <a:p>
            <a:r>
              <a:rPr lang="th-TH" sz="3200" b="1" dirty="0" smtClean="0">
                <a:solidFill>
                  <a:srgbClr val="00B050"/>
                </a:solidFill>
                <a:latin typeface="Angsana New" pitchFamily="18" charset="-34"/>
                <a:cs typeface="Angsana New" pitchFamily="18" charset="-34"/>
              </a:rPr>
              <a:t>         ค่าแน่นอน                 เดา                             คาดว่าผิด</a:t>
            </a:r>
            <a:endParaRPr lang="th-TH" sz="3200" b="1" dirty="0">
              <a:solidFill>
                <a:srgbClr val="00B050"/>
              </a:solidFill>
              <a:latin typeface="Angsana New" pitchFamily="18" charset="-34"/>
              <a:cs typeface="Angsana New" pitchFamily="18" charset="-34"/>
            </a:endParaRPr>
          </a:p>
        </p:txBody>
      </p:sp>
      <p:sp>
        <p:nvSpPr>
          <p:cNvPr id="26" name="TextBox 25"/>
          <p:cNvSpPr txBox="1"/>
          <p:nvPr/>
        </p:nvSpPr>
        <p:spPr>
          <a:xfrm>
            <a:off x="762000" y="1371600"/>
            <a:ext cx="6705600" cy="707886"/>
          </a:xfrm>
          <a:prstGeom prst="rect">
            <a:avLst/>
          </a:prstGeom>
          <a:noFill/>
        </p:spPr>
        <p:txBody>
          <a:bodyPr wrap="square" rtlCol="0">
            <a:spAutoFit/>
          </a:bodyPr>
          <a:lstStyle/>
          <a:p>
            <a:r>
              <a:rPr lang="en-US" sz="4000" b="1" dirty="0" smtClean="0">
                <a:solidFill>
                  <a:srgbClr val="00B050"/>
                </a:solidFill>
                <a:latin typeface="Angsana New" pitchFamily="18" charset="-34"/>
                <a:cs typeface="Angsana New" pitchFamily="18" charset="-34"/>
              </a:rPr>
              <a:t> 2   3   4    5   .    3   5    5      </a:t>
            </a:r>
            <a:r>
              <a:rPr lang="en-US" sz="4000" b="1" dirty="0" smtClean="0">
                <a:solidFill>
                  <a:srgbClr val="00B050"/>
                </a:solidFill>
                <a:latin typeface="Calibri"/>
                <a:cs typeface="Angsana New" pitchFamily="18" charset="-34"/>
              </a:rPr>
              <a:t>±   </a:t>
            </a:r>
            <a:r>
              <a:rPr lang="en-US" sz="4000" b="1" dirty="0" smtClean="0">
                <a:solidFill>
                  <a:srgbClr val="00B050"/>
                </a:solidFill>
                <a:latin typeface="Angsana New" pitchFamily="18" charset="-34"/>
                <a:cs typeface="Angsana New" pitchFamily="18" charset="-34"/>
              </a:rPr>
              <a:t>0  .   0  0  1</a:t>
            </a:r>
            <a:endParaRPr lang="th-TH" sz="4000" b="1" dirty="0">
              <a:solidFill>
                <a:srgbClr val="00B050"/>
              </a:solidFill>
              <a:latin typeface="Angsana New" pitchFamily="18" charset="-34"/>
              <a:cs typeface="Angsana New" pitchFamily="18" charset="-34"/>
            </a:endParaRPr>
          </a:p>
        </p:txBody>
      </p:sp>
      <p:sp>
        <p:nvSpPr>
          <p:cNvPr id="27" name="TextBox 26"/>
          <p:cNvSpPr txBox="1"/>
          <p:nvPr/>
        </p:nvSpPr>
        <p:spPr>
          <a:xfrm>
            <a:off x="762000" y="3657600"/>
            <a:ext cx="2057400" cy="584775"/>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ตัวอย่างเช่น</a:t>
            </a:r>
            <a:endParaRPr lang="th-TH" sz="3200" b="1" dirty="0">
              <a:solidFill>
                <a:srgbClr val="FF00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086600" cy="6001643"/>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เมื่อทำการวัดข้อมูล และบันทึกข้อมูลแล้ว สามารถจะนำเสนอข้อมูลได้ดังนี้</a:t>
            </a:r>
            <a:r>
              <a:rPr lang="th-TH" sz="3200" b="1" dirty="0" smtClean="0">
                <a:solidFill>
                  <a:srgbClr val="0070C0"/>
                </a:solidFill>
                <a:latin typeface="Angsana New" pitchFamily="18" charset="-34"/>
                <a:cs typeface="Angsana New" pitchFamily="18" charset="-34"/>
              </a:rPr>
              <a:t/>
            </a:r>
            <a:br>
              <a:rPr lang="th-TH" sz="3200" b="1" dirty="0" smtClean="0">
                <a:solidFill>
                  <a:srgbClr val="0070C0"/>
                </a:solidFill>
                <a:latin typeface="Angsana New" pitchFamily="18" charset="-34"/>
                <a:cs typeface="Angsana New" pitchFamily="18" charset="-34"/>
              </a:rPr>
            </a:br>
            <a:r>
              <a:rPr lang="th-TH" sz="3200" b="1" dirty="0" smtClean="0">
                <a:solidFill>
                  <a:srgbClr val="0070C0"/>
                </a:solidFill>
                <a:latin typeface="Angsana New" pitchFamily="18" charset="-34"/>
                <a:cs typeface="Angsana New" pitchFamily="18" charset="-34"/>
              </a:rPr>
              <a:t>     1. เป็นข้อความ</a:t>
            </a:r>
            <a:br>
              <a:rPr lang="th-TH" sz="3200" b="1" dirty="0" smtClean="0">
                <a:solidFill>
                  <a:srgbClr val="0070C0"/>
                </a:solidFill>
                <a:latin typeface="Angsana New" pitchFamily="18" charset="-34"/>
                <a:cs typeface="Angsana New" pitchFamily="18" charset="-34"/>
              </a:rPr>
            </a:br>
            <a:r>
              <a:rPr lang="th-TH" sz="3200" b="1" dirty="0" smtClean="0">
                <a:solidFill>
                  <a:srgbClr val="0070C0"/>
                </a:solidFill>
                <a:latin typeface="Angsana New" pitchFamily="18" charset="-34"/>
                <a:cs typeface="Angsana New" pitchFamily="18" charset="-34"/>
              </a:rPr>
              <a:t>     2. เป็นตาราง</a:t>
            </a:r>
            <a:br>
              <a:rPr lang="th-TH" sz="3200" b="1" dirty="0" smtClean="0">
                <a:solidFill>
                  <a:srgbClr val="0070C0"/>
                </a:solidFill>
                <a:latin typeface="Angsana New" pitchFamily="18" charset="-34"/>
                <a:cs typeface="Angsana New" pitchFamily="18" charset="-34"/>
              </a:rPr>
            </a:br>
            <a:r>
              <a:rPr lang="th-TH" sz="3200" b="1" dirty="0" smtClean="0">
                <a:solidFill>
                  <a:srgbClr val="0070C0"/>
                </a:solidFill>
                <a:latin typeface="Angsana New" pitchFamily="18" charset="-34"/>
                <a:cs typeface="Angsana New" pitchFamily="18" charset="-34"/>
              </a:rPr>
              <a:t>     3. เป็นแผนภูมิ หรือ กราฟรูปต่างๆ</a:t>
            </a:r>
            <a:br>
              <a:rPr lang="th-TH" sz="3200" b="1" dirty="0" smtClean="0">
                <a:solidFill>
                  <a:srgbClr val="0070C0"/>
                </a:solidFill>
                <a:latin typeface="Angsana New" pitchFamily="18" charset="-34"/>
                <a:cs typeface="Angsana New" pitchFamily="18" charset="-34"/>
              </a:rPr>
            </a:br>
            <a:r>
              <a:rPr lang="th-TH" sz="3200" b="1" dirty="0" smtClean="0">
                <a:solidFill>
                  <a:srgbClr val="0070C0"/>
                </a:solidFill>
                <a:latin typeface="Angsana New" pitchFamily="18" charset="-34"/>
                <a:cs typeface="Angsana New" pitchFamily="18" charset="-34"/>
              </a:rPr>
              <a:t> </a:t>
            </a:r>
            <a:r>
              <a:rPr lang="th-TH" sz="3200" b="1" dirty="0" smtClean="0">
                <a:solidFill>
                  <a:srgbClr val="FF0000"/>
                </a:solidFill>
                <a:latin typeface="Angsana New" pitchFamily="18" charset="-34"/>
                <a:cs typeface="Angsana New" pitchFamily="18" charset="-34"/>
              </a:rPr>
              <a:t>กราฟที่ใช้ในวิชาฟิสิกส์ที่ควรทราบ</a:t>
            </a:r>
            <a:r>
              <a:rPr lang="th-TH" sz="3200" b="1" dirty="0" smtClean="0">
                <a:solidFill>
                  <a:srgbClr val="0070C0"/>
                </a:solidFill>
                <a:latin typeface="Angsana New" pitchFamily="18" charset="-34"/>
                <a:cs typeface="Angsana New" pitchFamily="18" charset="-34"/>
              </a:rPr>
              <a:t/>
            </a:r>
            <a:br>
              <a:rPr lang="th-TH" sz="3200" b="1" dirty="0" smtClean="0">
                <a:solidFill>
                  <a:srgbClr val="0070C0"/>
                </a:solidFill>
                <a:latin typeface="Angsana New" pitchFamily="18" charset="-34"/>
                <a:cs typeface="Angsana New" pitchFamily="18" charset="-34"/>
              </a:rPr>
            </a:br>
            <a:r>
              <a:rPr lang="th-TH" sz="3200" b="1" dirty="0" smtClean="0">
                <a:solidFill>
                  <a:srgbClr val="0070C0"/>
                </a:solidFill>
                <a:latin typeface="Angsana New" pitchFamily="18" charset="-34"/>
                <a:cs typeface="Angsana New" pitchFamily="18" charset="-34"/>
              </a:rPr>
              <a:t>     1. กราฟเส้นตรง มีสมการคือ </a:t>
            </a:r>
            <a:r>
              <a:rPr lang="en-US" sz="3200" b="1" dirty="0" smtClean="0">
                <a:solidFill>
                  <a:srgbClr val="0070C0"/>
                </a:solidFill>
                <a:latin typeface="Angsana New" pitchFamily="18" charset="-34"/>
                <a:cs typeface="Angsana New" pitchFamily="18" charset="-34"/>
              </a:rPr>
              <a:t>y = </a:t>
            </a:r>
            <a:r>
              <a:rPr lang="en-US" sz="3200" b="1" dirty="0" err="1" smtClean="0">
                <a:solidFill>
                  <a:srgbClr val="0070C0"/>
                </a:solidFill>
                <a:latin typeface="Angsana New" pitchFamily="18" charset="-34"/>
                <a:cs typeface="Angsana New" pitchFamily="18" charset="-34"/>
              </a:rPr>
              <a:t>mx</a:t>
            </a:r>
            <a:r>
              <a:rPr lang="en-US" sz="3200" b="1" dirty="0" smtClean="0">
                <a:solidFill>
                  <a:srgbClr val="0070C0"/>
                </a:solidFill>
                <a:latin typeface="Angsana New" pitchFamily="18" charset="-34"/>
                <a:cs typeface="Angsana New" pitchFamily="18" charset="-34"/>
              </a:rPr>
              <a:t> + c</a:t>
            </a:r>
            <a:br>
              <a:rPr lang="en-US" sz="3200" b="1" dirty="0" smtClean="0">
                <a:solidFill>
                  <a:srgbClr val="0070C0"/>
                </a:solidFill>
                <a:latin typeface="Angsana New" pitchFamily="18" charset="-34"/>
                <a:cs typeface="Angsana New" pitchFamily="18" charset="-34"/>
              </a:rPr>
            </a:br>
            <a:r>
              <a:rPr lang="en-US" sz="3200" b="1" dirty="0" smtClean="0">
                <a:solidFill>
                  <a:srgbClr val="0070C0"/>
                </a:solidFill>
                <a:latin typeface="Angsana New" pitchFamily="18" charset="-34"/>
                <a:cs typeface="Angsana New" pitchFamily="18" charset="-34"/>
              </a:rPr>
              <a:t>	m </a:t>
            </a:r>
            <a:r>
              <a:rPr lang="th-TH" sz="3200" b="1" dirty="0" smtClean="0">
                <a:solidFill>
                  <a:srgbClr val="0070C0"/>
                </a:solidFill>
                <a:latin typeface="Angsana New" pitchFamily="18" charset="-34"/>
                <a:cs typeface="Angsana New" pitchFamily="18" charset="-34"/>
              </a:rPr>
              <a:t>คือ ความชันของกราฟ</a:t>
            </a:r>
            <a:br>
              <a:rPr lang="th-TH" sz="3200" b="1" dirty="0" smtClean="0">
                <a:solidFill>
                  <a:srgbClr val="0070C0"/>
                </a:solidFill>
                <a:latin typeface="Angsana New" pitchFamily="18" charset="-34"/>
                <a:cs typeface="Angsana New" pitchFamily="18" charset="-34"/>
              </a:rPr>
            </a:br>
            <a:r>
              <a:rPr lang="en-US" sz="3200" b="1" dirty="0" smtClean="0">
                <a:solidFill>
                  <a:srgbClr val="0070C0"/>
                </a:solidFill>
                <a:latin typeface="Angsana New" pitchFamily="18" charset="-34"/>
                <a:cs typeface="Angsana New" pitchFamily="18" charset="-34"/>
              </a:rPr>
              <a:t>	c </a:t>
            </a:r>
            <a:r>
              <a:rPr lang="th-TH" sz="3200" b="1" dirty="0" smtClean="0">
                <a:solidFill>
                  <a:srgbClr val="0070C0"/>
                </a:solidFill>
                <a:latin typeface="Angsana New" pitchFamily="18" charset="-34"/>
                <a:cs typeface="Angsana New" pitchFamily="18" charset="-34"/>
              </a:rPr>
              <a:t>คือ จุดตัดแกน </a:t>
            </a:r>
            <a:r>
              <a:rPr lang="en-US" sz="3200" b="1" dirty="0" smtClean="0">
                <a:solidFill>
                  <a:srgbClr val="0070C0"/>
                </a:solidFill>
                <a:latin typeface="Angsana New" pitchFamily="18" charset="-34"/>
                <a:cs typeface="Angsana New" pitchFamily="18" charset="-34"/>
              </a:rPr>
              <a:t>y</a:t>
            </a:r>
            <a:br>
              <a:rPr lang="en-US" sz="3200" b="1" dirty="0" smtClean="0">
                <a:solidFill>
                  <a:srgbClr val="0070C0"/>
                </a:solidFill>
                <a:latin typeface="Angsana New" pitchFamily="18" charset="-34"/>
                <a:cs typeface="Angsana New" pitchFamily="18" charset="-34"/>
              </a:rPr>
            </a:br>
            <a:r>
              <a:rPr lang="en-US" sz="3200" b="1" dirty="0" smtClean="0">
                <a:solidFill>
                  <a:srgbClr val="0070C0"/>
                </a:solidFill>
                <a:latin typeface="Angsana New" pitchFamily="18" charset="-34"/>
                <a:cs typeface="Angsana New" pitchFamily="18" charset="-34"/>
              </a:rPr>
              <a:t>     2. </a:t>
            </a:r>
            <a:r>
              <a:rPr lang="th-TH" sz="3200" b="1" dirty="0" smtClean="0">
                <a:solidFill>
                  <a:srgbClr val="0070C0"/>
                </a:solidFill>
                <a:latin typeface="Angsana New" pitchFamily="18" charset="-34"/>
                <a:cs typeface="Angsana New" pitchFamily="18" charset="-34"/>
              </a:rPr>
              <a:t>กราฟ</a:t>
            </a:r>
            <a:r>
              <a:rPr lang="th-TH" sz="3200" b="1" dirty="0" err="1" smtClean="0">
                <a:solidFill>
                  <a:srgbClr val="0070C0"/>
                </a:solidFill>
                <a:latin typeface="Angsana New" pitchFamily="18" charset="-34"/>
                <a:cs typeface="Angsana New" pitchFamily="18" charset="-34"/>
              </a:rPr>
              <a:t>ไฮเปอร์</a:t>
            </a:r>
            <a:r>
              <a:rPr lang="th-TH" sz="3200" b="1" dirty="0" smtClean="0">
                <a:solidFill>
                  <a:srgbClr val="0070C0"/>
                </a:solidFill>
                <a:latin typeface="Angsana New" pitchFamily="18" charset="-34"/>
                <a:cs typeface="Angsana New" pitchFamily="18" charset="-34"/>
              </a:rPr>
              <a:t>โบลา     มีสมการคือ </a:t>
            </a:r>
            <a:r>
              <a:rPr lang="en-US" sz="3200" b="1" dirty="0" err="1" smtClean="0">
                <a:solidFill>
                  <a:srgbClr val="0070C0"/>
                </a:solidFill>
                <a:latin typeface="Angsana New" pitchFamily="18" charset="-34"/>
                <a:cs typeface="Angsana New" pitchFamily="18" charset="-34"/>
              </a:rPr>
              <a:t>xy</a:t>
            </a:r>
            <a:r>
              <a:rPr lang="en-US" sz="3200" b="1" dirty="0" smtClean="0">
                <a:solidFill>
                  <a:srgbClr val="0070C0"/>
                </a:solidFill>
                <a:latin typeface="Angsana New" pitchFamily="18" charset="-34"/>
                <a:cs typeface="Angsana New" pitchFamily="18" charset="-34"/>
              </a:rPr>
              <a:t> = k</a:t>
            </a:r>
            <a:br>
              <a:rPr lang="en-US" sz="3200" b="1" dirty="0" smtClean="0">
                <a:solidFill>
                  <a:srgbClr val="0070C0"/>
                </a:solidFill>
                <a:latin typeface="Angsana New" pitchFamily="18" charset="-34"/>
                <a:cs typeface="Angsana New" pitchFamily="18" charset="-34"/>
              </a:rPr>
            </a:br>
            <a:r>
              <a:rPr lang="en-US" sz="3200" b="1" dirty="0" smtClean="0">
                <a:solidFill>
                  <a:srgbClr val="0070C0"/>
                </a:solidFill>
                <a:latin typeface="Angsana New" pitchFamily="18" charset="-34"/>
                <a:cs typeface="Angsana New" pitchFamily="18" charset="-34"/>
              </a:rPr>
              <a:t>     3. </a:t>
            </a:r>
            <a:r>
              <a:rPr lang="th-TH" sz="3200" b="1" dirty="0" smtClean="0">
                <a:solidFill>
                  <a:srgbClr val="0070C0"/>
                </a:solidFill>
                <a:latin typeface="Angsana New" pitchFamily="18" charset="-34"/>
                <a:cs typeface="Angsana New" pitchFamily="18" charset="-34"/>
              </a:rPr>
              <a:t>กราฟพาราโบลา มีสมการคือ </a:t>
            </a:r>
            <a:br>
              <a:rPr lang="th-TH" sz="3200" b="1" dirty="0" smtClean="0">
                <a:solidFill>
                  <a:srgbClr val="0070C0"/>
                </a:solidFill>
                <a:latin typeface="Angsana New" pitchFamily="18" charset="-34"/>
                <a:cs typeface="Angsana New" pitchFamily="18" charset="-34"/>
              </a:rPr>
            </a:br>
            <a:r>
              <a:rPr lang="th-TH" sz="3200" b="1" dirty="0" smtClean="0">
                <a:solidFill>
                  <a:srgbClr val="0070C0"/>
                </a:solidFill>
                <a:latin typeface="Angsana New" pitchFamily="18" charset="-34"/>
                <a:cs typeface="Angsana New" pitchFamily="18" charset="-34"/>
              </a:rPr>
              <a:t>               </a:t>
            </a:r>
            <a:r>
              <a:rPr lang="en-US" sz="3200" b="1" dirty="0" smtClean="0">
                <a:solidFill>
                  <a:srgbClr val="0070C0"/>
                </a:solidFill>
                <a:latin typeface="Angsana New" pitchFamily="18" charset="-34"/>
                <a:cs typeface="Angsana New" pitchFamily="18" charset="-34"/>
              </a:rPr>
              <a:t>g = kx</a:t>
            </a:r>
            <a:r>
              <a:rPr lang="en-US" sz="3200" b="1" baseline="30000" dirty="0" smtClean="0">
                <a:solidFill>
                  <a:srgbClr val="0070C0"/>
                </a:solidFill>
                <a:latin typeface="Angsana New" pitchFamily="18" charset="-34"/>
                <a:cs typeface="Angsana New" pitchFamily="18" charset="-34"/>
              </a:rPr>
              <a:t>2</a:t>
            </a:r>
            <a:r>
              <a:rPr lang="en-US" sz="3200" b="1" dirty="0" smtClean="0">
                <a:solidFill>
                  <a:srgbClr val="0070C0"/>
                </a:solidFill>
                <a:latin typeface="Angsana New" pitchFamily="18" charset="-34"/>
                <a:cs typeface="Angsana New" pitchFamily="18" charset="-34"/>
              </a:rPr>
              <a:t>+c     </a:t>
            </a:r>
            <a:r>
              <a:rPr lang="th-TH" sz="3200" b="1" dirty="0" smtClean="0">
                <a:solidFill>
                  <a:srgbClr val="0070C0"/>
                </a:solidFill>
                <a:latin typeface="Angsana New" pitchFamily="18" charset="-34"/>
                <a:cs typeface="Angsana New" pitchFamily="18" charset="-34"/>
              </a:rPr>
              <a:t>หรือ    </a:t>
            </a:r>
            <a:r>
              <a:rPr lang="en-US" sz="3200" b="1" dirty="0" smtClean="0">
                <a:solidFill>
                  <a:srgbClr val="0070C0"/>
                </a:solidFill>
                <a:latin typeface="Angsana New" pitchFamily="18" charset="-34"/>
                <a:cs typeface="Angsana New" pitchFamily="18" charset="-34"/>
              </a:rPr>
              <a:t>c = ky</a:t>
            </a:r>
            <a:r>
              <a:rPr lang="en-US" sz="3200" b="1" baseline="30000" dirty="0" smtClean="0">
                <a:solidFill>
                  <a:srgbClr val="0070C0"/>
                </a:solidFill>
                <a:latin typeface="Angsana New" pitchFamily="18" charset="-34"/>
                <a:cs typeface="Angsana New" pitchFamily="18" charset="-34"/>
              </a:rPr>
              <a:t>2</a:t>
            </a:r>
            <a:r>
              <a:rPr lang="en-US" sz="3200" b="1" dirty="0" smtClean="0">
                <a:solidFill>
                  <a:srgbClr val="0070C0"/>
                </a:solidFill>
                <a:latin typeface="Angsana New" pitchFamily="18" charset="-34"/>
                <a:cs typeface="Angsana New" pitchFamily="18" charset="-34"/>
              </a:rPr>
              <a:t>+c</a:t>
            </a:r>
            <a:endParaRPr lang="th-TH"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0"/>
            <a:ext cx="5029200" cy="646331"/>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การนำเสนอในรูปแบบของตาราง</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1066800" y="2057400"/>
            <a:ext cx="7086600" cy="2062103"/>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การสร้างตารางเพื่อบันทึกและนำเสนอข้อมูลนั้นต้องคำนึงถึงข้อมูลที่ต้องทำการบันทึกจากการทดลองหรือการสังเกต โดยต้องครอบคลุมข้อมูลทั้งหมดที่ต้องการ และต้องแสดงหน่วยของข้อมูลที่บันทึกอย่างเหมาะสม</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ตาราง 1"/>
          <p:cNvGraphicFramePr>
            <a:graphicFrameLocks noGrp="1"/>
          </p:cNvGraphicFramePr>
          <p:nvPr/>
        </p:nvGraphicFramePr>
        <p:xfrm>
          <a:off x="0" y="0"/>
          <a:ext cx="9144000" cy="6858000"/>
        </p:xfrm>
        <a:graphic>
          <a:graphicData uri="http://schemas.openxmlformats.org/drawingml/2006/table">
            <a:tbl>
              <a:tblPr firstRow="1" bandRow="1">
                <a:tableStyleId>{F5AB1C69-6EDB-4FF4-983F-18BD219EF322}</a:tableStyleId>
              </a:tblPr>
              <a:tblGrid>
                <a:gridCol w="1828800"/>
                <a:gridCol w="1828800"/>
                <a:gridCol w="1828800"/>
                <a:gridCol w="1828800"/>
                <a:gridCol w="1828800"/>
              </a:tblGrid>
              <a:tr h="1143000">
                <a:tc>
                  <a:txBody>
                    <a:bodyPr/>
                    <a:lstStyle/>
                    <a:p>
                      <a:pPr algn="ctr"/>
                      <a:r>
                        <a:rPr lang="th-TH" sz="3200" dirty="0" smtClean="0">
                          <a:solidFill>
                            <a:schemeClr val="bg1"/>
                          </a:solidFill>
                          <a:latin typeface="AngsanaUPC" pitchFamily="18" charset="-34"/>
                          <a:cs typeface="AngsanaUPC" pitchFamily="18" charset="-34"/>
                        </a:rPr>
                        <a:t>ชื่อสิ่งที่สังเกต</a:t>
                      </a:r>
                      <a:endParaRPr lang="th-TH" sz="3200" dirty="0">
                        <a:solidFill>
                          <a:schemeClr val="bg1"/>
                        </a:solidFill>
                        <a:latin typeface="AngsanaUPC" pitchFamily="18" charset="-34"/>
                        <a:cs typeface="AngsanaUPC" pitchFamily="18" charset="-34"/>
                      </a:endParaRPr>
                    </a:p>
                  </a:txBody>
                  <a:tcPr/>
                </a:tc>
                <a:tc>
                  <a:txBody>
                    <a:bodyPr/>
                    <a:lstStyle/>
                    <a:p>
                      <a:pPr algn="ctr"/>
                      <a:r>
                        <a:rPr lang="th-TH" sz="3200" dirty="0" smtClean="0">
                          <a:solidFill>
                            <a:schemeClr val="bg1"/>
                          </a:solidFill>
                          <a:latin typeface="AngsanaUPC" pitchFamily="18" charset="-34"/>
                          <a:cs typeface="AngsanaUPC" pitchFamily="18" charset="-34"/>
                        </a:rPr>
                        <a:t>ปริมาตร</a:t>
                      </a:r>
                      <a:r>
                        <a:rPr lang="en-US" sz="3200" dirty="0" smtClean="0">
                          <a:solidFill>
                            <a:schemeClr val="bg1"/>
                          </a:solidFill>
                          <a:latin typeface="AngsanaUPC" pitchFamily="18" charset="-34"/>
                          <a:cs typeface="AngsanaUPC" pitchFamily="18" charset="-34"/>
                        </a:rPr>
                        <a:t>       </a:t>
                      </a:r>
                      <a:r>
                        <a:rPr lang="th-TH" sz="3200" dirty="0" smtClean="0">
                          <a:solidFill>
                            <a:schemeClr val="bg1"/>
                          </a:solidFill>
                          <a:latin typeface="AngsanaUPC" pitchFamily="18" charset="-34"/>
                          <a:cs typeface="AngsanaUPC" pitchFamily="18" charset="-34"/>
                        </a:rPr>
                        <a:t> </a:t>
                      </a:r>
                      <a:r>
                        <a:rPr lang="en-US" sz="3200" dirty="0" smtClean="0">
                          <a:solidFill>
                            <a:schemeClr val="bg1"/>
                          </a:solidFill>
                          <a:latin typeface="AngsanaUPC" pitchFamily="18" charset="-34"/>
                          <a:cs typeface="AngsanaUPC" pitchFamily="18" charset="-34"/>
                        </a:rPr>
                        <a:t>(m</a:t>
                      </a:r>
                      <a:r>
                        <a:rPr lang="en-US" sz="3200" baseline="30000" dirty="0" smtClean="0">
                          <a:solidFill>
                            <a:schemeClr val="bg1"/>
                          </a:solidFill>
                          <a:latin typeface="AngsanaUPC" pitchFamily="18" charset="-34"/>
                          <a:cs typeface="AngsanaUPC" pitchFamily="18" charset="-34"/>
                        </a:rPr>
                        <a:t>3</a:t>
                      </a:r>
                      <a:r>
                        <a:rPr lang="en-US" sz="3200" dirty="0" smtClean="0">
                          <a:solidFill>
                            <a:schemeClr val="bg1"/>
                          </a:solidFill>
                          <a:latin typeface="AngsanaUPC" pitchFamily="18" charset="-34"/>
                          <a:cs typeface="AngsanaUPC" pitchFamily="18" charset="-34"/>
                        </a:rPr>
                        <a:t>)</a:t>
                      </a:r>
                      <a:endParaRPr lang="th-TH" sz="3200" dirty="0">
                        <a:solidFill>
                          <a:schemeClr val="bg1"/>
                        </a:solidFill>
                        <a:latin typeface="AngsanaUPC" pitchFamily="18" charset="-34"/>
                        <a:cs typeface="AngsanaUPC" pitchFamily="18" charset="-34"/>
                      </a:endParaRPr>
                    </a:p>
                  </a:txBody>
                  <a:tcPr/>
                </a:tc>
                <a:tc>
                  <a:txBody>
                    <a:bodyPr/>
                    <a:lstStyle/>
                    <a:p>
                      <a:pPr algn="ctr"/>
                      <a:r>
                        <a:rPr lang="th-TH" sz="3200" dirty="0" smtClean="0">
                          <a:solidFill>
                            <a:schemeClr val="bg1"/>
                          </a:solidFill>
                          <a:latin typeface="AngsanaUPC" pitchFamily="18" charset="-34"/>
                          <a:cs typeface="AngsanaUPC" pitchFamily="18" charset="-34"/>
                        </a:rPr>
                        <a:t>มวล</a:t>
                      </a:r>
                      <a:r>
                        <a:rPr lang="th-TH" sz="3200" baseline="0" dirty="0" smtClean="0">
                          <a:solidFill>
                            <a:schemeClr val="bg1"/>
                          </a:solidFill>
                          <a:latin typeface="AngsanaUPC" pitchFamily="18" charset="-34"/>
                          <a:cs typeface="AngsanaUPC" pitchFamily="18" charset="-34"/>
                        </a:rPr>
                        <a:t> </a:t>
                      </a:r>
                      <a:r>
                        <a:rPr lang="en-US" sz="3200" baseline="0" dirty="0" smtClean="0">
                          <a:solidFill>
                            <a:schemeClr val="bg1"/>
                          </a:solidFill>
                          <a:latin typeface="AngsanaUPC" pitchFamily="18" charset="-34"/>
                          <a:cs typeface="AngsanaUPC" pitchFamily="18" charset="-34"/>
                        </a:rPr>
                        <a:t>              (kg)</a:t>
                      </a:r>
                      <a:endParaRPr lang="th-TH" sz="3200" dirty="0">
                        <a:solidFill>
                          <a:schemeClr val="bg1"/>
                        </a:solidFill>
                        <a:latin typeface="AngsanaUPC" pitchFamily="18" charset="-34"/>
                        <a:cs typeface="AngsanaUPC" pitchFamily="18" charset="-34"/>
                      </a:endParaRPr>
                    </a:p>
                  </a:txBody>
                  <a:tcPr/>
                </a:tc>
                <a:tc>
                  <a:txBody>
                    <a:bodyPr/>
                    <a:lstStyle/>
                    <a:p>
                      <a:pPr algn="ctr"/>
                      <a:r>
                        <a:rPr lang="th-TH" sz="3200" dirty="0" smtClean="0">
                          <a:solidFill>
                            <a:schemeClr val="bg1"/>
                          </a:solidFill>
                          <a:latin typeface="AngsanaUPC" pitchFamily="18" charset="-34"/>
                          <a:cs typeface="AngsanaUPC" pitchFamily="18" charset="-34"/>
                        </a:rPr>
                        <a:t>น้ำหนัก</a:t>
                      </a:r>
                      <a:r>
                        <a:rPr lang="en-US" sz="3200" dirty="0" smtClean="0">
                          <a:solidFill>
                            <a:schemeClr val="bg1"/>
                          </a:solidFill>
                          <a:latin typeface="AngsanaUPC" pitchFamily="18" charset="-34"/>
                          <a:cs typeface="AngsanaUPC" pitchFamily="18" charset="-34"/>
                        </a:rPr>
                        <a:t>          </a:t>
                      </a:r>
                      <a:r>
                        <a:rPr lang="th-TH" sz="3200" dirty="0" smtClean="0">
                          <a:solidFill>
                            <a:schemeClr val="bg1"/>
                          </a:solidFill>
                          <a:latin typeface="AngsanaUPC" pitchFamily="18" charset="-34"/>
                          <a:cs typeface="AngsanaUPC" pitchFamily="18" charset="-34"/>
                        </a:rPr>
                        <a:t> </a:t>
                      </a:r>
                      <a:r>
                        <a:rPr lang="en-US" sz="3200" dirty="0" smtClean="0">
                          <a:solidFill>
                            <a:schemeClr val="bg1"/>
                          </a:solidFill>
                          <a:latin typeface="AngsanaUPC" pitchFamily="18" charset="-34"/>
                          <a:cs typeface="AngsanaUPC" pitchFamily="18" charset="-34"/>
                        </a:rPr>
                        <a:t>(N)</a:t>
                      </a:r>
                      <a:endParaRPr lang="th-TH" sz="3200" dirty="0">
                        <a:solidFill>
                          <a:schemeClr val="bg1"/>
                        </a:solidFill>
                        <a:latin typeface="AngsanaUPC" pitchFamily="18" charset="-34"/>
                        <a:cs typeface="AngsanaUPC" pitchFamily="18" charset="-34"/>
                      </a:endParaRPr>
                    </a:p>
                  </a:txBody>
                  <a:tcPr/>
                </a:tc>
                <a:tc>
                  <a:txBody>
                    <a:bodyPr/>
                    <a:lstStyle/>
                    <a:p>
                      <a:pPr algn="ctr"/>
                      <a:r>
                        <a:rPr lang="th-TH" sz="3200" dirty="0" smtClean="0">
                          <a:solidFill>
                            <a:schemeClr val="bg1"/>
                          </a:solidFill>
                          <a:latin typeface="AngsanaUPC" pitchFamily="18" charset="-34"/>
                          <a:cs typeface="AngsanaUPC" pitchFamily="18" charset="-34"/>
                        </a:rPr>
                        <a:t>ความหนาแน่น </a:t>
                      </a:r>
                      <a:r>
                        <a:rPr lang="en-US" sz="3200" dirty="0" smtClean="0">
                          <a:solidFill>
                            <a:schemeClr val="bg1"/>
                          </a:solidFill>
                          <a:latin typeface="AngsanaUPC" pitchFamily="18" charset="-34"/>
                          <a:cs typeface="AngsanaUPC" pitchFamily="18" charset="-34"/>
                        </a:rPr>
                        <a:t>(kg/m</a:t>
                      </a:r>
                      <a:r>
                        <a:rPr lang="en-US" sz="3200" baseline="30000" dirty="0" smtClean="0">
                          <a:solidFill>
                            <a:schemeClr val="bg1"/>
                          </a:solidFill>
                          <a:latin typeface="AngsanaUPC" pitchFamily="18" charset="-34"/>
                          <a:cs typeface="AngsanaUPC" pitchFamily="18" charset="-34"/>
                        </a:rPr>
                        <a:t>3</a:t>
                      </a:r>
                      <a:r>
                        <a:rPr lang="en-US" sz="3200" dirty="0" smtClean="0">
                          <a:solidFill>
                            <a:schemeClr val="bg1"/>
                          </a:solidFill>
                          <a:latin typeface="AngsanaUPC" pitchFamily="18" charset="-34"/>
                          <a:cs typeface="AngsanaUPC" pitchFamily="18" charset="-34"/>
                        </a:rPr>
                        <a:t>)</a:t>
                      </a:r>
                      <a:endParaRPr lang="th-TH" sz="3200" dirty="0">
                        <a:solidFill>
                          <a:schemeClr val="bg1"/>
                        </a:solidFill>
                        <a:latin typeface="AngsanaUPC" pitchFamily="18" charset="-34"/>
                        <a:cs typeface="AngsanaUPC" pitchFamily="18" charset="-34"/>
                      </a:endParaRPr>
                    </a:p>
                  </a:txBody>
                  <a:tcPr/>
                </a:tc>
              </a:tr>
              <a:tr h="1143000">
                <a:tc>
                  <a:txBody>
                    <a:bodyPr/>
                    <a:lstStyle/>
                    <a:p>
                      <a:pPr algn="ctr"/>
                      <a:endParaRPr lang="en-US" b="1" dirty="0" smtClean="0">
                        <a:solidFill>
                          <a:srgbClr val="0070C0"/>
                        </a:solidFill>
                        <a:latin typeface="AngsanaUPC" pitchFamily="18" charset="-34"/>
                        <a:cs typeface="AngsanaUPC" pitchFamily="18" charset="-34"/>
                      </a:endParaRPr>
                    </a:p>
                    <a:p>
                      <a:pPr algn="ctr"/>
                      <a:r>
                        <a:rPr lang="th-TH" b="1" dirty="0" smtClean="0">
                          <a:solidFill>
                            <a:srgbClr val="0070C0"/>
                          </a:solidFill>
                          <a:latin typeface="AngsanaUPC" pitchFamily="18" charset="-34"/>
                          <a:cs typeface="AngsanaUPC" pitchFamily="18" charset="-34"/>
                        </a:rPr>
                        <a:t>ลูกฟุตบอล</a:t>
                      </a:r>
                      <a:endParaRPr lang="th-TH" b="1" dirty="0">
                        <a:solidFill>
                          <a:srgbClr val="0070C0"/>
                        </a:solidFill>
                        <a:latin typeface="AngsanaUPC" pitchFamily="18" charset="-34"/>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4.19 x 10</a:t>
                      </a:r>
                      <a:r>
                        <a:rPr lang="en-US" sz="2000" b="1" baseline="30000" dirty="0" smtClean="0">
                          <a:solidFill>
                            <a:srgbClr val="FF0000"/>
                          </a:solidFill>
                          <a:latin typeface="Arial" pitchFamily="34" charset="0"/>
                          <a:cs typeface="Arial" pitchFamily="34" charset="0"/>
                        </a:rPr>
                        <a:t>-3</a:t>
                      </a:r>
                      <a:endParaRPr lang="th-TH" sz="2000" b="1" baseline="30000"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0.45</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4.41</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19.10</a:t>
                      </a:r>
                      <a:endParaRPr lang="th-TH" sz="2000" b="1" dirty="0">
                        <a:solidFill>
                          <a:srgbClr val="FF0000"/>
                        </a:solidFill>
                        <a:latin typeface="Arial" pitchFamily="34" charset="0"/>
                        <a:cs typeface="AngsanaUPC" pitchFamily="18" charset="-34"/>
                      </a:endParaRPr>
                    </a:p>
                  </a:txBody>
                  <a:tcPr/>
                </a:tc>
              </a:tr>
              <a:tr h="1143000">
                <a:tc>
                  <a:txBody>
                    <a:bodyPr/>
                    <a:lstStyle/>
                    <a:p>
                      <a:pPr algn="ctr"/>
                      <a:endParaRPr lang="en-US" b="1" dirty="0" smtClean="0">
                        <a:solidFill>
                          <a:srgbClr val="0070C0"/>
                        </a:solidFill>
                        <a:latin typeface="AngsanaUPC" pitchFamily="18" charset="-34"/>
                        <a:cs typeface="AngsanaUPC" pitchFamily="18" charset="-34"/>
                      </a:endParaRPr>
                    </a:p>
                    <a:p>
                      <a:pPr algn="ctr"/>
                      <a:r>
                        <a:rPr lang="th-TH" b="1" dirty="0" smtClean="0">
                          <a:solidFill>
                            <a:srgbClr val="0070C0"/>
                          </a:solidFill>
                          <a:latin typeface="AngsanaUPC" pitchFamily="18" charset="-34"/>
                          <a:cs typeface="AngsanaUPC" pitchFamily="18" charset="-34"/>
                        </a:rPr>
                        <a:t>ค้อน</a:t>
                      </a:r>
                      <a:endParaRPr lang="th-TH" b="1" dirty="0">
                        <a:solidFill>
                          <a:srgbClr val="0070C0"/>
                        </a:solidFill>
                        <a:latin typeface="AngsanaUPC" pitchFamily="18" charset="-34"/>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0.15</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1.40</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13.72</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9.33</a:t>
                      </a:r>
                      <a:endParaRPr lang="th-TH" sz="2000" b="1" dirty="0">
                        <a:solidFill>
                          <a:srgbClr val="FF0000"/>
                        </a:solidFill>
                        <a:latin typeface="Arial" pitchFamily="34" charset="0"/>
                        <a:cs typeface="AngsanaUPC" pitchFamily="18" charset="-34"/>
                      </a:endParaRPr>
                    </a:p>
                  </a:txBody>
                  <a:tcPr/>
                </a:tc>
              </a:tr>
              <a:tr h="1143000">
                <a:tc>
                  <a:txBody>
                    <a:bodyPr/>
                    <a:lstStyle/>
                    <a:p>
                      <a:pPr algn="ctr"/>
                      <a:endParaRPr lang="en-US" b="1" dirty="0" smtClean="0">
                        <a:solidFill>
                          <a:srgbClr val="0070C0"/>
                        </a:solidFill>
                        <a:latin typeface="AngsanaUPC" pitchFamily="18" charset="-34"/>
                        <a:cs typeface="AngsanaUPC" pitchFamily="18" charset="-34"/>
                      </a:endParaRPr>
                    </a:p>
                    <a:p>
                      <a:pPr algn="ctr"/>
                      <a:r>
                        <a:rPr lang="th-TH" b="1" dirty="0" smtClean="0">
                          <a:solidFill>
                            <a:srgbClr val="0070C0"/>
                          </a:solidFill>
                          <a:latin typeface="AngsanaUPC" pitchFamily="18" charset="-34"/>
                          <a:cs typeface="AngsanaUPC" pitchFamily="18" charset="-34"/>
                        </a:rPr>
                        <a:t>มีดทำครัว</a:t>
                      </a:r>
                      <a:endParaRPr lang="th-TH" b="1" dirty="0">
                        <a:solidFill>
                          <a:srgbClr val="0070C0"/>
                        </a:solidFill>
                        <a:latin typeface="AngsanaUPC" pitchFamily="18" charset="-34"/>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0.06</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0.50</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4.90</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8.33</a:t>
                      </a:r>
                      <a:endParaRPr lang="th-TH" sz="2000" b="1" dirty="0">
                        <a:solidFill>
                          <a:srgbClr val="FF0000"/>
                        </a:solidFill>
                        <a:latin typeface="Arial" pitchFamily="34" charset="0"/>
                        <a:cs typeface="AngsanaUPC" pitchFamily="18" charset="-34"/>
                      </a:endParaRPr>
                    </a:p>
                  </a:txBody>
                  <a:tcPr/>
                </a:tc>
              </a:tr>
              <a:tr h="1143000">
                <a:tc>
                  <a:txBody>
                    <a:bodyPr/>
                    <a:lstStyle/>
                    <a:p>
                      <a:pPr algn="ctr"/>
                      <a:endParaRPr lang="en-US" b="1" dirty="0" smtClean="0">
                        <a:solidFill>
                          <a:srgbClr val="0070C0"/>
                        </a:solidFill>
                        <a:latin typeface="AngsanaUPC" pitchFamily="18" charset="-34"/>
                        <a:cs typeface="AngsanaUPC" pitchFamily="18" charset="-34"/>
                      </a:endParaRPr>
                    </a:p>
                    <a:p>
                      <a:pPr algn="ctr"/>
                      <a:r>
                        <a:rPr lang="th-TH" b="1" dirty="0" smtClean="0">
                          <a:solidFill>
                            <a:srgbClr val="0070C0"/>
                          </a:solidFill>
                          <a:latin typeface="AngsanaUPC" pitchFamily="18" charset="-34"/>
                          <a:cs typeface="AngsanaUPC" pitchFamily="18" charset="-34"/>
                        </a:rPr>
                        <a:t>หนังสือ</a:t>
                      </a:r>
                      <a:endParaRPr lang="th-TH" b="1" dirty="0">
                        <a:solidFill>
                          <a:srgbClr val="0070C0"/>
                        </a:solidFill>
                        <a:latin typeface="AngsanaUPC" pitchFamily="18" charset="-34"/>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2.22 x 10</a:t>
                      </a:r>
                      <a:r>
                        <a:rPr lang="en-US" sz="2000" b="1" baseline="30000" dirty="0" smtClean="0">
                          <a:solidFill>
                            <a:srgbClr val="FF0000"/>
                          </a:solidFill>
                          <a:latin typeface="Arial" pitchFamily="34" charset="0"/>
                          <a:cs typeface="Arial" pitchFamily="34" charset="0"/>
                        </a:rPr>
                        <a:t>-3</a:t>
                      </a:r>
                      <a:endParaRPr lang="th-TH" sz="2000" b="1" baseline="30000"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0.45</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4.41</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7.32 x 10</a:t>
                      </a:r>
                      <a:r>
                        <a:rPr lang="en-US" sz="2000" b="1" baseline="30000" dirty="0" smtClean="0">
                          <a:solidFill>
                            <a:srgbClr val="FF0000"/>
                          </a:solidFill>
                          <a:latin typeface="Arial" pitchFamily="34" charset="0"/>
                          <a:cs typeface="Arial" pitchFamily="34" charset="0"/>
                        </a:rPr>
                        <a:t>-3</a:t>
                      </a:r>
                      <a:endParaRPr lang="th-TH" sz="2000" b="1" baseline="30000" dirty="0">
                        <a:solidFill>
                          <a:srgbClr val="FF0000"/>
                        </a:solidFill>
                        <a:latin typeface="Arial" pitchFamily="34" charset="0"/>
                        <a:cs typeface="AngsanaUPC" pitchFamily="18" charset="-34"/>
                      </a:endParaRPr>
                    </a:p>
                  </a:txBody>
                  <a:tcPr/>
                </a:tc>
              </a:tr>
              <a:tr h="1143000">
                <a:tc>
                  <a:txBody>
                    <a:bodyPr/>
                    <a:lstStyle/>
                    <a:p>
                      <a:pPr algn="ctr"/>
                      <a:endParaRPr lang="en-US" b="1" dirty="0" smtClean="0">
                        <a:solidFill>
                          <a:srgbClr val="0070C0"/>
                        </a:solidFill>
                        <a:latin typeface="AngsanaUPC" pitchFamily="18" charset="-34"/>
                        <a:cs typeface="AngsanaUPC" pitchFamily="18" charset="-34"/>
                      </a:endParaRPr>
                    </a:p>
                    <a:p>
                      <a:pPr algn="ctr"/>
                      <a:r>
                        <a:rPr lang="th-TH" b="1" dirty="0" smtClean="0">
                          <a:solidFill>
                            <a:srgbClr val="0070C0"/>
                          </a:solidFill>
                          <a:latin typeface="AngsanaUPC" pitchFamily="18" charset="-34"/>
                          <a:cs typeface="AngsanaUPC" pitchFamily="18" charset="-34"/>
                        </a:rPr>
                        <a:t>แก้วน้ำ</a:t>
                      </a:r>
                      <a:endParaRPr lang="th-TH" b="1" dirty="0">
                        <a:solidFill>
                          <a:srgbClr val="0070C0"/>
                        </a:solidFill>
                        <a:latin typeface="AngsanaUPC" pitchFamily="18" charset="-34"/>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3.00 x 10</a:t>
                      </a:r>
                      <a:r>
                        <a:rPr lang="en-US" sz="2000" b="1" baseline="30000" dirty="0" smtClean="0">
                          <a:solidFill>
                            <a:srgbClr val="FF0000"/>
                          </a:solidFill>
                          <a:latin typeface="Arial" pitchFamily="34" charset="0"/>
                          <a:cs typeface="Arial" pitchFamily="34" charset="0"/>
                        </a:rPr>
                        <a:t>3</a:t>
                      </a:r>
                      <a:endParaRPr lang="th-TH" sz="2000" b="1" baseline="30000"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0.12</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1.18</a:t>
                      </a:r>
                      <a:endParaRPr lang="th-TH" sz="2000" b="1" dirty="0">
                        <a:solidFill>
                          <a:srgbClr val="FF0000"/>
                        </a:solidFill>
                        <a:latin typeface="Arial" pitchFamily="34" charset="0"/>
                        <a:cs typeface="AngsanaUPC" pitchFamily="18" charset="-34"/>
                      </a:endParaRPr>
                    </a:p>
                  </a:txBody>
                  <a:tcPr/>
                </a:tc>
                <a:tc>
                  <a:txBody>
                    <a:bodyPr/>
                    <a:lstStyle/>
                    <a:p>
                      <a:pPr algn="ctr"/>
                      <a:endParaRPr lang="en-US" sz="2000" b="1" dirty="0" smtClean="0">
                        <a:solidFill>
                          <a:srgbClr val="FF0000"/>
                        </a:solidFill>
                        <a:latin typeface="Arial" pitchFamily="34" charset="0"/>
                        <a:cs typeface="Arial" pitchFamily="34" charset="0"/>
                      </a:endParaRPr>
                    </a:p>
                    <a:p>
                      <a:pPr algn="ctr"/>
                      <a:r>
                        <a:rPr lang="en-US" sz="2000" b="1" dirty="0" smtClean="0">
                          <a:solidFill>
                            <a:srgbClr val="FF0000"/>
                          </a:solidFill>
                          <a:latin typeface="Arial" pitchFamily="34" charset="0"/>
                          <a:cs typeface="Arial" pitchFamily="34" charset="0"/>
                        </a:rPr>
                        <a:t>40.00</a:t>
                      </a:r>
                      <a:endParaRPr lang="th-TH" sz="2000" b="1" dirty="0">
                        <a:solidFill>
                          <a:srgbClr val="FF0000"/>
                        </a:solidFill>
                        <a:latin typeface="Arial" pitchFamily="34" charset="0"/>
                        <a:cs typeface="AngsanaUPC" pitchFamily="18" charset="-34"/>
                      </a:endParaRPr>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7467600" cy="2616101"/>
          </a:xfrm>
          <a:prstGeom prst="rect">
            <a:avLst/>
          </a:prstGeom>
          <a:noFill/>
        </p:spPr>
        <p:txBody>
          <a:bodyPr wrap="square" rtlCol="0">
            <a:spAutoFit/>
          </a:bodyPr>
          <a:lstStyle/>
          <a:p>
            <a:r>
              <a:rPr lang="th-TH" sz="3600" b="1" dirty="0" smtClean="0">
                <a:solidFill>
                  <a:srgbClr val="FF0000"/>
                </a:solidFill>
                <a:latin typeface="Angsana New" pitchFamily="18" charset="-34"/>
                <a:cs typeface="Angsana New" pitchFamily="18" charset="-34"/>
              </a:rPr>
              <a:t>การนำเสนอข้อมูลในรูปของแผนภูมิและ</a:t>
            </a:r>
            <a:r>
              <a:rPr lang="th-TH" sz="3600" b="1" dirty="0" smtClean="0">
                <a:solidFill>
                  <a:srgbClr val="FF0000"/>
                </a:solidFill>
                <a:latin typeface="Angsana New" pitchFamily="18" charset="-34"/>
                <a:cs typeface="Angsana New" pitchFamily="18" charset="-34"/>
              </a:rPr>
              <a:t>กราฟ</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การ</a:t>
            </a:r>
            <a:r>
              <a:rPr lang="th-TH" sz="3200" b="1" dirty="0" smtClean="0">
                <a:solidFill>
                  <a:srgbClr val="0070C0"/>
                </a:solidFill>
                <a:latin typeface="Angsana New" pitchFamily="18" charset="-34"/>
                <a:cs typeface="Angsana New" pitchFamily="18" charset="-34"/>
              </a:rPr>
              <a:t>นำเสนอข้อมูลในรูปแผนภูมิหรือกราฟมีความนิยมมากในการนำเสนอข้อมูลโดยทั่วไป  เพราะสามารถวิเคราะห์และประมาณการณ์แนวโน้มของข้อมูลที่สังเกตได้อย่างรวดเร็ว ดังภาพ</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test13.jpg"/>
          <p:cNvPicPr>
            <a:picLocks noChangeAspect="1"/>
          </p:cNvPicPr>
          <p:nvPr/>
        </p:nvPicPr>
        <p:blipFill>
          <a:blip r:embed="rId3"/>
          <a:stretch>
            <a:fillRect/>
          </a:stretch>
        </p:blipFill>
        <p:spPr>
          <a:xfrm>
            <a:off x="1" y="228599"/>
            <a:ext cx="9041808" cy="625411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NOx.jpg"/>
          <p:cNvPicPr>
            <a:picLocks noChangeAspect="1"/>
          </p:cNvPicPr>
          <p:nvPr/>
        </p:nvPicPr>
        <p:blipFill>
          <a:blip r:embed="rId3"/>
          <a:stretch>
            <a:fillRect/>
          </a:stretch>
        </p:blipFill>
        <p:spPr>
          <a:xfrm>
            <a:off x="304800" y="304800"/>
            <a:ext cx="8610600" cy="6172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543800" cy="4524315"/>
          </a:xfrm>
          <a:prstGeom prst="rect">
            <a:avLst/>
          </a:prstGeom>
          <a:noFill/>
        </p:spPr>
        <p:txBody>
          <a:bodyPr wrap="square" rtlCol="0">
            <a:spAutoFit/>
          </a:bodyPr>
          <a:lstStyle/>
          <a:p>
            <a:r>
              <a:rPr lang="th-TH" sz="3200" b="1" dirty="0" smtClean="0">
                <a:solidFill>
                  <a:srgbClr val="7030A0"/>
                </a:solidFill>
                <a:latin typeface="Angsana New" pitchFamily="18" charset="-34"/>
                <a:cs typeface="Angsana New" pitchFamily="18" charset="-34"/>
              </a:rPr>
              <a:t>การอธิบายความหมายข้อมูลจาก</a:t>
            </a:r>
            <a:r>
              <a:rPr lang="th-TH" sz="3200" b="1" dirty="0" smtClean="0">
                <a:solidFill>
                  <a:srgbClr val="7030A0"/>
                </a:solidFill>
                <a:latin typeface="Angsana New" pitchFamily="18" charset="-34"/>
                <a:cs typeface="Angsana New" pitchFamily="18" charset="-34"/>
              </a:rPr>
              <a:t>กราฟ </a:t>
            </a:r>
            <a:endParaRPr lang="th-TH" sz="3200" b="1" dirty="0" smtClean="0">
              <a:solidFill>
                <a:srgbClr val="7030A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a:t>
            </a:r>
          </a:p>
          <a:p>
            <a:r>
              <a:rPr lang="th-TH" sz="3200" b="1" dirty="0" smtClean="0">
                <a:solidFill>
                  <a:srgbClr val="0070C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เนื่องจาก</a:t>
            </a:r>
            <a:r>
              <a:rPr lang="th-TH" sz="3200" b="1" dirty="0" smtClean="0">
                <a:solidFill>
                  <a:srgbClr val="0070C0"/>
                </a:solidFill>
                <a:latin typeface="Angsana New" pitchFamily="18" charset="-34"/>
                <a:cs typeface="Angsana New" pitchFamily="18" charset="-34"/>
              </a:rPr>
              <a:t>กระบวนการเรียนรู้ในวิชาฟิสิกส์เน้นการทดลองเป็นส่วนใหญ่ หลักการ  กฎ หรือทฤษฎีต่างๆ จะได้มาจากการวิเคราะห์ผลการทดลอง ซึ่งผลการทดลองที่ได้ออกมามักจะมีความสัมพันธ์กัน ทำให้สามารถนำไปเขียนกราฟเพื่อแสดงความสัมพันธ์ในรูปแบบต่างๆ และหาข้อสรุปของผลการทดลองที่ได้   ดังนั้นจึงจำเป็นที่จะต้องมีมีการทำความเข้าใจเกี่ยวกับการวิเคราะห์และแปลความหมายของกราฟ</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กราฟเส้นตรง.jpg"/>
          <p:cNvPicPr>
            <a:picLocks noChangeAspect="1"/>
          </p:cNvPicPr>
          <p:nvPr/>
        </p:nvPicPr>
        <p:blipFill>
          <a:blip r:embed="rId3"/>
          <a:stretch>
            <a:fillRect/>
          </a:stretch>
        </p:blipFill>
        <p:spPr>
          <a:xfrm>
            <a:off x="0" y="457200"/>
            <a:ext cx="4343400" cy="3871251"/>
          </a:xfrm>
          <a:prstGeom prst="rect">
            <a:avLst/>
          </a:prstGeom>
        </p:spPr>
      </p:pic>
      <p:pic>
        <p:nvPicPr>
          <p:cNvPr id="3" name="รูปภาพ 2" descr="กราฟเส้นตรง1.gif"/>
          <p:cNvPicPr>
            <a:picLocks noChangeAspect="1"/>
          </p:cNvPicPr>
          <p:nvPr/>
        </p:nvPicPr>
        <p:blipFill>
          <a:blip r:embed="rId4"/>
          <a:stretch>
            <a:fillRect/>
          </a:stretch>
        </p:blipFill>
        <p:spPr>
          <a:xfrm>
            <a:off x="4177393" y="381000"/>
            <a:ext cx="4966607" cy="4171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K050005388.jpg"/>
          <p:cNvPicPr>
            <a:picLocks noChangeAspect="1"/>
          </p:cNvPicPr>
          <p:nvPr/>
        </p:nvPicPr>
        <p:blipFill>
          <a:blip r:embed="rId3"/>
          <a:stretch>
            <a:fillRect/>
          </a:stretch>
        </p:blipFill>
        <p:spPr>
          <a:xfrm>
            <a:off x="1295400" y="872895"/>
            <a:ext cx="6835042" cy="453730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พาราโบลา.gif"/>
          <p:cNvPicPr>
            <a:picLocks noChangeAspect="1"/>
          </p:cNvPicPr>
          <p:nvPr/>
        </p:nvPicPr>
        <p:blipFill>
          <a:blip r:embed="rId3"/>
          <a:stretch>
            <a:fillRect/>
          </a:stretch>
        </p:blipFill>
        <p:spPr>
          <a:xfrm>
            <a:off x="1600200" y="381000"/>
            <a:ext cx="6477000" cy="593475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กราฟไฮเปอร์โบลา.jpg"/>
          <p:cNvPicPr>
            <a:picLocks noChangeAspect="1"/>
          </p:cNvPicPr>
          <p:nvPr/>
        </p:nvPicPr>
        <p:blipFill>
          <a:blip r:embed="rId3"/>
          <a:stretch>
            <a:fillRect/>
          </a:stretch>
        </p:blipFill>
        <p:spPr>
          <a:xfrm>
            <a:off x="0" y="381000"/>
            <a:ext cx="9006959" cy="55626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543800" cy="4524315"/>
          </a:xfrm>
          <a:prstGeom prst="rect">
            <a:avLst/>
          </a:prstGeom>
          <a:noFill/>
        </p:spPr>
        <p:txBody>
          <a:bodyPr wrap="square" rtlCol="0">
            <a:spAutoFit/>
          </a:bodyPr>
          <a:lstStyle/>
          <a:p>
            <a:r>
              <a:rPr lang="th-TH" dirty="0" smtClean="0"/>
              <a:t>	</a:t>
            </a:r>
            <a:r>
              <a:rPr lang="th-TH" sz="3200" b="1" dirty="0" smtClean="0">
                <a:solidFill>
                  <a:srgbClr val="7030A0"/>
                </a:solidFill>
                <a:latin typeface="Angsana New" pitchFamily="18" charset="-34"/>
                <a:cs typeface="Angsana New" pitchFamily="18" charset="-34"/>
              </a:rPr>
              <a:t>กราฟ </a:t>
            </a:r>
            <a:r>
              <a:rPr lang="th-TH" sz="3200" b="1" dirty="0" smtClean="0">
                <a:solidFill>
                  <a:srgbClr val="7030A0"/>
                </a:solidFill>
                <a:latin typeface="Angsana New" pitchFamily="18" charset="-34"/>
                <a:cs typeface="Angsana New" pitchFamily="18" charset="-34"/>
              </a:rPr>
              <a:t>คือ รูปที่เขียนขึ้นเพื่อแสดงความสัมพันธ์ระหว่างปริมาณสองปริมาณที่เรียกว่า  ตัวแปร</a:t>
            </a:r>
          </a:p>
          <a:p>
            <a:endParaRPr lang="th-TH" sz="3200" b="1" dirty="0" smtClean="0">
              <a:solidFill>
                <a:srgbClr val="7030A0"/>
              </a:solidFill>
              <a:latin typeface="Angsana New" pitchFamily="18" charset="-34"/>
              <a:cs typeface="Angsana New" pitchFamily="18" charset="-34"/>
            </a:endParaRPr>
          </a:p>
          <a:p>
            <a:r>
              <a:rPr lang="th-TH" sz="3200" b="1" dirty="0" smtClean="0">
                <a:solidFill>
                  <a:srgbClr val="7030A0"/>
                </a:solidFill>
                <a:latin typeface="Angsana New" pitchFamily="18" charset="-34"/>
                <a:cs typeface="Angsana New" pitchFamily="18" charset="-34"/>
              </a:rPr>
              <a:t>	กราฟ</a:t>
            </a:r>
            <a:r>
              <a:rPr lang="th-TH" sz="3200" b="1" dirty="0" smtClean="0">
                <a:solidFill>
                  <a:srgbClr val="7030A0"/>
                </a:solidFill>
                <a:latin typeface="Angsana New" pitchFamily="18" charset="-34"/>
                <a:cs typeface="Angsana New" pitchFamily="18" charset="-34"/>
              </a:rPr>
              <a:t>ที่เราจะศึกษาในระดับนี้เป็นกราฟในระบบพิกัดฉาก มีแกน </a:t>
            </a:r>
            <a:r>
              <a:rPr lang="en-US" sz="3200" b="1" dirty="0" smtClean="0">
                <a:solidFill>
                  <a:srgbClr val="7030A0"/>
                </a:solidFill>
                <a:latin typeface="Angsana New" pitchFamily="18" charset="-34"/>
                <a:cs typeface="Angsana New" pitchFamily="18" charset="-34"/>
              </a:rPr>
              <a:t>x </a:t>
            </a:r>
            <a:r>
              <a:rPr lang="th-TH" sz="3200" b="1" dirty="0" smtClean="0">
                <a:solidFill>
                  <a:srgbClr val="7030A0"/>
                </a:solidFill>
                <a:latin typeface="Angsana New" pitchFamily="18" charset="-34"/>
                <a:cs typeface="Angsana New" pitchFamily="18" charset="-34"/>
              </a:rPr>
              <a:t>เป็นแกนนอนแสดงค่าของตัวแปรอิสระ  และแกน  </a:t>
            </a:r>
            <a:r>
              <a:rPr lang="en-US" sz="3200" b="1" dirty="0" smtClean="0">
                <a:solidFill>
                  <a:srgbClr val="7030A0"/>
                </a:solidFill>
                <a:latin typeface="Angsana New" pitchFamily="18" charset="-34"/>
                <a:cs typeface="Angsana New" pitchFamily="18" charset="-34"/>
              </a:rPr>
              <a:t>y </a:t>
            </a:r>
            <a:r>
              <a:rPr lang="th-TH" sz="3200" b="1" dirty="0" smtClean="0">
                <a:solidFill>
                  <a:srgbClr val="7030A0"/>
                </a:solidFill>
                <a:latin typeface="Angsana New" pitchFamily="18" charset="-34"/>
                <a:cs typeface="Angsana New" pitchFamily="18" charset="-34"/>
              </a:rPr>
              <a:t>เป็นแกนตั้งแสดงค่าของตัวแปรตามที่ได้จากการสังเกต ความสัมพันธ์ของตัวแปรทั้งสองจะแตกต่างกันขึ้นอยู่กับผลการทดลองที่ได้</a:t>
            </a:r>
          </a:p>
          <a:p>
            <a:endParaRPr lang="th-TH" sz="3200" b="1" dirty="0" smtClean="0">
              <a:solidFill>
                <a:srgbClr val="7030A0"/>
              </a:solidFill>
              <a:latin typeface="Angsana New" pitchFamily="18" charset="-34"/>
              <a:cs typeface="Angsana New" pitchFamily="18" charset="-34"/>
            </a:endParaRPr>
          </a:p>
          <a:p>
            <a:r>
              <a:rPr lang="th-TH" sz="3200" b="1" dirty="0" smtClean="0">
                <a:solidFill>
                  <a:srgbClr val="7030A0"/>
                </a:solidFill>
                <a:latin typeface="Angsana New" pitchFamily="18" charset="-34"/>
                <a:cs typeface="Angsana New" pitchFamily="18" charset="-34"/>
              </a:rPr>
              <a:t>ตัวอย่างของกราฟที่นักเรียนจะได้เจอในการเรียนวิชาฟิสิกส์ต่อไปนี้</a:t>
            </a:r>
            <a:endParaRPr lang="th-TH" sz="3200" b="1" dirty="0">
              <a:solidFill>
                <a:srgbClr val="7030A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ลูกศรเชื่อมต่อแบบตรง 2"/>
          <p:cNvCxnSpPr/>
          <p:nvPr/>
        </p:nvCxnSpPr>
        <p:spPr>
          <a:xfrm rot="5400000" flipH="1" flipV="1">
            <a:off x="2362994" y="1980406"/>
            <a:ext cx="2438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ลูกศรเชื่อมต่อแบบตรง 5"/>
          <p:cNvCxnSpPr/>
          <p:nvPr/>
        </p:nvCxnSpPr>
        <p:spPr>
          <a:xfrm>
            <a:off x="3124200" y="2590800"/>
            <a:ext cx="2667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304800"/>
            <a:ext cx="609600" cy="584775"/>
          </a:xfrm>
          <a:prstGeom prst="rect">
            <a:avLst/>
          </a:prstGeom>
          <a:noFill/>
        </p:spPr>
        <p:txBody>
          <a:bodyPr wrap="square" rtlCol="0">
            <a:spAutoFit/>
          </a:bodyPr>
          <a:lstStyle/>
          <a:p>
            <a:r>
              <a:rPr lang="en-US" sz="3200" dirty="0" smtClean="0">
                <a:solidFill>
                  <a:srgbClr val="0070C0"/>
                </a:solidFill>
                <a:latin typeface="Bell MT" pitchFamily="18" charset="0"/>
              </a:rPr>
              <a:t>v</a:t>
            </a:r>
            <a:endParaRPr lang="th-TH" sz="3200" dirty="0">
              <a:solidFill>
                <a:srgbClr val="0070C0"/>
              </a:solidFill>
              <a:latin typeface="Bell MT" pitchFamily="18" charset="0"/>
            </a:endParaRPr>
          </a:p>
        </p:txBody>
      </p:sp>
      <p:sp>
        <p:nvSpPr>
          <p:cNvPr id="11" name="TextBox 10"/>
          <p:cNvSpPr txBox="1"/>
          <p:nvPr/>
        </p:nvSpPr>
        <p:spPr>
          <a:xfrm>
            <a:off x="5791200" y="2362200"/>
            <a:ext cx="609600" cy="584775"/>
          </a:xfrm>
          <a:prstGeom prst="rect">
            <a:avLst/>
          </a:prstGeom>
          <a:noFill/>
        </p:spPr>
        <p:txBody>
          <a:bodyPr wrap="square" rtlCol="0">
            <a:spAutoFit/>
          </a:bodyPr>
          <a:lstStyle/>
          <a:p>
            <a:r>
              <a:rPr lang="en-US" sz="3200" dirty="0" smtClean="0">
                <a:solidFill>
                  <a:srgbClr val="0070C0"/>
                </a:solidFill>
                <a:latin typeface="Bell MT" pitchFamily="18" charset="0"/>
              </a:rPr>
              <a:t>t</a:t>
            </a:r>
            <a:endParaRPr lang="th-TH" sz="3200" dirty="0">
              <a:solidFill>
                <a:srgbClr val="0070C0"/>
              </a:solidFill>
              <a:latin typeface="Bell MT" pitchFamily="18" charset="0"/>
            </a:endParaRPr>
          </a:p>
        </p:txBody>
      </p:sp>
      <p:sp>
        <p:nvSpPr>
          <p:cNvPr id="12" name="TextBox 11"/>
          <p:cNvSpPr txBox="1"/>
          <p:nvPr/>
        </p:nvSpPr>
        <p:spPr>
          <a:xfrm>
            <a:off x="3200400" y="2514600"/>
            <a:ext cx="609600" cy="523220"/>
          </a:xfrm>
          <a:prstGeom prst="rect">
            <a:avLst/>
          </a:prstGeom>
          <a:noFill/>
        </p:spPr>
        <p:txBody>
          <a:bodyPr wrap="square" rtlCol="0">
            <a:spAutoFit/>
          </a:bodyPr>
          <a:lstStyle/>
          <a:p>
            <a:r>
              <a:rPr lang="en-US" dirty="0" smtClean="0">
                <a:solidFill>
                  <a:srgbClr val="0070C0"/>
                </a:solidFill>
                <a:latin typeface="Bell MT" pitchFamily="18" charset="0"/>
              </a:rPr>
              <a:t>0</a:t>
            </a:r>
            <a:endParaRPr lang="th-TH" dirty="0">
              <a:solidFill>
                <a:srgbClr val="0070C0"/>
              </a:solidFill>
              <a:latin typeface="Bell MT" pitchFamily="18" charset="0"/>
            </a:endParaRPr>
          </a:p>
        </p:txBody>
      </p:sp>
      <p:cxnSp>
        <p:nvCxnSpPr>
          <p:cNvPr id="14" name="ตัวเชื่อมต่อตรง 13"/>
          <p:cNvCxnSpPr/>
          <p:nvPr/>
        </p:nvCxnSpPr>
        <p:spPr>
          <a:xfrm rot="5400000" flipH="1" flipV="1">
            <a:off x="3543300" y="952500"/>
            <a:ext cx="1676400" cy="16002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 y="3657600"/>
            <a:ext cx="7239000" cy="1569660"/>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	จาก</a:t>
            </a:r>
            <a:r>
              <a:rPr lang="th-TH" sz="3200" b="1" dirty="0" smtClean="0">
                <a:solidFill>
                  <a:srgbClr val="FF0000"/>
                </a:solidFill>
                <a:latin typeface="Angsana New" pitchFamily="18" charset="-34"/>
                <a:cs typeface="Angsana New" pitchFamily="18" charset="-34"/>
              </a:rPr>
              <a:t>กราฟ </a:t>
            </a:r>
            <a:r>
              <a:rPr lang="th-TH" sz="3200" b="1" dirty="0" smtClean="0">
                <a:solidFill>
                  <a:srgbClr val="7030A0"/>
                </a:solidFill>
                <a:latin typeface="Angsana New" pitchFamily="18" charset="-34"/>
                <a:cs typeface="Angsana New" pitchFamily="18" charset="-34"/>
              </a:rPr>
              <a:t>แสดงความสัมพันธ์ของเวลากับอัตราเร็วของวัตถุที่ตกอิสระสู่พื้นโลก ซึ่งเห็นได้ว่าเมื่อเวลาผ่านไป อัตราเร็วของวัตถุที่ตกลงสู่พื้นโลกจะมากขึ้นเรื่อยๆ</a:t>
            </a:r>
            <a:endParaRPr lang="th-TH" sz="3200" b="1" dirty="0">
              <a:solidFill>
                <a:srgbClr val="7030A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ลูกศรเชื่อมต่อแบบตรง 1"/>
          <p:cNvCxnSpPr/>
          <p:nvPr/>
        </p:nvCxnSpPr>
        <p:spPr>
          <a:xfrm rot="5400000" flipH="1" flipV="1">
            <a:off x="2362994" y="1980406"/>
            <a:ext cx="2438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ลูกศรเชื่อมต่อแบบตรง 2"/>
          <p:cNvCxnSpPr/>
          <p:nvPr/>
        </p:nvCxnSpPr>
        <p:spPr>
          <a:xfrm>
            <a:off x="3124200" y="2590800"/>
            <a:ext cx="2667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29000" y="304800"/>
            <a:ext cx="609600" cy="584775"/>
          </a:xfrm>
          <a:prstGeom prst="rect">
            <a:avLst/>
          </a:prstGeom>
          <a:noFill/>
        </p:spPr>
        <p:txBody>
          <a:bodyPr wrap="square" rtlCol="0">
            <a:spAutoFit/>
          </a:bodyPr>
          <a:lstStyle/>
          <a:p>
            <a:r>
              <a:rPr lang="en-US" sz="3200" dirty="0" smtClean="0">
                <a:solidFill>
                  <a:srgbClr val="0070C0"/>
                </a:solidFill>
                <a:latin typeface="Bell MT" pitchFamily="18" charset="0"/>
              </a:rPr>
              <a:t>v</a:t>
            </a:r>
            <a:endParaRPr lang="th-TH" sz="3200" dirty="0">
              <a:solidFill>
                <a:srgbClr val="0070C0"/>
              </a:solidFill>
              <a:latin typeface="Bell MT" pitchFamily="18" charset="0"/>
            </a:endParaRPr>
          </a:p>
        </p:txBody>
      </p:sp>
      <p:sp>
        <p:nvSpPr>
          <p:cNvPr id="5" name="TextBox 4"/>
          <p:cNvSpPr txBox="1"/>
          <p:nvPr/>
        </p:nvSpPr>
        <p:spPr>
          <a:xfrm>
            <a:off x="5791200" y="2362200"/>
            <a:ext cx="609600" cy="584775"/>
          </a:xfrm>
          <a:prstGeom prst="rect">
            <a:avLst/>
          </a:prstGeom>
          <a:noFill/>
        </p:spPr>
        <p:txBody>
          <a:bodyPr wrap="square" rtlCol="0">
            <a:spAutoFit/>
          </a:bodyPr>
          <a:lstStyle/>
          <a:p>
            <a:r>
              <a:rPr lang="en-US" sz="3200" dirty="0" smtClean="0">
                <a:solidFill>
                  <a:srgbClr val="0070C0"/>
                </a:solidFill>
                <a:latin typeface="Bell MT" pitchFamily="18" charset="0"/>
              </a:rPr>
              <a:t>t</a:t>
            </a:r>
            <a:endParaRPr lang="th-TH" sz="3200" dirty="0">
              <a:solidFill>
                <a:srgbClr val="0070C0"/>
              </a:solidFill>
              <a:latin typeface="Bell MT" pitchFamily="18" charset="0"/>
            </a:endParaRPr>
          </a:p>
        </p:txBody>
      </p:sp>
      <p:sp>
        <p:nvSpPr>
          <p:cNvPr id="6" name="TextBox 5"/>
          <p:cNvSpPr txBox="1"/>
          <p:nvPr/>
        </p:nvSpPr>
        <p:spPr>
          <a:xfrm>
            <a:off x="3200400" y="2514600"/>
            <a:ext cx="609600" cy="523220"/>
          </a:xfrm>
          <a:prstGeom prst="rect">
            <a:avLst/>
          </a:prstGeom>
          <a:noFill/>
        </p:spPr>
        <p:txBody>
          <a:bodyPr wrap="square" rtlCol="0">
            <a:spAutoFit/>
          </a:bodyPr>
          <a:lstStyle/>
          <a:p>
            <a:r>
              <a:rPr lang="en-US" dirty="0" smtClean="0">
                <a:solidFill>
                  <a:srgbClr val="0070C0"/>
                </a:solidFill>
                <a:latin typeface="Bell MT" pitchFamily="18" charset="0"/>
              </a:rPr>
              <a:t>0</a:t>
            </a:r>
            <a:endParaRPr lang="th-TH" dirty="0">
              <a:solidFill>
                <a:srgbClr val="0070C0"/>
              </a:solidFill>
              <a:latin typeface="Bell MT" pitchFamily="18" charset="0"/>
            </a:endParaRPr>
          </a:p>
        </p:txBody>
      </p:sp>
      <p:sp>
        <p:nvSpPr>
          <p:cNvPr id="7" name="TextBox 6"/>
          <p:cNvSpPr txBox="1"/>
          <p:nvPr/>
        </p:nvSpPr>
        <p:spPr>
          <a:xfrm>
            <a:off x="1066800" y="3429000"/>
            <a:ext cx="7391400" cy="2062103"/>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a:t>
            </a:r>
            <a:r>
              <a:rPr lang="th-TH" sz="3200" b="1" dirty="0" smtClean="0">
                <a:solidFill>
                  <a:srgbClr val="FF0000"/>
                </a:solidFill>
                <a:latin typeface="Angsana New" pitchFamily="18" charset="-34"/>
                <a:cs typeface="Angsana New" pitchFamily="18" charset="-34"/>
              </a:rPr>
              <a:t>จาก</a:t>
            </a:r>
            <a:r>
              <a:rPr lang="th-TH" sz="3200" b="1" dirty="0" smtClean="0">
                <a:solidFill>
                  <a:srgbClr val="FF0000"/>
                </a:solidFill>
                <a:latin typeface="Angsana New" pitchFamily="18" charset="-34"/>
                <a:cs typeface="Angsana New" pitchFamily="18" charset="-34"/>
              </a:rPr>
              <a:t>กราฟ </a:t>
            </a:r>
            <a:r>
              <a:rPr lang="th-TH" sz="3200" b="1" dirty="0" smtClean="0">
                <a:solidFill>
                  <a:srgbClr val="0070C0"/>
                </a:solidFill>
                <a:latin typeface="Angsana New" pitchFamily="18" charset="-34"/>
                <a:cs typeface="Angsana New" pitchFamily="18" charset="-34"/>
              </a:rPr>
              <a:t>แสดงความสัมพันธ์ของเวลากับระยะทางที่บันทึกจากรถคันหนึ่งที่กำลังเคลื่อนที่อยู่ ซึ่งเห็นได้ว่า เมื่อเวลาผ่านไปนานมากขึ้น ระยะทางที่รถเคลื่อนที่ได้ก็มากขึ้นเรื่อยๆ อย่างรวดเร็ว ตามเส้นกราฟที่บันทึกได้</a:t>
            </a:r>
            <a:endParaRPr lang="th-TH" sz="3200" b="1" dirty="0">
              <a:solidFill>
                <a:srgbClr val="0070C0"/>
              </a:solidFill>
              <a:latin typeface="Angsana New" pitchFamily="18" charset="-34"/>
              <a:cs typeface="Angsana New" pitchFamily="18" charset="-34"/>
            </a:endParaRPr>
          </a:p>
        </p:txBody>
      </p:sp>
      <p:sp>
        <p:nvSpPr>
          <p:cNvPr id="11" name="รูปแบบอิสระ 10"/>
          <p:cNvSpPr/>
          <p:nvPr/>
        </p:nvSpPr>
        <p:spPr>
          <a:xfrm>
            <a:off x="3582649" y="1064302"/>
            <a:ext cx="1603948" cy="1499016"/>
          </a:xfrm>
          <a:custGeom>
            <a:avLst/>
            <a:gdLst>
              <a:gd name="connsiteX0" fmla="*/ 0 w 1603948"/>
              <a:gd name="connsiteY0" fmla="*/ 1499016 h 1499016"/>
              <a:gd name="connsiteX1" fmla="*/ 974361 w 1603948"/>
              <a:gd name="connsiteY1" fmla="*/ 1124262 h 1499016"/>
              <a:gd name="connsiteX2" fmla="*/ 1603948 w 1603948"/>
              <a:gd name="connsiteY2" fmla="*/ 0 h 1499016"/>
            </a:gdLst>
            <a:ahLst/>
            <a:cxnLst>
              <a:cxn ang="0">
                <a:pos x="connsiteX0" y="connsiteY0"/>
              </a:cxn>
              <a:cxn ang="0">
                <a:pos x="connsiteX1" y="connsiteY1"/>
              </a:cxn>
              <a:cxn ang="0">
                <a:pos x="connsiteX2" y="connsiteY2"/>
              </a:cxn>
            </a:cxnLst>
            <a:rect l="l" t="t" r="r" b="b"/>
            <a:pathLst>
              <a:path w="1603948" h="1499016">
                <a:moveTo>
                  <a:pt x="0" y="1499016"/>
                </a:moveTo>
                <a:cubicBezTo>
                  <a:pt x="353518" y="1436557"/>
                  <a:pt x="707036" y="1374098"/>
                  <a:pt x="974361" y="1124262"/>
                </a:cubicBezTo>
                <a:cubicBezTo>
                  <a:pt x="1241686" y="874426"/>
                  <a:pt x="1422817" y="437213"/>
                  <a:pt x="1603948" y="0"/>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ลูกศรเชื่อมต่อแบบตรง 1"/>
          <p:cNvCxnSpPr/>
          <p:nvPr/>
        </p:nvCxnSpPr>
        <p:spPr>
          <a:xfrm>
            <a:off x="3124200" y="2590800"/>
            <a:ext cx="2667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ลูกศรเชื่อมต่อแบบตรง 2"/>
          <p:cNvCxnSpPr/>
          <p:nvPr/>
        </p:nvCxnSpPr>
        <p:spPr>
          <a:xfrm rot="5400000" flipH="1" flipV="1">
            <a:off x="2362994" y="1980406"/>
            <a:ext cx="2438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52800" y="304800"/>
            <a:ext cx="609600" cy="584775"/>
          </a:xfrm>
          <a:prstGeom prst="rect">
            <a:avLst/>
          </a:prstGeom>
          <a:noFill/>
        </p:spPr>
        <p:txBody>
          <a:bodyPr wrap="square" rtlCol="0">
            <a:spAutoFit/>
          </a:bodyPr>
          <a:lstStyle/>
          <a:p>
            <a:r>
              <a:rPr lang="en-US" sz="3200" dirty="0" smtClean="0">
                <a:solidFill>
                  <a:srgbClr val="0070C0"/>
                </a:solidFill>
                <a:latin typeface="Bell MT" pitchFamily="18" charset="0"/>
              </a:rPr>
              <a:t>v</a:t>
            </a:r>
            <a:endParaRPr lang="th-TH" sz="3200" dirty="0">
              <a:solidFill>
                <a:srgbClr val="0070C0"/>
              </a:solidFill>
              <a:latin typeface="Bell MT" pitchFamily="18" charset="0"/>
            </a:endParaRPr>
          </a:p>
        </p:txBody>
      </p:sp>
      <p:sp>
        <p:nvSpPr>
          <p:cNvPr id="5" name="TextBox 4"/>
          <p:cNvSpPr txBox="1"/>
          <p:nvPr/>
        </p:nvSpPr>
        <p:spPr>
          <a:xfrm>
            <a:off x="5791200" y="2362200"/>
            <a:ext cx="609600" cy="584775"/>
          </a:xfrm>
          <a:prstGeom prst="rect">
            <a:avLst/>
          </a:prstGeom>
          <a:noFill/>
        </p:spPr>
        <p:txBody>
          <a:bodyPr wrap="square" rtlCol="0">
            <a:spAutoFit/>
          </a:bodyPr>
          <a:lstStyle/>
          <a:p>
            <a:r>
              <a:rPr lang="en-US" sz="3200" dirty="0" smtClean="0">
                <a:solidFill>
                  <a:srgbClr val="0070C0"/>
                </a:solidFill>
                <a:latin typeface="Bell MT" pitchFamily="18" charset="0"/>
              </a:rPr>
              <a:t>t</a:t>
            </a:r>
            <a:endParaRPr lang="th-TH" sz="3200" dirty="0">
              <a:solidFill>
                <a:srgbClr val="0070C0"/>
              </a:solidFill>
              <a:latin typeface="Bell MT" pitchFamily="18" charset="0"/>
            </a:endParaRPr>
          </a:p>
        </p:txBody>
      </p:sp>
      <p:sp>
        <p:nvSpPr>
          <p:cNvPr id="6" name="TextBox 5"/>
          <p:cNvSpPr txBox="1"/>
          <p:nvPr/>
        </p:nvSpPr>
        <p:spPr>
          <a:xfrm>
            <a:off x="3200400" y="2514600"/>
            <a:ext cx="609600" cy="584775"/>
          </a:xfrm>
          <a:prstGeom prst="rect">
            <a:avLst/>
          </a:prstGeom>
          <a:noFill/>
        </p:spPr>
        <p:txBody>
          <a:bodyPr wrap="square" rtlCol="0">
            <a:spAutoFit/>
          </a:bodyPr>
          <a:lstStyle/>
          <a:p>
            <a:r>
              <a:rPr lang="en-US" sz="3200" dirty="0" smtClean="0">
                <a:solidFill>
                  <a:srgbClr val="0070C0"/>
                </a:solidFill>
                <a:latin typeface="Bell MT" pitchFamily="18" charset="0"/>
              </a:rPr>
              <a:t>0</a:t>
            </a:r>
            <a:endParaRPr lang="th-TH" sz="3200" dirty="0">
              <a:solidFill>
                <a:srgbClr val="0070C0"/>
              </a:solidFill>
              <a:latin typeface="Bell MT" pitchFamily="18" charset="0"/>
            </a:endParaRPr>
          </a:p>
        </p:txBody>
      </p:sp>
      <p:sp>
        <p:nvSpPr>
          <p:cNvPr id="7" name="TextBox 6"/>
          <p:cNvSpPr txBox="1"/>
          <p:nvPr/>
        </p:nvSpPr>
        <p:spPr>
          <a:xfrm>
            <a:off x="1143000" y="3429000"/>
            <a:ext cx="7162800" cy="1569660"/>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a:t>
            </a:r>
            <a:r>
              <a:rPr lang="th-TH" sz="3200" b="1" dirty="0" smtClean="0">
                <a:solidFill>
                  <a:srgbClr val="FF0000"/>
                </a:solidFill>
                <a:latin typeface="Angsana New" pitchFamily="18" charset="-34"/>
                <a:cs typeface="Angsana New" pitchFamily="18" charset="-34"/>
              </a:rPr>
              <a:t>จาก</a:t>
            </a:r>
            <a:r>
              <a:rPr lang="th-TH" sz="3200" b="1" dirty="0" smtClean="0">
                <a:solidFill>
                  <a:srgbClr val="FF0000"/>
                </a:solidFill>
                <a:latin typeface="Angsana New" pitchFamily="18" charset="-34"/>
                <a:cs typeface="Angsana New" pitchFamily="18" charset="-34"/>
              </a:rPr>
              <a:t>กราฟ </a:t>
            </a:r>
            <a:r>
              <a:rPr lang="th-TH" sz="3200" b="1" dirty="0" smtClean="0">
                <a:solidFill>
                  <a:srgbClr val="0070C0"/>
                </a:solidFill>
                <a:latin typeface="Angsana New" pitchFamily="18" charset="-34"/>
                <a:cs typeface="Angsana New" pitchFamily="18" charset="-34"/>
              </a:rPr>
              <a:t>แสดงความสัมพันธ์ของเวลากับอัตราเร็วของรถคันหนึ่งที่กำลังห้ามล้อจนกระทั่งรถหยุด ซึ่งเห็นได้ว่าเมื่อเวลาผ่านไป อัตราเร็วของรถก็ค่อยๆ ลดลงจนท้ายที่สุดรถจะหยุดนิ่ง</a:t>
            </a:r>
            <a:endParaRPr lang="th-TH" sz="3200" b="1" dirty="0">
              <a:solidFill>
                <a:srgbClr val="0070C0"/>
              </a:solidFill>
              <a:latin typeface="Angsana New" pitchFamily="18" charset="-34"/>
              <a:cs typeface="Angsana New" pitchFamily="18" charset="-34"/>
            </a:endParaRPr>
          </a:p>
        </p:txBody>
      </p:sp>
      <p:cxnSp>
        <p:nvCxnSpPr>
          <p:cNvPr id="8" name="ตัวเชื่อมต่อตรง 7"/>
          <p:cNvCxnSpPr/>
          <p:nvPr/>
        </p:nvCxnSpPr>
        <p:spPr>
          <a:xfrm rot="10800000">
            <a:off x="3581400" y="1295400"/>
            <a:ext cx="1752600" cy="12954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6629400" cy="646331"/>
          </a:xfrm>
          <a:prstGeom prst="rect">
            <a:avLst/>
          </a:prstGeom>
          <a:noFill/>
        </p:spPr>
        <p:txBody>
          <a:bodyPr wrap="square" rtlCol="0">
            <a:spAutoFit/>
          </a:bodyPr>
          <a:lstStyle/>
          <a:p>
            <a:pPr algn="ctr"/>
            <a:r>
              <a:rPr lang="th-TH" sz="3600" b="1" dirty="0">
                <a:solidFill>
                  <a:srgbClr val="FF0000"/>
                </a:solidFill>
                <a:cs typeface="JasmineUPC" pitchFamily="18" charset="-34"/>
              </a:rPr>
              <a:t>กระบวนการวัดเกี่ยวข้องกับสิ่งสำคัญ </a:t>
            </a:r>
            <a:endParaRPr lang="th-TH" sz="3600" dirty="0">
              <a:solidFill>
                <a:srgbClr val="FF0000"/>
              </a:solidFill>
              <a:cs typeface="JasmineUPC" pitchFamily="18" charset="-34"/>
            </a:endParaRPr>
          </a:p>
        </p:txBody>
      </p:sp>
      <p:sp>
        <p:nvSpPr>
          <p:cNvPr id="3" name="TextBox 2"/>
          <p:cNvSpPr txBox="1"/>
          <p:nvPr/>
        </p:nvSpPr>
        <p:spPr>
          <a:xfrm>
            <a:off x="914400" y="1447800"/>
            <a:ext cx="7467600" cy="4031873"/>
          </a:xfrm>
          <a:prstGeom prst="rect">
            <a:avLst/>
          </a:prstGeom>
          <a:noFill/>
        </p:spPr>
        <p:txBody>
          <a:bodyPr wrap="square" rtlCol="0">
            <a:spAutoFit/>
          </a:bodyPr>
          <a:lstStyle/>
          <a:p>
            <a:r>
              <a:rPr lang="th-TH" b="1" dirty="0" smtClean="0"/>
              <a:t>	</a:t>
            </a:r>
            <a:r>
              <a:rPr lang="en-US" sz="3200" b="1" dirty="0" smtClean="0">
                <a:solidFill>
                  <a:srgbClr val="FF0000"/>
                </a:solidFill>
                <a:latin typeface="Angsana New" pitchFamily="18" charset="-34"/>
                <a:cs typeface="Angsana New" pitchFamily="18" charset="-34"/>
              </a:rPr>
              <a:t>1.</a:t>
            </a:r>
            <a:r>
              <a:rPr lang="th-TH" sz="3200" b="1" dirty="0" smtClean="0">
                <a:solidFill>
                  <a:srgbClr val="FF0000"/>
                </a:solidFill>
                <a:latin typeface="Angsana New" pitchFamily="18" charset="-34"/>
                <a:cs typeface="Angsana New" pitchFamily="18" charset="-34"/>
              </a:rPr>
              <a:t>ผู้</a:t>
            </a:r>
            <a:r>
              <a:rPr lang="th-TH" sz="3200" b="1" dirty="0">
                <a:solidFill>
                  <a:srgbClr val="FF0000"/>
                </a:solidFill>
                <a:latin typeface="Angsana New" pitchFamily="18" charset="-34"/>
                <a:cs typeface="Angsana New" pitchFamily="18" charset="-34"/>
              </a:rPr>
              <a:t>วัด </a:t>
            </a:r>
            <a:r>
              <a:rPr lang="th-TH" sz="3200" b="1" dirty="0">
                <a:solidFill>
                  <a:srgbClr val="0070C0"/>
                </a:solidFill>
                <a:latin typeface="Angsana New" pitchFamily="18" charset="-34"/>
                <a:cs typeface="Angsana New" pitchFamily="18" charset="-34"/>
              </a:rPr>
              <a:t>จะต้องมีความรู้ความเข้าใจ เกี่ยวกับปริมาณที่ต้องการวัด เครื่องมือที่จะใช้วัด วิธีการและเทคนิคในการวัด รวมทั้งอิทธิพลของสิ่งแวดล้อม ขณะทำการวัด ความผิดพลาดในผลการวัด มักเกิดจากความบกพร่อง ของผู้ทำการวัด เช่น ไม่มีความรู้ความเข้าใจ ในธรรมชาติของปริมาณที่จะวัด เลือกใช้เครื่องมือวัดที่ไม่เหมาะสม ใช้เครื่องมือไม่ถูกวิธี ประมาทหรือเลินเล่อในการวัด เป็นต้น ข้อบกพร่องเหล่านี้ อยู่ในขอบเขตที่จะปรับปรุงแก้ไขได้ จึงไม่อาจนำมาเป็นข้ออ้าง เพื่อปรับแก้ความผิดพลาดในผลการวัด</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7467600" cy="2616101"/>
          </a:xfrm>
          <a:prstGeom prst="rect">
            <a:avLst/>
          </a:prstGeom>
          <a:noFill/>
        </p:spPr>
        <p:txBody>
          <a:bodyPr wrap="square" rtlCol="0">
            <a:spAutoFit/>
          </a:bodyPr>
          <a:lstStyle/>
          <a:p>
            <a:r>
              <a:rPr lang="th-TH" sz="3600" b="1" dirty="0" smtClean="0">
                <a:solidFill>
                  <a:srgbClr val="0070C0"/>
                </a:solidFill>
                <a:latin typeface="Angsana New" pitchFamily="18" charset="-34"/>
                <a:cs typeface="Angsana New" pitchFamily="18" charset="-34"/>
              </a:rPr>
              <a:t>	</a:t>
            </a:r>
            <a:r>
              <a:rPr lang="en-US" sz="3600" b="1" dirty="0" smtClean="0">
                <a:solidFill>
                  <a:srgbClr val="FF0000"/>
                </a:solidFill>
                <a:latin typeface="Angsana New" pitchFamily="18" charset="-34"/>
                <a:cs typeface="Angsana New" pitchFamily="18" charset="-34"/>
              </a:rPr>
              <a:t>2.</a:t>
            </a:r>
            <a:r>
              <a:rPr lang="th-TH" sz="3200" b="1" dirty="0" smtClean="0">
                <a:solidFill>
                  <a:srgbClr val="FF0000"/>
                </a:solidFill>
                <a:latin typeface="Angsana New" pitchFamily="18" charset="-34"/>
                <a:cs typeface="Angsana New" pitchFamily="18" charset="-34"/>
              </a:rPr>
              <a:t>เครื่องมือ</a:t>
            </a:r>
            <a:r>
              <a:rPr lang="th-TH" sz="3200" b="1" dirty="0">
                <a:solidFill>
                  <a:srgbClr val="FF0000"/>
                </a:solidFill>
                <a:latin typeface="Angsana New" pitchFamily="18" charset="-34"/>
                <a:cs typeface="Angsana New" pitchFamily="18" charset="-34"/>
              </a:rPr>
              <a:t>ที่ใช้วัด </a:t>
            </a:r>
            <a:r>
              <a:rPr lang="th-TH" sz="3200" b="1" dirty="0">
                <a:solidFill>
                  <a:srgbClr val="0070C0"/>
                </a:solidFill>
                <a:latin typeface="Angsana New" pitchFamily="18" charset="-34"/>
                <a:cs typeface="Angsana New" pitchFamily="18" charset="-34"/>
              </a:rPr>
              <a:t>ควรอยู่ในสภาพที่ใช้งานได้ตามปกติ (ไม่มีส่วนหนึ่งใดชำรุด) โดยทั่วไปแล้ว ก่อนและหลังการทำการวัด ผู้ใช้เครื่องวัด จะต้องตรวจสอบสภาพพร้อม ที่จะใช้งานได้ของเครื่องวัดเสมอ เพื่อเป็นสิ่งยืนยันว่า ผลการวัดที่ได้มาจากเครื่องวัด ที่อยู่ในสภาพใช้งานได้ดี</a:t>
            </a:r>
          </a:p>
        </p:txBody>
      </p:sp>
      <p:pic>
        <p:nvPicPr>
          <p:cNvPr id="3" name="รูปภาพ 2" descr="illegalscale1.jpg"/>
          <p:cNvPicPr>
            <a:picLocks noChangeAspect="1"/>
          </p:cNvPicPr>
          <p:nvPr/>
        </p:nvPicPr>
        <p:blipFill>
          <a:blip r:embed="rId3"/>
          <a:stretch>
            <a:fillRect/>
          </a:stretch>
        </p:blipFill>
        <p:spPr>
          <a:xfrm>
            <a:off x="5334000" y="2590800"/>
            <a:ext cx="3175000" cy="3822700"/>
          </a:xfrm>
          <a:prstGeom prst="rect">
            <a:avLst/>
          </a:prstGeom>
        </p:spPr>
      </p:pic>
      <p:pic>
        <p:nvPicPr>
          <p:cNvPr id="4" name="รูปภาพ 3" descr="Magnets.jpg"/>
          <p:cNvPicPr>
            <a:picLocks noChangeAspect="1"/>
          </p:cNvPicPr>
          <p:nvPr/>
        </p:nvPicPr>
        <p:blipFill>
          <a:blip r:embed="rId4"/>
          <a:stretch>
            <a:fillRect/>
          </a:stretch>
        </p:blipFill>
        <p:spPr>
          <a:xfrm>
            <a:off x="990600" y="3190231"/>
            <a:ext cx="3505200" cy="2943869"/>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7391400" cy="1754326"/>
          </a:xfrm>
          <a:prstGeom prst="rect">
            <a:avLst/>
          </a:prstGeom>
          <a:noFill/>
        </p:spPr>
        <p:txBody>
          <a:bodyPr wrap="square" rtlCol="0">
            <a:spAutoFit/>
          </a:bodyPr>
          <a:lstStyle/>
          <a:p>
            <a:r>
              <a:rPr lang="en-US" sz="3600" b="1" dirty="0" smtClean="0">
                <a:solidFill>
                  <a:srgbClr val="0070C0"/>
                </a:solidFill>
                <a:latin typeface="Angsana New" pitchFamily="18" charset="-34"/>
                <a:cs typeface="Angsana New" pitchFamily="18" charset="-34"/>
              </a:rPr>
              <a:t>	</a:t>
            </a:r>
            <a:r>
              <a:rPr lang="en-US" sz="3600" b="1" dirty="0" smtClean="0">
                <a:solidFill>
                  <a:srgbClr val="FF0000"/>
                </a:solidFill>
                <a:latin typeface="Angsana New" pitchFamily="18" charset="-34"/>
                <a:cs typeface="Angsana New" pitchFamily="18" charset="-34"/>
              </a:rPr>
              <a:t>3.</a:t>
            </a:r>
            <a:r>
              <a:rPr lang="th-TH" sz="3600" b="1" dirty="0" smtClean="0">
                <a:solidFill>
                  <a:srgbClr val="FF0000"/>
                </a:solidFill>
                <a:latin typeface="Angsana New" pitchFamily="18" charset="-34"/>
                <a:cs typeface="Angsana New" pitchFamily="18" charset="-34"/>
              </a:rPr>
              <a:t>ปริมาณ</a:t>
            </a:r>
            <a:r>
              <a:rPr lang="th-TH" sz="3600" b="1" dirty="0">
                <a:solidFill>
                  <a:srgbClr val="FF0000"/>
                </a:solidFill>
                <a:latin typeface="Angsana New" pitchFamily="18" charset="-34"/>
                <a:cs typeface="Angsana New" pitchFamily="18" charset="-34"/>
              </a:rPr>
              <a:t>ที่จะวัด </a:t>
            </a:r>
            <a:r>
              <a:rPr lang="th-TH" sz="3600" b="1" dirty="0">
                <a:solidFill>
                  <a:srgbClr val="0070C0"/>
                </a:solidFill>
                <a:latin typeface="Angsana New" pitchFamily="18" charset="-34"/>
                <a:cs typeface="Angsana New" pitchFamily="18" charset="-34"/>
              </a:rPr>
              <a:t>มีความสำคัญ ต่อการออกแบบวิธีการวัด การวัดกระทำกับผลการวัด รวมทั้งการแปลความหมาย ของผลการวัดปริมาณนั้น ๆ</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924800" cy="5509200"/>
          </a:xfrm>
          <a:prstGeom prst="rect">
            <a:avLst/>
          </a:prstGeom>
          <a:noFill/>
        </p:spPr>
        <p:txBody>
          <a:bodyPr wrap="square" rtlCol="0">
            <a:spAutoFit/>
          </a:bodyPr>
          <a:lstStyle/>
          <a:p>
            <a:r>
              <a:rPr lang="en-US" sz="3200" b="1" dirty="0" smtClean="0">
                <a:solidFill>
                  <a:srgbClr val="0070C0"/>
                </a:solidFill>
                <a:latin typeface="Angsana New" pitchFamily="18" charset="-34"/>
                <a:cs typeface="Angsana New" pitchFamily="18" charset="-34"/>
              </a:rPr>
              <a:t>	</a:t>
            </a:r>
            <a:r>
              <a:rPr lang="en-US" sz="3200" b="1" dirty="0" smtClean="0">
                <a:solidFill>
                  <a:srgbClr val="FF0000"/>
                </a:solidFill>
                <a:latin typeface="Angsana New" pitchFamily="18" charset="-34"/>
                <a:cs typeface="Angsana New" pitchFamily="18" charset="-34"/>
              </a:rPr>
              <a:t>4.</a:t>
            </a:r>
            <a:r>
              <a:rPr lang="th-TH" sz="3200" b="1" dirty="0" smtClean="0">
                <a:solidFill>
                  <a:srgbClr val="FF0000"/>
                </a:solidFill>
                <a:latin typeface="Angsana New" pitchFamily="18" charset="-34"/>
                <a:cs typeface="Angsana New" pitchFamily="18" charset="-34"/>
              </a:rPr>
              <a:t>สิ่งแวดล้อม</a:t>
            </a:r>
            <a:r>
              <a:rPr lang="th-TH" sz="3200" b="1" dirty="0">
                <a:solidFill>
                  <a:srgbClr val="FF0000"/>
                </a:solidFill>
                <a:latin typeface="Angsana New" pitchFamily="18" charset="-34"/>
                <a:cs typeface="Angsana New" pitchFamily="18" charset="-34"/>
              </a:rPr>
              <a:t>ขณะวัด </a:t>
            </a:r>
            <a:r>
              <a:rPr lang="th-TH" sz="3200" b="1" dirty="0">
                <a:solidFill>
                  <a:srgbClr val="0070C0"/>
                </a:solidFill>
                <a:latin typeface="Angsana New" pitchFamily="18" charset="-34"/>
                <a:cs typeface="Angsana New" pitchFamily="18" charset="-34"/>
              </a:rPr>
              <a:t>ซึ่งอาจมีผลต่อการวัดได้แก่ สิ่งแวดล้อมตามธรรมชาติ เช่น แสงแดด ลม ฝน อุณหภูมิ ความดันบรรยากาศ ความชื้น สนามแม่เหล็กไฟฟ้า เป็นต้น และ สิ่งแวดล้อมเฉพาะกรณี เช่น การสั่นสะเทือน เนื่องจากขบวนรถบรรทุก แล่นผ่านห้องทดลอง การรบกวนจากสนามแม่เหล็ก จากแท่งแม่เหล็ก ในลิ้นชักโต๊ะทดลอง เสียงรบกวนจากการซ้อมดนตรี ในห้องข้างเคียง เป็นต้น ผู้ทำการวัด จะต้องศึกษาให้แน่ใจว่า สิ่งแวดล้อมใดบ้าง ที่มีผลต่อการวัด และปริมาณการรบกวนมากน้อยเพียงใด ทั้งนี้เพื่อหาวิธี ควบคุมสิ่งแวดล้อมเหล่านั้น ให้รบกวนผลการวัดน้อยที่สุด หรืออาจวิเคราะห์ หาปริมาณปรับแก้ (</a:t>
            </a:r>
            <a:r>
              <a:rPr lang="en-US" sz="3200" b="1" dirty="0">
                <a:solidFill>
                  <a:srgbClr val="0070C0"/>
                </a:solidFill>
                <a:latin typeface="Angsana New" pitchFamily="18" charset="-34"/>
                <a:cs typeface="Angsana New" pitchFamily="18" charset="-34"/>
              </a:rPr>
              <a:t>Correction term) </a:t>
            </a:r>
            <a:r>
              <a:rPr lang="th-TH" sz="3200" b="1" dirty="0">
                <a:solidFill>
                  <a:srgbClr val="0070C0"/>
                </a:solidFill>
                <a:latin typeface="Angsana New" pitchFamily="18" charset="-34"/>
                <a:cs typeface="Angsana New" pitchFamily="18" charset="-34"/>
              </a:rPr>
              <a:t>เพื่อเปลี่ยนข้อมูลดิบ จากการวัด ให้เป็นผลการวัด ที่ปราศจากการรบกวน จากสิ่งแวดล้อม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800px-Solar_sys.jpg"/>
          <p:cNvPicPr>
            <a:picLocks noChangeAspect="1"/>
          </p:cNvPicPr>
          <p:nvPr/>
        </p:nvPicPr>
        <p:blipFill>
          <a:blip r:embed="rId3"/>
          <a:stretch>
            <a:fillRect/>
          </a:stretch>
        </p:blipFill>
        <p:spPr>
          <a:xfrm>
            <a:off x="304800" y="609600"/>
            <a:ext cx="8513170" cy="534733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924800" cy="5509200"/>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เนื่องจาก</a:t>
            </a:r>
            <a:r>
              <a:rPr lang="th-TH" sz="3200" b="1" dirty="0">
                <a:solidFill>
                  <a:srgbClr val="0070C0"/>
                </a:solidFill>
                <a:latin typeface="Angsana New" pitchFamily="18" charset="-34"/>
                <a:cs typeface="Angsana New" pitchFamily="18" charset="-34"/>
              </a:rPr>
              <a:t>การวัด เป็นการเปรียบเทียบปริมาณมาตรฐาน ผลการวัดที่ได้ จะมีตัวเลขที่ได้จากการประมาณค่า (</a:t>
            </a:r>
            <a:r>
              <a:rPr lang="en-US" sz="3200" b="1" dirty="0">
                <a:solidFill>
                  <a:srgbClr val="0070C0"/>
                </a:solidFill>
                <a:latin typeface="Angsana New" pitchFamily="18" charset="-34"/>
                <a:cs typeface="Angsana New" pitchFamily="18" charset="-34"/>
              </a:rPr>
              <a:t>estimation) </a:t>
            </a:r>
            <a:r>
              <a:rPr lang="th-TH" sz="3200" b="1" dirty="0">
                <a:solidFill>
                  <a:srgbClr val="0070C0"/>
                </a:solidFill>
                <a:latin typeface="Angsana New" pitchFamily="18" charset="-34"/>
                <a:cs typeface="Angsana New" pitchFamily="18" charset="-34"/>
              </a:rPr>
              <a:t>รวมอยู่ด้วยเสมอ เช่น การประมาณตำแหน่งเข็มชี้กับขีดบนสเกล หรือการปัดเศษในเครื่องวัด แบบแสดงผลเป็นตัวเลข (</a:t>
            </a:r>
            <a:r>
              <a:rPr lang="en-US" sz="3200" b="1" dirty="0">
                <a:solidFill>
                  <a:srgbClr val="0070C0"/>
                </a:solidFill>
                <a:latin typeface="Angsana New" pitchFamily="18" charset="-34"/>
                <a:cs typeface="Angsana New" pitchFamily="18" charset="-34"/>
              </a:rPr>
              <a:t>digital - display meter) </a:t>
            </a:r>
            <a:r>
              <a:rPr lang="th-TH" sz="3200" b="1" dirty="0">
                <a:solidFill>
                  <a:srgbClr val="0070C0"/>
                </a:solidFill>
                <a:latin typeface="Angsana New" pitchFamily="18" charset="-34"/>
                <a:cs typeface="Angsana New" pitchFamily="18" charset="-34"/>
              </a:rPr>
              <a:t>เป็นต้น ดังนั้น ทุก ๆ ผลการวัดจะมีความไม่แน่นอน (</a:t>
            </a:r>
            <a:r>
              <a:rPr lang="en-US" sz="3200" b="1" dirty="0">
                <a:solidFill>
                  <a:srgbClr val="0070C0"/>
                </a:solidFill>
                <a:latin typeface="Angsana New" pitchFamily="18" charset="-34"/>
                <a:cs typeface="Angsana New" pitchFamily="18" charset="-34"/>
              </a:rPr>
              <a:t>uncertainty of measurement) </a:t>
            </a:r>
            <a:r>
              <a:rPr lang="th-TH" sz="3200" b="1" dirty="0">
                <a:solidFill>
                  <a:srgbClr val="0070C0"/>
                </a:solidFill>
                <a:latin typeface="Angsana New" pitchFamily="18" charset="-34"/>
                <a:cs typeface="Angsana New" pitchFamily="18" charset="-34"/>
              </a:rPr>
              <a:t>อยู่ในระดับหนึ่งเสมอ ความไม่แน่นอนของการวัด สามารถประมาณได้จาก ช่วงจำกัดของสเกล (</a:t>
            </a:r>
            <a:r>
              <a:rPr lang="en-US" sz="3200" b="1" dirty="0">
                <a:solidFill>
                  <a:srgbClr val="0070C0"/>
                </a:solidFill>
                <a:latin typeface="Angsana New" pitchFamily="18" charset="-34"/>
                <a:cs typeface="Angsana New" pitchFamily="18" charset="-34"/>
              </a:rPr>
              <a:t>scale limit interval) </a:t>
            </a:r>
            <a:r>
              <a:rPr lang="th-TH" sz="3200" b="1" dirty="0">
                <a:solidFill>
                  <a:srgbClr val="0070C0"/>
                </a:solidFill>
                <a:latin typeface="Angsana New" pitchFamily="18" charset="-34"/>
                <a:cs typeface="Angsana New" pitchFamily="18" charset="-34"/>
              </a:rPr>
              <a:t>ตัวอย่างเช่น ไม้บรรทัดวัดค่าได้ 10.45 เซนติเมตร แสดงว่า ช่วงจำกัดของสเกลเท่ากับ 0.01 เซนติเมตร ในกรณีนี้ ความไม่แน่นอนของการวัด โดยใช้ไม้บรรทัดจะอยู่ในช่วง บวกลบ 0.01 เซนติเมตร</a:t>
            </a:r>
          </a:p>
          <a:p>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
            <a:ext cx="4191000" cy="646331"/>
          </a:xfrm>
          <a:prstGeom prst="rect">
            <a:avLst/>
          </a:prstGeom>
          <a:noFill/>
        </p:spPr>
        <p:txBody>
          <a:bodyPr wrap="square" rtlCol="0">
            <a:spAutoFit/>
          </a:bodyPr>
          <a:lstStyle/>
          <a:p>
            <a:pPr algn="ctr"/>
            <a:r>
              <a:rPr lang="th-TH" sz="3600" b="1" dirty="0">
                <a:solidFill>
                  <a:srgbClr val="FF0000"/>
                </a:solidFill>
                <a:cs typeface="JasmineUPC" pitchFamily="18" charset="-34"/>
              </a:rPr>
              <a:t>ความผิดพลาดของการวัด</a:t>
            </a:r>
            <a:endParaRPr lang="th-TH" sz="3600" dirty="0">
              <a:solidFill>
                <a:srgbClr val="FF0000"/>
              </a:solidFill>
              <a:cs typeface="JasmineUPC" pitchFamily="18" charset="-34"/>
            </a:endParaRPr>
          </a:p>
        </p:txBody>
      </p:sp>
      <p:sp>
        <p:nvSpPr>
          <p:cNvPr id="3" name="TextBox 2"/>
          <p:cNvSpPr txBox="1"/>
          <p:nvPr/>
        </p:nvSpPr>
        <p:spPr>
          <a:xfrm>
            <a:off x="1066800" y="1295400"/>
            <a:ext cx="6400800" cy="2062103"/>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ความผิดพลาดคืออะไร ?  อะไร ? คือความผิดพลาด</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สาเหตุ</a:t>
            </a:r>
            <a:r>
              <a:rPr lang="th-TH" sz="3200" b="1" dirty="0">
                <a:solidFill>
                  <a:srgbClr val="0070C0"/>
                </a:solidFill>
                <a:latin typeface="Angsana New" pitchFamily="18" charset="-34"/>
                <a:cs typeface="Angsana New" pitchFamily="18" charset="-34"/>
              </a:rPr>
              <a:t>ของความผิดพลาดในผลการวัด </a:t>
            </a:r>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อาจ</a:t>
            </a:r>
            <a:r>
              <a:rPr lang="th-TH" sz="3200" b="1" dirty="0">
                <a:solidFill>
                  <a:srgbClr val="0070C0"/>
                </a:solidFill>
                <a:latin typeface="Angsana New" pitchFamily="18" charset="-34"/>
                <a:cs typeface="Angsana New" pitchFamily="18" charset="-34"/>
              </a:rPr>
              <a:t>จำแนกได้ 3 ประการคือ</a:t>
            </a:r>
          </a:p>
        </p:txBody>
      </p:sp>
      <p:sp>
        <p:nvSpPr>
          <p:cNvPr id="4" name="TextBox 3"/>
          <p:cNvSpPr txBox="1"/>
          <p:nvPr/>
        </p:nvSpPr>
        <p:spPr>
          <a:xfrm>
            <a:off x="1143000" y="3581400"/>
            <a:ext cx="7162800" cy="1569660"/>
          </a:xfrm>
          <a:prstGeom prst="rect">
            <a:avLst/>
          </a:prstGeom>
          <a:noFill/>
        </p:spPr>
        <p:txBody>
          <a:bodyPr wrap="square" rtlCol="0">
            <a:spAutoFit/>
          </a:bodyPr>
          <a:lstStyle/>
          <a:p>
            <a:r>
              <a:rPr lang="th-TH" sz="3200" b="1" dirty="0">
                <a:solidFill>
                  <a:srgbClr val="00B050"/>
                </a:solidFill>
                <a:latin typeface="Angsana New" pitchFamily="18" charset="-34"/>
                <a:cs typeface="Angsana New" pitchFamily="18" charset="-34"/>
              </a:rPr>
              <a:t>1.) ความผิดพลาดของผู้วัด (</a:t>
            </a:r>
            <a:r>
              <a:rPr lang="en-US" sz="3200" b="1" dirty="0">
                <a:solidFill>
                  <a:srgbClr val="00B050"/>
                </a:solidFill>
                <a:latin typeface="Angsana New" pitchFamily="18" charset="-34"/>
                <a:cs typeface="Angsana New" pitchFamily="18" charset="-34"/>
              </a:rPr>
              <a:t>personal error</a:t>
            </a:r>
            <a:r>
              <a:rPr lang="en-US" sz="3200" b="1" dirty="0" smtClean="0">
                <a:solidFill>
                  <a:srgbClr val="00B050"/>
                </a:solidFill>
                <a:latin typeface="Angsana New" pitchFamily="18" charset="-34"/>
                <a:cs typeface="Angsana New" pitchFamily="18" charset="-34"/>
              </a:rPr>
              <a:t>)</a:t>
            </a:r>
          </a:p>
          <a:p>
            <a:r>
              <a:rPr lang="th-TH" sz="3200" b="1" dirty="0">
                <a:solidFill>
                  <a:srgbClr val="00B050"/>
                </a:solidFill>
                <a:latin typeface="Angsana New" pitchFamily="18" charset="-34"/>
                <a:cs typeface="Angsana New" pitchFamily="18" charset="-34"/>
              </a:rPr>
              <a:t>2.) ความผิดพลาดเชิงระบบ (</a:t>
            </a:r>
            <a:r>
              <a:rPr lang="en-US" sz="3200" b="1" dirty="0">
                <a:solidFill>
                  <a:srgbClr val="00B050"/>
                </a:solidFill>
                <a:latin typeface="Angsana New" pitchFamily="18" charset="-34"/>
                <a:cs typeface="Angsana New" pitchFamily="18" charset="-34"/>
              </a:rPr>
              <a:t>systematic error</a:t>
            </a:r>
            <a:r>
              <a:rPr lang="en-US" sz="3200" b="1" dirty="0" smtClean="0">
                <a:solidFill>
                  <a:srgbClr val="00B050"/>
                </a:solidFill>
                <a:latin typeface="Angsana New" pitchFamily="18" charset="-34"/>
                <a:cs typeface="Angsana New" pitchFamily="18" charset="-34"/>
              </a:rPr>
              <a:t>)</a:t>
            </a:r>
          </a:p>
          <a:p>
            <a:r>
              <a:rPr lang="th-TH" sz="3200" b="1" dirty="0">
                <a:solidFill>
                  <a:srgbClr val="00B050"/>
                </a:solidFill>
                <a:latin typeface="Angsana New" pitchFamily="18" charset="-34"/>
                <a:cs typeface="Angsana New" pitchFamily="18" charset="-34"/>
              </a:rPr>
              <a:t>3.) ความผิดพลาดเนื่องจากอุบัติเหตุ (</a:t>
            </a:r>
            <a:r>
              <a:rPr lang="en-US" sz="3200" b="1" dirty="0">
                <a:solidFill>
                  <a:srgbClr val="00B050"/>
                </a:solidFill>
                <a:latin typeface="Angsana New" pitchFamily="18" charset="-34"/>
                <a:cs typeface="Angsana New" pitchFamily="18" charset="-34"/>
              </a:rPr>
              <a:t>accidental error)</a:t>
            </a:r>
            <a:endParaRPr lang="th-TH" sz="3200" dirty="0">
              <a:solidFill>
                <a:srgbClr val="00B050"/>
              </a:solidFill>
              <a:latin typeface="Angsana New" pitchFamily="18" charset="-34"/>
              <a:cs typeface="Angsana New" pitchFamily="18" charset="-34"/>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772400" cy="5940088"/>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a:t>
            </a:r>
            <a:r>
              <a:rPr lang="th-TH" sz="3200" b="1" dirty="0" smtClean="0">
                <a:solidFill>
                  <a:srgbClr val="00B050"/>
                </a:solidFill>
                <a:latin typeface="Angsana New" pitchFamily="18" charset="-34"/>
                <a:cs typeface="Angsana New" pitchFamily="18" charset="-34"/>
              </a:rPr>
              <a:t>1</a:t>
            </a:r>
            <a:r>
              <a:rPr lang="th-TH" sz="3200" b="1" dirty="0">
                <a:solidFill>
                  <a:srgbClr val="00B050"/>
                </a:solidFill>
                <a:latin typeface="Angsana New" pitchFamily="18" charset="-34"/>
                <a:cs typeface="Angsana New" pitchFamily="18" charset="-34"/>
              </a:rPr>
              <a:t>.) ความผิดพลาดของผู้วัด (</a:t>
            </a:r>
            <a:r>
              <a:rPr lang="en-US" sz="3200" b="1" dirty="0">
                <a:solidFill>
                  <a:srgbClr val="00B050"/>
                </a:solidFill>
                <a:latin typeface="Angsana New" pitchFamily="18" charset="-34"/>
                <a:cs typeface="Angsana New" pitchFamily="18" charset="-34"/>
              </a:rPr>
              <a:t>personal error) </a:t>
            </a:r>
            <a:r>
              <a:rPr lang="th-TH" sz="3200" b="1" dirty="0">
                <a:solidFill>
                  <a:srgbClr val="0070C0"/>
                </a:solidFill>
                <a:latin typeface="Angsana New" pitchFamily="18" charset="-34"/>
                <a:cs typeface="Angsana New" pitchFamily="18" charset="-34"/>
              </a:rPr>
              <a:t>ซึ่งหมายรวมถึงการอ่านเครื่องวัดผิด การจดบันทึกค่าผิด และความผิดพลาดทั้งหลาย อันเกิดจากการขาดความระมัดระวังด้วย เพื่อป้องกันความผิดพลาด อันเนื่องมาจากความเข้าใจผิด ผู้วัดจะต้องใช้ความระมัดระวัง ทุกขั้นตอนในกระบวนการวัด รวมทั้งควรดำเนินการตรวจสอบ ผลการวัดซ้ำอีกครั้งหนึ่งเสมอ</a:t>
            </a:r>
            <a:br>
              <a:rPr lang="th-TH" sz="3200" b="1" dirty="0">
                <a:solidFill>
                  <a:srgbClr val="0070C0"/>
                </a:solidFill>
                <a:latin typeface="Angsana New" pitchFamily="18" charset="-34"/>
                <a:cs typeface="Angsana New" pitchFamily="18" charset="-34"/>
              </a:rPr>
            </a:br>
            <a:r>
              <a:rPr lang="th-TH" sz="3200" b="1" dirty="0" smtClean="0">
                <a:solidFill>
                  <a:srgbClr val="0070C0"/>
                </a:solidFill>
                <a:latin typeface="Angsana New" pitchFamily="18" charset="-34"/>
                <a:cs typeface="Angsana New" pitchFamily="18" charset="-34"/>
              </a:rPr>
              <a:t>	ใน</a:t>
            </a:r>
            <a:r>
              <a:rPr lang="th-TH" sz="3200" b="1" dirty="0">
                <a:solidFill>
                  <a:srgbClr val="0070C0"/>
                </a:solidFill>
                <a:latin typeface="Angsana New" pitchFamily="18" charset="-34"/>
                <a:cs typeface="Angsana New" pitchFamily="18" charset="-34"/>
              </a:rPr>
              <a:t>กรณีที่ผลการวัด แย้งกันกับที่คาดเอาไว้ หรือที่คิดว่าควรจะเป็น ก่อนอื่นควรตรวจสอบดูก่อนว่า มีความเข้าใจผิดเกิดขึ้นหรือไม่ อย่างไรก็ตาม ไม่ควรหวังมากเกินไป ว่าผลการวัดจะเป็นไปตามที่คาด เพราะบางกรณี อาจมีปรากฏการณ์บางอย่างเกิดขึ้น ในขณะที่ทำการวัดโดยผู้วัดไม่ทราบก็ได้</a:t>
            </a:r>
          </a:p>
          <a:p>
            <a:endParaRPr lang="th-TH"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8229600" cy="5016758"/>
          </a:xfrm>
          <a:prstGeom prst="rect">
            <a:avLst/>
          </a:prstGeom>
          <a:noFill/>
        </p:spPr>
        <p:txBody>
          <a:bodyPr wrap="square" rtlCol="0">
            <a:spAutoFit/>
          </a:bodyPr>
          <a:lstStyle/>
          <a:p>
            <a:r>
              <a:rPr lang="th-TH" sz="3200" b="1" dirty="0">
                <a:solidFill>
                  <a:srgbClr val="00B050"/>
                </a:solidFill>
                <a:latin typeface="Angsana New" pitchFamily="18" charset="-34"/>
                <a:cs typeface="Angsana New" pitchFamily="18" charset="-34"/>
              </a:rPr>
              <a:t>2.) ความผิดพลาดเชิงระบบ (</a:t>
            </a:r>
            <a:r>
              <a:rPr lang="en-US" sz="3200" b="1" dirty="0">
                <a:solidFill>
                  <a:srgbClr val="00B050"/>
                </a:solidFill>
                <a:latin typeface="Angsana New" pitchFamily="18" charset="-34"/>
                <a:cs typeface="Angsana New" pitchFamily="18" charset="-34"/>
              </a:rPr>
              <a:t>systematic error) </a:t>
            </a:r>
            <a:r>
              <a:rPr lang="th-TH" sz="3200" b="1" dirty="0">
                <a:solidFill>
                  <a:srgbClr val="0070C0"/>
                </a:solidFill>
                <a:latin typeface="Angsana New" pitchFamily="18" charset="-34"/>
                <a:cs typeface="Angsana New" pitchFamily="18" charset="-34"/>
              </a:rPr>
              <a:t>เป็นความผิดพลาดที่เกิดขึ้น ในการทดลองเนื่องจากปัจจัยต่าง ๆ ดังนี้</a:t>
            </a:r>
          </a:p>
          <a:p>
            <a:r>
              <a:rPr lang="th-TH" sz="3200" b="1" dirty="0">
                <a:solidFill>
                  <a:srgbClr val="0070C0"/>
                </a:solidFill>
                <a:latin typeface="Angsana New" pitchFamily="18" charset="-34"/>
                <a:cs typeface="Angsana New" pitchFamily="18" charset="-34"/>
              </a:rPr>
              <a:t/>
            </a:r>
            <a:br>
              <a:rPr lang="th-TH" sz="3200" b="1" dirty="0">
                <a:solidFill>
                  <a:srgbClr val="0070C0"/>
                </a:solidFill>
                <a:latin typeface="Angsana New" pitchFamily="18" charset="-34"/>
                <a:cs typeface="Angsana New" pitchFamily="18" charset="-34"/>
              </a:rPr>
            </a:br>
            <a:r>
              <a:rPr lang="th-TH" sz="3200" b="1" dirty="0">
                <a:solidFill>
                  <a:srgbClr val="FF0000"/>
                </a:solidFill>
                <a:latin typeface="Angsana New" pitchFamily="18" charset="-34"/>
                <a:cs typeface="Angsana New" pitchFamily="18" charset="-34"/>
              </a:rPr>
              <a:t>ก.)</a:t>
            </a:r>
            <a:r>
              <a:rPr lang="th-TH" sz="3200" b="1" dirty="0">
                <a:solidFill>
                  <a:srgbClr val="0070C0"/>
                </a:solidFill>
                <a:latin typeface="Angsana New" pitchFamily="18" charset="-34"/>
                <a:cs typeface="Angsana New" pitchFamily="18" charset="-34"/>
              </a:rPr>
              <a:t> </a:t>
            </a:r>
            <a:r>
              <a:rPr lang="th-TH" sz="3200" b="1" dirty="0">
                <a:solidFill>
                  <a:srgbClr val="FF0000"/>
                </a:solidFill>
                <a:latin typeface="Angsana New" pitchFamily="18" charset="-34"/>
                <a:cs typeface="Angsana New" pitchFamily="18" charset="-34"/>
              </a:rPr>
              <a:t>การใช้เครื่องมือวัดที่ไม่ได้มาตรฐานหรือบกพร่อง </a:t>
            </a:r>
            <a:r>
              <a:rPr lang="th-TH" sz="3200" b="1" dirty="0">
                <a:solidFill>
                  <a:srgbClr val="0070C0"/>
                </a:solidFill>
                <a:latin typeface="Angsana New" pitchFamily="18" charset="-34"/>
                <a:cs typeface="Angsana New" pitchFamily="18" charset="-34"/>
              </a:rPr>
              <a:t>เช่น เข็มชี้ไม่ตรงขีดศูนย์ ขณะยังไม่ได้ใช้ที่เรียกว่า </a:t>
            </a:r>
            <a:r>
              <a:rPr lang="th-TH" sz="3200" b="1" dirty="0">
                <a:solidFill>
                  <a:srgbClr val="00B050"/>
                </a:solidFill>
                <a:latin typeface="Angsana New" pitchFamily="18" charset="-34"/>
                <a:cs typeface="Angsana New" pitchFamily="18" charset="-34"/>
              </a:rPr>
              <a:t>ความผิดพลาดขีดศูนย์ (</a:t>
            </a:r>
            <a:r>
              <a:rPr lang="en-US" sz="3200" b="1" dirty="0">
                <a:solidFill>
                  <a:srgbClr val="00B050"/>
                </a:solidFill>
                <a:latin typeface="Angsana New" pitchFamily="18" charset="-34"/>
                <a:cs typeface="Angsana New" pitchFamily="18" charset="-34"/>
              </a:rPr>
              <a:t>zero error)</a:t>
            </a:r>
            <a:r>
              <a:rPr lang="en-US" sz="3200" b="1" dirty="0">
                <a:solidFill>
                  <a:srgbClr val="0070C0"/>
                </a:solidFill>
                <a:latin typeface="Angsana New" pitchFamily="18" charset="-34"/>
                <a:cs typeface="Angsana New" pitchFamily="18" charset="-34"/>
              </a:rPr>
              <a:t> </a:t>
            </a:r>
            <a:r>
              <a:rPr lang="th-TH" sz="3200" b="1" dirty="0">
                <a:solidFill>
                  <a:srgbClr val="0070C0"/>
                </a:solidFill>
                <a:latin typeface="Angsana New" pitchFamily="18" charset="-34"/>
                <a:cs typeface="Angsana New" pitchFamily="18" charset="-34"/>
              </a:rPr>
              <a:t>หรือกรณีที่เครื่องวัด ยังไม่ได้รับ</a:t>
            </a:r>
            <a:r>
              <a:rPr lang="th-TH" sz="3200" b="1" dirty="0">
                <a:solidFill>
                  <a:srgbClr val="00B050"/>
                </a:solidFill>
                <a:latin typeface="Angsana New" pitchFamily="18" charset="-34"/>
                <a:cs typeface="Angsana New" pitchFamily="18" charset="-34"/>
              </a:rPr>
              <a:t>การเทียบมาตรฐาน (</a:t>
            </a:r>
            <a:r>
              <a:rPr lang="en-US" sz="3200" b="1" dirty="0">
                <a:solidFill>
                  <a:srgbClr val="00B050"/>
                </a:solidFill>
                <a:latin typeface="Angsana New" pitchFamily="18" charset="-34"/>
                <a:cs typeface="Angsana New" pitchFamily="18" charset="-34"/>
              </a:rPr>
              <a:t>calibration) </a:t>
            </a:r>
            <a:r>
              <a:rPr lang="th-TH" sz="3200" b="1" dirty="0">
                <a:solidFill>
                  <a:srgbClr val="0070C0"/>
                </a:solidFill>
                <a:latin typeface="Angsana New" pitchFamily="18" charset="-34"/>
                <a:cs typeface="Angsana New" pitchFamily="18" charset="-34"/>
              </a:rPr>
              <a:t>เป็นต้น</a:t>
            </a:r>
          </a:p>
          <a:p>
            <a:r>
              <a:rPr lang="th-TH" sz="3200" b="1" dirty="0">
                <a:solidFill>
                  <a:srgbClr val="0070C0"/>
                </a:solidFill>
                <a:latin typeface="Angsana New" pitchFamily="18" charset="-34"/>
                <a:cs typeface="Angsana New" pitchFamily="18" charset="-34"/>
              </a:rPr>
              <a:t/>
            </a:r>
            <a:br>
              <a:rPr lang="th-TH" sz="3200" b="1" dirty="0">
                <a:solidFill>
                  <a:srgbClr val="0070C0"/>
                </a:solidFill>
                <a:latin typeface="Angsana New" pitchFamily="18" charset="-34"/>
                <a:cs typeface="Angsana New" pitchFamily="18" charset="-34"/>
              </a:rPr>
            </a:br>
            <a:r>
              <a:rPr lang="th-TH" sz="3200" b="1" dirty="0">
                <a:solidFill>
                  <a:srgbClr val="FF0000"/>
                </a:solidFill>
                <a:latin typeface="Angsana New" pitchFamily="18" charset="-34"/>
                <a:cs typeface="Angsana New" pitchFamily="18" charset="-34"/>
              </a:rPr>
              <a:t>ข.)</a:t>
            </a:r>
            <a:r>
              <a:rPr lang="th-TH" sz="3200" b="1" dirty="0">
                <a:solidFill>
                  <a:srgbClr val="0070C0"/>
                </a:solidFill>
                <a:latin typeface="Angsana New" pitchFamily="18" charset="-34"/>
                <a:cs typeface="Angsana New" pitchFamily="18" charset="-34"/>
              </a:rPr>
              <a:t> </a:t>
            </a:r>
            <a:r>
              <a:rPr lang="th-TH" sz="3200" b="1" dirty="0">
                <a:solidFill>
                  <a:srgbClr val="FF0000"/>
                </a:solidFill>
                <a:latin typeface="Angsana New" pitchFamily="18" charset="-34"/>
                <a:cs typeface="Angsana New" pitchFamily="18" charset="-34"/>
              </a:rPr>
              <a:t>การใช้วิธีการวัดที่ไม่เหมาะสม </a:t>
            </a:r>
            <a:r>
              <a:rPr lang="th-TH" sz="3200" b="1" dirty="0">
                <a:solidFill>
                  <a:srgbClr val="0070C0"/>
                </a:solidFill>
                <a:latin typeface="Angsana New" pitchFamily="18" charset="-34"/>
                <a:cs typeface="Angsana New" pitchFamily="18" charset="-34"/>
              </a:rPr>
              <a:t>วิธีการวัดบางวิธีความคลาดเคลื่อนอยู่ในตัวอยู่แล้ว เช่น การวัดความต้านทานไฟฟ้า </a:t>
            </a:r>
            <a:r>
              <a:rPr lang="th-TH" sz="3200" b="1" dirty="0" err="1">
                <a:solidFill>
                  <a:srgbClr val="0070C0"/>
                </a:solidFill>
                <a:latin typeface="Angsana New" pitchFamily="18" charset="-34"/>
                <a:cs typeface="Angsana New" pitchFamily="18" charset="-34"/>
              </a:rPr>
              <a:t>ด้วยมัล</a:t>
            </a:r>
            <a:r>
              <a:rPr lang="th-TH" sz="3200" b="1" dirty="0">
                <a:solidFill>
                  <a:srgbClr val="0070C0"/>
                </a:solidFill>
                <a:latin typeface="Angsana New" pitchFamily="18" charset="-34"/>
                <a:cs typeface="Angsana New" pitchFamily="18" charset="-34"/>
              </a:rPr>
              <a:t>ติมิเตอร์ธรรมดา ย่อมให้ผลการวัดที่มีความคลาดเคลื่อนสูงกว่า การวัดโดยใช้วงจร</a:t>
            </a:r>
            <a:r>
              <a:rPr lang="th-TH" sz="3200" b="1" dirty="0" smtClean="0">
                <a:solidFill>
                  <a:srgbClr val="0070C0"/>
                </a:solidFill>
                <a:latin typeface="Angsana New" pitchFamily="18" charset="-34"/>
                <a:cs typeface="Angsana New" pitchFamily="18" charset="-34"/>
              </a:rPr>
              <a:t>บริดจ์</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696200" cy="5940088"/>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ค.) สภาวะสำหรับการวัดขณะนั้นไม่ถูกต้อง </a:t>
            </a:r>
            <a:r>
              <a:rPr lang="th-TH" sz="3200" b="1" dirty="0" smtClean="0">
                <a:solidFill>
                  <a:srgbClr val="0070C0"/>
                </a:solidFill>
                <a:latin typeface="Angsana New" pitchFamily="18" charset="-34"/>
                <a:cs typeface="Angsana New" pitchFamily="18" charset="-34"/>
              </a:rPr>
              <a:t>เช่น การนำเอาเซลล์ไฟฟ้ามาตรฐาน ซึ่งได้รับการเปรียบเทียบให้เป็น 1.01865 โวลต์ ที่อุณหภูมิ 20 องศาเซลเซียส มาใช้ที่อุณหภูมิ แตกต่างไปจากเดิม บวกลบ 1 องศาเซลเซียส จะเป็นผลให้แรงเคลื่อนไฟฟ้ามาตรฐาน แตกต่างจากเดิมไม่น้อยกว่า บวกลบ 4 </a:t>
            </a:r>
            <a:r>
              <a:rPr lang="en-US" sz="3200" b="1" dirty="0" err="1" smtClean="0">
                <a:solidFill>
                  <a:srgbClr val="0070C0"/>
                </a:solidFill>
                <a:latin typeface="Angsana New" pitchFamily="18" charset="-34"/>
                <a:cs typeface="Angsana New" pitchFamily="18" charset="-34"/>
              </a:rPr>
              <a:t>uV</a:t>
            </a:r>
            <a:r>
              <a:rPr lang="en-US" sz="3200" b="1" dirty="0" smtClean="0">
                <a:solidFill>
                  <a:srgbClr val="0070C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หรือ กรณีการนำวงจรบริดจ์กระแสสลับมาใช้โดยไม่มีการต่อสายดิน (</a:t>
            </a:r>
            <a:r>
              <a:rPr lang="en-US" sz="3200" b="1" dirty="0" smtClean="0">
                <a:solidFill>
                  <a:srgbClr val="0070C0"/>
                </a:solidFill>
                <a:latin typeface="Angsana New" pitchFamily="18" charset="-34"/>
                <a:cs typeface="Angsana New" pitchFamily="18" charset="-34"/>
              </a:rPr>
              <a:t>grounded) </a:t>
            </a:r>
            <a:r>
              <a:rPr lang="th-TH" sz="3200" b="1" dirty="0" smtClean="0">
                <a:solidFill>
                  <a:srgbClr val="0070C0"/>
                </a:solidFill>
                <a:latin typeface="Angsana New" pitchFamily="18" charset="-34"/>
                <a:cs typeface="Angsana New" pitchFamily="18" charset="-34"/>
              </a:rPr>
              <a:t>จะมีผลให้เกิดความคลาดเคลื่อนในผลการวัด เป็นต้น</a:t>
            </a:r>
          </a:p>
          <a:p>
            <a:r>
              <a:rPr lang="th-TH" sz="3200" b="1" dirty="0" smtClean="0">
                <a:solidFill>
                  <a:srgbClr val="0070C0"/>
                </a:solidFill>
                <a:latin typeface="Angsana New" pitchFamily="18" charset="-34"/>
                <a:cs typeface="Angsana New" pitchFamily="18" charset="-34"/>
              </a:rPr>
              <a:t/>
            </a:r>
            <a:br>
              <a:rPr lang="th-TH" sz="3200" b="1" dirty="0" smtClean="0">
                <a:solidFill>
                  <a:srgbClr val="0070C0"/>
                </a:solidFill>
                <a:latin typeface="Angsana New" pitchFamily="18" charset="-34"/>
                <a:cs typeface="Angsana New" pitchFamily="18" charset="-34"/>
              </a:rPr>
            </a:br>
            <a:r>
              <a:rPr lang="th-TH" sz="3200" b="1" dirty="0" smtClean="0">
                <a:solidFill>
                  <a:srgbClr val="FF0000"/>
                </a:solidFill>
                <a:latin typeface="Angsana New" pitchFamily="18" charset="-34"/>
                <a:cs typeface="Angsana New" pitchFamily="18" charset="-34"/>
              </a:rPr>
              <a:t>ง.) ความบกพร่องในสภาพร่างกายของผู้วัด </a:t>
            </a:r>
            <a:r>
              <a:rPr lang="th-TH" sz="3200" b="1" dirty="0" smtClean="0">
                <a:solidFill>
                  <a:srgbClr val="0070C0"/>
                </a:solidFill>
                <a:latin typeface="Angsana New" pitchFamily="18" charset="-34"/>
                <a:cs typeface="Angsana New" pitchFamily="18" charset="-34"/>
              </a:rPr>
              <a:t>เช่น ถ้าเปลี่ยนผู้วัดคนละคนทำการวัดอย่างเดียวกัน แต่ได้ผลออกมาต่างกันทุกครั้ง แสดงว่า มีสาเหตุตามข้อนี้</a:t>
            </a:r>
          </a:p>
          <a:p>
            <a:endParaRPr lang="th-TH"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620000" cy="4524315"/>
          </a:xfrm>
          <a:prstGeom prst="rect">
            <a:avLst/>
          </a:prstGeom>
          <a:noFill/>
        </p:spPr>
        <p:txBody>
          <a:bodyPr wrap="square" rtlCol="0">
            <a:spAutoFit/>
          </a:bodyPr>
          <a:lstStyle/>
          <a:p>
            <a:r>
              <a:rPr lang="th-TH" sz="3200" b="1" dirty="0">
                <a:solidFill>
                  <a:srgbClr val="00B050"/>
                </a:solidFill>
                <a:latin typeface="Angsana New" pitchFamily="18" charset="-34"/>
                <a:cs typeface="Angsana New" pitchFamily="18" charset="-34"/>
              </a:rPr>
              <a:t>3.) ความผิดพลาดเนื่องจากอุบัติเหตุ (</a:t>
            </a:r>
            <a:r>
              <a:rPr lang="en-US" sz="3200" b="1" dirty="0">
                <a:solidFill>
                  <a:srgbClr val="00B050"/>
                </a:solidFill>
                <a:latin typeface="Angsana New" pitchFamily="18" charset="-34"/>
                <a:cs typeface="Angsana New" pitchFamily="18" charset="-34"/>
              </a:rPr>
              <a:t>accidental error) </a:t>
            </a:r>
            <a:r>
              <a:rPr lang="th-TH" sz="3200" b="1" dirty="0">
                <a:solidFill>
                  <a:srgbClr val="0070C0"/>
                </a:solidFill>
                <a:latin typeface="Angsana New" pitchFamily="18" charset="-34"/>
                <a:cs typeface="Angsana New" pitchFamily="18" charset="-34"/>
              </a:rPr>
              <a:t>เช่น อาจมีการเปลี่ยนแปลง ไปเพียงเล็กน้อย ของสภาวะสำหรับการวัด ขณะใดขณะหนึ่ง หรือความระมัดระวัง ของผู้ทำการวัดไม่แน่นอนสม่ำเสมอ เป็นต้น ความผิดพลาดประเภทนี้ เราไม่สามารถหลีกเลี่ยงได้ (เพราะเป็นธรรมชาติของปริมาณที่ถูกวัด และเป็นธรรมชาติของมนุษย์) อย่างไรก็ดี จากการศึกษาทางสถิติพบว่า ความผิดพลาดประเภทนี้ มีโอกาสเกิดขึ้นในทางบวกพอ ๆ กับในทางลบ ค่าที่ได้จากการวัดหลายครั้งจะกระจายอยู่รอบ ๆ ค่าที่แท้จริง การหาค่าเฉลี่ยจากการวัดหลายครั้งจึงให้ ผลลัพธ์ที่ใกล้เคียงกับค่าที่แท้จริง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620000" cy="4462760"/>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ทักษะ</a:t>
            </a:r>
            <a:r>
              <a:rPr lang="th-TH" sz="3200" b="1" dirty="0">
                <a:solidFill>
                  <a:srgbClr val="0070C0"/>
                </a:solidFill>
                <a:latin typeface="Angsana New" pitchFamily="18" charset="-34"/>
                <a:cs typeface="Angsana New" pitchFamily="18" charset="-34"/>
              </a:rPr>
              <a:t>การวัด นอกจากจะสามารถวัดค่าต่าง ๆ ได้ถูกต้องแม่นยำแล้ว ยังมีความหมายครอบคลุม ไปถึงความสามารถในการเลือกใช้เครื่องมือ ในการวัดที่เหมาะสม และความถูกต้องของการบอกหน่วย ของปริมาณที่วัดนั้น ๆ ด้วย เช่น การวัดระยะต่าง ๆ อาทิ การวัดความสูงของต้นกุหลาบด้วยไม้เมตร มีหน่วยเป็นเซนติเมตร การวัดความยาวของใบชบา ด้วยไม้บรรทัด มีหน่วยเป็นเซนติเมตร การวัดเส้นผ่านศูนย์กลางภายในของท่อพีวีซี ด้วย</a:t>
            </a:r>
            <a:r>
              <a:rPr lang="th-TH" sz="3200" b="1" dirty="0" err="1">
                <a:solidFill>
                  <a:srgbClr val="0070C0"/>
                </a:solidFill>
                <a:latin typeface="Angsana New" pitchFamily="18" charset="-34"/>
                <a:cs typeface="Angsana New" pitchFamily="18" charset="-34"/>
              </a:rPr>
              <a:t>เวอร์เนียร์</a:t>
            </a:r>
            <a:r>
              <a:rPr lang="th-TH" sz="3200" b="1" dirty="0">
                <a:solidFill>
                  <a:srgbClr val="0070C0"/>
                </a:solidFill>
                <a:latin typeface="Angsana New" pitchFamily="18" charset="-34"/>
                <a:cs typeface="Angsana New" pitchFamily="18" charset="-34"/>
              </a:rPr>
              <a:t>คาลิ</a:t>
            </a:r>
            <a:r>
              <a:rPr lang="th-TH" sz="3200" b="1" dirty="0" err="1">
                <a:solidFill>
                  <a:srgbClr val="0070C0"/>
                </a:solidFill>
                <a:latin typeface="Angsana New" pitchFamily="18" charset="-34"/>
                <a:cs typeface="Angsana New" pitchFamily="18" charset="-34"/>
              </a:rPr>
              <a:t>เปอร์</a:t>
            </a:r>
            <a:r>
              <a:rPr lang="th-TH" sz="3200" b="1" dirty="0">
                <a:solidFill>
                  <a:srgbClr val="0070C0"/>
                </a:solidFill>
                <a:latin typeface="Angsana New" pitchFamily="18" charset="-34"/>
                <a:cs typeface="Angsana New" pitchFamily="18" charset="-34"/>
              </a:rPr>
              <a:t> อาจมีหน่วยเล็กลงไปถึงมิลลิเมตร เป็นต้น </a:t>
            </a:r>
          </a:p>
          <a:p>
            <a:endParaRPr lang="th-TH"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153400" cy="5078313"/>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หน่วยการวัด (</a:t>
            </a:r>
            <a:r>
              <a:rPr lang="en-US" sz="3600" b="1" dirty="0" smtClean="0">
                <a:solidFill>
                  <a:srgbClr val="FF0000"/>
                </a:solidFill>
                <a:latin typeface="Angsana New" pitchFamily="18" charset="-34"/>
                <a:cs typeface="Angsana New" pitchFamily="18" charset="-34"/>
              </a:rPr>
              <a:t>Measurement Unit)</a:t>
            </a:r>
          </a:p>
          <a:p>
            <a:pPr algn="ctr"/>
            <a:endParaRPr lang="th-TH" sz="3600" b="1" dirty="0" smtClean="0">
              <a:solidFill>
                <a:srgbClr val="0070C0"/>
              </a:solidFill>
              <a:latin typeface="Angsana New" pitchFamily="18" charset="-34"/>
              <a:cs typeface="Angsana New" pitchFamily="18" charset="-34"/>
            </a:endParaRPr>
          </a:p>
          <a:p>
            <a:r>
              <a:rPr lang="th-TH" sz="3600" b="1" dirty="0" smtClean="0">
                <a:solidFill>
                  <a:srgbClr val="0070C0"/>
                </a:solidFill>
                <a:latin typeface="Angsana New" pitchFamily="18" charset="-34"/>
                <a:cs typeface="Angsana New" pitchFamily="18" charset="-34"/>
              </a:rPr>
              <a:t>	ในการวัดค่าต่าง ๆ ใช้หน่วยในระบบมาตรฐานนานาชาติ   ที่เรียกว่า </a:t>
            </a:r>
            <a:r>
              <a:rPr lang="th-TH" sz="3600" b="1" dirty="0" smtClean="0">
                <a:solidFill>
                  <a:srgbClr val="00B050"/>
                </a:solidFill>
                <a:latin typeface="Angsana New" pitchFamily="18" charset="-34"/>
                <a:cs typeface="Angsana New" pitchFamily="18" charset="-34"/>
              </a:rPr>
              <a:t>ระบบ</a:t>
            </a:r>
            <a:r>
              <a:rPr lang="th-TH" sz="3600" b="1" dirty="0" err="1" smtClean="0">
                <a:solidFill>
                  <a:srgbClr val="00B050"/>
                </a:solidFill>
                <a:latin typeface="Angsana New" pitchFamily="18" charset="-34"/>
                <a:cs typeface="Angsana New" pitchFamily="18" charset="-34"/>
              </a:rPr>
              <a:t>เอส</a:t>
            </a:r>
            <a:r>
              <a:rPr lang="th-TH" sz="3600" b="1" dirty="0" smtClean="0">
                <a:solidFill>
                  <a:srgbClr val="00B050"/>
                </a:solidFill>
                <a:latin typeface="Angsana New" pitchFamily="18" charset="-34"/>
                <a:cs typeface="Angsana New" pitchFamily="18" charset="-34"/>
              </a:rPr>
              <a:t>ไอ(</a:t>
            </a:r>
            <a:r>
              <a:rPr lang="en-US" sz="3600" b="1" dirty="0" smtClean="0">
                <a:solidFill>
                  <a:srgbClr val="00B050"/>
                </a:solidFill>
                <a:latin typeface="Angsana New" pitchFamily="18" charset="-34"/>
                <a:cs typeface="Angsana New" pitchFamily="18" charset="-34"/>
              </a:rPr>
              <a:t>International System of Unit) </a:t>
            </a:r>
            <a:r>
              <a:rPr lang="th-TH" sz="3600" b="1" dirty="0" smtClean="0">
                <a:solidFill>
                  <a:srgbClr val="0070C0"/>
                </a:solidFill>
                <a:latin typeface="Angsana New" pitchFamily="18" charset="-34"/>
                <a:cs typeface="Angsana New" pitchFamily="18" charset="-34"/>
              </a:rPr>
              <a:t>ซึ่งประกอบด้วย </a:t>
            </a:r>
          </a:p>
          <a:p>
            <a:endParaRPr lang="th-TH" sz="3600" b="1" dirty="0" smtClean="0">
              <a:solidFill>
                <a:srgbClr val="0070C0"/>
              </a:solidFill>
              <a:latin typeface="Angsana New" pitchFamily="18" charset="-34"/>
              <a:cs typeface="Angsana New" pitchFamily="18" charset="-34"/>
            </a:endParaRPr>
          </a:p>
          <a:p>
            <a:r>
              <a:rPr lang="en-US" sz="3600" b="1" dirty="0" smtClean="0">
                <a:solidFill>
                  <a:srgbClr val="0070C0"/>
                </a:solidFill>
                <a:latin typeface="Angsana New" pitchFamily="18" charset="-34"/>
                <a:cs typeface="Angsana New" pitchFamily="18" charset="-34"/>
              </a:rPr>
              <a:t>	</a:t>
            </a:r>
            <a:r>
              <a:rPr lang="en-US" sz="3600" b="1" dirty="0" smtClean="0">
                <a:solidFill>
                  <a:srgbClr val="FF0000"/>
                </a:solidFill>
                <a:latin typeface="Angsana New" pitchFamily="18" charset="-34"/>
                <a:cs typeface="Angsana New" pitchFamily="18" charset="-34"/>
              </a:rPr>
              <a:t>1.</a:t>
            </a:r>
            <a:r>
              <a:rPr lang="th-TH" sz="3600" b="1" dirty="0" smtClean="0">
                <a:solidFill>
                  <a:srgbClr val="FF0000"/>
                </a:solidFill>
                <a:latin typeface="Angsana New" pitchFamily="18" charset="-34"/>
                <a:cs typeface="Angsana New" pitchFamily="18" charset="-34"/>
              </a:rPr>
              <a:t> หน่วยพื้นฐาน  </a:t>
            </a:r>
            <a:r>
              <a:rPr lang="en-US" sz="3600" b="1" dirty="0" smtClean="0">
                <a:solidFill>
                  <a:srgbClr val="FF0000"/>
                </a:solidFill>
                <a:latin typeface="Angsana New" pitchFamily="18" charset="-34"/>
                <a:cs typeface="Angsana New" pitchFamily="18" charset="-34"/>
              </a:rPr>
              <a:t>(Base Units)</a:t>
            </a:r>
            <a:endParaRPr lang="th-TH" sz="3600" b="1" dirty="0" smtClean="0">
              <a:solidFill>
                <a:srgbClr val="FF0000"/>
              </a:solidFill>
              <a:latin typeface="Angsana New" pitchFamily="18" charset="-34"/>
              <a:cs typeface="Angsana New" pitchFamily="18" charset="-34"/>
            </a:endParaRPr>
          </a:p>
          <a:p>
            <a:r>
              <a:rPr lang="en-US" sz="3600" b="1" dirty="0" smtClean="0">
                <a:solidFill>
                  <a:srgbClr val="FF0000"/>
                </a:solidFill>
                <a:latin typeface="Angsana New" pitchFamily="18" charset="-34"/>
                <a:cs typeface="Angsana New" pitchFamily="18" charset="-34"/>
              </a:rPr>
              <a:t>	2.</a:t>
            </a:r>
            <a:r>
              <a:rPr lang="th-TH" sz="3600" b="1" dirty="0" smtClean="0">
                <a:solidFill>
                  <a:srgbClr val="FF0000"/>
                </a:solidFill>
                <a:latin typeface="Angsana New" pitchFamily="18" charset="-34"/>
                <a:cs typeface="Angsana New" pitchFamily="18" charset="-34"/>
              </a:rPr>
              <a:t> หน่วยเสริม  </a:t>
            </a:r>
            <a:r>
              <a:rPr lang="en-US" sz="3600" b="1" dirty="0" smtClean="0">
                <a:solidFill>
                  <a:srgbClr val="FF0000"/>
                </a:solidFill>
                <a:latin typeface="Angsana New" pitchFamily="18" charset="-34"/>
                <a:cs typeface="Angsana New" pitchFamily="18" charset="-34"/>
              </a:rPr>
              <a:t>(Supplementary Units)</a:t>
            </a:r>
            <a:endParaRPr lang="th-TH" sz="3600" b="1" dirty="0" smtClean="0">
              <a:solidFill>
                <a:srgbClr val="FF0000"/>
              </a:solidFill>
              <a:latin typeface="Angsana New" pitchFamily="18" charset="-34"/>
              <a:cs typeface="Angsana New" pitchFamily="18" charset="-34"/>
            </a:endParaRPr>
          </a:p>
          <a:p>
            <a:r>
              <a:rPr lang="en-US" sz="3600" b="1" dirty="0" smtClean="0">
                <a:solidFill>
                  <a:srgbClr val="FF0000"/>
                </a:solidFill>
                <a:latin typeface="Angsana New" pitchFamily="18" charset="-34"/>
                <a:cs typeface="Angsana New" pitchFamily="18" charset="-34"/>
              </a:rPr>
              <a:t>	3.</a:t>
            </a:r>
            <a:r>
              <a:rPr lang="th-TH" sz="3600" b="1" dirty="0" smtClean="0">
                <a:solidFill>
                  <a:srgbClr val="FF0000"/>
                </a:solidFill>
                <a:latin typeface="Angsana New" pitchFamily="18" charset="-34"/>
                <a:cs typeface="Angsana New" pitchFamily="18" charset="-34"/>
              </a:rPr>
              <a:t> หน่วยอนุพัทธ์ </a:t>
            </a:r>
            <a:r>
              <a:rPr lang="en-US" sz="3600" b="1" dirty="0" smtClean="0">
                <a:solidFill>
                  <a:srgbClr val="FF0000"/>
                </a:solidFill>
                <a:latin typeface="Angsana New" pitchFamily="18" charset="-34"/>
                <a:cs typeface="Angsana New" pitchFamily="18" charset="-34"/>
              </a:rPr>
              <a:t>(Derived Units)</a:t>
            </a:r>
            <a:endParaRPr lang="th-TH" sz="3600" b="1"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229600" cy="584775"/>
          </a:xfrm>
          <a:prstGeom prst="rect">
            <a:avLst/>
          </a:prstGeom>
          <a:noFill/>
        </p:spPr>
        <p:txBody>
          <a:bodyPr wrap="square" rtlCol="0">
            <a:spAutoFit/>
          </a:bodyPr>
          <a:lstStyle/>
          <a:p>
            <a:r>
              <a:rPr lang="en-US" sz="3200" b="1" dirty="0" smtClean="0">
                <a:solidFill>
                  <a:srgbClr val="FF0000"/>
                </a:solidFill>
                <a:latin typeface="Angsana New" pitchFamily="18" charset="-34"/>
                <a:cs typeface="Angsana New" pitchFamily="18" charset="-34"/>
              </a:rPr>
              <a:t>1.</a:t>
            </a:r>
            <a:r>
              <a:rPr lang="th-TH" sz="3200" b="1" dirty="0" smtClean="0">
                <a:solidFill>
                  <a:srgbClr val="FF0000"/>
                </a:solidFill>
                <a:latin typeface="Angsana New" pitchFamily="18" charset="-34"/>
                <a:cs typeface="Angsana New" pitchFamily="18" charset="-34"/>
              </a:rPr>
              <a:t>หน่วยฐาน (</a:t>
            </a:r>
            <a:r>
              <a:rPr lang="en-US" sz="3200" b="1" dirty="0" smtClean="0">
                <a:solidFill>
                  <a:srgbClr val="FF0000"/>
                </a:solidFill>
                <a:latin typeface="Angsana New" pitchFamily="18" charset="-34"/>
                <a:cs typeface="Angsana New" pitchFamily="18" charset="-34"/>
              </a:rPr>
              <a:t>Base Units) </a:t>
            </a:r>
            <a:r>
              <a:rPr lang="th-TH" sz="3200" b="1" dirty="0" smtClean="0">
                <a:solidFill>
                  <a:srgbClr val="FF0000"/>
                </a:solidFill>
                <a:latin typeface="Angsana New" pitchFamily="18" charset="-34"/>
                <a:cs typeface="Angsana New" pitchFamily="18" charset="-34"/>
              </a:rPr>
              <a:t>เป็น</a:t>
            </a:r>
            <a:r>
              <a:rPr lang="th-TH" sz="3200" b="1" dirty="0" smtClean="0">
                <a:solidFill>
                  <a:srgbClr val="FF0000"/>
                </a:solidFill>
                <a:latin typeface="Angsana New" pitchFamily="18" charset="-34"/>
                <a:cs typeface="Angsana New" pitchFamily="18" charset="-34"/>
              </a:rPr>
              <a:t>หน่วยหลักใน</a:t>
            </a:r>
            <a:r>
              <a:rPr lang="th-TH" sz="3200" b="1" dirty="0" smtClean="0">
                <a:solidFill>
                  <a:srgbClr val="FF0000"/>
                </a:solidFill>
                <a:latin typeface="Angsana New" pitchFamily="18" charset="-34"/>
                <a:cs typeface="Angsana New" pitchFamily="18" charset="-34"/>
              </a:rPr>
              <a:t>ระบบ </a:t>
            </a:r>
            <a:r>
              <a:rPr lang="th-TH" sz="3200" b="1" dirty="0" err="1" smtClean="0">
                <a:solidFill>
                  <a:srgbClr val="FF0000"/>
                </a:solidFill>
                <a:latin typeface="Angsana New" pitchFamily="18" charset="-34"/>
                <a:cs typeface="Angsana New" pitchFamily="18" charset="-34"/>
              </a:rPr>
              <a:t>เอส</a:t>
            </a:r>
            <a:r>
              <a:rPr lang="th-TH" sz="3200" b="1" dirty="0" smtClean="0">
                <a:solidFill>
                  <a:srgbClr val="FF0000"/>
                </a:solidFill>
                <a:latin typeface="Angsana New" pitchFamily="18" charset="-34"/>
                <a:cs typeface="Angsana New" pitchFamily="18" charset="-34"/>
              </a:rPr>
              <a:t>ไอ </a:t>
            </a:r>
            <a:r>
              <a:rPr lang="th-TH" sz="3200" b="1" dirty="0" smtClean="0">
                <a:solidFill>
                  <a:srgbClr val="FF0000"/>
                </a:solidFill>
                <a:latin typeface="Angsana New" pitchFamily="18" charset="-34"/>
                <a:cs typeface="Angsana New" pitchFamily="18" charset="-34"/>
              </a:rPr>
              <a:t>มี </a:t>
            </a:r>
            <a:r>
              <a:rPr lang="en-US" sz="3200" b="1" dirty="0" smtClean="0">
                <a:solidFill>
                  <a:srgbClr val="FF0000"/>
                </a:solidFill>
                <a:latin typeface="Angsana New" pitchFamily="18" charset="-34"/>
                <a:cs typeface="Angsana New" pitchFamily="18" charset="-34"/>
              </a:rPr>
              <a:t>7 </a:t>
            </a:r>
            <a:r>
              <a:rPr lang="th-TH" sz="3200" b="1" dirty="0" smtClean="0">
                <a:solidFill>
                  <a:srgbClr val="FF0000"/>
                </a:solidFill>
                <a:latin typeface="Angsana New" pitchFamily="18" charset="-34"/>
                <a:cs typeface="Angsana New" pitchFamily="18" charset="-34"/>
              </a:rPr>
              <a:t>หน่วย</a:t>
            </a:r>
            <a:endParaRPr lang="th-TH" sz="3200" b="1" dirty="0">
              <a:solidFill>
                <a:srgbClr val="FF0000"/>
              </a:solidFill>
              <a:latin typeface="Angsana New" pitchFamily="18" charset="-34"/>
              <a:cs typeface="Angsana New" pitchFamily="18" charset="-34"/>
            </a:endParaRPr>
          </a:p>
        </p:txBody>
      </p:sp>
      <p:graphicFrame>
        <p:nvGraphicFramePr>
          <p:cNvPr id="4" name="ตาราง 3"/>
          <p:cNvGraphicFramePr>
            <a:graphicFrameLocks noGrp="1"/>
          </p:cNvGraphicFramePr>
          <p:nvPr/>
        </p:nvGraphicFramePr>
        <p:xfrm>
          <a:off x="685800" y="1219200"/>
          <a:ext cx="7848600" cy="4800600"/>
        </p:xfrm>
        <a:graphic>
          <a:graphicData uri="http://schemas.openxmlformats.org/drawingml/2006/table">
            <a:tbl>
              <a:tblPr firstRow="1" bandRow="1">
                <a:tableStyleId>{5C22544A-7EE6-4342-B048-85BDC9FD1C3A}</a:tableStyleId>
              </a:tblPr>
              <a:tblGrid>
                <a:gridCol w="3352800"/>
                <a:gridCol w="2438400"/>
                <a:gridCol w="2057400"/>
              </a:tblGrid>
              <a:tr h="600075">
                <a:tc>
                  <a:txBody>
                    <a:bodyPr/>
                    <a:lstStyle/>
                    <a:p>
                      <a:pPr algn="ctr"/>
                      <a:r>
                        <a:rPr lang="th-TH" b="1" dirty="0" smtClean="0">
                          <a:solidFill>
                            <a:srgbClr val="FF0000"/>
                          </a:solidFill>
                          <a:latin typeface="Angsana New" pitchFamily="18" charset="-34"/>
                          <a:cs typeface="Angsana New" pitchFamily="18" charset="-34"/>
                        </a:rPr>
                        <a:t>ปริมาณ</a:t>
                      </a:r>
                      <a:endParaRPr lang="th-TH" b="1" dirty="0">
                        <a:solidFill>
                          <a:srgbClr val="FF0000"/>
                        </a:solidFill>
                        <a:latin typeface="Angsana New" pitchFamily="18" charset="-34"/>
                        <a:cs typeface="Angsana New" pitchFamily="18" charset="-34"/>
                      </a:endParaRPr>
                    </a:p>
                  </a:txBody>
                  <a:tcPr>
                    <a:solidFill>
                      <a:srgbClr val="00B0F0"/>
                    </a:solidFill>
                  </a:tcPr>
                </a:tc>
                <a:tc>
                  <a:txBody>
                    <a:bodyPr/>
                    <a:lstStyle/>
                    <a:p>
                      <a:pPr algn="ctr"/>
                      <a:r>
                        <a:rPr lang="th-TH" b="1" dirty="0" smtClean="0">
                          <a:solidFill>
                            <a:srgbClr val="FF0000"/>
                          </a:solidFill>
                          <a:latin typeface="Angsana New" pitchFamily="18" charset="-34"/>
                          <a:cs typeface="Angsana New" pitchFamily="18" charset="-34"/>
                        </a:rPr>
                        <a:t>ชื่อหน่วย</a:t>
                      </a:r>
                      <a:endParaRPr lang="th-TH" b="1" dirty="0">
                        <a:solidFill>
                          <a:srgbClr val="FF0000"/>
                        </a:solidFill>
                        <a:latin typeface="Angsana New" pitchFamily="18" charset="-34"/>
                        <a:cs typeface="Angsana New" pitchFamily="18" charset="-34"/>
                      </a:endParaRPr>
                    </a:p>
                  </a:txBody>
                  <a:tcPr>
                    <a:solidFill>
                      <a:srgbClr val="00B0F0"/>
                    </a:solidFill>
                  </a:tcPr>
                </a:tc>
                <a:tc>
                  <a:txBody>
                    <a:bodyPr/>
                    <a:lstStyle/>
                    <a:p>
                      <a:pPr algn="ctr"/>
                      <a:r>
                        <a:rPr lang="th-TH" b="1" dirty="0" smtClean="0">
                          <a:solidFill>
                            <a:srgbClr val="FF0000"/>
                          </a:solidFill>
                          <a:latin typeface="Angsana New" pitchFamily="18" charset="-34"/>
                          <a:cs typeface="Angsana New" pitchFamily="18" charset="-34"/>
                        </a:rPr>
                        <a:t>สัญลักษณ์</a:t>
                      </a:r>
                      <a:endParaRPr lang="th-TH" b="1" dirty="0">
                        <a:solidFill>
                          <a:srgbClr val="FF0000"/>
                        </a:solidFill>
                        <a:latin typeface="Angsana New" pitchFamily="18" charset="-34"/>
                        <a:cs typeface="Angsana New" pitchFamily="18" charset="-34"/>
                      </a:endParaRPr>
                    </a:p>
                  </a:txBody>
                  <a:tcPr>
                    <a:solidFill>
                      <a:srgbClr val="00B0F0"/>
                    </a:solidFill>
                  </a:tcPr>
                </a:tc>
              </a:tr>
              <a:tr h="600075">
                <a:tc>
                  <a:txBody>
                    <a:bodyPr/>
                    <a:lstStyle/>
                    <a:p>
                      <a:pPr algn="ctr"/>
                      <a:r>
                        <a:rPr lang="th-TH" b="1" dirty="0" smtClean="0">
                          <a:solidFill>
                            <a:srgbClr val="FF0000"/>
                          </a:solidFill>
                          <a:latin typeface="Angsana New" pitchFamily="18" charset="-34"/>
                          <a:cs typeface="Angsana New" pitchFamily="18" charset="-34"/>
                        </a:rPr>
                        <a:t>ความยาว</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th-TH" b="1" dirty="0" smtClean="0">
                          <a:solidFill>
                            <a:srgbClr val="FF0000"/>
                          </a:solidFill>
                          <a:latin typeface="Angsana New" pitchFamily="18" charset="-34"/>
                          <a:cs typeface="Angsana New" pitchFamily="18" charset="-34"/>
                        </a:rPr>
                        <a:t>เมตร</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en-US" b="1" dirty="0" smtClean="0">
                          <a:solidFill>
                            <a:srgbClr val="FF0000"/>
                          </a:solidFill>
                          <a:latin typeface="Angsana New" pitchFamily="18" charset="-34"/>
                          <a:cs typeface="Angsana New" pitchFamily="18" charset="-34"/>
                        </a:rPr>
                        <a:t>m</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r>
              <a:tr h="600075">
                <a:tc>
                  <a:txBody>
                    <a:bodyPr/>
                    <a:lstStyle/>
                    <a:p>
                      <a:pPr algn="ctr"/>
                      <a:r>
                        <a:rPr lang="th-TH" b="1" dirty="0" smtClean="0">
                          <a:solidFill>
                            <a:srgbClr val="FF0000"/>
                          </a:solidFill>
                          <a:latin typeface="Angsana New" pitchFamily="18" charset="-34"/>
                          <a:cs typeface="Angsana New" pitchFamily="18" charset="-34"/>
                        </a:rPr>
                        <a:t>มวล</a:t>
                      </a:r>
                      <a:endParaRPr lang="th-TH" b="1" dirty="0">
                        <a:solidFill>
                          <a:srgbClr val="FF0000"/>
                        </a:solidFill>
                        <a:latin typeface="Angsana New" pitchFamily="18" charset="-34"/>
                        <a:cs typeface="Angsana New" pitchFamily="18" charset="-34"/>
                      </a:endParaRPr>
                    </a:p>
                  </a:txBody>
                  <a:tcPr/>
                </a:tc>
                <a:tc>
                  <a:txBody>
                    <a:bodyPr/>
                    <a:lstStyle/>
                    <a:p>
                      <a:pPr algn="ctr"/>
                      <a:r>
                        <a:rPr lang="th-TH" b="1" dirty="0" smtClean="0">
                          <a:solidFill>
                            <a:srgbClr val="FF0000"/>
                          </a:solidFill>
                          <a:latin typeface="Angsana New" pitchFamily="18" charset="-34"/>
                          <a:cs typeface="Angsana New" pitchFamily="18" charset="-34"/>
                        </a:rPr>
                        <a:t>กิโลกรัม</a:t>
                      </a:r>
                      <a:endParaRPr lang="th-TH" b="1" dirty="0">
                        <a:solidFill>
                          <a:srgbClr val="FF0000"/>
                        </a:solidFill>
                        <a:latin typeface="Angsana New" pitchFamily="18" charset="-34"/>
                        <a:cs typeface="Angsana New" pitchFamily="18" charset="-34"/>
                      </a:endParaRPr>
                    </a:p>
                  </a:txBody>
                  <a:tcPr/>
                </a:tc>
                <a:tc>
                  <a:txBody>
                    <a:bodyPr/>
                    <a:lstStyle/>
                    <a:p>
                      <a:pPr algn="ctr"/>
                      <a:r>
                        <a:rPr lang="en-US" b="1" dirty="0" smtClean="0">
                          <a:solidFill>
                            <a:srgbClr val="FF0000"/>
                          </a:solidFill>
                          <a:latin typeface="Angsana New" pitchFamily="18" charset="-34"/>
                          <a:cs typeface="Angsana New" pitchFamily="18" charset="-34"/>
                        </a:rPr>
                        <a:t>kg</a:t>
                      </a:r>
                      <a:endParaRPr lang="th-TH" b="1" dirty="0">
                        <a:solidFill>
                          <a:srgbClr val="FF0000"/>
                        </a:solidFill>
                        <a:latin typeface="Angsana New" pitchFamily="18" charset="-34"/>
                        <a:cs typeface="Angsana New" pitchFamily="18" charset="-34"/>
                      </a:endParaRPr>
                    </a:p>
                  </a:txBody>
                  <a:tcPr/>
                </a:tc>
              </a:tr>
              <a:tr h="600075">
                <a:tc>
                  <a:txBody>
                    <a:bodyPr/>
                    <a:lstStyle/>
                    <a:p>
                      <a:pPr algn="ctr"/>
                      <a:r>
                        <a:rPr lang="th-TH" b="1" dirty="0" smtClean="0">
                          <a:solidFill>
                            <a:srgbClr val="FF0000"/>
                          </a:solidFill>
                          <a:latin typeface="Angsana New" pitchFamily="18" charset="-34"/>
                          <a:cs typeface="Angsana New" pitchFamily="18" charset="-34"/>
                        </a:rPr>
                        <a:t>เวลา</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th-TH" b="1" dirty="0" smtClean="0">
                          <a:solidFill>
                            <a:srgbClr val="FF0000"/>
                          </a:solidFill>
                          <a:latin typeface="Angsana New" pitchFamily="18" charset="-34"/>
                          <a:cs typeface="Angsana New" pitchFamily="18" charset="-34"/>
                        </a:rPr>
                        <a:t>วินาที</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en-US" b="1" dirty="0" smtClean="0">
                          <a:solidFill>
                            <a:srgbClr val="FF0000"/>
                          </a:solidFill>
                          <a:latin typeface="Angsana New" pitchFamily="18" charset="-34"/>
                          <a:cs typeface="Angsana New" pitchFamily="18" charset="-34"/>
                        </a:rPr>
                        <a:t>s</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r>
              <a:tr h="600075">
                <a:tc>
                  <a:txBody>
                    <a:bodyPr/>
                    <a:lstStyle/>
                    <a:p>
                      <a:pPr algn="ctr"/>
                      <a:r>
                        <a:rPr lang="th-TH" b="1" dirty="0" smtClean="0">
                          <a:solidFill>
                            <a:srgbClr val="FF0000"/>
                          </a:solidFill>
                          <a:latin typeface="Angsana New" pitchFamily="18" charset="-34"/>
                          <a:cs typeface="Angsana New" pitchFamily="18" charset="-34"/>
                        </a:rPr>
                        <a:t>กระแสไฟฟ้า</a:t>
                      </a:r>
                      <a:endParaRPr lang="th-TH" b="1" dirty="0">
                        <a:solidFill>
                          <a:srgbClr val="FF0000"/>
                        </a:solidFill>
                        <a:latin typeface="Angsana New" pitchFamily="18" charset="-34"/>
                        <a:cs typeface="Angsana New" pitchFamily="18" charset="-34"/>
                      </a:endParaRPr>
                    </a:p>
                  </a:txBody>
                  <a:tcPr/>
                </a:tc>
                <a:tc>
                  <a:txBody>
                    <a:bodyPr/>
                    <a:lstStyle/>
                    <a:p>
                      <a:pPr algn="ctr"/>
                      <a:r>
                        <a:rPr lang="th-TH" b="1" dirty="0" smtClean="0">
                          <a:solidFill>
                            <a:srgbClr val="FF0000"/>
                          </a:solidFill>
                          <a:latin typeface="Angsana New" pitchFamily="18" charset="-34"/>
                          <a:cs typeface="Angsana New" pitchFamily="18" charset="-34"/>
                        </a:rPr>
                        <a:t>แอมแปร์</a:t>
                      </a:r>
                      <a:endParaRPr lang="th-TH" b="1" dirty="0">
                        <a:solidFill>
                          <a:srgbClr val="FF0000"/>
                        </a:solidFill>
                        <a:latin typeface="Angsana New" pitchFamily="18" charset="-34"/>
                        <a:cs typeface="Angsana New" pitchFamily="18" charset="-34"/>
                      </a:endParaRPr>
                    </a:p>
                  </a:txBody>
                  <a:tcPr/>
                </a:tc>
                <a:tc>
                  <a:txBody>
                    <a:bodyPr/>
                    <a:lstStyle/>
                    <a:p>
                      <a:pPr algn="ctr"/>
                      <a:r>
                        <a:rPr lang="en-US" b="1" dirty="0" smtClean="0">
                          <a:solidFill>
                            <a:srgbClr val="FF0000"/>
                          </a:solidFill>
                          <a:latin typeface="Angsana New" pitchFamily="18" charset="-34"/>
                          <a:cs typeface="Angsana New" pitchFamily="18" charset="-34"/>
                        </a:rPr>
                        <a:t>A</a:t>
                      </a:r>
                      <a:endParaRPr lang="th-TH" b="1" dirty="0">
                        <a:solidFill>
                          <a:srgbClr val="FF0000"/>
                        </a:solidFill>
                        <a:latin typeface="Angsana New" pitchFamily="18" charset="-34"/>
                        <a:cs typeface="Angsana New" pitchFamily="18" charset="-34"/>
                      </a:endParaRPr>
                    </a:p>
                  </a:txBody>
                  <a:tcPr/>
                </a:tc>
              </a:tr>
              <a:tr h="600075">
                <a:tc>
                  <a:txBody>
                    <a:bodyPr/>
                    <a:lstStyle/>
                    <a:p>
                      <a:pPr algn="ctr"/>
                      <a:r>
                        <a:rPr lang="th-TH" b="1" dirty="0" smtClean="0">
                          <a:solidFill>
                            <a:srgbClr val="FF0000"/>
                          </a:solidFill>
                          <a:latin typeface="Angsana New" pitchFamily="18" charset="-34"/>
                          <a:cs typeface="Angsana New" pitchFamily="18" charset="-34"/>
                        </a:rPr>
                        <a:t>อุณหภูมิ</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th-TH" b="1" dirty="0" err="1" smtClean="0">
                          <a:solidFill>
                            <a:srgbClr val="FF0000"/>
                          </a:solidFill>
                          <a:latin typeface="Angsana New" pitchFamily="18" charset="-34"/>
                          <a:cs typeface="Angsana New" pitchFamily="18" charset="-34"/>
                        </a:rPr>
                        <a:t>เคลวิน</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en-US" b="1" dirty="0" smtClean="0">
                          <a:solidFill>
                            <a:srgbClr val="FF0000"/>
                          </a:solidFill>
                          <a:latin typeface="Angsana New" pitchFamily="18" charset="-34"/>
                          <a:cs typeface="Angsana New" pitchFamily="18" charset="-34"/>
                        </a:rPr>
                        <a:t>K</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r>
              <a:tr h="600075">
                <a:tc>
                  <a:txBody>
                    <a:bodyPr/>
                    <a:lstStyle/>
                    <a:p>
                      <a:pPr algn="ctr"/>
                      <a:r>
                        <a:rPr lang="th-TH" b="1" dirty="0" smtClean="0">
                          <a:solidFill>
                            <a:srgbClr val="FF0000"/>
                          </a:solidFill>
                          <a:latin typeface="Angsana New" pitchFamily="18" charset="-34"/>
                          <a:cs typeface="Angsana New" pitchFamily="18" charset="-34"/>
                        </a:rPr>
                        <a:t>ปริมาณสาร</a:t>
                      </a:r>
                      <a:endParaRPr lang="th-TH" b="1" dirty="0">
                        <a:solidFill>
                          <a:srgbClr val="FF0000"/>
                        </a:solidFill>
                        <a:latin typeface="Angsana New" pitchFamily="18" charset="-34"/>
                        <a:cs typeface="Angsana New" pitchFamily="18" charset="-34"/>
                      </a:endParaRPr>
                    </a:p>
                  </a:txBody>
                  <a:tcPr/>
                </a:tc>
                <a:tc>
                  <a:txBody>
                    <a:bodyPr/>
                    <a:lstStyle/>
                    <a:p>
                      <a:pPr algn="ctr"/>
                      <a:r>
                        <a:rPr lang="th-TH" b="1" dirty="0" err="1" smtClean="0">
                          <a:solidFill>
                            <a:srgbClr val="FF0000"/>
                          </a:solidFill>
                          <a:latin typeface="Angsana New" pitchFamily="18" charset="-34"/>
                          <a:cs typeface="Angsana New" pitchFamily="18" charset="-34"/>
                        </a:rPr>
                        <a:t>โมล</a:t>
                      </a:r>
                      <a:endParaRPr lang="th-TH" b="1" dirty="0">
                        <a:solidFill>
                          <a:srgbClr val="FF0000"/>
                        </a:solidFill>
                        <a:latin typeface="Angsana New" pitchFamily="18" charset="-34"/>
                        <a:cs typeface="Angsana New" pitchFamily="18" charset="-34"/>
                      </a:endParaRPr>
                    </a:p>
                  </a:txBody>
                  <a:tcPr/>
                </a:tc>
                <a:tc>
                  <a:txBody>
                    <a:bodyPr/>
                    <a:lstStyle/>
                    <a:p>
                      <a:pPr algn="ctr"/>
                      <a:r>
                        <a:rPr lang="en-US" b="1" dirty="0" smtClean="0">
                          <a:solidFill>
                            <a:srgbClr val="FF0000"/>
                          </a:solidFill>
                          <a:latin typeface="Angsana New" pitchFamily="18" charset="-34"/>
                          <a:cs typeface="Angsana New" pitchFamily="18" charset="-34"/>
                        </a:rPr>
                        <a:t>mol</a:t>
                      </a:r>
                      <a:endParaRPr lang="th-TH" b="1" dirty="0">
                        <a:solidFill>
                          <a:srgbClr val="FF0000"/>
                        </a:solidFill>
                        <a:latin typeface="Angsana New" pitchFamily="18" charset="-34"/>
                        <a:cs typeface="Angsana New" pitchFamily="18" charset="-34"/>
                      </a:endParaRPr>
                    </a:p>
                  </a:txBody>
                  <a:tcPr/>
                </a:tc>
              </a:tr>
              <a:tr h="600075">
                <a:tc>
                  <a:txBody>
                    <a:bodyPr/>
                    <a:lstStyle/>
                    <a:p>
                      <a:pPr algn="ctr"/>
                      <a:r>
                        <a:rPr lang="th-TH" b="1" dirty="0" smtClean="0">
                          <a:solidFill>
                            <a:srgbClr val="FF0000"/>
                          </a:solidFill>
                          <a:latin typeface="Angsana New" pitchFamily="18" charset="-34"/>
                          <a:cs typeface="Angsana New" pitchFamily="18" charset="-34"/>
                        </a:rPr>
                        <a:t>ความเข้มของการส่องสว่าง</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th-TH" b="1" dirty="0" err="1" smtClean="0">
                          <a:solidFill>
                            <a:srgbClr val="FF0000"/>
                          </a:solidFill>
                          <a:latin typeface="Angsana New" pitchFamily="18" charset="-34"/>
                          <a:cs typeface="Angsana New" pitchFamily="18" charset="-34"/>
                        </a:rPr>
                        <a:t>แคล</a:t>
                      </a:r>
                      <a:r>
                        <a:rPr lang="th-TH" b="1" dirty="0" smtClean="0">
                          <a:solidFill>
                            <a:srgbClr val="FF0000"/>
                          </a:solidFill>
                          <a:latin typeface="Angsana New" pitchFamily="18" charset="-34"/>
                          <a:cs typeface="Angsana New" pitchFamily="18" charset="-34"/>
                        </a:rPr>
                        <a:t>เดลา</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c>
                  <a:txBody>
                    <a:bodyPr/>
                    <a:lstStyle/>
                    <a:p>
                      <a:pPr algn="ctr"/>
                      <a:r>
                        <a:rPr lang="en-US" b="1" dirty="0" err="1" smtClean="0">
                          <a:solidFill>
                            <a:srgbClr val="FF0000"/>
                          </a:solidFill>
                          <a:latin typeface="Angsana New" pitchFamily="18" charset="-34"/>
                          <a:cs typeface="Angsana New" pitchFamily="18" charset="-34"/>
                        </a:rPr>
                        <a:t>cd</a:t>
                      </a:r>
                      <a:endParaRPr lang="th-TH" b="1" dirty="0">
                        <a:solidFill>
                          <a:srgbClr val="FF0000"/>
                        </a:solidFill>
                        <a:latin typeface="Angsana New" pitchFamily="18" charset="-34"/>
                        <a:cs typeface="Angsana New" pitchFamily="18" charset="-34"/>
                      </a:endParaRPr>
                    </a:p>
                  </a:txBody>
                  <a:tcPr>
                    <a:solidFill>
                      <a:schemeClr val="accent6">
                        <a:lumMod val="60000"/>
                        <a:lumOff val="40000"/>
                      </a:schemeClr>
                    </a:solidFil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772400" cy="5509200"/>
          </a:xfrm>
          <a:prstGeom prst="rect">
            <a:avLst/>
          </a:prstGeom>
          <a:noFill/>
        </p:spPr>
        <p:txBody>
          <a:bodyPr wrap="square" rtlCol="0">
            <a:spAutoFit/>
          </a:bodyPr>
          <a:lstStyle/>
          <a:p>
            <a:r>
              <a:rPr lang="en-US" sz="3200" b="1" dirty="0" smtClean="0">
                <a:solidFill>
                  <a:srgbClr val="00B0F0"/>
                </a:solidFill>
                <a:latin typeface="Angsana New" pitchFamily="18" charset="-34"/>
                <a:cs typeface="Angsana New" pitchFamily="18" charset="-34"/>
              </a:rPr>
              <a:t>	</a:t>
            </a:r>
            <a:r>
              <a:rPr lang="en-US" sz="3200" b="1" dirty="0" smtClean="0">
                <a:solidFill>
                  <a:srgbClr val="FF0000"/>
                </a:solidFill>
                <a:latin typeface="Angsana New" pitchFamily="18" charset="-34"/>
                <a:cs typeface="Angsana New" pitchFamily="18" charset="-34"/>
              </a:rPr>
              <a:t>2.</a:t>
            </a:r>
            <a:r>
              <a:rPr lang="th-TH" sz="3200" b="1" dirty="0" smtClean="0">
                <a:solidFill>
                  <a:srgbClr val="FF0000"/>
                </a:solidFill>
                <a:latin typeface="Angsana New" pitchFamily="18" charset="-34"/>
                <a:cs typeface="Angsana New" pitchFamily="18" charset="-34"/>
              </a:rPr>
              <a:t>หน่วยเสริม</a:t>
            </a:r>
            <a:r>
              <a:rPr lang="en-US" sz="3200" b="1" dirty="0" smtClean="0">
                <a:solidFill>
                  <a:srgbClr val="FF0000"/>
                </a:solidFill>
                <a:latin typeface="Angsana New" pitchFamily="18" charset="-34"/>
                <a:cs typeface="Angsana New" pitchFamily="18" charset="-34"/>
              </a:rPr>
              <a:t> (Supplementary Units)</a:t>
            </a:r>
            <a:r>
              <a:rPr lang="th-TH" sz="3200" b="1" dirty="0" smtClean="0">
                <a:solidFill>
                  <a:srgbClr val="FF0000"/>
                </a:solidFill>
                <a:latin typeface="Angsana New" pitchFamily="18" charset="-34"/>
                <a:cs typeface="Angsana New" pitchFamily="18" charset="-34"/>
              </a:rPr>
              <a:t> มี </a:t>
            </a:r>
            <a:r>
              <a:rPr lang="en-US" sz="3200" b="1" dirty="0" smtClean="0">
                <a:solidFill>
                  <a:srgbClr val="FF0000"/>
                </a:solidFill>
                <a:latin typeface="Angsana New" pitchFamily="18" charset="-34"/>
                <a:cs typeface="Angsana New" pitchFamily="18" charset="-34"/>
              </a:rPr>
              <a:t>2 </a:t>
            </a:r>
            <a:r>
              <a:rPr lang="th-TH" sz="3200" b="1" dirty="0" smtClean="0">
                <a:solidFill>
                  <a:srgbClr val="FF0000"/>
                </a:solidFill>
                <a:latin typeface="Angsana New" pitchFamily="18" charset="-34"/>
                <a:cs typeface="Angsana New" pitchFamily="18" charset="-34"/>
              </a:rPr>
              <a:t>หน่วยคือ </a:t>
            </a:r>
            <a:r>
              <a:rPr lang="th-TH" sz="3200" b="1" dirty="0" err="1" smtClean="0">
                <a:solidFill>
                  <a:srgbClr val="FF0000"/>
                </a:solidFill>
                <a:latin typeface="Angsana New" pitchFamily="18" charset="-34"/>
                <a:cs typeface="Angsana New" pitchFamily="18" charset="-34"/>
              </a:rPr>
              <a:t>เรเดียน</a:t>
            </a:r>
            <a:r>
              <a:rPr lang="en-US" sz="3200" b="1" dirty="0" smtClean="0">
                <a:solidFill>
                  <a:srgbClr val="FF0000"/>
                </a:solidFill>
                <a:latin typeface="Angsana New" pitchFamily="18" charset="-34"/>
                <a:cs typeface="Angsana New" pitchFamily="18" charset="-34"/>
              </a:rPr>
              <a:t>(Radian ; </a:t>
            </a:r>
            <a:r>
              <a:rPr lang="en-US" sz="3200" b="1" dirty="0" err="1" smtClean="0">
                <a:solidFill>
                  <a:srgbClr val="FF0000"/>
                </a:solidFill>
                <a:latin typeface="Angsana New" pitchFamily="18" charset="-34"/>
                <a:cs typeface="Angsana New" pitchFamily="18" charset="-34"/>
              </a:rPr>
              <a:t>rad</a:t>
            </a:r>
            <a:r>
              <a:rPr lang="en-US" sz="3200" b="1" dirty="0" smtClean="0">
                <a:solidFill>
                  <a:srgbClr val="FF0000"/>
                </a:solidFill>
                <a:latin typeface="Angsana New" pitchFamily="18" charset="-34"/>
                <a:cs typeface="Angsana New" pitchFamily="18" charset="-34"/>
              </a:rPr>
              <a:t>) </a:t>
            </a:r>
            <a:r>
              <a:rPr lang="th-TH" sz="3200" b="1" dirty="0" err="1" smtClean="0">
                <a:solidFill>
                  <a:srgbClr val="FF0000"/>
                </a:solidFill>
                <a:latin typeface="Angsana New" pitchFamily="18" charset="-34"/>
                <a:cs typeface="Angsana New" pitchFamily="18" charset="-34"/>
              </a:rPr>
              <a:t>และสเตอเรเดียน</a:t>
            </a:r>
            <a:r>
              <a:rPr lang="th-TH" sz="3200" b="1" dirty="0" smtClean="0">
                <a:solidFill>
                  <a:srgbClr val="FF0000"/>
                </a:solidFill>
                <a:latin typeface="Angsana New" pitchFamily="18" charset="-34"/>
                <a:cs typeface="Angsana New" pitchFamily="18" charset="-34"/>
              </a:rPr>
              <a:t> (</a:t>
            </a:r>
            <a:r>
              <a:rPr lang="en-US" sz="3200" b="1" dirty="0" err="1" smtClean="0">
                <a:solidFill>
                  <a:srgbClr val="FF0000"/>
                </a:solidFill>
                <a:latin typeface="Angsana New" pitchFamily="18" charset="-34"/>
                <a:cs typeface="Angsana New" pitchFamily="18" charset="-34"/>
              </a:rPr>
              <a:t>steradian</a:t>
            </a:r>
            <a:r>
              <a:rPr lang="en-US" sz="3200" b="1" dirty="0" smtClean="0">
                <a:solidFill>
                  <a:srgbClr val="FF0000"/>
                </a:solidFill>
                <a:latin typeface="Angsana New" pitchFamily="18" charset="-34"/>
                <a:cs typeface="Angsana New" pitchFamily="18" charset="-34"/>
              </a:rPr>
              <a:t>) </a:t>
            </a:r>
            <a:r>
              <a:rPr lang="en-US" sz="3200" b="1" dirty="0" smtClean="0">
                <a:solidFill>
                  <a:srgbClr val="00B0F0"/>
                </a:solidFill>
                <a:latin typeface="Angsana New" pitchFamily="18" charset="-34"/>
                <a:cs typeface="Angsana New" pitchFamily="18" charset="-34"/>
              </a:rPr>
              <a:t>{</a:t>
            </a:r>
            <a:r>
              <a:rPr lang="th-TH" sz="3200" b="1" dirty="0" smtClean="0">
                <a:solidFill>
                  <a:srgbClr val="00B0F0"/>
                </a:solidFill>
                <a:latin typeface="Angsana New" pitchFamily="18" charset="-34"/>
                <a:cs typeface="Angsana New" pitchFamily="18" charset="-34"/>
              </a:rPr>
              <a:t>คือหน่วยวัดมุมใน</a:t>
            </a:r>
            <a:r>
              <a:rPr lang="th-TH" sz="3200" b="1" dirty="0" smtClean="0">
                <a:solidFill>
                  <a:srgbClr val="00B0F0"/>
                </a:solidFill>
                <a:latin typeface="Angsana New" pitchFamily="18" charset="-34"/>
                <a:cs typeface="Angsana New" pitchFamily="18" charset="-34"/>
                <a:hlinkClick r:id="rId3" action="ppaction://hlinkfile" tooltip="วัตถุทรงตัน (หน้านี้ไม่มี)"/>
              </a:rPr>
              <a:t>วัตถุทรงตัน</a:t>
            </a:r>
            <a:r>
              <a:rPr lang="th-TH" sz="3200" b="1" dirty="0" smtClean="0">
                <a:solidFill>
                  <a:srgbClr val="00B0F0"/>
                </a:solidFill>
                <a:latin typeface="Angsana New" pitchFamily="18" charset="-34"/>
                <a:cs typeface="Angsana New" pitchFamily="18" charset="-34"/>
              </a:rPr>
              <a:t>ชนิดหนึ่ง ใช้อธิบายขนาดของการกวาดมุมแบบ</a:t>
            </a:r>
            <a:r>
              <a:rPr lang="th-TH" sz="3200" b="1" dirty="0" smtClean="0">
                <a:solidFill>
                  <a:srgbClr val="00B0F0"/>
                </a:solidFill>
                <a:latin typeface="Angsana New" pitchFamily="18" charset="-34"/>
                <a:cs typeface="Angsana New" pitchFamily="18" charset="-34"/>
                <a:hlinkClick r:id="rId4" action="ppaction://hlinkfile" tooltip="สองมิติ (หน้านี้ไม่มี)"/>
              </a:rPr>
              <a:t>สองมิติ</a:t>
            </a:r>
            <a:r>
              <a:rPr lang="th-TH" sz="3200" b="1" dirty="0" smtClean="0">
                <a:solidFill>
                  <a:srgbClr val="00B0F0"/>
                </a:solidFill>
                <a:latin typeface="Angsana New" pitchFamily="18" charset="-34"/>
                <a:cs typeface="Angsana New" pitchFamily="18" charset="-34"/>
              </a:rPr>
              <a:t> บน</a:t>
            </a:r>
            <a:r>
              <a:rPr lang="th-TH" sz="3200" b="1" dirty="0" smtClean="0">
                <a:solidFill>
                  <a:srgbClr val="00B0F0"/>
                </a:solidFill>
                <a:latin typeface="Angsana New" pitchFamily="18" charset="-34"/>
                <a:cs typeface="Angsana New" pitchFamily="18" charset="-34"/>
                <a:hlinkClick r:id="rId5" action="ppaction://hlinkfile" tooltip="ปริภูมิ (หน้านี้ไม่มี)"/>
              </a:rPr>
              <a:t>ปริภูมิ</a:t>
            </a:r>
            <a:r>
              <a:rPr lang="th-TH" sz="3200" b="1" dirty="0" smtClean="0">
                <a:solidFill>
                  <a:srgbClr val="00B0F0"/>
                </a:solidFill>
                <a:latin typeface="Angsana New" pitchFamily="18" charset="-34"/>
                <a:cs typeface="Angsana New" pitchFamily="18" charset="-34"/>
                <a:hlinkClick r:id="rId6" action="ppaction://hlinkfile" tooltip="สามมิติ"/>
              </a:rPr>
              <a:t>สามมิติ</a:t>
            </a:r>
            <a:r>
              <a:rPr lang="th-TH" sz="3200" b="1" dirty="0" smtClean="0">
                <a:solidFill>
                  <a:srgbClr val="00B0F0"/>
                </a:solidFill>
                <a:latin typeface="Angsana New" pitchFamily="18" charset="-34"/>
                <a:cs typeface="Angsana New" pitchFamily="18" charset="-34"/>
              </a:rPr>
              <a:t> ในแนวความคิดเดียวกับการวัดมุมบนระนาบสองมิติของ</a:t>
            </a:r>
            <a:r>
              <a:rPr lang="th-TH" sz="3200" b="1" dirty="0" err="1" smtClean="0">
                <a:solidFill>
                  <a:srgbClr val="00B0F0"/>
                </a:solidFill>
                <a:latin typeface="Angsana New" pitchFamily="18" charset="-34"/>
                <a:cs typeface="Angsana New" pitchFamily="18" charset="-34"/>
                <a:hlinkClick r:id="rId7" action="ppaction://hlinkfile" tooltip="เรเดียน"/>
              </a:rPr>
              <a:t>เรเดียน</a:t>
            </a:r>
            <a:r>
              <a:rPr lang="th-TH" sz="3200" b="1" dirty="0" smtClean="0">
                <a:solidFill>
                  <a:srgbClr val="00B0F0"/>
                </a:solidFill>
                <a:latin typeface="Angsana New" pitchFamily="18" charset="-34"/>
                <a:cs typeface="Angsana New" pitchFamily="18" charset="-34"/>
              </a:rPr>
              <a:t> ชื่อของ </a:t>
            </a:r>
            <a:r>
              <a:rPr lang="th-TH" sz="3200" b="1" i="1" dirty="0" err="1" smtClean="0">
                <a:solidFill>
                  <a:srgbClr val="00B0F0"/>
                </a:solidFill>
                <a:latin typeface="Angsana New" pitchFamily="18" charset="-34"/>
                <a:cs typeface="Angsana New" pitchFamily="18" charset="-34"/>
              </a:rPr>
              <a:t>สเตอเรเดียน</a:t>
            </a:r>
            <a:r>
              <a:rPr lang="th-TH" sz="3200" b="1" dirty="0" smtClean="0">
                <a:solidFill>
                  <a:srgbClr val="00B0F0"/>
                </a:solidFill>
                <a:latin typeface="Angsana New" pitchFamily="18" charset="-34"/>
                <a:cs typeface="Angsana New" pitchFamily="18" charset="-34"/>
              </a:rPr>
              <a:t> มาจาก</a:t>
            </a:r>
            <a:r>
              <a:rPr lang="th-TH" sz="3200" b="1" dirty="0" smtClean="0">
                <a:solidFill>
                  <a:srgbClr val="00B0F0"/>
                </a:solidFill>
                <a:latin typeface="Angsana New" pitchFamily="18" charset="-34"/>
                <a:cs typeface="Angsana New" pitchFamily="18" charset="-34"/>
                <a:hlinkClick r:id="rId8" action="ppaction://hlinkfile" tooltip="ภาษากรีก"/>
              </a:rPr>
              <a:t>ภาษา</a:t>
            </a:r>
            <a:r>
              <a:rPr lang="th-TH" sz="3200" b="1" dirty="0" err="1" smtClean="0">
                <a:solidFill>
                  <a:srgbClr val="00B0F0"/>
                </a:solidFill>
                <a:latin typeface="Angsana New" pitchFamily="18" charset="-34"/>
                <a:cs typeface="Angsana New" pitchFamily="18" charset="-34"/>
                <a:hlinkClick r:id="rId8" action="ppaction://hlinkfile" tooltip="ภาษากรีก"/>
              </a:rPr>
              <a:t>กรีก</a:t>
            </a:r>
            <a:r>
              <a:rPr lang="th-TH" sz="3200" b="1" dirty="0" smtClean="0">
                <a:solidFill>
                  <a:srgbClr val="00B0F0"/>
                </a:solidFill>
                <a:latin typeface="Angsana New" pitchFamily="18" charset="-34"/>
                <a:cs typeface="Angsana New" pitchFamily="18" charset="-34"/>
              </a:rPr>
              <a:t> </a:t>
            </a:r>
            <a:r>
              <a:rPr lang="en-US" sz="3200" b="1" i="1" dirty="0" smtClean="0">
                <a:solidFill>
                  <a:srgbClr val="00B0F0"/>
                </a:solidFill>
                <a:latin typeface="Angsana New" pitchFamily="18" charset="-34"/>
                <a:cs typeface="Angsana New" pitchFamily="18" charset="-34"/>
              </a:rPr>
              <a:t>stereos</a:t>
            </a:r>
            <a:r>
              <a:rPr lang="en-US" sz="3200" b="1" dirty="0" smtClean="0">
                <a:solidFill>
                  <a:srgbClr val="00B0F0"/>
                </a:solidFill>
                <a:latin typeface="Angsana New" pitchFamily="18" charset="-34"/>
                <a:cs typeface="Angsana New" pitchFamily="18" charset="-34"/>
              </a:rPr>
              <a:t> </a:t>
            </a:r>
            <a:r>
              <a:rPr lang="th-TH" sz="3200" b="1" dirty="0" smtClean="0">
                <a:solidFill>
                  <a:srgbClr val="00B0F0"/>
                </a:solidFill>
                <a:latin typeface="Angsana New" pitchFamily="18" charset="-34"/>
                <a:cs typeface="Angsana New" pitchFamily="18" charset="-34"/>
              </a:rPr>
              <a:t>แปลว่า </a:t>
            </a:r>
            <a:r>
              <a:rPr lang="th-TH" sz="3200" b="1" i="1" dirty="0" smtClean="0">
                <a:solidFill>
                  <a:srgbClr val="00B0F0"/>
                </a:solidFill>
                <a:latin typeface="Angsana New" pitchFamily="18" charset="-34"/>
                <a:cs typeface="Angsana New" pitchFamily="18" charset="-34"/>
              </a:rPr>
              <a:t>ตัน</a:t>
            </a:r>
            <a:r>
              <a:rPr lang="th-TH" sz="3200" b="1" dirty="0" smtClean="0">
                <a:solidFill>
                  <a:srgbClr val="00B0F0"/>
                </a:solidFill>
                <a:latin typeface="Angsana New" pitchFamily="18" charset="-34"/>
                <a:cs typeface="Angsana New" pitchFamily="18" charset="-34"/>
              </a:rPr>
              <a:t> </a:t>
            </a:r>
            <a:r>
              <a:rPr lang="th-TH" sz="3200" b="1" dirty="0" err="1" smtClean="0">
                <a:solidFill>
                  <a:srgbClr val="00B0F0"/>
                </a:solidFill>
                <a:latin typeface="Angsana New" pitchFamily="18" charset="-34"/>
                <a:cs typeface="Angsana New" pitchFamily="18" charset="-34"/>
              </a:rPr>
              <a:t>สเตอเรเดียน</a:t>
            </a:r>
            <a:r>
              <a:rPr lang="th-TH" sz="3200" b="1" dirty="0" smtClean="0">
                <a:solidFill>
                  <a:srgbClr val="00B0F0"/>
                </a:solidFill>
                <a:latin typeface="Angsana New" pitchFamily="18" charset="-34"/>
                <a:cs typeface="Angsana New" pitchFamily="18" charset="-34"/>
              </a:rPr>
              <a:t>ยังเป็นหน่วยอนุพันธ์</a:t>
            </a:r>
            <a:r>
              <a:rPr lang="th-TH" sz="3200" b="1" dirty="0" err="1" smtClean="0">
                <a:solidFill>
                  <a:srgbClr val="00B0F0"/>
                </a:solidFill>
                <a:latin typeface="Angsana New" pitchFamily="18" charset="-34"/>
                <a:cs typeface="Angsana New" pitchFamily="18" charset="-34"/>
                <a:hlinkClick r:id="rId9" action="ppaction://hlinkfile" tooltip="เอสไอ"/>
              </a:rPr>
              <a:t>เอส</a:t>
            </a:r>
            <a:r>
              <a:rPr lang="th-TH" sz="3200" b="1" dirty="0" smtClean="0">
                <a:solidFill>
                  <a:srgbClr val="00B0F0"/>
                </a:solidFill>
                <a:latin typeface="Angsana New" pitchFamily="18" charset="-34"/>
                <a:cs typeface="Angsana New" pitchFamily="18" charset="-34"/>
                <a:hlinkClick r:id="rId9" action="ppaction://hlinkfile" tooltip="เอสไอ"/>
              </a:rPr>
              <a:t>ไอ</a:t>
            </a:r>
            <a:r>
              <a:rPr lang="th-TH" sz="3200" b="1" dirty="0" smtClean="0">
                <a:solidFill>
                  <a:srgbClr val="00B0F0"/>
                </a:solidFill>
                <a:latin typeface="Angsana New" pitchFamily="18" charset="-34"/>
                <a:cs typeface="Angsana New" pitchFamily="18" charset="-34"/>
              </a:rPr>
              <a:t> และใช้สัญลักษณ์ "</a:t>
            </a:r>
            <a:r>
              <a:rPr lang="en-US" sz="3200" b="1" dirty="0" err="1" smtClean="0">
                <a:solidFill>
                  <a:srgbClr val="00B0F0"/>
                </a:solidFill>
                <a:latin typeface="Angsana New" pitchFamily="18" charset="-34"/>
                <a:cs typeface="Angsana New" pitchFamily="18" charset="-34"/>
              </a:rPr>
              <a:t>sr</a:t>
            </a:r>
            <a:r>
              <a:rPr lang="en-US" sz="3200" b="1" dirty="0" smtClean="0">
                <a:solidFill>
                  <a:srgbClr val="00B0F0"/>
                </a:solidFill>
                <a:latin typeface="Angsana New" pitchFamily="18" charset="-34"/>
                <a:cs typeface="Angsana New" pitchFamily="18" charset="-34"/>
              </a:rPr>
              <a:t>"</a:t>
            </a:r>
          </a:p>
          <a:p>
            <a:r>
              <a:rPr lang="th-TH" sz="3200" b="1" dirty="0" smtClean="0">
                <a:solidFill>
                  <a:srgbClr val="00B0F0"/>
                </a:solidFill>
                <a:latin typeface="Angsana New" pitchFamily="18" charset="-34"/>
                <a:cs typeface="Angsana New" pitchFamily="18" charset="-34"/>
              </a:rPr>
              <a:t>	</a:t>
            </a:r>
          </a:p>
          <a:p>
            <a:r>
              <a:rPr lang="th-TH" sz="3200" b="1" dirty="0" smtClean="0">
                <a:solidFill>
                  <a:srgbClr val="00B0F0"/>
                </a:solidFill>
                <a:latin typeface="Angsana New" pitchFamily="18" charset="-34"/>
                <a:cs typeface="Angsana New" pitchFamily="18" charset="-34"/>
              </a:rPr>
              <a:t>	</a:t>
            </a:r>
            <a:r>
              <a:rPr lang="th-TH" sz="3200" b="1" dirty="0" err="1" smtClean="0">
                <a:solidFill>
                  <a:srgbClr val="00B0F0"/>
                </a:solidFill>
                <a:latin typeface="Angsana New" pitchFamily="18" charset="-34"/>
                <a:cs typeface="Angsana New" pitchFamily="18" charset="-34"/>
              </a:rPr>
              <a:t>สเตอเรเดียน</a:t>
            </a:r>
            <a:r>
              <a:rPr lang="th-TH" sz="3200" b="1" dirty="0" smtClean="0">
                <a:solidFill>
                  <a:srgbClr val="00B0F0"/>
                </a:solidFill>
                <a:latin typeface="Angsana New" pitchFamily="18" charset="-34"/>
                <a:cs typeface="Angsana New" pitchFamily="18" charset="-34"/>
              </a:rPr>
              <a:t>นั้นเป็นหน่วยที่</a:t>
            </a:r>
            <a:r>
              <a:rPr lang="th-TH" sz="3200" b="1" dirty="0" smtClean="0">
                <a:solidFill>
                  <a:srgbClr val="00B0F0"/>
                </a:solidFill>
                <a:latin typeface="Angsana New" pitchFamily="18" charset="-34"/>
                <a:cs typeface="Angsana New" pitchFamily="18" charset="-34"/>
                <a:hlinkClick r:id="rId10" action="ppaction://hlinkfile" tooltip="ความไร้มิติ (หน้านี้ไม่มี)"/>
              </a:rPr>
              <a:t>ไร้มิติ</a:t>
            </a:r>
            <a:r>
              <a:rPr lang="th-TH" sz="3200" b="1" dirty="0" smtClean="0">
                <a:solidFill>
                  <a:srgbClr val="00B0F0"/>
                </a:solidFill>
                <a:latin typeface="Angsana New" pitchFamily="18" charset="-34"/>
                <a:cs typeface="Angsana New" pitchFamily="18" charset="-34"/>
              </a:rPr>
              <a:t> เช่น 1 </a:t>
            </a:r>
            <a:r>
              <a:rPr lang="en-US" sz="3200" b="1" dirty="0" err="1" smtClean="0">
                <a:solidFill>
                  <a:srgbClr val="00B0F0"/>
                </a:solidFill>
                <a:latin typeface="Angsana New" pitchFamily="18" charset="-34"/>
                <a:cs typeface="Angsana New" pitchFamily="18" charset="-34"/>
              </a:rPr>
              <a:t>sr</a:t>
            </a:r>
            <a:r>
              <a:rPr lang="en-US" sz="3200" b="1" dirty="0" smtClean="0">
                <a:solidFill>
                  <a:srgbClr val="00B0F0"/>
                </a:solidFill>
                <a:latin typeface="Angsana New" pitchFamily="18" charset="-34"/>
                <a:cs typeface="Angsana New" pitchFamily="18" charset="-34"/>
              </a:rPr>
              <a:t> = m</a:t>
            </a:r>
            <a:r>
              <a:rPr lang="en-US" sz="3200" b="1" baseline="30000" dirty="0" smtClean="0">
                <a:solidFill>
                  <a:srgbClr val="00B0F0"/>
                </a:solidFill>
                <a:latin typeface="Angsana New" pitchFamily="18" charset="-34"/>
                <a:cs typeface="Angsana New" pitchFamily="18" charset="-34"/>
              </a:rPr>
              <a:t>2</a:t>
            </a:r>
            <a:r>
              <a:rPr lang="en-US" sz="3200" b="1" dirty="0" smtClean="0">
                <a:solidFill>
                  <a:srgbClr val="00B0F0"/>
                </a:solidFill>
                <a:latin typeface="Angsana New" pitchFamily="18" charset="-34"/>
                <a:cs typeface="Angsana New" pitchFamily="18" charset="-34"/>
              </a:rPr>
              <a:t>·m</a:t>
            </a:r>
            <a:r>
              <a:rPr lang="en-US" sz="3200" b="1" baseline="30000" dirty="0" smtClean="0">
                <a:solidFill>
                  <a:srgbClr val="00B0F0"/>
                </a:solidFill>
                <a:latin typeface="Angsana New" pitchFamily="18" charset="-34"/>
                <a:cs typeface="Angsana New" pitchFamily="18" charset="-34"/>
              </a:rPr>
              <a:t>-2</a:t>
            </a:r>
            <a:r>
              <a:rPr lang="en-US" sz="3200" b="1" dirty="0" smtClean="0">
                <a:solidFill>
                  <a:srgbClr val="00B0F0"/>
                </a:solidFill>
                <a:latin typeface="Angsana New" pitchFamily="18" charset="-34"/>
                <a:cs typeface="Angsana New" pitchFamily="18" charset="-34"/>
              </a:rPr>
              <a:t> = 1 </a:t>
            </a:r>
            <a:r>
              <a:rPr lang="th-TH" sz="3200" b="1" dirty="0" smtClean="0">
                <a:solidFill>
                  <a:srgbClr val="00B0F0"/>
                </a:solidFill>
                <a:latin typeface="Angsana New" pitchFamily="18" charset="-34"/>
                <a:cs typeface="Angsana New" pitchFamily="18" charset="-34"/>
              </a:rPr>
              <a:t>แต่ก็ควรใส่หน่วย "</a:t>
            </a:r>
            <a:r>
              <a:rPr lang="en-US" sz="3200" b="1" dirty="0" err="1" smtClean="0">
                <a:solidFill>
                  <a:srgbClr val="00B0F0"/>
                </a:solidFill>
                <a:latin typeface="Angsana New" pitchFamily="18" charset="-34"/>
                <a:cs typeface="Angsana New" pitchFamily="18" charset="-34"/>
              </a:rPr>
              <a:t>sr</a:t>
            </a:r>
            <a:r>
              <a:rPr lang="en-US" sz="3200" b="1" dirty="0" smtClean="0">
                <a:solidFill>
                  <a:srgbClr val="00B0F0"/>
                </a:solidFill>
                <a:latin typeface="Angsana New" pitchFamily="18" charset="-34"/>
                <a:cs typeface="Angsana New" pitchFamily="18" charset="-34"/>
              </a:rPr>
              <a:t>" </a:t>
            </a:r>
            <a:r>
              <a:rPr lang="th-TH" sz="3200" b="1" dirty="0" smtClean="0">
                <a:solidFill>
                  <a:srgbClr val="00B0F0"/>
                </a:solidFill>
                <a:latin typeface="Angsana New" pitchFamily="18" charset="-34"/>
                <a:cs typeface="Angsana New" pitchFamily="18" charset="-34"/>
              </a:rPr>
              <a:t>ไว้เพื่อให้มีความแตกต่างจากหน่วยอนุพันธ์ที่ไร้มิติอื่นๆ หรือไม่มีเลย</a:t>
            </a:r>
            <a:r>
              <a:rPr lang="en-US" sz="3200" b="1" dirty="0" smtClean="0">
                <a:solidFill>
                  <a:srgbClr val="00B0F0"/>
                </a:solidFill>
                <a:latin typeface="Angsana New" pitchFamily="18" charset="-34"/>
                <a:cs typeface="Angsana New" pitchFamily="18" charset="-34"/>
              </a:rPr>
              <a:t>}</a:t>
            </a:r>
            <a:endParaRPr lang="th-TH" sz="3200" b="1" dirty="0" smtClean="0">
              <a:solidFill>
                <a:srgbClr val="00B0F0"/>
              </a:solidFill>
              <a:latin typeface="Angsana New" pitchFamily="18" charset="-34"/>
              <a:cs typeface="Angsana New" pitchFamily="18" charset="-34"/>
            </a:endParaRPr>
          </a:p>
          <a:p>
            <a:endParaRPr lang="th-TH" sz="3200" b="1" dirty="0" smtClean="0">
              <a:solidFill>
                <a:srgbClr val="00B0F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5867400" cy="1077218"/>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เอ็ดเวิร์ด  เจน</a:t>
            </a:r>
            <a:r>
              <a:rPr lang="th-TH" sz="3200" b="1" dirty="0" err="1" smtClean="0">
                <a:solidFill>
                  <a:srgbClr val="FF0000"/>
                </a:solidFill>
                <a:latin typeface="Angsana New" pitchFamily="18" charset="-34"/>
                <a:cs typeface="Angsana New" pitchFamily="18" charset="-34"/>
              </a:rPr>
              <a:t>เนอร์</a:t>
            </a:r>
            <a:r>
              <a:rPr lang="th-TH" sz="3200" b="1" dirty="0" smtClean="0">
                <a:solidFill>
                  <a:srgbClr val="FF0000"/>
                </a:solidFill>
                <a:latin typeface="Angsana New" pitchFamily="18" charset="-34"/>
                <a:cs typeface="Angsana New" pitchFamily="18" charset="-34"/>
              </a:rPr>
              <a:t> </a:t>
            </a:r>
            <a:r>
              <a:rPr lang="en-US" sz="3200" b="1" dirty="0" smtClean="0">
                <a:solidFill>
                  <a:srgbClr val="FF0000"/>
                </a:solidFill>
                <a:latin typeface="Angsana New" pitchFamily="18" charset="-34"/>
                <a:cs typeface="Angsana New" pitchFamily="18" charset="-34"/>
              </a:rPr>
              <a:t>(Edward Jenner)</a:t>
            </a:r>
          </a:p>
          <a:p>
            <a:r>
              <a:rPr lang="th-TH" sz="3200" b="1" dirty="0" smtClean="0">
                <a:solidFill>
                  <a:srgbClr val="FF0000"/>
                </a:solidFill>
                <a:latin typeface="Angsana New" pitchFamily="18" charset="-34"/>
                <a:cs typeface="Angsana New" pitchFamily="18" charset="-34"/>
              </a:rPr>
              <a:t>ผู้ค้นพบวัคซีนป้องกันไข้ทรพิษ</a:t>
            </a:r>
            <a:endParaRPr lang="th-TH" sz="3200" b="1" dirty="0">
              <a:solidFill>
                <a:srgbClr val="FF0000"/>
              </a:solidFill>
              <a:latin typeface="Angsana New" pitchFamily="18" charset="-34"/>
              <a:cs typeface="Angsana New" pitchFamily="18" charset="-34"/>
            </a:endParaRPr>
          </a:p>
        </p:txBody>
      </p:sp>
      <p:sp>
        <p:nvSpPr>
          <p:cNvPr id="3" name="TextBox 2"/>
          <p:cNvSpPr txBox="1"/>
          <p:nvPr/>
        </p:nvSpPr>
        <p:spPr>
          <a:xfrm>
            <a:off x="457200" y="1447800"/>
            <a:ext cx="5181600" cy="5016758"/>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ในอดีตเมื่อเขายังเป็นเด็ก เขาเป็นเด็กที่ฉลาดและช่างสังเกต ซึ่งเขาได้ประดิษฐ์บอลลูนที่สามารถลอยขึ้นท้องฟ้าได้  แต่ในสมัยนั้นไม่มีใครเชื่อว่านั่นคือสิ่งประดิษฐ์ที่เขาทำขึ้น คนสมัยนั้นคิดเพียงว่าเกิดจากผีที่สิงอยู่ในบอลลูน  หลังจากจบการศึกษาแล้วเขาได้ไปศึกษาต่อในวิชาแพทย์จนสำเร็จต่อมาในปี ค.ศ.</a:t>
            </a:r>
            <a:r>
              <a:rPr lang="en-US" sz="3200" b="1" dirty="0" smtClean="0">
                <a:solidFill>
                  <a:srgbClr val="0070C0"/>
                </a:solidFill>
                <a:latin typeface="Angsana New" pitchFamily="18" charset="-34"/>
                <a:cs typeface="Angsana New" pitchFamily="18" charset="-34"/>
              </a:rPr>
              <a:t>1792 </a:t>
            </a:r>
            <a:r>
              <a:rPr lang="th-TH" sz="3200" b="1" dirty="0" smtClean="0">
                <a:solidFill>
                  <a:srgbClr val="0070C0"/>
                </a:solidFill>
                <a:latin typeface="Angsana New" pitchFamily="18" charset="-34"/>
                <a:cs typeface="Angsana New" pitchFamily="18" charset="-34"/>
              </a:rPr>
              <a:t>เจน</a:t>
            </a:r>
            <a:r>
              <a:rPr lang="th-TH" sz="3200" b="1" dirty="0" err="1" smtClean="0">
                <a:solidFill>
                  <a:srgbClr val="0070C0"/>
                </a:solidFill>
                <a:latin typeface="Angsana New" pitchFamily="18" charset="-34"/>
                <a:cs typeface="Angsana New" pitchFamily="18" charset="-34"/>
              </a:rPr>
              <a:t>เนอร์</a:t>
            </a:r>
            <a:r>
              <a:rPr lang="th-TH" sz="3200" b="1" dirty="0" smtClean="0">
                <a:solidFill>
                  <a:srgbClr val="0070C0"/>
                </a:solidFill>
                <a:latin typeface="Angsana New" pitchFamily="18" charset="-34"/>
                <a:cs typeface="Angsana New" pitchFamily="18" charset="-34"/>
              </a:rPr>
              <a:t>เริ่มค้นคว้าเกี่ยวกับโรคไข้ทรพิษ ที่กำลังแพร่ระบาดกับเด็ก ในทวีปยุโรป ซึ่งมีผู้เสียชีวิตเป็นจำนวนมาก</a:t>
            </a:r>
            <a:endParaRPr lang="th-TH" sz="3200" b="1" dirty="0">
              <a:solidFill>
                <a:srgbClr val="0070C0"/>
              </a:solidFill>
              <a:latin typeface="Angsana New" pitchFamily="18" charset="-34"/>
              <a:cs typeface="Angsana New" pitchFamily="18" charset="-34"/>
            </a:endParaRPr>
          </a:p>
        </p:txBody>
      </p:sp>
      <p:pic>
        <p:nvPicPr>
          <p:cNvPr id="4" name="รูปภาพ 3" descr="jenner_edward1.jpg"/>
          <p:cNvPicPr>
            <a:picLocks noChangeAspect="1"/>
          </p:cNvPicPr>
          <p:nvPr/>
        </p:nvPicPr>
        <p:blipFill>
          <a:blip r:embed="rId3"/>
          <a:stretch>
            <a:fillRect/>
          </a:stretch>
        </p:blipFill>
        <p:spPr>
          <a:xfrm>
            <a:off x="5715000" y="914400"/>
            <a:ext cx="2971800" cy="473881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ตาราง 1"/>
          <p:cNvGraphicFramePr>
            <a:graphicFrameLocks noGrp="1"/>
          </p:cNvGraphicFramePr>
          <p:nvPr/>
        </p:nvGraphicFramePr>
        <p:xfrm>
          <a:off x="914400" y="1397000"/>
          <a:ext cx="7239000" cy="1615440"/>
        </p:xfrm>
        <a:graphic>
          <a:graphicData uri="http://schemas.openxmlformats.org/drawingml/2006/table">
            <a:tbl>
              <a:tblPr firstRow="1" bandRow="1">
                <a:tableStyleId>{5C22544A-7EE6-4342-B048-85BDC9FD1C3A}</a:tableStyleId>
              </a:tblPr>
              <a:tblGrid>
                <a:gridCol w="1809750"/>
                <a:gridCol w="1809750"/>
                <a:gridCol w="1809750"/>
                <a:gridCol w="1809750"/>
              </a:tblGrid>
              <a:tr h="370840">
                <a:tc>
                  <a:txBody>
                    <a:bodyPr/>
                    <a:lstStyle/>
                    <a:p>
                      <a:pPr algn="ctr"/>
                      <a:r>
                        <a:rPr lang="th-TH" sz="3200" dirty="0" smtClean="0">
                          <a:latin typeface="Angsana New" pitchFamily="18" charset="-34"/>
                          <a:cs typeface="Angsana New" pitchFamily="18" charset="-34"/>
                        </a:rPr>
                        <a:t>หน่วย</a:t>
                      </a:r>
                      <a:endParaRPr lang="th-TH" sz="3200" dirty="0">
                        <a:latin typeface="Angsana New" pitchFamily="18" charset="-34"/>
                        <a:cs typeface="Angsana New" pitchFamily="18" charset="-34"/>
                      </a:endParaRPr>
                    </a:p>
                  </a:txBody>
                  <a:tcPr/>
                </a:tc>
                <a:tc>
                  <a:txBody>
                    <a:bodyPr/>
                    <a:lstStyle/>
                    <a:p>
                      <a:pPr algn="ctr"/>
                      <a:r>
                        <a:rPr lang="th-TH" sz="3200" dirty="0" smtClean="0">
                          <a:latin typeface="Angsana New" pitchFamily="18" charset="-34"/>
                          <a:cs typeface="Angsana New" pitchFamily="18" charset="-34"/>
                        </a:rPr>
                        <a:t>ศัพท์บัญญัติ</a:t>
                      </a:r>
                      <a:endParaRPr lang="th-TH" sz="3200" dirty="0">
                        <a:latin typeface="Angsana New" pitchFamily="18" charset="-34"/>
                        <a:cs typeface="Angsana New" pitchFamily="18" charset="-34"/>
                      </a:endParaRPr>
                    </a:p>
                  </a:txBody>
                  <a:tcPr/>
                </a:tc>
                <a:tc>
                  <a:txBody>
                    <a:bodyPr/>
                    <a:lstStyle/>
                    <a:p>
                      <a:pPr algn="ctr"/>
                      <a:r>
                        <a:rPr lang="th-TH" sz="3200" dirty="0" smtClean="0">
                          <a:latin typeface="Angsana New" pitchFamily="18" charset="-34"/>
                          <a:cs typeface="Angsana New" pitchFamily="18" charset="-34"/>
                        </a:rPr>
                        <a:t>สัญลักษณ์</a:t>
                      </a:r>
                      <a:endParaRPr lang="th-TH" sz="3200" dirty="0">
                        <a:latin typeface="Angsana New" pitchFamily="18" charset="-34"/>
                        <a:cs typeface="Angsana New" pitchFamily="18" charset="-34"/>
                      </a:endParaRPr>
                    </a:p>
                  </a:txBody>
                  <a:tcPr/>
                </a:tc>
                <a:tc>
                  <a:txBody>
                    <a:bodyPr/>
                    <a:lstStyle/>
                    <a:p>
                      <a:pPr algn="ctr"/>
                      <a:r>
                        <a:rPr lang="th-TH" sz="3200" dirty="0" smtClean="0">
                          <a:latin typeface="Angsana New" pitchFamily="18" charset="-34"/>
                          <a:cs typeface="Angsana New" pitchFamily="18" charset="-34"/>
                        </a:rPr>
                        <a:t>ปริมาณ</a:t>
                      </a:r>
                      <a:endParaRPr lang="th-TH" sz="3200" dirty="0">
                        <a:latin typeface="Angsana New" pitchFamily="18" charset="-34"/>
                        <a:cs typeface="Angsana New" pitchFamily="18" charset="-34"/>
                      </a:endParaRPr>
                    </a:p>
                  </a:txBody>
                  <a:tcPr/>
                </a:tc>
              </a:tr>
              <a:tr h="370840">
                <a:tc>
                  <a:txBody>
                    <a:bodyPr/>
                    <a:lstStyle/>
                    <a:p>
                      <a:pPr algn="ctr"/>
                      <a:r>
                        <a:rPr lang="en-US" b="1" dirty="0" smtClean="0">
                          <a:solidFill>
                            <a:srgbClr val="00B050"/>
                          </a:solidFill>
                          <a:latin typeface="Bell MT" pitchFamily="18" charset="0"/>
                        </a:rPr>
                        <a:t>Radian</a:t>
                      </a:r>
                      <a:endParaRPr lang="th-TH" b="1" dirty="0">
                        <a:solidFill>
                          <a:srgbClr val="00B050"/>
                        </a:solidFill>
                        <a:latin typeface="Bell MT" pitchFamily="18" charset="0"/>
                      </a:endParaRPr>
                    </a:p>
                  </a:txBody>
                  <a:tcPr/>
                </a:tc>
                <a:tc>
                  <a:txBody>
                    <a:bodyPr/>
                    <a:lstStyle/>
                    <a:p>
                      <a:pPr algn="ctr"/>
                      <a:r>
                        <a:rPr lang="th-TH" b="1" dirty="0" err="1" smtClean="0">
                          <a:solidFill>
                            <a:srgbClr val="7030A0"/>
                          </a:solidFill>
                          <a:latin typeface="Angsana New" pitchFamily="18" charset="-34"/>
                          <a:cs typeface="Angsana New" pitchFamily="18" charset="-34"/>
                        </a:rPr>
                        <a:t>เรเดียน</a:t>
                      </a:r>
                      <a:endParaRPr lang="th-TH" b="1" dirty="0">
                        <a:solidFill>
                          <a:srgbClr val="7030A0"/>
                        </a:solidFill>
                        <a:latin typeface="Angsana New" pitchFamily="18" charset="-34"/>
                        <a:cs typeface="Angsana New" pitchFamily="18" charset="-34"/>
                      </a:endParaRPr>
                    </a:p>
                  </a:txBody>
                  <a:tcPr/>
                </a:tc>
                <a:tc>
                  <a:txBody>
                    <a:bodyPr/>
                    <a:lstStyle/>
                    <a:p>
                      <a:pPr algn="ctr"/>
                      <a:r>
                        <a:rPr lang="en-US" b="1" dirty="0" err="1" smtClean="0">
                          <a:solidFill>
                            <a:srgbClr val="00B050"/>
                          </a:solidFill>
                          <a:latin typeface="Bell MT" pitchFamily="18" charset="0"/>
                        </a:rPr>
                        <a:t>rad</a:t>
                      </a:r>
                      <a:endParaRPr lang="th-TH" b="1" dirty="0">
                        <a:solidFill>
                          <a:srgbClr val="00B050"/>
                        </a:solidFill>
                        <a:latin typeface="Bell MT" pitchFamily="18" charset="0"/>
                      </a:endParaRPr>
                    </a:p>
                  </a:txBody>
                  <a:tcPr/>
                </a:tc>
                <a:tc>
                  <a:txBody>
                    <a:bodyPr/>
                    <a:lstStyle/>
                    <a:p>
                      <a:pPr algn="ctr"/>
                      <a:r>
                        <a:rPr lang="th-TH" b="1" dirty="0" smtClean="0">
                          <a:solidFill>
                            <a:srgbClr val="7030A0"/>
                          </a:solidFill>
                          <a:latin typeface="Angsana New" pitchFamily="18" charset="-34"/>
                          <a:cs typeface="Angsana New" pitchFamily="18" charset="-34"/>
                        </a:rPr>
                        <a:t>มุมระนาบ</a:t>
                      </a:r>
                      <a:endParaRPr lang="th-TH" b="1" dirty="0">
                        <a:solidFill>
                          <a:srgbClr val="7030A0"/>
                        </a:solidFill>
                        <a:latin typeface="Angsana New" pitchFamily="18" charset="-34"/>
                        <a:cs typeface="Angsana New" pitchFamily="18" charset="-34"/>
                      </a:endParaRPr>
                    </a:p>
                  </a:txBody>
                  <a:tcPr/>
                </a:tc>
              </a:tr>
              <a:tr h="370840">
                <a:tc>
                  <a:txBody>
                    <a:bodyPr/>
                    <a:lstStyle/>
                    <a:p>
                      <a:pPr algn="ctr"/>
                      <a:r>
                        <a:rPr lang="en-US" b="1" dirty="0" err="1" smtClean="0">
                          <a:solidFill>
                            <a:srgbClr val="00B050"/>
                          </a:solidFill>
                          <a:latin typeface="Bell MT" pitchFamily="18" charset="0"/>
                        </a:rPr>
                        <a:t>Steradian</a:t>
                      </a:r>
                      <a:endParaRPr lang="th-TH" b="1" dirty="0">
                        <a:solidFill>
                          <a:srgbClr val="00B050"/>
                        </a:solidFill>
                        <a:latin typeface="Bell MT" pitchFamily="18" charset="0"/>
                      </a:endParaRPr>
                    </a:p>
                  </a:txBody>
                  <a:tcPr/>
                </a:tc>
                <a:tc>
                  <a:txBody>
                    <a:bodyPr/>
                    <a:lstStyle/>
                    <a:p>
                      <a:pPr algn="ctr"/>
                      <a:r>
                        <a:rPr lang="th-TH" b="1" dirty="0" err="1" smtClean="0">
                          <a:solidFill>
                            <a:srgbClr val="7030A0"/>
                          </a:solidFill>
                          <a:latin typeface="Angsana New" pitchFamily="18" charset="-34"/>
                          <a:cs typeface="Angsana New" pitchFamily="18" charset="-34"/>
                        </a:rPr>
                        <a:t>สเตอเรเดียน</a:t>
                      </a:r>
                      <a:endParaRPr lang="th-TH" b="1" dirty="0">
                        <a:solidFill>
                          <a:srgbClr val="7030A0"/>
                        </a:solidFill>
                        <a:latin typeface="Angsana New" pitchFamily="18" charset="-34"/>
                        <a:cs typeface="Angsana New" pitchFamily="18" charset="-34"/>
                      </a:endParaRPr>
                    </a:p>
                  </a:txBody>
                  <a:tcPr/>
                </a:tc>
                <a:tc>
                  <a:txBody>
                    <a:bodyPr/>
                    <a:lstStyle/>
                    <a:p>
                      <a:pPr algn="ctr"/>
                      <a:r>
                        <a:rPr lang="en-US" b="1" dirty="0" err="1" smtClean="0">
                          <a:solidFill>
                            <a:srgbClr val="00B050"/>
                          </a:solidFill>
                          <a:latin typeface="Bell MT" pitchFamily="18" charset="0"/>
                        </a:rPr>
                        <a:t>sr</a:t>
                      </a:r>
                      <a:endParaRPr lang="th-TH" b="1" dirty="0">
                        <a:solidFill>
                          <a:srgbClr val="00B050"/>
                        </a:solidFill>
                        <a:latin typeface="Bell MT" pitchFamily="18" charset="0"/>
                      </a:endParaRPr>
                    </a:p>
                  </a:txBody>
                  <a:tcPr/>
                </a:tc>
                <a:tc>
                  <a:txBody>
                    <a:bodyPr/>
                    <a:lstStyle/>
                    <a:p>
                      <a:pPr algn="ctr"/>
                      <a:r>
                        <a:rPr lang="th-TH" b="1" dirty="0" smtClean="0">
                          <a:solidFill>
                            <a:srgbClr val="7030A0"/>
                          </a:solidFill>
                          <a:latin typeface="Angsana New" pitchFamily="18" charset="-34"/>
                          <a:cs typeface="Angsana New" pitchFamily="18" charset="-34"/>
                        </a:rPr>
                        <a:t>มุมตัน</a:t>
                      </a:r>
                      <a:endParaRPr lang="th-TH" b="1" dirty="0">
                        <a:solidFill>
                          <a:srgbClr val="7030A0"/>
                        </a:solidFill>
                        <a:latin typeface="Angsana New" pitchFamily="18" charset="-34"/>
                        <a:cs typeface="Angsana New" pitchFamily="18" charset="-34"/>
                      </a:endParaRPr>
                    </a:p>
                  </a:txBody>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3733800" cy="3046988"/>
          </a:xfrm>
          <a:prstGeom prst="rect">
            <a:avLst/>
          </a:prstGeom>
          <a:noFill/>
        </p:spPr>
        <p:txBody>
          <a:bodyPr wrap="square" rtlCol="0">
            <a:spAutoFit/>
          </a:bodyPr>
          <a:lstStyle/>
          <a:p>
            <a:r>
              <a:rPr lang="th-TH" b="1" dirty="0" smtClean="0"/>
              <a:t>	</a:t>
            </a:r>
            <a:r>
              <a:rPr lang="th-TH" sz="3200" b="1" dirty="0" err="1" smtClean="0">
                <a:solidFill>
                  <a:srgbClr val="0070C0"/>
                </a:solidFill>
                <a:latin typeface="Angsana New" pitchFamily="18" charset="-34"/>
                <a:cs typeface="Angsana New" pitchFamily="18" charset="-34"/>
              </a:rPr>
              <a:t>เรเดียน</a:t>
            </a:r>
            <a:r>
              <a:rPr lang="th-TH" sz="3200" b="1" dirty="0" smtClean="0">
                <a:solidFill>
                  <a:srgbClr val="0070C0"/>
                </a:solidFill>
                <a:latin typeface="Angsana New" pitchFamily="18" charset="-34"/>
                <a:cs typeface="Angsana New" pitchFamily="18" charset="-34"/>
              </a:rPr>
              <a:t>  </a:t>
            </a:r>
            <a:r>
              <a:rPr lang="th-TH" sz="3200" dirty="0" smtClean="0">
                <a:solidFill>
                  <a:srgbClr val="0070C0"/>
                </a:solidFill>
                <a:latin typeface="Angsana New" pitchFamily="18" charset="-34"/>
                <a:cs typeface="Angsana New" pitchFamily="18" charset="-34"/>
              </a:rPr>
              <a:t>(</a:t>
            </a:r>
            <a:r>
              <a:rPr lang="en-US" sz="3200" dirty="0" smtClean="0">
                <a:solidFill>
                  <a:srgbClr val="0070C0"/>
                </a:solidFill>
                <a:latin typeface="Angsana New" pitchFamily="18" charset="-34"/>
                <a:cs typeface="Angsana New" pitchFamily="18" charset="-34"/>
              </a:rPr>
              <a:t>Radian ; </a:t>
            </a:r>
            <a:r>
              <a:rPr lang="en-US" sz="3200" dirty="0" err="1" smtClean="0">
                <a:solidFill>
                  <a:srgbClr val="0070C0"/>
                </a:solidFill>
                <a:latin typeface="Angsana New" pitchFamily="18" charset="-34"/>
                <a:cs typeface="Angsana New" pitchFamily="18" charset="-34"/>
              </a:rPr>
              <a:t>rad</a:t>
            </a:r>
            <a:r>
              <a:rPr lang="en-US" sz="3200" dirty="0" smtClean="0">
                <a:solidFill>
                  <a:srgbClr val="0070C0"/>
                </a:solidFill>
                <a:latin typeface="Angsana New" pitchFamily="18" charset="-34"/>
                <a:cs typeface="Angsana New" pitchFamily="18" charset="-34"/>
              </a:rPr>
              <a:t>)  </a:t>
            </a:r>
            <a:r>
              <a:rPr lang="th-TH" sz="3200" dirty="0" smtClean="0">
                <a:solidFill>
                  <a:srgbClr val="0070C0"/>
                </a:solidFill>
                <a:latin typeface="Angsana New" pitchFamily="18" charset="-34"/>
                <a:cs typeface="Angsana New" pitchFamily="18" charset="-34"/>
              </a:rPr>
              <a:t>เป็นหน่วยวัดมุมในระนาบ  </a:t>
            </a:r>
            <a:r>
              <a:rPr lang="th-TH" sz="3200" b="1" dirty="0" smtClean="0">
                <a:solidFill>
                  <a:srgbClr val="0070C0"/>
                </a:solidFill>
                <a:latin typeface="Angsana New" pitchFamily="18" charset="-34"/>
                <a:cs typeface="Angsana New" pitchFamily="18" charset="-34"/>
              </a:rPr>
              <a:t>โดยมุม  1  </a:t>
            </a:r>
            <a:r>
              <a:rPr lang="th-TH" sz="3200" b="1" dirty="0" err="1" smtClean="0">
                <a:solidFill>
                  <a:srgbClr val="0070C0"/>
                </a:solidFill>
                <a:latin typeface="Angsana New" pitchFamily="18" charset="-34"/>
                <a:cs typeface="Angsana New" pitchFamily="18" charset="-34"/>
              </a:rPr>
              <a:t>เรเดียนคือ</a:t>
            </a:r>
            <a:r>
              <a:rPr lang="th-TH" sz="3200" b="1" dirty="0" smtClean="0">
                <a:solidFill>
                  <a:srgbClr val="0070C0"/>
                </a:solidFill>
                <a:latin typeface="Angsana New" pitchFamily="18" charset="-34"/>
                <a:cs typeface="Angsana New" pitchFamily="18" charset="-34"/>
              </a:rPr>
              <a:t>มุมที่จุดศูนย์กลางของวงกลมที่รองรับ  ความยาวของส่วนโค้งที่มีความยาวเท่ากันกับรัศมี</a:t>
            </a:r>
            <a:endParaRPr lang="th-TH" sz="3200" dirty="0">
              <a:solidFill>
                <a:srgbClr val="0070C0"/>
              </a:solidFill>
              <a:latin typeface="Angsana New" pitchFamily="18" charset="-34"/>
              <a:cs typeface="Angsana New" pitchFamily="18" charset="-34"/>
            </a:endParaRPr>
          </a:p>
        </p:txBody>
      </p:sp>
      <p:pic>
        <p:nvPicPr>
          <p:cNvPr id="3" name="รูปภาพ 2" descr="เรเดียน.gif"/>
          <p:cNvPicPr>
            <a:picLocks noChangeAspect="1"/>
          </p:cNvPicPr>
          <p:nvPr/>
        </p:nvPicPr>
        <p:blipFill>
          <a:blip r:embed="rId3"/>
          <a:stretch>
            <a:fillRect/>
          </a:stretch>
        </p:blipFill>
        <p:spPr>
          <a:xfrm>
            <a:off x="4724400" y="228600"/>
            <a:ext cx="3990975" cy="3990975"/>
          </a:xfrm>
          <a:prstGeom prst="rect">
            <a:avLst/>
          </a:prstGeom>
        </p:spPr>
      </p:pic>
      <p:sp>
        <p:nvSpPr>
          <p:cNvPr id="4" name="TextBox 3"/>
          <p:cNvSpPr txBox="1"/>
          <p:nvPr/>
        </p:nvSpPr>
        <p:spPr>
          <a:xfrm>
            <a:off x="457200" y="4343400"/>
            <a:ext cx="6477000" cy="584775"/>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เมื่อพูด</a:t>
            </a:r>
            <a:r>
              <a:rPr lang="th-TH" sz="3200" b="1" dirty="0" err="1" smtClean="0">
                <a:solidFill>
                  <a:srgbClr val="FF0000"/>
                </a:solidFill>
                <a:latin typeface="Angsana New" pitchFamily="18" charset="-34"/>
                <a:cs typeface="Angsana New" pitchFamily="18" charset="-34"/>
              </a:rPr>
              <a:t>ถึงเรเดียน</a:t>
            </a:r>
            <a:r>
              <a:rPr lang="th-TH" sz="3200" b="1" dirty="0" smtClean="0">
                <a:solidFill>
                  <a:srgbClr val="FF0000"/>
                </a:solidFill>
                <a:latin typeface="Angsana New" pitchFamily="18" charset="-34"/>
                <a:cs typeface="Angsana New" pitchFamily="18" charset="-34"/>
              </a:rPr>
              <a:t> เราจะมองวงกลมที่อยู่ในระนาบ </a:t>
            </a:r>
            <a:r>
              <a:rPr lang="en-US" sz="3200" b="1" dirty="0" smtClean="0">
                <a:solidFill>
                  <a:srgbClr val="FF0000"/>
                </a:solidFill>
                <a:latin typeface="Angsana New" pitchFamily="18" charset="-34"/>
                <a:cs typeface="Angsana New" pitchFamily="18" charset="-34"/>
              </a:rPr>
              <a:t>2 </a:t>
            </a:r>
            <a:r>
              <a:rPr lang="th-TH" sz="3200" b="1" dirty="0" smtClean="0">
                <a:solidFill>
                  <a:srgbClr val="FF0000"/>
                </a:solidFill>
                <a:latin typeface="Angsana New" pitchFamily="18" charset="-34"/>
                <a:cs typeface="Angsana New" pitchFamily="18" charset="-34"/>
              </a:rPr>
              <a:t>มิติ</a:t>
            </a:r>
            <a:endParaRPr lang="th-TH" sz="3200" b="1" dirty="0">
              <a:solidFill>
                <a:srgbClr val="FF0000"/>
              </a:solidFill>
              <a:latin typeface="Angsana New" pitchFamily="18" charset="-34"/>
              <a:cs typeface="Angsana New" pitchFamily="18" charset="-34"/>
            </a:endParaRPr>
          </a:p>
        </p:txBody>
      </p:sp>
      <p:sp>
        <p:nvSpPr>
          <p:cNvPr id="5" name="วงรี 4"/>
          <p:cNvSpPr/>
          <p:nvPr/>
        </p:nvSpPr>
        <p:spPr>
          <a:xfrm>
            <a:off x="6248400" y="4876800"/>
            <a:ext cx="1371600" cy="1295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h-TH"/>
          </a:p>
        </p:txBody>
      </p:sp>
      <p:sp>
        <p:nvSpPr>
          <p:cNvPr id="6" name="ลูกศรขวา 5"/>
          <p:cNvSpPr/>
          <p:nvPr/>
        </p:nvSpPr>
        <p:spPr>
          <a:xfrm>
            <a:off x="5029200" y="51054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8" name="ลูกศรเชื่อมต่อแบบตรง 7"/>
          <p:cNvCxnSpPr/>
          <p:nvPr/>
        </p:nvCxnSpPr>
        <p:spPr>
          <a:xfrm rot="5400000" flipH="1" flipV="1">
            <a:off x="6362700" y="4914900"/>
            <a:ext cx="1143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ลูกศรเชื่อมต่อแบบตรง 10"/>
          <p:cNvCxnSpPr/>
          <p:nvPr/>
        </p:nvCxnSpPr>
        <p:spPr>
          <a:xfrm flipV="1">
            <a:off x="6934200" y="5486400"/>
            <a:ext cx="1219200" cy="7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77200" y="5181600"/>
            <a:ext cx="457200" cy="461665"/>
          </a:xfrm>
          <a:prstGeom prst="rect">
            <a:avLst/>
          </a:prstGeom>
          <a:noFill/>
        </p:spPr>
        <p:txBody>
          <a:bodyPr wrap="square" rtlCol="0">
            <a:spAutoFit/>
          </a:bodyPr>
          <a:lstStyle/>
          <a:p>
            <a:r>
              <a:rPr lang="en-US" sz="2400" b="1" dirty="0" smtClean="0">
                <a:solidFill>
                  <a:srgbClr val="FF0000"/>
                </a:solidFill>
                <a:latin typeface="Bell MT" pitchFamily="18" charset="0"/>
              </a:rPr>
              <a:t>x</a:t>
            </a:r>
            <a:endParaRPr lang="th-TH" sz="2400" b="1" dirty="0">
              <a:solidFill>
                <a:srgbClr val="FF0000"/>
              </a:solidFill>
              <a:latin typeface="Bell MT" pitchFamily="18" charset="0"/>
            </a:endParaRPr>
          </a:p>
        </p:txBody>
      </p:sp>
      <p:sp>
        <p:nvSpPr>
          <p:cNvPr id="17" name="TextBox 16"/>
          <p:cNvSpPr txBox="1"/>
          <p:nvPr/>
        </p:nvSpPr>
        <p:spPr>
          <a:xfrm>
            <a:off x="6781800" y="3886200"/>
            <a:ext cx="457200" cy="461665"/>
          </a:xfrm>
          <a:prstGeom prst="rect">
            <a:avLst/>
          </a:prstGeom>
          <a:noFill/>
        </p:spPr>
        <p:txBody>
          <a:bodyPr wrap="square" rtlCol="0">
            <a:spAutoFit/>
          </a:bodyPr>
          <a:lstStyle/>
          <a:p>
            <a:r>
              <a:rPr lang="en-US" sz="2400" b="1" dirty="0" smtClean="0">
                <a:solidFill>
                  <a:srgbClr val="FF0000"/>
                </a:solidFill>
                <a:latin typeface="Bell MT" pitchFamily="18" charset="0"/>
              </a:rPr>
              <a:t>y</a:t>
            </a:r>
            <a:endParaRPr lang="th-TH" sz="2400" b="1" dirty="0">
              <a:solidFill>
                <a:srgbClr val="FF0000"/>
              </a:solidFill>
              <a:latin typeface="Bell MT"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1815882"/>
          </a:xfrm>
          <a:prstGeom prst="rect">
            <a:avLst/>
          </a:prstGeom>
          <a:noFill/>
        </p:spPr>
        <p:txBody>
          <a:bodyPr wrap="square" rtlCol="0">
            <a:spAutoFit/>
          </a:bodyPr>
          <a:lstStyle/>
          <a:p>
            <a:r>
              <a:rPr lang="th-TH" b="1" dirty="0" smtClean="0"/>
              <a:t>	</a:t>
            </a:r>
            <a:r>
              <a:rPr lang="th-TH" b="1" dirty="0" err="1" smtClean="0">
                <a:solidFill>
                  <a:srgbClr val="0070C0"/>
                </a:solidFill>
                <a:latin typeface="Angsana New" pitchFamily="18" charset="-34"/>
                <a:cs typeface="Angsana New" pitchFamily="18" charset="-34"/>
              </a:rPr>
              <a:t>สเตอเรเดียน</a:t>
            </a:r>
            <a:r>
              <a:rPr lang="th-TH" b="1" dirty="0" smtClean="0">
                <a:solidFill>
                  <a:srgbClr val="0070C0"/>
                </a:solidFill>
                <a:latin typeface="Angsana New" pitchFamily="18" charset="-34"/>
                <a:cs typeface="Angsana New" pitchFamily="18" charset="-34"/>
              </a:rPr>
              <a:t>  </a:t>
            </a:r>
            <a:r>
              <a:rPr lang="th-TH" dirty="0" smtClean="0">
                <a:solidFill>
                  <a:srgbClr val="0070C0"/>
                </a:solidFill>
                <a:latin typeface="Angsana New" pitchFamily="18" charset="-34"/>
                <a:cs typeface="Angsana New" pitchFamily="18" charset="-34"/>
              </a:rPr>
              <a:t>(</a:t>
            </a:r>
            <a:r>
              <a:rPr lang="en-US" dirty="0" err="1" smtClean="0">
                <a:solidFill>
                  <a:srgbClr val="0070C0"/>
                </a:solidFill>
                <a:latin typeface="Angsana New" pitchFamily="18" charset="-34"/>
                <a:cs typeface="Angsana New" pitchFamily="18" charset="-34"/>
              </a:rPr>
              <a:t>Steradian</a:t>
            </a:r>
            <a:r>
              <a:rPr lang="en-US" dirty="0" smtClean="0">
                <a:solidFill>
                  <a:srgbClr val="0070C0"/>
                </a:solidFill>
                <a:latin typeface="Angsana New" pitchFamily="18" charset="-34"/>
                <a:cs typeface="Angsana New" pitchFamily="18" charset="-34"/>
              </a:rPr>
              <a:t> ; </a:t>
            </a:r>
            <a:r>
              <a:rPr lang="en-US" dirty="0" err="1" smtClean="0">
                <a:solidFill>
                  <a:srgbClr val="0070C0"/>
                </a:solidFill>
                <a:latin typeface="Angsana New" pitchFamily="18" charset="-34"/>
                <a:cs typeface="Angsana New" pitchFamily="18" charset="-34"/>
              </a:rPr>
              <a:t>sr</a:t>
            </a:r>
            <a:r>
              <a:rPr lang="en-US" dirty="0" smtClean="0">
                <a:solidFill>
                  <a:srgbClr val="0070C0"/>
                </a:solidFill>
                <a:latin typeface="Angsana New" pitchFamily="18" charset="-34"/>
                <a:cs typeface="Angsana New" pitchFamily="18" charset="-34"/>
              </a:rPr>
              <a:t>)  </a:t>
            </a:r>
            <a:r>
              <a:rPr lang="th-TH" dirty="0" smtClean="0">
                <a:solidFill>
                  <a:srgbClr val="0070C0"/>
                </a:solidFill>
                <a:latin typeface="Angsana New" pitchFamily="18" charset="-34"/>
                <a:cs typeface="Angsana New" pitchFamily="18" charset="-34"/>
              </a:rPr>
              <a:t>เป็นหน่วยวัดมุมตัน  </a:t>
            </a:r>
            <a:r>
              <a:rPr lang="th-TH" b="1" dirty="0" smtClean="0">
                <a:solidFill>
                  <a:srgbClr val="0070C0"/>
                </a:solidFill>
                <a:latin typeface="Angsana New" pitchFamily="18" charset="-34"/>
                <a:cs typeface="Angsana New" pitchFamily="18" charset="-34"/>
              </a:rPr>
              <a:t>โดยมุม  1  </a:t>
            </a:r>
            <a:r>
              <a:rPr lang="th-TH" b="1" dirty="0" err="1" smtClean="0">
                <a:solidFill>
                  <a:srgbClr val="0070C0"/>
                </a:solidFill>
                <a:latin typeface="Angsana New" pitchFamily="18" charset="-34"/>
                <a:cs typeface="Angsana New" pitchFamily="18" charset="-34"/>
              </a:rPr>
              <a:t>สเตอเรเดียน</a:t>
            </a:r>
            <a:r>
              <a:rPr lang="th-TH" b="1" dirty="0" smtClean="0">
                <a:solidFill>
                  <a:srgbClr val="0070C0"/>
                </a:solidFill>
                <a:latin typeface="Angsana New" pitchFamily="18" charset="-34"/>
                <a:cs typeface="Angsana New" pitchFamily="18" charset="-34"/>
              </a:rPr>
              <a:t> คือมุมที่จุดศูนย์กลางของทรงกลมที่รองรับพื้นผิวโค้งที่มีพื้นที่เป็นสี่เหลี่ยมจัตุรัสที่มีความยาวด้านเท่ากับรัศมี</a:t>
            </a:r>
            <a:r>
              <a:rPr lang="th-TH" dirty="0" smtClean="0">
                <a:solidFill>
                  <a:srgbClr val="0070C0"/>
                </a:solidFill>
                <a:latin typeface="Angsana New" pitchFamily="18" charset="-34"/>
                <a:cs typeface="Angsana New" pitchFamily="18" charset="-34"/>
              </a:rPr>
              <a:t> </a:t>
            </a:r>
          </a:p>
          <a:p>
            <a:endParaRPr lang="th-TH" dirty="0"/>
          </a:p>
        </p:txBody>
      </p:sp>
      <p:sp>
        <p:nvSpPr>
          <p:cNvPr id="3" name="TextBox 2"/>
          <p:cNvSpPr txBox="1"/>
          <p:nvPr/>
        </p:nvSpPr>
        <p:spPr>
          <a:xfrm>
            <a:off x="609600" y="1905000"/>
            <a:ext cx="7772400" cy="523220"/>
          </a:xfrm>
          <a:prstGeom prst="rect">
            <a:avLst/>
          </a:prstGeom>
          <a:noFill/>
        </p:spPr>
        <p:txBody>
          <a:bodyPr wrap="square" rtlCol="0">
            <a:spAutoFit/>
          </a:bodyPr>
          <a:lstStyle/>
          <a:p>
            <a:r>
              <a:rPr lang="th-TH" b="1" dirty="0" smtClean="0">
                <a:solidFill>
                  <a:srgbClr val="FF0000"/>
                </a:solidFill>
                <a:latin typeface="Angsana New" pitchFamily="18" charset="-34"/>
                <a:cs typeface="Angsana New" pitchFamily="18" charset="-34"/>
              </a:rPr>
              <a:t>เมื่อพูด</a:t>
            </a:r>
            <a:r>
              <a:rPr lang="th-TH" b="1" dirty="0" err="1" smtClean="0">
                <a:solidFill>
                  <a:srgbClr val="FF0000"/>
                </a:solidFill>
                <a:latin typeface="Angsana New" pitchFamily="18" charset="-34"/>
                <a:cs typeface="Angsana New" pitchFamily="18" charset="-34"/>
              </a:rPr>
              <a:t>ถึงสเตอเรเดียน</a:t>
            </a:r>
            <a:r>
              <a:rPr lang="th-TH" b="1" dirty="0" smtClean="0">
                <a:solidFill>
                  <a:srgbClr val="FF0000"/>
                </a:solidFill>
                <a:latin typeface="Angsana New" pitchFamily="18" charset="-34"/>
                <a:cs typeface="Angsana New" pitchFamily="18" charset="-34"/>
              </a:rPr>
              <a:t> เราจะมองวงกลมในระนาบ </a:t>
            </a:r>
            <a:r>
              <a:rPr lang="en-US" b="1" dirty="0" smtClean="0">
                <a:solidFill>
                  <a:srgbClr val="FF0000"/>
                </a:solidFill>
                <a:latin typeface="Angsana New" pitchFamily="18" charset="-34"/>
                <a:cs typeface="Angsana New" pitchFamily="18" charset="-34"/>
              </a:rPr>
              <a:t>3 </a:t>
            </a:r>
            <a:r>
              <a:rPr lang="th-TH" b="1" dirty="0" smtClean="0">
                <a:solidFill>
                  <a:srgbClr val="FF0000"/>
                </a:solidFill>
                <a:latin typeface="Angsana New" pitchFamily="18" charset="-34"/>
                <a:cs typeface="Angsana New" pitchFamily="18" charset="-34"/>
              </a:rPr>
              <a:t>มิติ กล่าวคือ เป็นทรงกลม</a:t>
            </a:r>
            <a:endParaRPr lang="th-TH" b="1" dirty="0">
              <a:solidFill>
                <a:srgbClr val="FF0000"/>
              </a:solidFill>
              <a:latin typeface="Angsana New" pitchFamily="18" charset="-34"/>
              <a:cs typeface="Angsana New" pitchFamily="18" charset="-34"/>
            </a:endParaRPr>
          </a:p>
        </p:txBody>
      </p:sp>
      <p:cxnSp>
        <p:nvCxnSpPr>
          <p:cNvPr id="5" name="ลูกศรเชื่อมต่อแบบตรง 4"/>
          <p:cNvCxnSpPr/>
          <p:nvPr/>
        </p:nvCxnSpPr>
        <p:spPr>
          <a:xfrm rot="5400000" flipH="1" flipV="1">
            <a:off x="3925094" y="3618706"/>
            <a:ext cx="16002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 name="ลูกศรเชื่อมต่อแบบตรง 5"/>
          <p:cNvCxnSpPr/>
          <p:nvPr/>
        </p:nvCxnSpPr>
        <p:spPr>
          <a:xfrm rot="5400000">
            <a:off x="3581400" y="4648200"/>
            <a:ext cx="1371600" cy="914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ลูกศรเชื่อมต่อแบบตรง 6"/>
          <p:cNvCxnSpPr/>
          <p:nvPr/>
        </p:nvCxnSpPr>
        <p:spPr>
          <a:xfrm>
            <a:off x="4724400" y="4419600"/>
            <a:ext cx="20574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วงรี 3"/>
          <p:cNvSpPr/>
          <p:nvPr/>
        </p:nvSpPr>
        <p:spPr>
          <a:xfrm>
            <a:off x="4343400" y="3962400"/>
            <a:ext cx="762000" cy="762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h-TH"/>
          </a:p>
        </p:txBody>
      </p:sp>
      <p:sp>
        <p:nvSpPr>
          <p:cNvPr id="13" name="TextBox 12"/>
          <p:cNvSpPr txBox="1"/>
          <p:nvPr/>
        </p:nvSpPr>
        <p:spPr>
          <a:xfrm>
            <a:off x="3505200" y="5638800"/>
            <a:ext cx="457200" cy="461665"/>
          </a:xfrm>
          <a:prstGeom prst="rect">
            <a:avLst/>
          </a:prstGeom>
          <a:noFill/>
        </p:spPr>
        <p:txBody>
          <a:bodyPr wrap="square" rtlCol="0">
            <a:spAutoFit/>
          </a:bodyPr>
          <a:lstStyle/>
          <a:p>
            <a:r>
              <a:rPr lang="en-US" sz="2400" b="1" dirty="0" smtClean="0">
                <a:solidFill>
                  <a:srgbClr val="FF0000"/>
                </a:solidFill>
                <a:latin typeface="Bell MT" pitchFamily="18" charset="0"/>
              </a:rPr>
              <a:t>x</a:t>
            </a:r>
            <a:endParaRPr lang="th-TH" sz="2400" b="1" dirty="0">
              <a:solidFill>
                <a:srgbClr val="FF0000"/>
              </a:solidFill>
              <a:latin typeface="Bell MT" pitchFamily="18" charset="0"/>
            </a:endParaRPr>
          </a:p>
        </p:txBody>
      </p:sp>
      <p:sp>
        <p:nvSpPr>
          <p:cNvPr id="18" name="TextBox 17"/>
          <p:cNvSpPr txBox="1"/>
          <p:nvPr/>
        </p:nvSpPr>
        <p:spPr>
          <a:xfrm>
            <a:off x="6781800" y="4191000"/>
            <a:ext cx="457200" cy="461665"/>
          </a:xfrm>
          <a:prstGeom prst="rect">
            <a:avLst/>
          </a:prstGeom>
          <a:noFill/>
        </p:spPr>
        <p:txBody>
          <a:bodyPr wrap="square" rtlCol="0">
            <a:spAutoFit/>
          </a:bodyPr>
          <a:lstStyle/>
          <a:p>
            <a:r>
              <a:rPr lang="en-US" sz="2400" b="1" dirty="0" smtClean="0">
                <a:solidFill>
                  <a:srgbClr val="FF0000"/>
                </a:solidFill>
                <a:latin typeface="Bell MT" pitchFamily="18" charset="0"/>
              </a:rPr>
              <a:t>y</a:t>
            </a:r>
            <a:endParaRPr lang="th-TH" sz="2400" b="1" dirty="0">
              <a:solidFill>
                <a:srgbClr val="FF0000"/>
              </a:solidFill>
              <a:latin typeface="Bell MT" pitchFamily="18" charset="0"/>
            </a:endParaRPr>
          </a:p>
        </p:txBody>
      </p:sp>
      <p:sp>
        <p:nvSpPr>
          <p:cNvPr id="19" name="TextBox 18"/>
          <p:cNvSpPr txBox="1"/>
          <p:nvPr/>
        </p:nvSpPr>
        <p:spPr>
          <a:xfrm>
            <a:off x="4572000" y="2438400"/>
            <a:ext cx="457200" cy="461665"/>
          </a:xfrm>
          <a:prstGeom prst="rect">
            <a:avLst/>
          </a:prstGeom>
          <a:noFill/>
        </p:spPr>
        <p:txBody>
          <a:bodyPr wrap="square" rtlCol="0">
            <a:spAutoFit/>
          </a:bodyPr>
          <a:lstStyle/>
          <a:p>
            <a:r>
              <a:rPr lang="en-US" sz="2400" b="1" dirty="0" smtClean="0">
                <a:solidFill>
                  <a:srgbClr val="FF0000"/>
                </a:solidFill>
                <a:latin typeface="Bell MT" pitchFamily="18" charset="0"/>
              </a:rPr>
              <a:t>z</a:t>
            </a:r>
            <a:endParaRPr lang="th-TH" sz="2400" b="1" dirty="0">
              <a:solidFill>
                <a:srgbClr val="FF0000"/>
              </a:solidFill>
              <a:latin typeface="Bell MT" pitchFamily="18" charset="0"/>
            </a:endParaRPr>
          </a:p>
        </p:txBody>
      </p:sp>
      <p:sp>
        <p:nvSpPr>
          <p:cNvPr id="20" name="ลูกศรขวา 19"/>
          <p:cNvSpPr/>
          <p:nvPr/>
        </p:nvSpPr>
        <p:spPr>
          <a:xfrm>
            <a:off x="2209800" y="39624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สเตอเรเดียน.jpg"/>
          <p:cNvPicPr>
            <a:picLocks noChangeAspect="1"/>
          </p:cNvPicPr>
          <p:nvPr/>
        </p:nvPicPr>
        <p:blipFill>
          <a:blip r:embed="rId3"/>
          <a:stretch>
            <a:fillRect/>
          </a:stretch>
        </p:blipFill>
        <p:spPr>
          <a:xfrm>
            <a:off x="-1" y="-4134"/>
            <a:ext cx="9144001" cy="6862134"/>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6705600" cy="584775"/>
          </a:xfrm>
          <a:prstGeom prst="rect">
            <a:avLst/>
          </a:prstGeom>
          <a:noFill/>
        </p:spPr>
        <p:txBody>
          <a:bodyPr wrap="square" rtlCol="0">
            <a:spAutoFit/>
          </a:bodyPr>
          <a:lstStyle/>
          <a:p>
            <a:r>
              <a:rPr lang="th-TH" sz="3200" b="1" dirty="0" smtClean="0">
                <a:solidFill>
                  <a:srgbClr val="00B0F0"/>
                </a:solidFill>
                <a:latin typeface="Angsana New" pitchFamily="18" charset="-34"/>
                <a:cs typeface="Angsana New" pitchFamily="18" charset="-34"/>
              </a:rPr>
              <a:t>เปรียบเทียบ วงกลมที่อยู่ในหน่วย</a:t>
            </a:r>
            <a:r>
              <a:rPr lang="th-TH" sz="3200" b="1" dirty="0" err="1" smtClean="0">
                <a:solidFill>
                  <a:srgbClr val="FF0000"/>
                </a:solidFill>
                <a:latin typeface="Angsana New" pitchFamily="18" charset="-34"/>
                <a:cs typeface="Angsana New" pitchFamily="18" charset="-34"/>
              </a:rPr>
              <a:t>เรเดียน</a:t>
            </a:r>
            <a:r>
              <a:rPr lang="th-TH" sz="3200" b="1" dirty="0" smtClean="0">
                <a:solidFill>
                  <a:srgbClr val="00B0F0"/>
                </a:solidFill>
                <a:latin typeface="Angsana New" pitchFamily="18" charset="-34"/>
                <a:cs typeface="Angsana New" pitchFamily="18" charset="-34"/>
              </a:rPr>
              <a:t> และ </a:t>
            </a:r>
            <a:r>
              <a:rPr lang="th-TH" sz="3200" b="1" dirty="0" err="1" smtClean="0">
                <a:solidFill>
                  <a:srgbClr val="FF0000"/>
                </a:solidFill>
                <a:latin typeface="Angsana New" pitchFamily="18" charset="-34"/>
                <a:cs typeface="Angsana New" pitchFamily="18" charset="-34"/>
              </a:rPr>
              <a:t>สเตอเรเดียน</a:t>
            </a:r>
            <a:endParaRPr lang="th-TH" sz="3200" b="1" dirty="0">
              <a:solidFill>
                <a:srgbClr val="FF0000"/>
              </a:solidFill>
              <a:latin typeface="Angsana New" pitchFamily="18" charset="-34"/>
              <a:cs typeface="Angsana New" pitchFamily="18" charset="-34"/>
            </a:endParaRPr>
          </a:p>
        </p:txBody>
      </p:sp>
      <p:pic>
        <p:nvPicPr>
          <p:cNvPr id="3" name="รูปภาพ 2" descr="22.bmp"/>
          <p:cNvPicPr>
            <a:picLocks noChangeAspect="1"/>
          </p:cNvPicPr>
          <p:nvPr/>
        </p:nvPicPr>
        <p:blipFill>
          <a:blip r:embed="rId3"/>
          <a:stretch>
            <a:fillRect/>
          </a:stretch>
        </p:blipFill>
        <p:spPr>
          <a:xfrm>
            <a:off x="304800" y="1082040"/>
            <a:ext cx="9144000" cy="577596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305800" cy="3539430"/>
          </a:xfrm>
          <a:prstGeom prst="rect">
            <a:avLst/>
          </a:prstGeom>
          <a:noFill/>
        </p:spPr>
        <p:txBody>
          <a:bodyPr wrap="square" rtlCol="0">
            <a:spAutoFit/>
          </a:bodyPr>
          <a:lstStyle/>
          <a:p>
            <a:r>
              <a:rPr lang="en-US" sz="3200" b="1" dirty="0" smtClean="0">
                <a:solidFill>
                  <a:srgbClr val="FF0000"/>
                </a:solidFill>
                <a:latin typeface="Angsana New" pitchFamily="18" charset="-34"/>
                <a:cs typeface="Angsana New" pitchFamily="18" charset="-34"/>
              </a:rPr>
              <a:t>	3.</a:t>
            </a:r>
            <a:r>
              <a:rPr lang="th-TH" sz="3200" b="1" dirty="0" smtClean="0">
                <a:solidFill>
                  <a:srgbClr val="FF0000"/>
                </a:solidFill>
                <a:latin typeface="Angsana New" pitchFamily="18" charset="-34"/>
                <a:cs typeface="Angsana New" pitchFamily="18" charset="-34"/>
              </a:rPr>
              <a:t>หน่วยอนุพัทธ์ </a:t>
            </a:r>
            <a:r>
              <a:rPr lang="en-US" sz="3200" b="1" dirty="0" smtClean="0">
                <a:solidFill>
                  <a:srgbClr val="FF0000"/>
                </a:solidFill>
                <a:latin typeface="Angsana New" pitchFamily="18" charset="-34"/>
                <a:cs typeface="Angsana New" pitchFamily="18" charset="-34"/>
              </a:rPr>
              <a:t>(Derived Units) </a:t>
            </a:r>
            <a:r>
              <a:rPr lang="th-TH" sz="3200" b="1" dirty="0" smtClean="0">
                <a:solidFill>
                  <a:srgbClr val="00B0F0"/>
                </a:solidFill>
                <a:latin typeface="Angsana New" pitchFamily="18" charset="-34"/>
                <a:cs typeface="Angsana New" pitchFamily="18" charset="-34"/>
              </a:rPr>
              <a:t>เป็นหน่วยที่เกิดจากการนำหน่วยฐาน</a:t>
            </a:r>
            <a:r>
              <a:rPr lang="th-TH" sz="3200" b="1" dirty="0" smtClean="0">
                <a:solidFill>
                  <a:srgbClr val="00B0F0"/>
                </a:solidFill>
                <a:latin typeface="Angsana New" pitchFamily="18" charset="-34"/>
                <a:cs typeface="Angsana New" pitchFamily="18" charset="-34"/>
              </a:rPr>
              <a:t>มาสร้างความสัมพันธ์กัน แบ่งออกเป็น </a:t>
            </a:r>
            <a:r>
              <a:rPr lang="en-US" sz="3200" b="1" dirty="0" smtClean="0">
                <a:solidFill>
                  <a:srgbClr val="00B0F0"/>
                </a:solidFill>
                <a:latin typeface="Angsana New" pitchFamily="18" charset="-34"/>
                <a:cs typeface="Angsana New" pitchFamily="18" charset="-34"/>
              </a:rPr>
              <a:t>2 </a:t>
            </a:r>
            <a:r>
              <a:rPr lang="th-TH" sz="3200" b="1" dirty="0" smtClean="0">
                <a:solidFill>
                  <a:srgbClr val="00B0F0"/>
                </a:solidFill>
                <a:latin typeface="Angsana New" pitchFamily="18" charset="-34"/>
                <a:cs typeface="Angsana New" pitchFamily="18" charset="-34"/>
              </a:rPr>
              <a:t>ลักษณะ คือ </a:t>
            </a:r>
            <a:r>
              <a:rPr lang="th-TH" sz="3200" b="1" u="sng" dirty="0" smtClean="0">
                <a:solidFill>
                  <a:srgbClr val="7030A0"/>
                </a:solidFill>
                <a:latin typeface="Angsana New" pitchFamily="18" charset="-34"/>
                <a:cs typeface="Angsana New" pitchFamily="18" charset="-34"/>
              </a:rPr>
              <a:t>หน่วยอนุพัทธ์ที่คงรูปความสัมพันธ์ของหน่วยฐานเดิม และหน่วยอนุพัทธ์ที่กำหนดหน่วยใหม่ </a:t>
            </a:r>
            <a:r>
              <a:rPr lang="th-TH" sz="3200" b="1" dirty="0" smtClean="0">
                <a:solidFill>
                  <a:srgbClr val="00B0F0"/>
                </a:solidFill>
                <a:latin typeface="Angsana New" pitchFamily="18" charset="-34"/>
                <a:cs typeface="Angsana New" pitchFamily="18" charset="-34"/>
              </a:rPr>
              <a:t> </a:t>
            </a:r>
            <a:r>
              <a:rPr lang="th-TH" sz="3200" b="1" dirty="0" smtClean="0">
                <a:solidFill>
                  <a:srgbClr val="00B0F0"/>
                </a:solidFill>
                <a:latin typeface="Angsana New" pitchFamily="18" charset="-34"/>
                <a:cs typeface="Angsana New" pitchFamily="18" charset="-34"/>
              </a:rPr>
              <a:t>เช่น </a:t>
            </a:r>
            <a:r>
              <a:rPr lang="th-TH" sz="3200" b="1" dirty="0" smtClean="0">
                <a:solidFill>
                  <a:srgbClr val="00B0F0"/>
                </a:solidFill>
                <a:latin typeface="Angsana New" pitchFamily="18" charset="-34"/>
                <a:cs typeface="Angsana New" pitchFamily="18" charset="-34"/>
              </a:rPr>
              <a:t> หน่วยของความเร็ว มี</a:t>
            </a:r>
            <a:r>
              <a:rPr lang="th-TH" sz="3200" b="1" dirty="0" smtClean="0">
                <a:solidFill>
                  <a:srgbClr val="00B0F0"/>
                </a:solidFill>
                <a:latin typeface="Angsana New" pitchFamily="18" charset="-34"/>
                <a:cs typeface="Angsana New" pitchFamily="18" charset="-34"/>
              </a:rPr>
              <a:t>หน่วยเป็น </a:t>
            </a:r>
            <a:r>
              <a:rPr lang="th-TH" sz="3200" b="1" dirty="0" smtClean="0">
                <a:solidFill>
                  <a:srgbClr val="00B0F0"/>
                </a:solidFill>
                <a:latin typeface="Angsana New" pitchFamily="18" charset="-34"/>
                <a:cs typeface="Angsana New" pitchFamily="18" charset="-34"/>
              </a:rPr>
              <a:t>เมตร</a:t>
            </a:r>
            <a:r>
              <a:rPr lang="th-TH" sz="3200" b="1" dirty="0" smtClean="0">
                <a:solidFill>
                  <a:srgbClr val="00B0F0"/>
                </a:solidFill>
                <a:latin typeface="Angsana New" pitchFamily="18" charset="-34"/>
                <a:cs typeface="Angsana New" pitchFamily="18" charset="-34"/>
              </a:rPr>
              <a:t>ต่อวินาที </a:t>
            </a:r>
            <a:r>
              <a:rPr lang="en-US" sz="3200" b="1" dirty="0" smtClean="0">
                <a:solidFill>
                  <a:srgbClr val="00B0F0"/>
                </a:solidFill>
                <a:latin typeface="Angsana New" pitchFamily="18" charset="-34"/>
                <a:cs typeface="Angsana New" pitchFamily="18" charset="-34"/>
              </a:rPr>
              <a:t>(m/s</a:t>
            </a:r>
            <a:r>
              <a:rPr lang="en-US" sz="3200" b="1" dirty="0" smtClean="0">
                <a:solidFill>
                  <a:srgbClr val="00B0F0"/>
                </a:solidFill>
                <a:latin typeface="Angsana New" pitchFamily="18" charset="-34"/>
                <a:cs typeface="Angsana New" pitchFamily="18" charset="-34"/>
              </a:rPr>
              <a:t>) </a:t>
            </a:r>
            <a:r>
              <a:rPr lang="th-TH" sz="3200" b="1" dirty="0" smtClean="0">
                <a:solidFill>
                  <a:srgbClr val="00B0F0"/>
                </a:solidFill>
                <a:latin typeface="Angsana New" pitchFamily="18" charset="-34"/>
                <a:cs typeface="Angsana New" pitchFamily="18" charset="-34"/>
              </a:rPr>
              <a:t>(จะเห็นว่ามีหน่วยเมตรและวินาทีเป็นหน่วยฐานที่นำมาผสมกัน จัดว่าเป็นหน่วยที่คงรูปเดิม  หน่วยของแรงเป็นกิโลกรัม-เมตรต่อวินาทีกำลังสอง</a:t>
            </a:r>
            <a:r>
              <a:rPr lang="en-US" sz="3200" b="1" dirty="0" smtClean="0">
                <a:solidFill>
                  <a:srgbClr val="00B0F0"/>
                </a:solidFill>
                <a:latin typeface="Angsana New" pitchFamily="18" charset="-34"/>
                <a:cs typeface="Angsana New" pitchFamily="18" charset="-34"/>
              </a:rPr>
              <a:t>(</a:t>
            </a:r>
            <a:r>
              <a:rPr lang="en-US" sz="3200" b="1" dirty="0" err="1" smtClean="0">
                <a:solidFill>
                  <a:srgbClr val="00B0F0"/>
                </a:solidFill>
                <a:latin typeface="Angsana New" pitchFamily="18" charset="-34"/>
                <a:cs typeface="Angsana New" pitchFamily="18" charset="-34"/>
              </a:rPr>
              <a:t>kg.m</a:t>
            </a:r>
            <a:r>
              <a:rPr lang="en-US" sz="3200" b="1" dirty="0" smtClean="0">
                <a:solidFill>
                  <a:srgbClr val="00B0F0"/>
                </a:solidFill>
                <a:latin typeface="Angsana New" pitchFamily="18" charset="-34"/>
                <a:cs typeface="Angsana New" pitchFamily="18" charset="-34"/>
              </a:rPr>
              <a:t>/s</a:t>
            </a:r>
            <a:r>
              <a:rPr lang="en-US" sz="3200" b="1" baseline="30000" dirty="0" smtClean="0">
                <a:solidFill>
                  <a:srgbClr val="00B0F0"/>
                </a:solidFill>
                <a:latin typeface="Angsana New" pitchFamily="18" charset="-34"/>
                <a:cs typeface="Angsana New" pitchFamily="18" charset="-34"/>
              </a:rPr>
              <a:t>2</a:t>
            </a:r>
            <a:r>
              <a:rPr lang="en-US" sz="3200" b="1" dirty="0" smtClean="0">
                <a:solidFill>
                  <a:srgbClr val="00B0F0"/>
                </a:solidFill>
                <a:latin typeface="Angsana New" pitchFamily="18" charset="-34"/>
                <a:cs typeface="Angsana New" pitchFamily="18" charset="-34"/>
              </a:rPr>
              <a:t>) </a:t>
            </a:r>
            <a:r>
              <a:rPr lang="th-TH" sz="3200" b="1" dirty="0" smtClean="0">
                <a:solidFill>
                  <a:srgbClr val="00B0F0"/>
                </a:solidFill>
                <a:latin typeface="Angsana New" pitchFamily="18" charset="-34"/>
                <a:cs typeface="Angsana New" pitchFamily="18" charset="-34"/>
              </a:rPr>
              <a:t>มีการกำหนดใหม่เป็น</a:t>
            </a:r>
            <a:r>
              <a:rPr lang="th-TH" sz="3200" b="1" dirty="0" err="1" smtClean="0">
                <a:solidFill>
                  <a:srgbClr val="00B0F0"/>
                </a:solidFill>
                <a:latin typeface="Angsana New" pitchFamily="18" charset="-34"/>
                <a:cs typeface="Angsana New" pitchFamily="18" charset="-34"/>
              </a:rPr>
              <a:t>นิว</a:t>
            </a:r>
            <a:r>
              <a:rPr lang="th-TH" sz="3200" b="1" dirty="0" smtClean="0">
                <a:solidFill>
                  <a:srgbClr val="00B0F0"/>
                </a:solidFill>
                <a:latin typeface="Angsana New" pitchFamily="18" charset="-34"/>
                <a:cs typeface="Angsana New" pitchFamily="18" charset="-34"/>
              </a:rPr>
              <a:t>ตัน </a:t>
            </a:r>
            <a:r>
              <a:rPr lang="en-US" sz="3200" b="1" dirty="0" smtClean="0">
                <a:solidFill>
                  <a:srgbClr val="00B0F0"/>
                </a:solidFill>
                <a:latin typeface="Angsana New" pitchFamily="18" charset="-34"/>
                <a:cs typeface="Angsana New" pitchFamily="18" charset="-34"/>
              </a:rPr>
              <a:t>(N)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81000"/>
            <a:ext cx="5486400" cy="646331"/>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ตารางหน่วยอนุพัทธ์ที่อยู่ในวิชาฟิสิกส์</a:t>
            </a:r>
            <a:endParaRPr lang="th-TH" sz="3600" b="1" dirty="0">
              <a:solidFill>
                <a:srgbClr val="FF0000"/>
              </a:solidFill>
              <a:latin typeface="Angsana New" pitchFamily="18" charset="-34"/>
              <a:cs typeface="Angsana New" pitchFamily="18" charset="-34"/>
            </a:endParaRPr>
          </a:p>
        </p:txBody>
      </p:sp>
      <p:graphicFrame>
        <p:nvGraphicFramePr>
          <p:cNvPr id="3" name="ตาราง 2"/>
          <p:cNvGraphicFramePr>
            <a:graphicFrameLocks noGrp="1"/>
          </p:cNvGraphicFramePr>
          <p:nvPr/>
        </p:nvGraphicFramePr>
        <p:xfrm>
          <a:off x="838200" y="1219200"/>
          <a:ext cx="7772400" cy="4109721"/>
        </p:xfrm>
        <a:graphic>
          <a:graphicData uri="http://schemas.openxmlformats.org/drawingml/2006/table">
            <a:tbl>
              <a:tblPr firstRow="1" bandRow="1">
                <a:tableStyleId>{5C22544A-7EE6-4342-B048-85BDC9FD1C3A}</a:tableStyleId>
              </a:tblPr>
              <a:tblGrid>
                <a:gridCol w="1943100"/>
                <a:gridCol w="1943100"/>
                <a:gridCol w="1943100"/>
                <a:gridCol w="1943100"/>
              </a:tblGrid>
              <a:tr h="587103">
                <a:tc>
                  <a:txBody>
                    <a:bodyPr/>
                    <a:lstStyle/>
                    <a:p>
                      <a:pPr algn="ctr"/>
                      <a:r>
                        <a:rPr lang="th-TH" sz="3200" dirty="0" smtClean="0">
                          <a:latin typeface="Angsana New" pitchFamily="18" charset="-34"/>
                          <a:cs typeface="Angsana New" pitchFamily="18" charset="-34"/>
                        </a:rPr>
                        <a:t>หน่วย</a:t>
                      </a:r>
                      <a:endParaRPr lang="th-TH" sz="3200" dirty="0">
                        <a:latin typeface="Angsana New" pitchFamily="18" charset="-34"/>
                        <a:cs typeface="Angsana New" pitchFamily="18" charset="-34"/>
                      </a:endParaRPr>
                    </a:p>
                  </a:txBody>
                  <a:tcPr/>
                </a:tc>
                <a:tc>
                  <a:txBody>
                    <a:bodyPr/>
                    <a:lstStyle/>
                    <a:p>
                      <a:pPr algn="ctr"/>
                      <a:r>
                        <a:rPr lang="th-TH" sz="3200" dirty="0" smtClean="0">
                          <a:latin typeface="Angsana New" pitchFamily="18" charset="-34"/>
                          <a:cs typeface="Angsana New" pitchFamily="18" charset="-34"/>
                        </a:rPr>
                        <a:t>ศัพท์บัญญัติ</a:t>
                      </a:r>
                      <a:endParaRPr lang="th-TH" sz="3200" dirty="0">
                        <a:latin typeface="Angsana New" pitchFamily="18" charset="-34"/>
                        <a:cs typeface="Angsana New" pitchFamily="18" charset="-34"/>
                      </a:endParaRPr>
                    </a:p>
                  </a:txBody>
                  <a:tcPr/>
                </a:tc>
                <a:tc>
                  <a:txBody>
                    <a:bodyPr/>
                    <a:lstStyle/>
                    <a:p>
                      <a:pPr algn="ctr"/>
                      <a:r>
                        <a:rPr lang="th-TH" sz="3200" dirty="0" smtClean="0">
                          <a:latin typeface="Angsana New" pitchFamily="18" charset="-34"/>
                          <a:cs typeface="Angsana New" pitchFamily="18" charset="-34"/>
                        </a:rPr>
                        <a:t>สัญลักษณ์</a:t>
                      </a:r>
                      <a:endParaRPr lang="th-TH" sz="3200" dirty="0">
                        <a:latin typeface="Angsana New" pitchFamily="18" charset="-34"/>
                        <a:cs typeface="Angsana New" pitchFamily="18" charset="-34"/>
                      </a:endParaRPr>
                    </a:p>
                  </a:txBody>
                  <a:tcPr/>
                </a:tc>
                <a:tc>
                  <a:txBody>
                    <a:bodyPr/>
                    <a:lstStyle/>
                    <a:p>
                      <a:pPr algn="ctr"/>
                      <a:r>
                        <a:rPr lang="th-TH" sz="3200" dirty="0" smtClean="0">
                          <a:latin typeface="Angsana New" pitchFamily="18" charset="-34"/>
                          <a:cs typeface="Angsana New" pitchFamily="18" charset="-34"/>
                        </a:rPr>
                        <a:t>ปริมาณ</a:t>
                      </a:r>
                      <a:endParaRPr lang="th-TH" sz="3200" dirty="0">
                        <a:latin typeface="Angsana New" pitchFamily="18" charset="-34"/>
                        <a:cs typeface="Angsana New" pitchFamily="18" charset="-34"/>
                      </a:endParaRPr>
                    </a:p>
                  </a:txBody>
                  <a:tcPr/>
                </a:tc>
              </a:tr>
              <a:tr h="587103">
                <a:tc>
                  <a:txBody>
                    <a:bodyPr/>
                    <a:lstStyle/>
                    <a:p>
                      <a:pPr algn="ctr"/>
                      <a:r>
                        <a:rPr lang="en-US" b="1" dirty="0" smtClean="0">
                          <a:solidFill>
                            <a:srgbClr val="00B050"/>
                          </a:solidFill>
                          <a:latin typeface="Bell MT" pitchFamily="18" charset="0"/>
                        </a:rPr>
                        <a:t>Becquerel</a:t>
                      </a:r>
                      <a:endParaRPr lang="th-TH" b="1" dirty="0">
                        <a:solidFill>
                          <a:srgbClr val="00B050"/>
                        </a:solidFill>
                        <a:latin typeface="Bell MT" pitchFamily="18" charset="0"/>
                      </a:endParaRPr>
                    </a:p>
                  </a:txBody>
                  <a:tcPr/>
                </a:tc>
                <a:tc>
                  <a:txBody>
                    <a:bodyPr/>
                    <a:lstStyle/>
                    <a:p>
                      <a:pPr algn="ctr"/>
                      <a:r>
                        <a:rPr lang="th-TH" sz="3200" b="1" dirty="0" err="1" smtClean="0">
                          <a:solidFill>
                            <a:srgbClr val="7030A0"/>
                          </a:solidFill>
                          <a:latin typeface="Angsana New" pitchFamily="18" charset="-34"/>
                          <a:cs typeface="Angsana New" pitchFamily="18" charset="-34"/>
                        </a:rPr>
                        <a:t>เบ็กเคอเรล</a:t>
                      </a:r>
                      <a:endParaRPr lang="th-TH" sz="3200" b="1" dirty="0">
                        <a:solidFill>
                          <a:srgbClr val="7030A0"/>
                        </a:solidFill>
                        <a:latin typeface="Angsana New" pitchFamily="18" charset="-34"/>
                        <a:cs typeface="Angsana New" pitchFamily="18" charset="-34"/>
                      </a:endParaRPr>
                    </a:p>
                  </a:txBody>
                  <a:tcPr/>
                </a:tc>
                <a:tc>
                  <a:txBody>
                    <a:bodyPr/>
                    <a:lstStyle/>
                    <a:p>
                      <a:pPr algn="ctr"/>
                      <a:r>
                        <a:rPr lang="en-US" b="1" dirty="0" err="1" smtClean="0">
                          <a:solidFill>
                            <a:srgbClr val="00B050"/>
                          </a:solidFill>
                          <a:latin typeface="Bell MT" pitchFamily="18" charset="0"/>
                        </a:rPr>
                        <a:t>Bq</a:t>
                      </a:r>
                      <a:endParaRPr lang="th-TH" b="1" dirty="0">
                        <a:solidFill>
                          <a:srgbClr val="00B050"/>
                        </a:solidFill>
                        <a:latin typeface="Bell MT" pitchFamily="18" charset="0"/>
                      </a:endParaRPr>
                    </a:p>
                  </a:txBody>
                  <a:tcPr/>
                </a:tc>
                <a:tc>
                  <a:txBody>
                    <a:bodyPr/>
                    <a:lstStyle/>
                    <a:p>
                      <a:pPr algn="ctr"/>
                      <a:r>
                        <a:rPr lang="th-TH" sz="3200" b="1" dirty="0" err="1" smtClean="0">
                          <a:solidFill>
                            <a:srgbClr val="7030A0"/>
                          </a:solidFill>
                          <a:latin typeface="Angsana New" pitchFamily="18" charset="-34"/>
                          <a:cs typeface="Angsana New" pitchFamily="18" charset="-34"/>
                        </a:rPr>
                        <a:t>กัมมันตภาพ</a:t>
                      </a:r>
                      <a:endParaRPr lang="th-TH" sz="3200" b="1" dirty="0">
                        <a:solidFill>
                          <a:srgbClr val="7030A0"/>
                        </a:solidFill>
                        <a:latin typeface="Angsana New" pitchFamily="18" charset="-34"/>
                        <a:cs typeface="Angsana New" pitchFamily="18" charset="-34"/>
                      </a:endParaRPr>
                    </a:p>
                  </a:txBody>
                  <a:tcPr/>
                </a:tc>
              </a:tr>
              <a:tr h="587103">
                <a:tc>
                  <a:txBody>
                    <a:bodyPr/>
                    <a:lstStyle/>
                    <a:p>
                      <a:pPr algn="ctr"/>
                      <a:r>
                        <a:rPr lang="en-US" b="1" dirty="0" smtClean="0">
                          <a:solidFill>
                            <a:srgbClr val="00B050"/>
                          </a:solidFill>
                          <a:latin typeface="Bell MT" pitchFamily="18" charset="0"/>
                        </a:rPr>
                        <a:t>Hertz</a:t>
                      </a:r>
                      <a:endParaRPr lang="th-TH" b="1" dirty="0">
                        <a:solidFill>
                          <a:srgbClr val="00B050"/>
                        </a:solidFill>
                        <a:latin typeface="Bell MT" pitchFamily="18" charset="0"/>
                      </a:endParaRPr>
                    </a:p>
                  </a:txBody>
                  <a:tcPr/>
                </a:tc>
                <a:tc>
                  <a:txBody>
                    <a:bodyPr/>
                    <a:lstStyle/>
                    <a:p>
                      <a:pPr algn="ctr"/>
                      <a:r>
                        <a:rPr lang="th-TH" sz="3200" b="1" dirty="0" err="1" smtClean="0">
                          <a:solidFill>
                            <a:srgbClr val="7030A0"/>
                          </a:solidFill>
                          <a:latin typeface="Angsana New" pitchFamily="18" charset="-34"/>
                          <a:cs typeface="Angsana New" pitchFamily="18" charset="-34"/>
                        </a:rPr>
                        <a:t>เฮิร์ตซ์</a:t>
                      </a:r>
                      <a:endParaRPr lang="th-TH" sz="3200" b="1" dirty="0">
                        <a:solidFill>
                          <a:srgbClr val="7030A0"/>
                        </a:solidFill>
                        <a:latin typeface="Angsana New" pitchFamily="18" charset="-34"/>
                        <a:cs typeface="Angsana New" pitchFamily="18" charset="-34"/>
                      </a:endParaRPr>
                    </a:p>
                  </a:txBody>
                  <a:tcPr/>
                </a:tc>
                <a:tc>
                  <a:txBody>
                    <a:bodyPr/>
                    <a:lstStyle/>
                    <a:p>
                      <a:pPr algn="ctr"/>
                      <a:r>
                        <a:rPr lang="en-US" b="1" dirty="0" smtClean="0">
                          <a:solidFill>
                            <a:srgbClr val="00B050"/>
                          </a:solidFill>
                          <a:latin typeface="Bell MT" pitchFamily="18" charset="0"/>
                        </a:rPr>
                        <a:t>Hz</a:t>
                      </a:r>
                      <a:endParaRPr lang="th-TH" b="1" dirty="0">
                        <a:solidFill>
                          <a:srgbClr val="00B050"/>
                        </a:solidFill>
                        <a:latin typeface="Bell MT" pitchFamily="18" charset="0"/>
                      </a:endParaRPr>
                    </a:p>
                  </a:txBody>
                  <a:tcPr/>
                </a:tc>
                <a:tc>
                  <a:txBody>
                    <a:bodyPr/>
                    <a:lstStyle/>
                    <a:p>
                      <a:pPr algn="ctr"/>
                      <a:r>
                        <a:rPr lang="th-TH" sz="3200" b="1" dirty="0" smtClean="0">
                          <a:solidFill>
                            <a:srgbClr val="7030A0"/>
                          </a:solidFill>
                          <a:latin typeface="Angsana New" pitchFamily="18" charset="-34"/>
                          <a:cs typeface="Angsana New" pitchFamily="18" charset="-34"/>
                        </a:rPr>
                        <a:t>ความถี่</a:t>
                      </a:r>
                      <a:endParaRPr lang="th-TH" sz="3200" b="1" dirty="0">
                        <a:solidFill>
                          <a:srgbClr val="7030A0"/>
                        </a:solidFill>
                        <a:latin typeface="Angsana New" pitchFamily="18" charset="-34"/>
                        <a:cs typeface="Angsana New" pitchFamily="18" charset="-34"/>
                      </a:endParaRPr>
                    </a:p>
                  </a:txBody>
                  <a:tcPr/>
                </a:tc>
              </a:tr>
              <a:tr h="587103">
                <a:tc>
                  <a:txBody>
                    <a:bodyPr/>
                    <a:lstStyle/>
                    <a:p>
                      <a:pPr algn="ctr"/>
                      <a:r>
                        <a:rPr lang="en-US" b="1" dirty="0" smtClean="0">
                          <a:solidFill>
                            <a:srgbClr val="00B050"/>
                          </a:solidFill>
                          <a:latin typeface="Bell MT" pitchFamily="18" charset="0"/>
                        </a:rPr>
                        <a:t>Joule</a:t>
                      </a:r>
                      <a:endParaRPr lang="th-TH" b="1" dirty="0">
                        <a:solidFill>
                          <a:srgbClr val="00B050"/>
                        </a:solidFill>
                        <a:latin typeface="Bell MT" pitchFamily="18" charset="0"/>
                      </a:endParaRPr>
                    </a:p>
                  </a:txBody>
                  <a:tcPr/>
                </a:tc>
                <a:tc>
                  <a:txBody>
                    <a:bodyPr/>
                    <a:lstStyle/>
                    <a:p>
                      <a:pPr algn="ctr"/>
                      <a:r>
                        <a:rPr lang="th-TH" sz="3200" b="1" dirty="0" err="1" smtClean="0">
                          <a:solidFill>
                            <a:srgbClr val="7030A0"/>
                          </a:solidFill>
                          <a:latin typeface="Angsana New" pitchFamily="18" charset="-34"/>
                          <a:cs typeface="Angsana New" pitchFamily="18" charset="-34"/>
                        </a:rPr>
                        <a:t>จูล</a:t>
                      </a:r>
                      <a:endParaRPr lang="th-TH" sz="3200" b="1" dirty="0">
                        <a:solidFill>
                          <a:srgbClr val="7030A0"/>
                        </a:solidFill>
                        <a:latin typeface="Angsana New" pitchFamily="18" charset="-34"/>
                        <a:cs typeface="Angsana New" pitchFamily="18" charset="-34"/>
                      </a:endParaRPr>
                    </a:p>
                  </a:txBody>
                  <a:tcPr/>
                </a:tc>
                <a:tc>
                  <a:txBody>
                    <a:bodyPr/>
                    <a:lstStyle/>
                    <a:p>
                      <a:pPr algn="ctr"/>
                      <a:r>
                        <a:rPr lang="en-US" b="1" dirty="0" smtClean="0">
                          <a:solidFill>
                            <a:srgbClr val="00B050"/>
                          </a:solidFill>
                          <a:latin typeface="Bell MT" pitchFamily="18" charset="0"/>
                        </a:rPr>
                        <a:t>J</a:t>
                      </a:r>
                      <a:endParaRPr lang="th-TH" b="1" dirty="0">
                        <a:solidFill>
                          <a:srgbClr val="00B050"/>
                        </a:solidFill>
                        <a:latin typeface="Bell MT" pitchFamily="18" charset="0"/>
                      </a:endParaRPr>
                    </a:p>
                  </a:txBody>
                  <a:tcPr/>
                </a:tc>
                <a:tc>
                  <a:txBody>
                    <a:bodyPr/>
                    <a:lstStyle/>
                    <a:p>
                      <a:pPr algn="ctr"/>
                      <a:r>
                        <a:rPr lang="th-TH" sz="3200" b="1" dirty="0" smtClean="0">
                          <a:solidFill>
                            <a:srgbClr val="7030A0"/>
                          </a:solidFill>
                          <a:latin typeface="Angsana New" pitchFamily="18" charset="-34"/>
                          <a:cs typeface="Angsana New" pitchFamily="18" charset="-34"/>
                        </a:rPr>
                        <a:t>งาน พลังงาน</a:t>
                      </a:r>
                      <a:endParaRPr lang="th-TH" sz="3200" b="1" dirty="0">
                        <a:solidFill>
                          <a:srgbClr val="7030A0"/>
                        </a:solidFill>
                        <a:latin typeface="Angsana New" pitchFamily="18" charset="-34"/>
                        <a:cs typeface="Angsana New" pitchFamily="18" charset="-34"/>
                      </a:endParaRPr>
                    </a:p>
                  </a:txBody>
                  <a:tcPr/>
                </a:tc>
              </a:tr>
              <a:tr h="587103">
                <a:tc>
                  <a:txBody>
                    <a:bodyPr/>
                    <a:lstStyle/>
                    <a:p>
                      <a:pPr algn="ctr"/>
                      <a:r>
                        <a:rPr lang="en-US" b="1" dirty="0" smtClean="0">
                          <a:solidFill>
                            <a:srgbClr val="00B050"/>
                          </a:solidFill>
                          <a:latin typeface="Bell MT" pitchFamily="18" charset="0"/>
                        </a:rPr>
                        <a:t>Newton</a:t>
                      </a:r>
                      <a:endParaRPr lang="th-TH" b="1" dirty="0">
                        <a:solidFill>
                          <a:srgbClr val="00B050"/>
                        </a:solidFill>
                        <a:latin typeface="Bell MT" pitchFamily="18" charset="0"/>
                      </a:endParaRPr>
                    </a:p>
                  </a:txBody>
                  <a:tcPr/>
                </a:tc>
                <a:tc>
                  <a:txBody>
                    <a:bodyPr/>
                    <a:lstStyle/>
                    <a:p>
                      <a:pPr algn="ctr"/>
                      <a:r>
                        <a:rPr lang="th-TH" sz="3200" b="1" dirty="0" err="1" smtClean="0">
                          <a:solidFill>
                            <a:srgbClr val="7030A0"/>
                          </a:solidFill>
                          <a:latin typeface="Angsana New" pitchFamily="18" charset="-34"/>
                          <a:cs typeface="Angsana New" pitchFamily="18" charset="-34"/>
                        </a:rPr>
                        <a:t>นิว</a:t>
                      </a:r>
                      <a:r>
                        <a:rPr lang="th-TH" sz="3200" b="1" dirty="0" smtClean="0">
                          <a:solidFill>
                            <a:srgbClr val="7030A0"/>
                          </a:solidFill>
                          <a:latin typeface="Angsana New" pitchFamily="18" charset="-34"/>
                          <a:cs typeface="Angsana New" pitchFamily="18" charset="-34"/>
                        </a:rPr>
                        <a:t>ตัน</a:t>
                      </a:r>
                      <a:endParaRPr lang="th-TH" sz="3200" b="1" dirty="0">
                        <a:solidFill>
                          <a:srgbClr val="7030A0"/>
                        </a:solidFill>
                        <a:latin typeface="Angsana New" pitchFamily="18" charset="-34"/>
                        <a:cs typeface="Angsana New" pitchFamily="18" charset="-34"/>
                      </a:endParaRPr>
                    </a:p>
                  </a:txBody>
                  <a:tcPr/>
                </a:tc>
                <a:tc>
                  <a:txBody>
                    <a:bodyPr/>
                    <a:lstStyle/>
                    <a:p>
                      <a:pPr algn="ctr"/>
                      <a:r>
                        <a:rPr lang="en-US" b="1" dirty="0" smtClean="0">
                          <a:solidFill>
                            <a:srgbClr val="00B050"/>
                          </a:solidFill>
                          <a:latin typeface="Bell MT" pitchFamily="18" charset="0"/>
                        </a:rPr>
                        <a:t>N</a:t>
                      </a:r>
                      <a:endParaRPr lang="th-TH" b="1" dirty="0">
                        <a:solidFill>
                          <a:srgbClr val="00B050"/>
                        </a:solidFill>
                        <a:latin typeface="Bell MT" pitchFamily="18" charset="0"/>
                      </a:endParaRPr>
                    </a:p>
                  </a:txBody>
                  <a:tcPr/>
                </a:tc>
                <a:tc>
                  <a:txBody>
                    <a:bodyPr/>
                    <a:lstStyle/>
                    <a:p>
                      <a:pPr algn="ctr"/>
                      <a:r>
                        <a:rPr lang="th-TH" sz="3200" b="1" dirty="0" smtClean="0">
                          <a:solidFill>
                            <a:srgbClr val="7030A0"/>
                          </a:solidFill>
                          <a:latin typeface="Angsana New" pitchFamily="18" charset="-34"/>
                          <a:cs typeface="Angsana New" pitchFamily="18" charset="-34"/>
                        </a:rPr>
                        <a:t>แรง</a:t>
                      </a:r>
                      <a:endParaRPr lang="th-TH" sz="3200" b="1" dirty="0">
                        <a:solidFill>
                          <a:srgbClr val="7030A0"/>
                        </a:solidFill>
                        <a:latin typeface="Angsana New" pitchFamily="18" charset="-34"/>
                        <a:cs typeface="Angsana New" pitchFamily="18" charset="-34"/>
                      </a:endParaRPr>
                    </a:p>
                  </a:txBody>
                  <a:tcPr/>
                </a:tc>
              </a:tr>
              <a:tr h="587103">
                <a:tc>
                  <a:txBody>
                    <a:bodyPr/>
                    <a:lstStyle/>
                    <a:p>
                      <a:pPr algn="ctr"/>
                      <a:r>
                        <a:rPr lang="en-US" b="1" dirty="0" smtClean="0">
                          <a:solidFill>
                            <a:srgbClr val="00B050"/>
                          </a:solidFill>
                          <a:latin typeface="Bell MT" pitchFamily="18" charset="0"/>
                        </a:rPr>
                        <a:t>Pascal</a:t>
                      </a:r>
                      <a:endParaRPr lang="th-TH" b="1" dirty="0">
                        <a:solidFill>
                          <a:srgbClr val="00B050"/>
                        </a:solidFill>
                        <a:latin typeface="Bell MT" pitchFamily="18" charset="0"/>
                      </a:endParaRPr>
                    </a:p>
                  </a:txBody>
                  <a:tcPr/>
                </a:tc>
                <a:tc>
                  <a:txBody>
                    <a:bodyPr/>
                    <a:lstStyle/>
                    <a:p>
                      <a:pPr algn="ctr"/>
                      <a:r>
                        <a:rPr lang="th-TH" sz="3200" b="1" dirty="0" smtClean="0">
                          <a:solidFill>
                            <a:srgbClr val="7030A0"/>
                          </a:solidFill>
                          <a:latin typeface="Angsana New" pitchFamily="18" charset="-34"/>
                          <a:cs typeface="Angsana New" pitchFamily="18" charset="-34"/>
                        </a:rPr>
                        <a:t>พาสคัล</a:t>
                      </a:r>
                      <a:endParaRPr lang="th-TH" sz="3200" b="1" dirty="0">
                        <a:solidFill>
                          <a:srgbClr val="7030A0"/>
                        </a:solidFill>
                        <a:latin typeface="Angsana New" pitchFamily="18" charset="-34"/>
                        <a:cs typeface="Angsana New" pitchFamily="18" charset="-34"/>
                      </a:endParaRPr>
                    </a:p>
                  </a:txBody>
                  <a:tcPr/>
                </a:tc>
                <a:tc>
                  <a:txBody>
                    <a:bodyPr/>
                    <a:lstStyle/>
                    <a:p>
                      <a:pPr algn="ctr"/>
                      <a:r>
                        <a:rPr lang="en-US" b="1" dirty="0" smtClean="0">
                          <a:solidFill>
                            <a:srgbClr val="00B050"/>
                          </a:solidFill>
                          <a:latin typeface="Bell MT" pitchFamily="18" charset="0"/>
                        </a:rPr>
                        <a:t>Pa</a:t>
                      </a:r>
                      <a:endParaRPr lang="th-TH" b="1" dirty="0">
                        <a:solidFill>
                          <a:srgbClr val="00B050"/>
                        </a:solidFill>
                        <a:latin typeface="Bell MT" pitchFamily="18" charset="0"/>
                      </a:endParaRPr>
                    </a:p>
                  </a:txBody>
                  <a:tcPr/>
                </a:tc>
                <a:tc>
                  <a:txBody>
                    <a:bodyPr/>
                    <a:lstStyle/>
                    <a:p>
                      <a:pPr algn="ctr"/>
                      <a:r>
                        <a:rPr lang="th-TH" sz="3200" b="1" dirty="0" smtClean="0">
                          <a:solidFill>
                            <a:srgbClr val="7030A0"/>
                          </a:solidFill>
                          <a:latin typeface="Angsana New" pitchFamily="18" charset="-34"/>
                          <a:cs typeface="Angsana New" pitchFamily="18" charset="-34"/>
                        </a:rPr>
                        <a:t>ความดัน</a:t>
                      </a:r>
                      <a:endParaRPr lang="th-TH" sz="3200" b="1" dirty="0">
                        <a:solidFill>
                          <a:srgbClr val="7030A0"/>
                        </a:solidFill>
                        <a:latin typeface="Angsana New" pitchFamily="18" charset="-34"/>
                        <a:cs typeface="Angsana New" pitchFamily="18" charset="-34"/>
                      </a:endParaRPr>
                    </a:p>
                  </a:txBody>
                  <a:tcPr/>
                </a:tc>
              </a:tr>
              <a:tr h="587103">
                <a:tc>
                  <a:txBody>
                    <a:bodyPr/>
                    <a:lstStyle/>
                    <a:p>
                      <a:pPr algn="ctr"/>
                      <a:r>
                        <a:rPr lang="en-US" b="1" dirty="0" smtClean="0">
                          <a:solidFill>
                            <a:srgbClr val="00B050"/>
                          </a:solidFill>
                          <a:latin typeface="Bell MT" pitchFamily="18" charset="0"/>
                        </a:rPr>
                        <a:t>watt</a:t>
                      </a:r>
                      <a:endParaRPr lang="th-TH" b="1" dirty="0">
                        <a:solidFill>
                          <a:srgbClr val="00B050"/>
                        </a:solidFill>
                        <a:latin typeface="Bell MT" pitchFamily="18" charset="0"/>
                      </a:endParaRPr>
                    </a:p>
                  </a:txBody>
                  <a:tcPr/>
                </a:tc>
                <a:tc>
                  <a:txBody>
                    <a:bodyPr/>
                    <a:lstStyle/>
                    <a:p>
                      <a:pPr algn="ctr"/>
                      <a:r>
                        <a:rPr lang="th-TH" sz="3200" b="1" dirty="0" smtClean="0">
                          <a:solidFill>
                            <a:srgbClr val="7030A0"/>
                          </a:solidFill>
                          <a:latin typeface="Angsana New" pitchFamily="18" charset="-34"/>
                          <a:cs typeface="Angsana New" pitchFamily="18" charset="-34"/>
                        </a:rPr>
                        <a:t>วัตต์</a:t>
                      </a:r>
                      <a:endParaRPr lang="th-TH" sz="3200" b="1" dirty="0">
                        <a:solidFill>
                          <a:srgbClr val="7030A0"/>
                        </a:solidFill>
                        <a:latin typeface="Angsana New" pitchFamily="18" charset="-34"/>
                        <a:cs typeface="Angsana New" pitchFamily="18" charset="-34"/>
                      </a:endParaRPr>
                    </a:p>
                  </a:txBody>
                  <a:tcPr/>
                </a:tc>
                <a:tc>
                  <a:txBody>
                    <a:bodyPr/>
                    <a:lstStyle/>
                    <a:p>
                      <a:pPr algn="ctr"/>
                      <a:r>
                        <a:rPr lang="en-US" b="1" dirty="0" smtClean="0">
                          <a:solidFill>
                            <a:srgbClr val="00B050"/>
                          </a:solidFill>
                          <a:latin typeface="Bell MT" pitchFamily="18" charset="0"/>
                        </a:rPr>
                        <a:t>W</a:t>
                      </a:r>
                      <a:endParaRPr lang="th-TH" b="1" dirty="0">
                        <a:solidFill>
                          <a:srgbClr val="00B050"/>
                        </a:solidFill>
                        <a:latin typeface="Bell MT" pitchFamily="18" charset="0"/>
                      </a:endParaRPr>
                    </a:p>
                  </a:txBody>
                  <a:tcPr/>
                </a:tc>
                <a:tc>
                  <a:txBody>
                    <a:bodyPr/>
                    <a:lstStyle/>
                    <a:p>
                      <a:pPr algn="ctr"/>
                      <a:r>
                        <a:rPr lang="th-TH" sz="3200" b="1" dirty="0" smtClean="0">
                          <a:solidFill>
                            <a:srgbClr val="7030A0"/>
                          </a:solidFill>
                          <a:latin typeface="Angsana New" pitchFamily="18" charset="-34"/>
                          <a:cs typeface="Angsana New" pitchFamily="18" charset="-34"/>
                        </a:rPr>
                        <a:t>กำลัง</a:t>
                      </a:r>
                      <a:endParaRPr lang="th-TH" sz="3200" b="1" dirty="0">
                        <a:solidFill>
                          <a:srgbClr val="7030A0"/>
                        </a:solidFill>
                        <a:latin typeface="Angsana New" pitchFamily="18" charset="-34"/>
                        <a:cs typeface="Angsana New" pitchFamily="18" charset="-34"/>
                      </a:endParaRPr>
                    </a:p>
                  </a:txBody>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62000"/>
            <a:ext cx="5334000" cy="646331"/>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การบันทึกปริมาณที่มีค่ามากหรือน้อย</a:t>
            </a:r>
            <a:endParaRPr lang="th-TH" sz="3600" b="1" dirty="0">
              <a:solidFill>
                <a:srgbClr val="FF0000"/>
              </a:solidFill>
              <a:latin typeface="Angsana New" pitchFamily="18" charset="-34"/>
              <a:cs typeface="Angsana New" pitchFamily="18" charset="-34"/>
            </a:endParaRPr>
          </a:p>
        </p:txBody>
      </p:sp>
      <p:sp>
        <p:nvSpPr>
          <p:cNvPr id="3" name="TextBox 2"/>
          <p:cNvSpPr txBox="1"/>
          <p:nvPr/>
        </p:nvSpPr>
        <p:spPr>
          <a:xfrm>
            <a:off x="990600" y="1981200"/>
            <a:ext cx="7315200" cy="2062103"/>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การบันทึกปริมาณที่มีค่ามากหรือน้อย ทำได้โดยการเขียนปริมาณดังกล่าวให้อยู่ในรูปเลขยกกำลัง และใช้คำนำหน้าช่วยในการบันทึก ให้ปริมาณนั้นมีรูปแบบการบันทึกที่กระชับ เข้าใจง่าย และนำไปวิเคราะห์ได้ง่าย  ดังตัวอย่างต่อไปนี้</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772400" cy="1077218"/>
          </a:xfrm>
          <a:prstGeom prst="rect">
            <a:avLst/>
          </a:prstGeom>
          <a:noFill/>
        </p:spPr>
        <p:txBody>
          <a:bodyPr wrap="square" rtlCol="0">
            <a:spAutoFit/>
          </a:bodyPr>
          <a:lstStyle/>
          <a:p>
            <a:r>
              <a:rPr lang="th-TH" sz="3200" b="1" dirty="0" smtClean="0">
                <a:solidFill>
                  <a:srgbClr val="FF0000"/>
                </a:solidFill>
                <a:latin typeface="AngsanaUPC" pitchFamily="18" charset="-34"/>
                <a:cs typeface="AngsanaUPC" pitchFamily="18" charset="-34"/>
              </a:rPr>
              <a:t>ตัวอย่างที่ </a:t>
            </a:r>
            <a:r>
              <a:rPr lang="en-US" sz="3200" b="1" dirty="0" smtClean="0">
                <a:solidFill>
                  <a:srgbClr val="FF0000"/>
                </a:solidFill>
                <a:latin typeface="AngsanaUPC" pitchFamily="18" charset="-34"/>
                <a:cs typeface="AngsanaUPC" pitchFamily="18" charset="-34"/>
              </a:rPr>
              <a:t>1  </a:t>
            </a:r>
            <a:r>
              <a:rPr lang="th-TH" sz="3200" dirty="0" smtClean="0">
                <a:solidFill>
                  <a:srgbClr val="0070C0"/>
                </a:solidFill>
                <a:latin typeface="AngsanaUPC" pitchFamily="18" charset="-34"/>
                <a:cs typeface="AngsanaUPC" pitchFamily="18" charset="-34"/>
              </a:rPr>
              <a:t>จงทำให้ปริมาณต่อไปนี้อยู่ในรูปที่มีคำอุปสรรคหน้าหน่วยวัด</a:t>
            </a:r>
            <a:endParaRPr lang="th-TH" sz="3200" dirty="0">
              <a:solidFill>
                <a:srgbClr val="0070C0"/>
              </a:solidFill>
              <a:latin typeface="AngsanaUPC" pitchFamily="18" charset="-34"/>
              <a:cs typeface="AngsanaUPC" pitchFamily="18" charset="-34"/>
            </a:endParaRPr>
          </a:p>
        </p:txBody>
      </p:sp>
      <p:sp>
        <p:nvSpPr>
          <p:cNvPr id="4" name="TextBox 3"/>
          <p:cNvSpPr txBox="1"/>
          <p:nvPr/>
        </p:nvSpPr>
        <p:spPr>
          <a:xfrm>
            <a:off x="1143000" y="1676400"/>
            <a:ext cx="7239000" cy="1815882"/>
          </a:xfrm>
          <a:prstGeom prst="rect">
            <a:avLst/>
          </a:prstGeom>
          <a:noFill/>
        </p:spPr>
        <p:txBody>
          <a:bodyPr wrap="square" rtlCol="0">
            <a:spAutoFit/>
          </a:bodyPr>
          <a:lstStyle/>
          <a:p>
            <a:pPr marL="514350" indent="-514350"/>
            <a:r>
              <a:rPr lang="en-US" dirty="0" smtClean="0">
                <a:solidFill>
                  <a:srgbClr val="0070C0"/>
                </a:solidFill>
                <a:latin typeface="Arial" pitchFamily="34" charset="0"/>
                <a:cs typeface="Arial" pitchFamily="34" charset="0"/>
              </a:rPr>
              <a:t>1000 </a:t>
            </a:r>
            <a:r>
              <a:rPr lang="th-TH" dirty="0" smtClean="0">
                <a:solidFill>
                  <a:srgbClr val="0070C0"/>
                </a:solidFill>
                <a:latin typeface="Arial" pitchFamily="34" charset="0"/>
              </a:rPr>
              <a:t>กรัม  </a:t>
            </a:r>
            <a:r>
              <a:rPr lang="en-US" dirty="0" smtClean="0">
                <a:solidFill>
                  <a:srgbClr val="0070C0"/>
                </a:solidFill>
                <a:latin typeface="Arial" pitchFamily="34" charset="0"/>
                <a:cs typeface="Arial" pitchFamily="34" charset="0"/>
              </a:rPr>
              <a:t>= 1 x 10</a:t>
            </a:r>
            <a:r>
              <a:rPr lang="en-US" baseline="30000" dirty="0" smtClean="0">
                <a:solidFill>
                  <a:srgbClr val="0070C0"/>
                </a:solidFill>
                <a:latin typeface="Arial" pitchFamily="34" charset="0"/>
                <a:cs typeface="Arial" pitchFamily="34" charset="0"/>
              </a:rPr>
              <a:t>3</a:t>
            </a:r>
            <a:r>
              <a:rPr lang="en-US" dirty="0" smtClean="0">
                <a:solidFill>
                  <a:srgbClr val="0070C0"/>
                </a:solidFill>
                <a:latin typeface="Arial" pitchFamily="34" charset="0"/>
                <a:cs typeface="Arial" pitchFamily="34" charset="0"/>
              </a:rPr>
              <a:t> </a:t>
            </a:r>
            <a:r>
              <a:rPr lang="th-TH" dirty="0" smtClean="0">
                <a:solidFill>
                  <a:srgbClr val="0070C0"/>
                </a:solidFill>
                <a:latin typeface="Arial" pitchFamily="34" charset="0"/>
              </a:rPr>
              <a:t>กรัม   </a:t>
            </a:r>
            <a:r>
              <a:rPr lang="en-US" dirty="0" smtClean="0">
                <a:solidFill>
                  <a:srgbClr val="0070C0"/>
                </a:solidFill>
                <a:latin typeface="Arial" pitchFamily="34" charset="0"/>
                <a:cs typeface="Arial" pitchFamily="34" charset="0"/>
              </a:rPr>
              <a:t>= 1 </a:t>
            </a:r>
            <a:r>
              <a:rPr lang="th-TH" dirty="0" smtClean="0">
                <a:solidFill>
                  <a:srgbClr val="0070C0"/>
                </a:solidFill>
                <a:latin typeface="Arial" pitchFamily="34" charset="0"/>
              </a:rPr>
              <a:t>กิโลกรัม หรือ </a:t>
            </a:r>
            <a:r>
              <a:rPr lang="en-US" dirty="0" smtClean="0">
                <a:solidFill>
                  <a:srgbClr val="0070C0"/>
                </a:solidFill>
                <a:latin typeface="Arial" pitchFamily="34" charset="0"/>
                <a:cs typeface="Arial" pitchFamily="34" charset="0"/>
              </a:rPr>
              <a:t>1 kg</a:t>
            </a:r>
          </a:p>
          <a:p>
            <a:pPr marL="514350" indent="-514350"/>
            <a:r>
              <a:rPr lang="en-US" dirty="0" smtClean="0">
                <a:solidFill>
                  <a:srgbClr val="0070C0"/>
                </a:solidFill>
                <a:latin typeface="Arial" pitchFamily="34" charset="0"/>
                <a:cs typeface="Arial" pitchFamily="34" charset="0"/>
              </a:rPr>
              <a:t>1000 </a:t>
            </a:r>
            <a:r>
              <a:rPr lang="th-TH" dirty="0" smtClean="0">
                <a:solidFill>
                  <a:srgbClr val="0070C0"/>
                </a:solidFill>
                <a:latin typeface="Arial" pitchFamily="34" charset="0"/>
              </a:rPr>
              <a:t>เมตร  </a:t>
            </a:r>
            <a:r>
              <a:rPr lang="en-US" dirty="0" smtClean="0">
                <a:solidFill>
                  <a:srgbClr val="0070C0"/>
                </a:solidFill>
                <a:latin typeface="Arial" pitchFamily="34" charset="0"/>
                <a:cs typeface="Arial" pitchFamily="34" charset="0"/>
              </a:rPr>
              <a:t>= 1 x 10</a:t>
            </a:r>
            <a:r>
              <a:rPr lang="en-US" baseline="30000" dirty="0" smtClean="0">
                <a:solidFill>
                  <a:srgbClr val="0070C0"/>
                </a:solidFill>
                <a:latin typeface="Arial" pitchFamily="34" charset="0"/>
                <a:cs typeface="Arial" pitchFamily="34" charset="0"/>
              </a:rPr>
              <a:t>3</a:t>
            </a:r>
            <a:r>
              <a:rPr lang="en-US" dirty="0" smtClean="0">
                <a:solidFill>
                  <a:srgbClr val="0070C0"/>
                </a:solidFill>
                <a:latin typeface="Arial" pitchFamily="34" charset="0"/>
                <a:cs typeface="Arial" pitchFamily="34" charset="0"/>
              </a:rPr>
              <a:t> </a:t>
            </a:r>
            <a:r>
              <a:rPr lang="th-TH" dirty="0" smtClean="0">
                <a:solidFill>
                  <a:srgbClr val="0070C0"/>
                </a:solidFill>
                <a:latin typeface="Arial" pitchFamily="34" charset="0"/>
              </a:rPr>
              <a:t>เมตร </a:t>
            </a:r>
            <a:r>
              <a:rPr lang="en-US" dirty="0" smtClean="0">
                <a:solidFill>
                  <a:srgbClr val="0070C0"/>
                </a:solidFill>
                <a:latin typeface="Arial" pitchFamily="34" charset="0"/>
                <a:cs typeface="Arial" pitchFamily="34" charset="0"/>
              </a:rPr>
              <a:t>= 1 </a:t>
            </a:r>
            <a:r>
              <a:rPr lang="th-TH" dirty="0" smtClean="0">
                <a:solidFill>
                  <a:srgbClr val="0070C0"/>
                </a:solidFill>
                <a:latin typeface="Arial" pitchFamily="34" charset="0"/>
              </a:rPr>
              <a:t>กิโลเมตร หรือ  </a:t>
            </a:r>
            <a:r>
              <a:rPr lang="en-US" dirty="0" smtClean="0">
                <a:solidFill>
                  <a:srgbClr val="0070C0"/>
                </a:solidFill>
                <a:latin typeface="Arial" pitchFamily="34" charset="0"/>
                <a:cs typeface="Arial" pitchFamily="34" charset="0"/>
              </a:rPr>
              <a:t>1 km</a:t>
            </a:r>
          </a:p>
          <a:p>
            <a:pPr marL="514350" indent="-514350"/>
            <a:r>
              <a:rPr lang="en-US" dirty="0" smtClean="0">
                <a:solidFill>
                  <a:srgbClr val="0070C0"/>
                </a:solidFill>
                <a:latin typeface="Arial" pitchFamily="34" charset="0"/>
                <a:cs typeface="Arial" pitchFamily="34" charset="0"/>
              </a:rPr>
              <a:t>0.01  </a:t>
            </a:r>
            <a:r>
              <a:rPr lang="th-TH" dirty="0" smtClean="0">
                <a:solidFill>
                  <a:srgbClr val="0070C0"/>
                </a:solidFill>
                <a:latin typeface="Arial" pitchFamily="34" charset="0"/>
              </a:rPr>
              <a:t>เมตร  </a:t>
            </a:r>
            <a:r>
              <a:rPr lang="en-US" dirty="0" smtClean="0">
                <a:solidFill>
                  <a:srgbClr val="0070C0"/>
                </a:solidFill>
                <a:latin typeface="Arial" pitchFamily="34" charset="0"/>
                <a:cs typeface="Arial" pitchFamily="34" charset="0"/>
              </a:rPr>
              <a:t>= 1 x 10</a:t>
            </a:r>
            <a:r>
              <a:rPr lang="en-US" baseline="30000" dirty="0" smtClean="0">
                <a:solidFill>
                  <a:srgbClr val="0070C0"/>
                </a:solidFill>
                <a:latin typeface="Arial" pitchFamily="34" charset="0"/>
                <a:cs typeface="Arial" pitchFamily="34" charset="0"/>
              </a:rPr>
              <a:t>-2</a:t>
            </a:r>
            <a:r>
              <a:rPr lang="en-US" dirty="0" smtClean="0">
                <a:solidFill>
                  <a:srgbClr val="0070C0"/>
                </a:solidFill>
                <a:latin typeface="Arial" pitchFamily="34" charset="0"/>
                <a:cs typeface="Arial" pitchFamily="34" charset="0"/>
              </a:rPr>
              <a:t> </a:t>
            </a:r>
            <a:r>
              <a:rPr lang="th-TH" dirty="0" smtClean="0">
                <a:solidFill>
                  <a:srgbClr val="0070C0"/>
                </a:solidFill>
                <a:latin typeface="Arial" pitchFamily="34" charset="0"/>
              </a:rPr>
              <a:t>เมตร </a:t>
            </a:r>
            <a:r>
              <a:rPr lang="en-US" dirty="0" smtClean="0">
                <a:solidFill>
                  <a:srgbClr val="0070C0"/>
                </a:solidFill>
                <a:latin typeface="Arial" pitchFamily="34" charset="0"/>
                <a:cs typeface="Arial" pitchFamily="34" charset="0"/>
              </a:rPr>
              <a:t>= 1 </a:t>
            </a:r>
            <a:r>
              <a:rPr lang="th-TH" dirty="0" smtClean="0">
                <a:solidFill>
                  <a:srgbClr val="0070C0"/>
                </a:solidFill>
                <a:latin typeface="Arial" pitchFamily="34" charset="0"/>
              </a:rPr>
              <a:t>เซนติเมตร หรือ </a:t>
            </a:r>
            <a:r>
              <a:rPr lang="en-US" dirty="0" smtClean="0">
                <a:solidFill>
                  <a:srgbClr val="0070C0"/>
                </a:solidFill>
                <a:latin typeface="Arial" pitchFamily="34" charset="0"/>
                <a:cs typeface="Arial" pitchFamily="34" charset="0"/>
              </a:rPr>
              <a:t>1 cm</a:t>
            </a:r>
          </a:p>
          <a:p>
            <a:pPr marL="514350" indent="-514350"/>
            <a:r>
              <a:rPr lang="en-US" dirty="0" smtClean="0">
                <a:solidFill>
                  <a:srgbClr val="0070C0"/>
                </a:solidFill>
                <a:latin typeface="Arial" pitchFamily="34" charset="0"/>
                <a:cs typeface="Arial" pitchFamily="34" charset="0"/>
              </a:rPr>
              <a:t>0.001 </a:t>
            </a:r>
            <a:r>
              <a:rPr lang="th-TH" dirty="0" smtClean="0">
                <a:solidFill>
                  <a:srgbClr val="0070C0"/>
                </a:solidFill>
                <a:latin typeface="Arial" pitchFamily="34" charset="0"/>
              </a:rPr>
              <a:t>เมตร </a:t>
            </a:r>
            <a:r>
              <a:rPr lang="en-US" dirty="0" smtClean="0">
                <a:solidFill>
                  <a:srgbClr val="0070C0"/>
                </a:solidFill>
                <a:latin typeface="Arial" pitchFamily="34" charset="0"/>
                <a:cs typeface="Arial" pitchFamily="34" charset="0"/>
              </a:rPr>
              <a:t>= 1 x 10</a:t>
            </a:r>
            <a:r>
              <a:rPr lang="en-US" baseline="30000" dirty="0" smtClean="0">
                <a:solidFill>
                  <a:srgbClr val="0070C0"/>
                </a:solidFill>
                <a:latin typeface="Arial" pitchFamily="34" charset="0"/>
                <a:cs typeface="Arial" pitchFamily="34" charset="0"/>
              </a:rPr>
              <a:t>-3</a:t>
            </a:r>
            <a:r>
              <a:rPr lang="en-US" dirty="0" smtClean="0">
                <a:solidFill>
                  <a:srgbClr val="0070C0"/>
                </a:solidFill>
                <a:latin typeface="Arial" pitchFamily="34" charset="0"/>
                <a:cs typeface="Arial" pitchFamily="34" charset="0"/>
              </a:rPr>
              <a:t> </a:t>
            </a:r>
            <a:r>
              <a:rPr lang="th-TH" dirty="0" smtClean="0">
                <a:solidFill>
                  <a:srgbClr val="0070C0"/>
                </a:solidFill>
                <a:latin typeface="Arial" pitchFamily="34" charset="0"/>
              </a:rPr>
              <a:t>เมตร </a:t>
            </a:r>
            <a:r>
              <a:rPr lang="en-US" dirty="0" smtClean="0">
                <a:solidFill>
                  <a:srgbClr val="0070C0"/>
                </a:solidFill>
                <a:latin typeface="Arial" pitchFamily="34" charset="0"/>
                <a:cs typeface="Arial" pitchFamily="34" charset="0"/>
              </a:rPr>
              <a:t>= 1 </a:t>
            </a:r>
            <a:r>
              <a:rPr lang="th-TH" dirty="0" smtClean="0">
                <a:solidFill>
                  <a:srgbClr val="0070C0"/>
                </a:solidFill>
                <a:latin typeface="Arial" pitchFamily="34" charset="0"/>
              </a:rPr>
              <a:t>มิลลิเมตร หรือ </a:t>
            </a:r>
            <a:r>
              <a:rPr lang="en-US" dirty="0" smtClean="0">
                <a:solidFill>
                  <a:srgbClr val="0070C0"/>
                </a:solidFill>
                <a:latin typeface="Arial" pitchFamily="34" charset="0"/>
                <a:cs typeface="Arial" pitchFamily="34" charset="0"/>
              </a:rPr>
              <a:t>1 mm</a:t>
            </a:r>
            <a:endParaRPr lang="th-TH" dirty="0">
              <a:solidFill>
                <a:srgbClr val="0070C0"/>
              </a:solidFill>
              <a:latin typeface="Arial" pitchFamily="34" charset="0"/>
            </a:endParaRPr>
          </a:p>
        </p:txBody>
      </p:sp>
      <p:sp>
        <p:nvSpPr>
          <p:cNvPr id="5" name="TextBox 4"/>
          <p:cNvSpPr txBox="1"/>
          <p:nvPr/>
        </p:nvSpPr>
        <p:spPr>
          <a:xfrm>
            <a:off x="914400" y="3962400"/>
            <a:ext cx="7162800" cy="1077218"/>
          </a:xfrm>
          <a:prstGeom prst="rect">
            <a:avLst/>
          </a:prstGeom>
          <a:noFill/>
        </p:spPr>
        <p:txBody>
          <a:bodyPr wrap="square" rtlCol="0">
            <a:spAutoFit/>
          </a:bodyPr>
          <a:lstStyle/>
          <a:p>
            <a:r>
              <a:rPr lang="th-TH" sz="3200" dirty="0" smtClean="0">
                <a:solidFill>
                  <a:srgbClr val="0070C0"/>
                </a:solidFill>
                <a:latin typeface="AngsanaUPC" pitchFamily="18" charset="-34"/>
                <a:cs typeface="AngsanaUPC" pitchFamily="18" charset="-34"/>
              </a:rPr>
              <a:t>	จากตัวอย่างจะเห็นได้ว่า เป็นคำที่เรียกขานกัน และพบในชีวิตประจำวันของเรา ดังที่จะได้ศึกษากันต่อไปนี้</a:t>
            </a:r>
            <a:endParaRPr lang="th-TH" sz="3200" dirty="0">
              <a:solidFill>
                <a:srgbClr val="0070C0"/>
              </a:solidFill>
              <a:latin typeface="AngsanaUPC" pitchFamily="18" charset="-34"/>
              <a:cs typeface="AngsanaUPC" pitchFamily="18" charset="-34"/>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696200" cy="584775"/>
          </a:xfrm>
          <a:prstGeom prst="rect">
            <a:avLst/>
          </a:prstGeom>
          <a:noFill/>
        </p:spPr>
        <p:txBody>
          <a:bodyPr wrap="square" rtlCol="0">
            <a:spAutoFit/>
          </a:bodyPr>
          <a:lstStyle/>
          <a:p>
            <a:r>
              <a:rPr lang="th-TH" sz="3200" b="1" dirty="0" smtClean="0">
                <a:solidFill>
                  <a:srgbClr val="FF0000"/>
                </a:solidFill>
                <a:latin typeface="Angsana New" pitchFamily="18" charset="-34"/>
                <a:cs typeface="Angsana New" pitchFamily="18" charset="-34"/>
              </a:rPr>
              <a:t>คำนำหน้าหน่วยแสดงปริมาณด้วยตัวเลข หรือคำอุปสรรค</a:t>
            </a:r>
            <a:r>
              <a:rPr lang="en-US" sz="2400" b="1" dirty="0" smtClean="0">
                <a:solidFill>
                  <a:srgbClr val="FF0000"/>
                </a:solidFill>
                <a:latin typeface="Bell MT" pitchFamily="18" charset="0"/>
                <a:cs typeface="Angsana New" pitchFamily="18" charset="-34"/>
              </a:rPr>
              <a:t>(Prefixes)</a:t>
            </a:r>
            <a:endParaRPr lang="th-TH" sz="2400" b="1" dirty="0">
              <a:solidFill>
                <a:srgbClr val="FF0000"/>
              </a:solidFill>
              <a:latin typeface="Bell MT" pitchFamily="18" charset="0"/>
              <a:cs typeface="Angsana New" pitchFamily="18" charset="-34"/>
            </a:endParaRPr>
          </a:p>
        </p:txBody>
      </p:sp>
      <p:sp>
        <p:nvSpPr>
          <p:cNvPr id="4" name="TextBox 3"/>
          <p:cNvSpPr txBox="1"/>
          <p:nvPr/>
        </p:nvSpPr>
        <p:spPr>
          <a:xfrm>
            <a:off x="762000" y="1219200"/>
            <a:ext cx="7848600" cy="4401205"/>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เป็นคำที่ใช้เติมหน้าหน่วยเมื่อ ค่าในหน่วยฐานหรือหน่วยอนุพัทธ์มากหรือน้อยเกินไป ซึ่งควรจะเขียนค่านั้นให้อยู่ในรูปของตัวเลขคูณด้วยตัวพหุคูณ(ตัวพหุคูณ ก็คือ เลขสิบยกกำลังบวกหรือลบ) เช่น </a:t>
            </a:r>
          </a:p>
          <a:p>
            <a:endParaRPr lang="th-TH" dirty="0" smtClean="0"/>
          </a:p>
          <a:p>
            <a:r>
              <a:rPr lang="th-TH" dirty="0" smtClean="0"/>
              <a:t> 	</a:t>
            </a:r>
            <a:r>
              <a:rPr lang="th-TH" sz="3200" b="1" dirty="0" smtClean="0">
                <a:solidFill>
                  <a:srgbClr val="0070C0"/>
                </a:solidFill>
                <a:latin typeface="Angsana New" pitchFamily="18" charset="-34"/>
                <a:cs typeface="Angsana New" pitchFamily="18" charset="-34"/>
              </a:rPr>
              <a:t>ระยะทาง </a:t>
            </a:r>
            <a:r>
              <a:rPr lang="en-US" sz="3200" b="1" dirty="0" smtClean="0">
                <a:solidFill>
                  <a:srgbClr val="0070C0"/>
                </a:solidFill>
                <a:latin typeface="Angsana New" pitchFamily="18" charset="-34"/>
                <a:cs typeface="Angsana New" pitchFamily="18" charset="-34"/>
              </a:rPr>
              <a:t>2,000,000 </a:t>
            </a:r>
            <a:r>
              <a:rPr lang="th-TH" sz="3200" b="1" dirty="0" smtClean="0">
                <a:solidFill>
                  <a:srgbClr val="0070C0"/>
                </a:solidFill>
                <a:latin typeface="Angsana New" pitchFamily="18" charset="-34"/>
                <a:cs typeface="Angsana New" pitchFamily="18" charset="-34"/>
              </a:rPr>
              <a:t>เมตร ควรเขียนเป็น  </a:t>
            </a:r>
            <a:r>
              <a:rPr lang="en-US" sz="3200" b="1" dirty="0" smtClean="0">
                <a:solidFill>
                  <a:srgbClr val="0070C0"/>
                </a:solidFill>
                <a:latin typeface="Angsana New" pitchFamily="18" charset="-34"/>
                <a:cs typeface="Angsana New" pitchFamily="18" charset="-34"/>
              </a:rPr>
              <a:t>2 x 10</a:t>
            </a:r>
            <a:r>
              <a:rPr lang="en-US" sz="3200" b="1" baseline="30000" dirty="0" smtClean="0">
                <a:solidFill>
                  <a:srgbClr val="0070C0"/>
                </a:solidFill>
                <a:latin typeface="Angsana New" pitchFamily="18" charset="-34"/>
                <a:cs typeface="Angsana New" pitchFamily="18" charset="-34"/>
              </a:rPr>
              <a:t>6</a:t>
            </a:r>
            <a:r>
              <a:rPr lang="en-US" sz="3200" b="1" dirty="0" smtClean="0">
                <a:solidFill>
                  <a:srgbClr val="0070C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เมตร </a:t>
            </a:r>
          </a:p>
          <a:p>
            <a:endParaRPr lang="th-TH" dirty="0" smtClean="0"/>
          </a:p>
          <a:p>
            <a:r>
              <a:rPr lang="th-TH" dirty="0" smtClean="0"/>
              <a:t>	</a:t>
            </a:r>
            <a:r>
              <a:rPr lang="th-TH" sz="3200" b="1" dirty="0" smtClean="0">
                <a:solidFill>
                  <a:srgbClr val="7030A0"/>
                </a:solidFill>
                <a:latin typeface="Angsana New" pitchFamily="18" charset="-34"/>
                <a:cs typeface="Angsana New" pitchFamily="18" charset="-34"/>
              </a:rPr>
              <a:t>ตัวพหุคูณ </a:t>
            </a:r>
            <a:r>
              <a:rPr lang="en-US" sz="3200" b="1" dirty="0" smtClean="0">
                <a:solidFill>
                  <a:srgbClr val="7030A0"/>
                </a:solidFill>
                <a:latin typeface="Angsana New" pitchFamily="18" charset="-34"/>
                <a:cs typeface="Angsana New" pitchFamily="18" charset="-34"/>
              </a:rPr>
              <a:t>10</a:t>
            </a:r>
            <a:r>
              <a:rPr lang="en-US" sz="3200" b="1" baseline="30000" dirty="0" smtClean="0">
                <a:solidFill>
                  <a:srgbClr val="7030A0"/>
                </a:solidFill>
                <a:latin typeface="Angsana New" pitchFamily="18" charset="-34"/>
                <a:cs typeface="Angsana New" pitchFamily="18" charset="-34"/>
              </a:rPr>
              <a:t>6</a:t>
            </a:r>
            <a:r>
              <a:rPr lang="th-TH" sz="3200" b="1" dirty="0" smtClean="0">
                <a:solidFill>
                  <a:srgbClr val="7030A0"/>
                </a:solidFill>
                <a:latin typeface="Angsana New" pitchFamily="18" charset="-34"/>
                <a:cs typeface="Angsana New" pitchFamily="18" charset="-34"/>
              </a:rPr>
              <a:t> แทนด้วยคำอุปสรรค เมกะ </a:t>
            </a:r>
            <a:r>
              <a:rPr lang="en-US" sz="3200" b="1" dirty="0" smtClean="0">
                <a:solidFill>
                  <a:srgbClr val="7030A0"/>
                </a:solidFill>
                <a:latin typeface="Angsana New" pitchFamily="18" charset="-34"/>
                <a:cs typeface="Angsana New" pitchFamily="18" charset="-34"/>
              </a:rPr>
              <a:t>(M) </a:t>
            </a:r>
            <a:r>
              <a:rPr lang="th-TH" sz="3200" b="1" dirty="0" smtClean="0">
                <a:solidFill>
                  <a:srgbClr val="7030A0"/>
                </a:solidFill>
                <a:latin typeface="Angsana New" pitchFamily="18" charset="-34"/>
                <a:cs typeface="Angsana New" pitchFamily="18" charset="-34"/>
              </a:rPr>
              <a:t>ดังนั้นอาจเขียนได้เป็น  </a:t>
            </a:r>
            <a:r>
              <a:rPr lang="en-US" sz="3200" b="1" dirty="0" smtClean="0">
                <a:solidFill>
                  <a:srgbClr val="7030A0"/>
                </a:solidFill>
                <a:latin typeface="Angsana New" pitchFamily="18" charset="-34"/>
                <a:cs typeface="Angsana New" pitchFamily="18" charset="-34"/>
              </a:rPr>
              <a:t>2 </a:t>
            </a:r>
            <a:r>
              <a:rPr lang="th-TH" sz="3200" b="1" dirty="0" smtClean="0">
                <a:solidFill>
                  <a:srgbClr val="7030A0"/>
                </a:solidFill>
                <a:latin typeface="Angsana New" pitchFamily="18" charset="-34"/>
                <a:cs typeface="Angsana New" pitchFamily="18" charset="-34"/>
              </a:rPr>
              <a:t>เมกะเมตร หรือ  </a:t>
            </a:r>
            <a:r>
              <a:rPr lang="en-US" sz="3200" b="1" dirty="0" smtClean="0">
                <a:solidFill>
                  <a:srgbClr val="7030A0"/>
                </a:solidFill>
                <a:latin typeface="Angsana New" pitchFamily="18" charset="-34"/>
                <a:cs typeface="Angsana New" pitchFamily="18" charset="-34"/>
              </a:rPr>
              <a:t>2 Mm</a:t>
            </a:r>
            <a:r>
              <a:rPr lang="th-TH" sz="3200" b="1" dirty="0" smtClean="0">
                <a:solidFill>
                  <a:srgbClr val="7030A0"/>
                </a:solidFill>
                <a:latin typeface="Angsana New" pitchFamily="18" charset="-34"/>
                <a:cs typeface="Angsana New" pitchFamily="18" charset="-34"/>
              </a:rPr>
              <a:t> เป็นต้น  ตัวอย่างคำอุปสรรคที่นักเรียนจะต้องท่องและสอบ</a:t>
            </a:r>
            <a:endParaRPr lang="th-TH" sz="3200" b="1" dirty="0">
              <a:solidFill>
                <a:srgbClr val="7030A0"/>
              </a:solidFill>
              <a:latin typeface="Angsana New" pitchFamily="18" charset="-34"/>
              <a:cs typeface="Angsana New" pitchFamily="18" charset="-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ฝีดาษ2.jpg"/>
          <p:cNvPicPr>
            <a:picLocks noChangeAspect="1"/>
          </p:cNvPicPr>
          <p:nvPr/>
        </p:nvPicPr>
        <p:blipFill>
          <a:blip r:embed="rId3"/>
          <a:stretch>
            <a:fillRect/>
          </a:stretch>
        </p:blipFill>
        <p:spPr>
          <a:xfrm>
            <a:off x="381000" y="685800"/>
            <a:ext cx="4809344" cy="5334000"/>
          </a:xfrm>
          <a:prstGeom prst="rect">
            <a:avLst/>
          </a:prstGeom>
        </p:spPr>
      </p:pic>
      <p:pic>
        <p:nvPicPr>
          <p:cNvPr id="3" name="รูปภาพ 2" descr="ฝีดาษ1.jpg"/>
          <p:cNvPicPr>
            <a:picLocks noChangeAspect="1"/>
          </p:cNvPicPr>
          <p:nvPr/>
        </p:nvPicPr>
        <p:blipFill>
          <a:blip r:embed="rId4"/>
          <a:stretch>
            <a:fillRect/>
          </a:stretch>
        </p:blipFill>
        <p:spPr>
          <a:xfrm rot="16200000">
            <a:off x="4416819" y="1526781"/>
            <a:ext cx="5339563" cy="3657601"/>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ตาราง 1"/>
          <p:cNvGraphicFramePr>
            <a:graphicFrameLocks noGrp="1"/>
          </p:cNvGraphicFramePr>
          <p:nvPr/>
        </p:nvGraphicFramePr>
        <p:xfrm>
          <a:off x="0" y="2"/>
          <a:ext cx="9144000" cy="6918960"/>
        </p:xfrm>
        <a:graphic>
          <a:graphicData uri="http://schemas.openxmlformats.org/drawingml/2006/table">
            <a:tbl>
              <a:tblPr firstRow="1" bandRow="1">
                <a:tableStyleId>{7DF18680-E054-41AD-8BC1-D1AEF772440D}</a:tableStyleId>
              </a:tblPr>
              <a:tblGrid>
                <a:gridCol w="1143000"/>
                <a:gridCol w="1143000"/>
                <a:gridCol w="1143000"/>
                <a:gridCol w="1143000"/>
                <a:gridCol w="1143000"/>
                <a:gridCol w="1143000"/>
                <a:gridCol w="1143000"/>
                <a:gridCol w="1143000"/>
              </a:tblGrid>
              <a:tr h="762000">
                <a:tc>
                  <a:txBody>
                    <a:bodyPr/>
                    <a:lstStyle/>
                    <a:p>
                      <a:pPr algn="ctr"/>
                      <a:r>
                        <a:rPr lang="th-TH" sz="2400" dirty="0" smtClean="0">
                          <a:latin typeface="Angsana New" pitchFamily="18" charset="-34"/>
                          <a:cs typeface="Angsana New" pitchFamily="18" charset="-34"/>
                        </a:rPr>
                        <a:t>ตัวคูณ</a:t>
                      </a:r>
                      <a:endParaRPr lang="th-TH" sz="2400" b="1" dirty="0">
                        <a:latin typeface="Angsana New" pitchFamily="18" charset="-34"/>
                        <a:cs typeface="Angsana New" pitchFamily="18" charset="-34"/>
                      </a:endParaRPr>
                    </a:p>
                  </a:txBody>
                  <a:tcPr>
                    <a:solidFill>
                      <a:schemeClr val="accent2">
                        <a:lumMod val="60000"/>
                        <a:lumOff val="40000"/>
                      </a:schemeClr>
                    </a:solidFill>
                  </a:tcPr>
                </a:tc>
                <a:tc>
                  <a:txBody>
                    <a:bodyPr/>
                    <a:lstStyle/>
                    <a:p>
                      <a:pPr algn="ctr"/>
                      <a:r>
                        <a:rPr lang="th-TH" sz="2400" dirty="0" smtClean="0">
                          <a:latin typeface="Angsana New" pitchFamily="18" charset="-34"/>
                          <a:cs typeface="Angsana New" pitchFamily="18" charset="-34"/>
                        </a:rPr>
                        <a:t>คำอุปสรรค</a:t>
                      </a:r>
                      <a:endParaRPr lang="th-TH" sz="2400" b="1" dirty="0">
                        <a:latin typeface="Angsana New" pitchFamily="18" charset="-34"/>
                        <a:cs typeface="Angsana New" pitchFamily="18" charset="-34"/>
                      </a:endParaRPr>
                    </a:p>
                  </a:txBody>
                  <a:tcPr/>
                </a:tc>
                <a:tc>
                  <a:txBody>
                    <a:bodyPr/>
                    <a:lstStyle/>
                    <a:p>
                      <a:pPr algn="ctr"/>
                      <a:r>
                        <a:rPr lang="th-TH" sz="2400" dirty="0" smtClean="0">
                          <a:latin typeface="Angsana New" pitchFamily="18" charset="-34"/>
                          <a:cs typeface="Angsana New" pitchFamily="18" charset="-34"/>
                        </a:rPr>
                        <a:t>ศัพท์บัญญัติ</a:t>
                      </a:r>
                      <a:endParaRPr lang="th-TH" sz="2400" b="1" dirty="0">
                        <a:latin typeface="Angsana New" pitchFamily="18" charset="-34"/>
                        <a:cs typeface="Angsana New" pitchFamily="18" charset="-34"/>
                      </a:endParaRPr>
                    </a:p>
                  </a:txBody>
                  <a:tcPr/>
                </a:tc>
                <a:tc>
                  <a:txBody>
                    <a:bodyPr/>
                    <a:lstStyle/>
                    <a:p>
                      <a:pPr algn="ctr"/>
                      <a:r>
                        <a:rPr lang="th-TH" sz="2400" dirty="0" smtClean="0">
                          <a:latin typeface="Angsana New" pitchFamily="18" charset="-34"/>
                          <a:cs typeface="Angsana New" pitchFamily="18" charset="-34"/>
                        </a:rPr>
                        <a:t>สัญลักษณ์</a:t>
                      </a:r>
                      <a:endParaRPr lang="th-TH" sz="2400" b="1" dirty="0">
                        <a:latin typeface="Angsana New" pitchFamily="18" charset="-34"/>
                        <a:cs typeface="Angsana New" pitchFamily="18" charset="-34"/>
                      </a:endParaRPr>
                    </a:p>
                  </a:txBody>
                  <a:tcPr/>
                </a:tc>
                <a:tc>
                  <a:txBody>
                    <a:bodyPr/>
                    <a:lstStyle/>
                    <a:p>
                      <a:pPr algn="ctr"/>
                      <a:r>
                        <a:rPr lang="th-TH" sz="2400" dirty="0" smtClean="0">
                          <a:latin typeface="Angsana New" pitchFamily="18" charset="-34"/>
                          <a:cs typeface="Angsana New" pitchFamily="18" charset="-34"/>
                        </a:rPr>
                        <a:t>ตัวคูณ</a:t>
                      </a:r>
                      <a:endParaRPr lang="th-TH" sz="2400" b="1" dirty="0">
                        <a:latin typeface="Angsana New" pitchFamily="18" charset="-34"/>
                        <a:cs typeface="Angsana New" pitchFamily="18" charset="-34"/>
                      </a:endParaRPr>
                    </a:p>
                  </a:txBody>
                  <a:tcPr>
                    <a:solidFill>
                      <a:schemeClr val="accent2">
                        <a:lumMod val="60000"/>
                        <a:lumOff val="40000"/>
                      </a:schemeClr>
                    </a:solidFill>
                  </a:tcPr>
                </a:tc>
                <a:tc>
                  <a:txBody>
                    <a:bodyPr/>
                    <a:lstStyle/>
                    <a:p>
                      <a:pPr algn="ctr"/>
                      <a:r>
                        <a:rPr lang="th-TH" sz="2400" dirty="0" smtClean="0">
                          <a:latin typeface="Angsana New" pitchFamily="18" charset="-34"/>
                          <a:cs typeface="Angsana New" pitchFamily="18" charset="-34"/>
                        </a:rPr>
                        <a:t>คำอุปสรรค</a:t>
                      </a:r>
                      <a:endParaRPr lang="th-TH" sz="2400" b="1" dirty="0">
                        <a:latin typeface="Angsana New" pitchFamily="18" charset="-34"/>
                        <a:cs typeface="Angsana New" pitchFamily="18" charset="-34"/>
                      </a:endParaRPr>
                    </a:p>
                  </a:txBody>
                  <a:tcPr/>
                </a:tc>
                <a:tc>
                  <a:txBody>
                    <a:bodyPr/>
                    <a:lstStyle/>
                    <a:p>
                      <a:pPr algn="ctr"/>
                      <a:r>
                        <a:rPr lang="th-TH" sz="2400" dirty="0" smtClean="0">
                          <a:latin typeface="Angsana New" pitchFamily="18" charset="-34"/>
                          <a:cs typeface="Angsana New" pitchFamily="18" charset="-34"/>
                        </a:rPr>
                        <a:t>ศัพท์บัญญัติ</a:t>
                      </a:r>
                      <a:endParaRPr lang="th-TH" sz="2400" b="1" dirty="0">
                        <a:latin typeface="Angsana New" pitchFamily="18" charset="-34"/>
                        <a:cs typeface="Angsana New" pitchFamily="18" charset="-34"/>
                      </a:endParaRPr>
                    </a:p>
                  </a:txBody>
                  <a:tcPr/>
                </a:tc>
                <a:tc>
                  <a:txBody>
                    <a:bodyPr/>
                    <a:lstStyle/>
                    <a:p>
                      <a:pPr algn="ctr"/>
                      <a:r>
                        <a:rPr lang="th-TH" sz="2400" dirty="0" smtClean="0">
                          <a:latin typeface="Angsana New" pitchFamily="18" charset="-34"/>
                          <a:cs typeface="Angsana New" pitchFamily="18" charset="-34"/>
                        </a:rPr>
                        <a:t>สัญลักษณ์</a:t>
                      </a:r>
                      <a:endParaRPr lang="th-TH" sz="2400" b="1" dirty="0">
                        <a:latin typeface="Angsana New" pitchFamily="18" charset="-34"/>
                        <a:cs typeface="Angsana New" pitchFamily="18" charset="-34"/>
                      </a:endParaRPr>
                    </a:p>
                  </a:txBody>
                  <a:tcPr/>
                </a:tc>
              </a:tr>
              <a:tr h="762000">
                <a:tc>
                  <a:txBody>
                    <a:bodyPr/>
                    <a:lstStyle/>
                    <a:p>
                      <a:pPr algn="ctr"/>
                      <a:r>
                        <a:rPr lang="en-US" sz="2000" dirty="0" smtClean="0"/>
                        <a:t>10</a:t>
                      </a:r>
                      <a:r>
                        <a:rPr lang="en-US" sz="2000" baseline="30000" dirty="0" smtClean="0"/>
                        <a:t>18</a:t>
                      </a:r>
                      <a:endParaRPr lang="th-TH" sz="2000" baseline="30000" dirty="0">
                        <a:latin typeface="Arial" pitchFamily="34" charset="0"/>
                      </a:endParaRPr>
                    </a:p>
                  </a:txBody>
                  <a:tcPr>
                    <a:solidFill>
                      <a:schemeClr val="accent2">
                        <a:lumMod val="60000"/>
                        <a:lumOff val="40000"/>
                      </a:schemeClr>
                    </a:solidFill>
                  </a:tcPr>
                </a:tc>
                <a:tc>
                  <a:txBody>
                    <a:bodyPr/>
                    <a:lstStyle/>
                    <a:p>
                      <a:pPr algn="ctr"/>
                      <a:r>
                        <a:rPr lang="en-US" sz="2000" dirty="0" err="1" smtClean="0"/>
                        <a:t>exa</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เอกซะ</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E</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-18</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atto</a:t>
                      </a:r>
                      <a:endParaRPr lang="th-TH" sz="2000" dirty="0">
                        <a:latin typeface="Arial" pitchFamily="34" charset="0"/>
                      </a:endParaRPr>
                    </a:p>
                  </a:txBody>
                  <a:tcPr/>
                </a:tc>
                <a:tc>
                  <a:txBody>
                    <a:bodyPr/>
                    <a:lstStyle/>
                    <a:p>
                      <a:pPr algn="ctr"/>
                      <a:r>
                        <a:rPr lang="th-TH" dirty="0" err="1" smtClean="0">
                          <a:solidFill>
                            <a:srgbClr val="0070C0"/>
                          </a:solidFill>
                          <a:latin typeface="Angsana New" pitchFamily="18" charset="-34"/>
                          <a:cs typeface="Angsana New" pitchFamily="18" charset="-34"/>
                        </a:rPr>
                        <a:t>อัต</a:t>
                      </a:r>
                      <a:r>
                        <a:rPr lang="th-TH" dirty="0" smtClean="0">
                          <a:solidFill>
                            <a:srgbClr val="0070C0"/>
                          </a:solidFill>
                          <a:latin typeface="Angsana New" pitchFamily="18" charset="-34"/>
                          <a:cs typeface="Angsana New" pitchFamily="18" charset="-34"/>
                        </a:rPr>
                        <a:t>โต</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a</a:t>
                      </a:r>
                      <a:endParaRPr lang="th-TH" sz="2000" dirty="0">
                        <a:solidFill>
                          <a:srgbClr val="00B050"/>
                        </a:solidFill>
                        <a:latin typeface="Arial"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15</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peta</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เพตะ</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P</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-15</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femto</a:t>
                      </a:r>
                      <a:endParaRPr lang="th-TH" sz="2000" dirty="0">
                        <a:latin typeface="Arial" pitchFamily="34" charset="0"/>
                      </a:endParaRPr>
                    </a:p>
                  </a:txBody>
                  <a:tcPr/>
                </a:tc>
                <a:tc>
                  <a:txBody>
                    <a:bodyPr/>
                    <a:lstStyle/>
                    <a:p>
                      <a:pPr algn="ctr"/>
                      <a:r>
                        <a:rPr lang="th-TH" dirty="0" err="1" smtClean="0">
                          <a:solidFill>
                            <a:srgbClr val="0070C0"/>
                          </a:solidFill>
                          <a:latin typeface="Angsana New" pitchFamily="18" charset="-34"/>
                          <a:cs typeface="Angsana New" pitchFamily="18" charset="-34"/>
                        </a:rPr>
                        <a:t>เฟม</a:t>
                      </a:r>
                      <a:r>
                        <a:rPr lang="th-TH" dirty="0" smtClean="0">
                          <a:solidFill>
                            <a:srgbClr val="0070C0"/>
                          </a:solidFill>
                          <a:latin typeface="Angsana New" pitchFamily="18" charset="-34"/>
                          <a:cs typeface="Angsana New" pitchFamily="18" charset="-34"/>
                        </a:rPr>
                        <a:t>โต</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f</a:t>
                      </a:r>
                      <a:endParaRPr lang="th-TH" sz="2000" dirty="0">
                        <a:solidFill>
                          <a:srgbClr val="00B050"/>
                        </a:solidFill>
                        <a:latin typeface="Arial"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12</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tera</a:t>
                      </a:r>
                      <a:endParaRPr lang="th-TH" sz="2000" dirty="0">
                        <a:latin typeface="Arial" pitchFamily="34" charset="0"/>
                      </a:endParaRPr>
                    </a:p>
                  </a:txBody>
                  <a:tcPr/>
                </a:tc>
                <a:tc>
                  <a:txBody>
                    <a:bodyPr/>
                    <a:lstStyle/>
                    <a:p>
                      <a:pPr algn="ctr"/>
                      <a:r>
                        <a:rPr lang="th-TH" dirty="0" err="1" smtClean="0">
                          <a:solidFill>
                            <a:srgbClr val="0070C0"/>
                          </a:solidFill>
                          <a:latin typeface="Angsana New" pitchFamily="18" charset="-34"/>
                          <a:cs typeface="Angsana New" pitchFamily="18" charset="-34"/>
                        </a:rPr>
                        <a:t>เทอ</a:t>
                      </a:r>
                      <a:r>
                        <a:rPr lang="th-TH" dirty="0" smtClean="0">
                          <a:solidFill>
                            <a:srgbClr val="0070C0"/>
                          </a:solidFill>
                          <a:latin typeface="Angsana New" pitchFamily="18" charset="-34"/>
                          <a:cs typeface="Angsana New" pitchFamily="18" charset="-34"/>
                        </a:rPr>
                        <a:t>ระ</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T</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-12</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pico</a:t>
                      </a:r>
                      <a:endParaRPr lang="th-TH" sz="2000" dirty="0">
                        <a:latin typeface="Arial" pitchFamily="34" charset="0"/>
                      </a:endParaRPr>
                    </a:p>
                  </a:txBody>
                  <a:tcPr/>
                </a:tc>
                <a:tc>
                  <a:txBody>
                    <a:bodyPr/>
                    <a:lstStyle/>
                    <a:p>
                      <a:pPr algn="ctr"/>
                      <a:r>
                        <a:rPr lang="th-TH" dirty="0" err="1" smtClean="0">
                          <a:solidFill>
                            <a:srgbClr val="0070C0"/>
                          </a:solidFill>
                          <a:latin typeface="Angsana New" pitchFamily="18" charset="-34"/>
                          <a:cs typeface="Angsana New" pitchFamily="18" charset="-34"/>
                        </a:rPr>
                        <a:t>พิ</a:t>
                      </a:r>
                      <a:r>
                        <a:rPr lang="th-TH" dirty="0" smtClean="0">
                          <a:solidFill>
                            <a:srgbClr val="0070C0"/>
                          </a:solidFill>
                          <a:latin typeface="Angsana New" pitchFamily="18" charset="-34"/>
                          <a:cs typeface="Angsana New" pitchFamily="18" charset="-34"/>
                        </a:rPr>
                        <a:t>โค</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p</a:t>
                      </a:r>
                      <a:endParaRPr lang="th-TH" sz="2000" dirty="0">
                        <a:solidFill>
                          <a:srgbClr val="00B050"/>
                        </a:solidFill>
                        <a:latin typeface="Arial"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9</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giga</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จิกะ</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G</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-9</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nano</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นาโน</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n</a:t>
                      </a:r>
                      <a:endParaRPr lang="th-TH" sz="2000" dirty="0">
                        <a:solidFill>
                          <a:srgbClr val="00B050"/>
                        </a:solidFill>
                        <a:latin typeface="Arial"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6</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smtClean="0"/>
                        <a:t>mega</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เมกะ</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M</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-6</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smtClean="0"/>
                        <a:t>micro</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ไม</a:t>
                      </a:r>
                      <a:r>
                        <a:rPr lang="th-TH" dirty="0" err="1" smtClean="0">
                          <a:solidFill>
                            <a:srgbClr val="0070C0"/>
                          </a:solidFill>
                          <a:latin typeface="Angsana New" pitchFamily="18" charset="-34"/>
                          <a:cs typeface="Angsana New" pitchFamily="18" charset="-34"/>
                        </a:rPr>
                        <a:t>โคร</a:t>
                      </a:r>
                      <a:endParaRPr lang="th-TH" dirty="0">
                        <a:solidFill>
                          <a:srgbClr val="0070C0"/>
                        </a:solidFill>
                        <a:latin typeface="Angsana New" pitchFamily="18" charset="-34"/>
                        <a:cs typeface="Angsana New" pitchFamily="18" charset="-34"/>
                      </a:endParaRPr>
                    </a:p>
                  </a:txBody>
                  <a:tcPr/>
                </a:tc>
                <a:tc>
                  <a:txBody>
                    <a:bodyPr/>
                    <a:lstStyle/>
                    <a:p>
                      <a:pPr algn="ctr"/>
                      <a:r>
                        <a:rPr lang="th-TH" sz="2000" dirty="0" smtClean="0">
                          <a:solidFill>
                            <a:srgbClr val="00B050"/>
                          </a:solidFill>
                        </a:rPr>
                        <a:t>µ</a:t>
                      </a:r>
                      <a:endParaRPr lang="th-TH" sz="2000" i="1" dirty="0">
                        <a:solidFill>
                          <a:srgbClr val="00B050"/>
                        </a:solidFill>
                        <a:latin typeface="Antique Olive"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3</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smtClean="0"/>
                        <a:t>kilo</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กิโล</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k</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-3</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milli</a:t>
                      </a:r>
                      <a:endParaRPr lang="th-TH" sz="2000" dirty="0">
                        <a:latin typeface="Arial" pitchFamily="34" charset="0"/>
                      </a:endParaRPr>
                    </a:p>
                  </a:txBody>
                  <a:tcPr/>
                </a:tc>
                <a:tc>
                  <a:txBody>
                    <a:bodyPr/>
                    <a:lstStyle/>
                    <a:p>
                      <a:pPr algn="ctr"/>
                      <a:r>
                        <a:rPr lang="th-TH" dirty="0" err="1" smtClean="0">
                          <a:solidFill>
                            <a:srgbClr val="0070C0"/>
                          </a:solidFill>
                          <a:latin typeface="Angsana New" pitchFamily="18" charset="-34"/>
                          <a:cs typeface="Angsana New" pitchFamily="18" charset="-34"/>
                        </a:rPr>
                        <a:t>มิลลิ</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m</a:t>
                      </a:r>
                      <a:endParaRPr lang="th-TH" sz="2000" dirty="0">
                        <a:solidFill>
                          <a:srgbClr val="00B050"/>
                        </a:solidFill>
                        <a:latin typeface="Arial"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2</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hecto</a:t>
                      </a:r>
                      <a:endParaRPr lang="th-TH" sz="2000" dirty="0">
                        <a:latin typeface="Arial" pitchFamily="34" charset="0"/>
                      </a:endParaRPr>
                    </a:p>
                  </a:txBody>
                  <a:tcPr/>
                </a:tc>
                <a:tc>
                  <a:txBody>
                    <a:bodyPr/>
                    <a:lstStyle/>
                    <a:p>
                      <a:pPr algn="ctr"/>
                      <a:r>
                        <a:rPr lang="th-TH" dirty="0" err="1" smtClean="0">
                          <a:solidFill>
                            <a:srgbClr val="0070C0"/>
                          </a:solidFill>
                          <a:latin typeface="Angsana New" pitchFamily="18" charset="-34"/>
                          <a:cs typeface="Angsana New" pitchFamily="18" charset="-34"/>
                        </a:rPr>
                        <a:t>เฮก</a:t>
                      </a:r>
                      <a:r>
                        <a:rPr lang="th-TH" dirty="0" smtClean="0">
                          <a:solidFill>
                            <a:srgbClr val="0070C0"/>
                          </a:solidFill>
                          <a:latin typeface="Angsana New" pitchFamily="18" charset="-34"/>
                          <a:cs typeface="Angsana New" pitchFamily="18" charset="-34"/>
                        </a:rPr>
                        <a:t>โต</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h</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-2</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centi</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เซนติ</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c</a:t>
                      </a:r>
                      <a:endParaRPr lang="th-TH" sz="2000" dirty="0">
                        <a:solidFill>
                          <a:srgbClr val="00B050"/>
                        </a:solidFill>
                        <a:latin typeface="Arial" pitchFamily="34" charset="0"/>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1</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deca</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เดคา</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err="1" smtClean="0">
                          <a:solidFill>
                            <a:srgbClr val="00B050"/>
                          </a:solidFill>
                        </a:rPr>
                        <a:t>da</a:t>
                      </a:r>
                      <a:endParaRPr lang="th-TH" sz="2000" dirty="0">
                        <a:solidFill>
                          <a:srgbClr val="00B050"/>
                        </a:solidFill>
                        <a:latin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-1</a:t>
                      </a:r>
                      <a:endParaRPr lang="th-TH" sz="2000" baseline="30000" dirty="0" smtClean="0">
                        <a:latin typeface="Arial" pitchFamily="34" charset="0"/>
                      </a:endParaRPr>
                    </a:p>
                  </a:txBody>
                  <a:tcPr>
                    <a:solidFill>
                      <a:schemeClr val="accent2">
                        <a:lumMod val="60000"/>
                        <a:lumOff val="40000"/>
                      </a:schemeClr>
                    </a:solidFill>
                  </a:tcPr>
                </a:tc>
                <a:tc>
                  <a:txBody>
                    <a:bodyPr/>
                    <a:lstStyle/>
                    <a:p>
                      <a:pPr algn="ctr"/>
                      <a:r>
                        <a:rPr lang="en-US" sz="2000" dirty="0" err="1" smtClean="0"/>
                        <a:t>deci</a:t>
                      </a:r>
                      <a:endParaRPr lang="th-TH" sz="2000" dirty="0">
                        <a:latin typeface="Arial" pitchFamily="34" charset="0"/>
                      </a:endParaRPr>
                    </a:p>
                  </a:txBody>
                  <a:tcPr/>
                </a:tc>
                <a:tc>
                  <a:txBody>
                    <a:bodyPr/>
                    <a:lstStyle/>
                    <a:p>
                      <a:pPr algn="ctr"/>
                      <a:r>
                        <a:rPr lang="th-TH" dirty="0" smtClean="0">
                          <a:solidFill>
                            <a:srgbClr val="0070C0"/>
                          </a:solidFill>
                          <a:latin typeface="Angsana New" pitchFamily="18" charset="-34"/>
                          <a:cs typeface="Angsana New" pitchFamily="18" charset="-34"/>
                        </a:rPr>
                        <a:t>เดซิ</a:t>
                      </a:r>
                      <a:endParaRPr lang="th-TH" dirty="0">
                        <a:solidFill>
                          <a:srgbClr val="0070C0"/>
                        </a:solidFill>
                        <a:latin typeface="Angsana New" pitchFamily="18" charset="-34"/>
                        <a:cs typeface="Angsana New" pitchFamily="18" charset="-34"/>
                      </a:endParaRPr>
                    </a:p>
                  </a:txBody>
                  <a:tcPr/>
                </a:tc>
                <a:tc>
                  <a:txBody>
                    <a:bodyPr/>
                    <a:lstStyle/>
                    <a:p>
                      <a:pPr algn="ctr"/>
                      <a:r>
                        <a:rPr lang="en-US" sz="2000" dirty="0" smtClean="0">
                          <a:solidFill>
                            <a:srgbClr val="00B050"/>
                          </a:solidFill>
                        </a:rPr>
                        <a:t>d</a:t>
                      </a:r>
                      <a:endParaRPr lang="th-TH" sz="2000" dirty="0">
                        <a:solidFill>
                          <a:srgbClr val="00B050"/>
                        </a:solidFill>
                        <a:latin typeface="Arial" pitchFamily="34" charset="0"/>
                      </a:endParaRPr>
                    </a:p>
                  </a:txBody>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7086600" cy="1138773"/>
          </a:xfrm>
          <a:prstGeom prst="rect">
            <a:avLst/>
          </a:prstGeom>
          <a:noFill/>
        </p:spPr>
        <p:txBody>
          <a:bodyPr wrap="square" rtlCol="0">
            <a:spAutoFit/>
          </a:bodyPr>
          <a:lstStyle/>
          <a:p>
            <a:pPr algn="ctr"/>
            <a:r>
              <a:rPr lang="th-TH" sz="3600" b="1" dirty="0" smtClean="0">
                <a:solidFill>
                  <a:srgbClr val="FF0000"/>
                </a:solidFill>
                <a:cs typeface="JasmineUPC" pitchFamily="18" charset="-34"/>
              </a:rPr>
              <a:t>เลขนัยสำคัญ </a:t>
            </a:r>
            <a:endParaRPr lang="en-US" sz="3600" b="1" dirty="0" smtClean="0">
              <a:solidFill>
                <a:srgbClr val="FF0000"/>
              </a:solidFill>
              <a:cs typeface="JasmineUPC" pitchFamily="18" charset="-34"/>
            </a:endParaRPr>
          </a:p>
          <a:p>
            <a:pPr algn="ctr"/>
            <a:r>
              <a:rPr lang="en-US" sz="3200" b="1" dirty="0" smtClean="0">
                <a:solidFill>
                  <a:srgbClr val="FF0000"/>
                </a:solidFill>
                <a:latin typeface="Arial Unicode MS" pitchFamily="34" charset="-128"/>
                <a:ea typeface="Arial Unicode MS" pitchFamily="34" charset="-128"/>
                <a:cs typeface="Arial Unicode MS" pitchFamily="34" charset="-128"/>
              </a:rPr>
              <a:t>(significant  figures)</a:t>
            </a:r>
            <a:endParaRPr lang="th-TH" sz="3200" b="1" dirty="0">
              <a:solidFill>
                <a:srgbClr val="FF0000"/>
              </a:solidFill>
              <a:latin typeface="Arial Unicode MS" pitchFamily="34" charset="-128"/>
              <a:ea typeface="Arial Unicode MS" pitchFamily="34" charset="-128"/>
              <a:cs typeface="Arial Unicode MS" pitchFamily="34" charset="-128"/>
            </a:endParaRPr>
          </a:p>
        </p:txBody>
      </p:sp>
      <p:sp>
        <p:nvSpPr>
          <p:cNvPr id="3" name="TextBox 2"/>
          <p:cNvSpPr txBox="1"/>
          <p:nvPr/>
        </p:nvSpPr>
        <p:spPr>
          <a:xfrm>
            <a:off x="1143000" y="1600200"/>
            <a:ext cx="7315200" cy="2000548"/>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ความสำคัญของเลขนัยสำคัญในทางฟิสิกส์นั้นกล่าวได้ว่าเป็นค่าที่ได้จากการทดลองที่เกิดจากการวัด หรือจากการคำนวณหาค่าเฉลี่ยของปริมาณใดปริมาณหนึ่งเพื่อให้ได้ค่าที่ต้องการออกมา</a:t>
            </a:r>
          </a:p>
          <a:p>
            <a:endParaRPr lang="th-TH" dirty="0"/>
          </a:p>
        </p:txBody>
      </p:sp>
      <p:pic>
        <p:nvPicPr>
          <p:cNvPr id="4" name="รูปภาพ 3" descr="นาฬิกาแบบตัวเลข.jpg"/>
          <p:cNvPicPr>
            <a:picLocks noChangeAspect="1"/>
          </p:cNvPicPr>
          <p:nvPr/>
        </p:nvPicPr>
        <p:blipFill>
          <a:blip r:embed="rId3"/>
          <a:stretch>
            <a:fillRect/>
          </a:stretch>
        </p:blipFill>
        <p:spPr>
          <a:xfrm>
            <a:off x="4876800" y="3429000"/>
            <a:ext cx="1676400" cy="19812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457200"/>
            <a:ext cx="5486400" cy="1077218"/>
          </a:xfrm>
          <a:prstGeom prst="rect">
            <a:avLst/>
          </a:prstGeom>
          <a:noFill/>
        </p:spPr>
        <p:txBody>
          <a:bodyPr wrap="square" rtlCol="0">
            <a:spAutoFit/>
          </a:bodyPr>
          <a:lstStyle/>
          <a:p>
            <a:pPr algn="ctr"/>
            <a:r>
              <a:rPr lang="th-TH" sz="3600" b="1" dirty="0" smtClean="0">
                <a:solidFill>
                  <a:srgbClr val="FF0000"/>
                </a:solidFill>
                <a:latin typeface="Angsana New" pitchFamily="18" charset="-34"/>
                <a:cs typeface="Angsana New" pitchFamily="18" charset="-34"/>
              </a:rPr>
              <a:t>หลักการนับเลขนัยสำคัญ</a:t>
            </a:r>
            <a:endParaRPr lang="en-US" sz="3600" b="1" dirty="0" smtClean="0">
              <a:solidFill>
                <a:srgbClr val="FF0000"/>
              </a:solidFill>
              <a:latin typeface="Angsana New" pitchFamily="18" charset="-34"/>
              <a:cs typeface="Angsana New" pitchFamily="18" charset="-34"/>
            </a:endParaRPr>
          </a:p>
          <a:p>
            <a:endParaRPr lang="th-TH" dirty="0"/>
          </a:p>
        </p:txBody>
      </p:sp>
      <p:sp>
        <p:nvSpPr>
          <p:cNvPr id="4" name="TextBox 3"/>
          <p:cNvSpPr txBox="1"/>
          <p:nvPr/>
        </p:nvSpPr>
        <p:spPr>
          <a:xfrm>
            <a:off x="914400" y="1371600"/>
            <a:ext cx="7467600" cy="1631216"/>
          </a:xfrm>
          <a:prstGeom prst="rect">
            <a:avLst/>
          </a:prstGeom>
          <a:noFill/>
        </p:spPr>
        <p:txBody>
          <a:bodyPr wrap="square" rtlCol="0">
            <a:spAutoFit/>
          </a:bodyPr>
          <a:lstStyle/>
          <a:p>
            <a:r>
              <a:rPr lang="th-TH" sz="3600" b="1" dirty="0" smtClean="0">
                <a:solidFill>
                  <a:srgbClr val="7030A0"/>
                </a:solidFill>
                <a:latin typeface="Angsana New" pitchFamily="18" charset="-34"/>
                <a:cs typeface="Angsana New" pitchFamily="18" charset="-34"/>
              </a:rPr>
              <a:t>	หลักในการพิจารณาว่าตัวเลขจากการวัดใดมีเลขนัยสำคัญกี่ตัวพิจารณาดังนี้</a:t>
            </a:r>
            <a:endParaRPr lang="en-US" sz="3600" b="1" dirty="0" smtClean="0">
              <a:solidFill>
                <a:srgbClr val="7030A0"/>
              </a:solidFill>
              <a:latin typeface="Angsana New" pitchFamily="18" charset="-34"/>
              <a:cs typeface="Angsana New" pitchFamily="18" charset="-34"/>
            </a:endParaRPr>
          </a:p>
          <a:p>
            <a:endParaRPr lang="th-TH" dirty="0"/>
          </a:p>
        </p:txBody>
      </p:sp>
      <p:sp>
        <p:nvSpPr>
          <p:cNvPr id="5" name="TextBox 4"/>
          <p:cNvSpPr txBox="1"/>
          <p:nvPr/>
        </p:nvSpPr>
        <p:spPr>
          <a:xfrm>
            <a:off x="914400" y="2895600"/>
            <a:ext cx="7620000" cy="2000548"/>
          </a:xfrm>
          <a:prstGeom prst="rect">
            <a:avLst/>
          </a:prstGeom>
          <a:noFill/>
        </p:spPr>
        <p:txBody>
          <a:bodyPr wrap="square" rtlCol="0">
            <a:spAutoFit/>
          </a:bodyPr>
          <a:lstStyle/>
          <a:p>
            <a:pPr marL="514350" indent="-514350">
              <a:buAutoNum type="arabicPeriod"/>
            </a:pPr>
            <a:r>
              <a:rPr lang="th-TH" sz="3200" b="1" dirty="0" smtClean="0">
                <a:solidFill>
                  <a:srgbClr val="0070C0"/>
                </a:solidFill>
                <a:latin typeface="Angsana New" pitchFamily="18" charset="-34"/>
                <a:cs typeface="Angsana New" pitchFamily="18" charset="-34"/>
              </a:rPr>
              <a:t>ตัวเลขทุกตัวที่ไม่ใช่เลขศูนย์</a:t>
            </a:r>
            <a:r>
              <a:rPr lang="en-US" sz="3200" b="1" dirty="0" smtClean="0">
                <a:solidFill>
                  <a:srgbClr val="0070C0"/>
                </a:solidFill>
                <a:latin typeface="Angsana New" pitchFamily="18" charset="-34"/>
                <a:cs typeface="Angsana New" pitchFamily="18" charset="-34"/>
              </a:rPr>
              <a:t>(0)</a:t>
            </a:r>
            <a:r>
              <a:rPr lang="th-TH" sz="3200" b="1" dirty="0" smtClean="0">
                <a:solidFill>
                  <a:srgbClr val="0070C0"/>
                </a:solidFill>
                <a:latin typeface="Angsana New" pitchFamily="18" charset="-34"/>
                <a:cs typeface="Angsana New" pitchFamily="18" charset="-34"/>
              </a:rPr>
              <a:t> เป็นเลขที่มีนัยสำคัญ เช่น </a:t>
            </a:r>
            <a:endParaRPr lang="en-US" sz="3200" b="1" dirty="0" smtClean="0">
              <a:solidFill>
                <a:srgbClr val="0070C0"/>
              </a:solidFill>
              <a:latin typeface="Angsana New" pitchFamily="18" charset="-34"/>
              <a:cs typeface="Angsana New" pitchFamily="18" charset="-34"/>
            </a:endParaRPr>
          </a:p>
          <a:p>
            <a:pPr marL="514350" indent="-514350"/>
            <a:r>
              <a:rPr lang="en-US" sz="3200" b="1" dirty="0" smtClean="0">
                <a:solidFill>
                  <a:srgbClr val="0070C0"/>
                </a:solidFill>
                <a:latin typeface="Angsana New" pitchFamily="18" charset="-34"/>
                <a:cs typeface="Angsana New" pitchFamily="18" charset="-34"/>
              </a:rPr>
              <a:t>	3.2, 2.46, 1.326, 16, 162, 2342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2, 3, 4, 2, 3, 4 </a:t>
            </a:r>
            <a:r>
              <a:rPr lang="th-TH" sz="3200" b="1" dirty="0" smtClean="0">
                <a:solidFill>
                  <a:srgbClr val="0070C0"/>
                </a:solidFill>
                <a:latin typeface="Angsana New" pitchFamily="18" charset="-34"/>
                <a:cs typeface="Angsana New" pitchFamily="18" charset="-34"/>
              </a:rPr>
              <a:t>ตัว ตามลำดับ</a:t>
            </a:r>
            <a:endParaRPr lang="en-US" sz="3200" b="1" dirty="0" smtClean="0">
              <a:solidFill>
                <a:srgbClr val="0070C0"/>
              </a:solidFill>
              <a:latin typeface="Angsana New" pitchFamily="18" charset="-34"/>
              <a:cs typeface="Angsana New" pitchFamily="18" charset="-34"/>
            </a:endParaRPr>
          </a:p>
          <a:p>
            <a:endParaRPr lang="th-TH"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7620000" cy="3477875"/>
          </a:xfrm>
          <a:prstGeom prst="rect">
            <a:avLst/>
          </a:prstGeom>
          <a:noFill/>
        </p:spPr>
        <p:txBody>
          <a:bodyPr wrap="square" rtlCol="0">
            <a:spAutoFit/>
          </a:bodyPr>
          <a:lstStyle/>
          <a:p>
            <a:r>
              <a:rPr lang="en-US" sz="3200" b="1" dirty="0" smtClean="0">
                <a:solidFill>
                  <a:srgbClr val="0070C0"/>
                </a:solidFill>
                <a:latin typeface="Angsana New" pitchFamily="18" charset="-34"/>
                <a:cs typeface="Angsana New" pitchFamily="18" charset="-34"/>
              </a:rPr>
              <a:t>2.</a:t>
            </a:r>
            <a:r>
              <a:rPr lang="th-TH" sz="3200" b="1" dirty="0" smtClean="0">
                <a:solidFill>
                  <a:srgbClr val="0070C0"/>
                </a:solidFill>
                <a:latin typeface="Angsana New" pitchFamily="18" charset="-34"/>
                <a:cs typeface="Angsana New" pitchFamily="18" charset="-34"/>
              </a:rPr>
              <a:t> เลขศูนย์ </a:t>
            </a:r>
            <a:r>
              <a:rPr lang="en-US" sz="3200" b="1" dirty="0" smtClean="0">
                <a:solidFill>
                  <a:srgbClr val="0070C0"/>
                </a:solidFill>
                <a:latin typeface="Angsana New" pitchFamily="18" charset="-34"/>
                <a:cs typeface="Angsana New" pitchFamily="18" charset="-34"/>
              </a:rPr>
              <a:t>(0)</a:t>
            </a:r>
            <a:r>
              <a:rPr lang="th-TH" sz="3200" b="1" dirty="0" smtClean="0">
                <a:solidFill>
                  <a:srgbClr val="0070C0"/>
                </a:solidFill>
                <a:latin typeface="Angsana New" pitchFamily="18" charset="-34"/>
                <a:cs typeface="Angsana New" pitchFamily="18" charset="-34"/>
              </a:rPr>
              <a:t>ทุกตัวที่อยู่ระหว่างตัวเลขนัยสำคัญ เป็นเลขนัยสำคัญ เช่น </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103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3 </a:t>
            </a:r>
            <a:r>
              <a:rPr lang="th-TH" sz="3200" b="1" dirty="0" smtClean="0">
                <a:solidFill>
                  <a:srgbClr val="0070C0"/>
                </a:solidFill>
                <a:latin typeface="Angsana New" pitchFamily="18" charset="-34"/>
                <a:cs typeface="Angsana New" pitchFamily="18" charset="-34"/>
              </a:rPr>
              <a:t> ตัว</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1002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4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1000.02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6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1.001234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7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endParaRPr lang="th-TH"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4400"/>
            <a:ext cx="8153400" cy="2862322"/>
          </a:xfrm>
          <a:prstGeom prst="rect">
            <a:avLst/>
          </a:prstGeom>
          <a:noFill/>
        </p:spPr>
        <p:txBody>
          <a:bodyPr wrap="square" rtlCol="0">
            <a:spAutoFit/>
          </a:bodyPr>
          <a:lstStyle/>
          <a:p>
            <a:r>
              <a:rPr lang="en-US" sz="3600" b="1" dirty="0" smtClean="0">
                <a:solidFill>
                  <a:srgbClr val="0070C0"/>
                </a:solidFill>
                <a:latin typeface="Angsana New" pitchFamily="18" charset="-34"/>
                <a:cs typeface="Angsana New" pitchFamily="18" charset="-34"/>
              </a:rPr>
              <a:t>3. </a:t>
            </a:r>
            <a:r>
              <a:rPr lang="th-TH" sz="3600" b="1" dirty="0" smtClean="0">
                <a:solidFill>
                  <a:srgbClr val="0070C0"/>
                </a:solidFill>
                <a:latin typeface="Angsana New" pitchFamily="18" charset="-34"/>
                <a:cs typeface="Angsana New" pitchFamily="18" charset="-34"/>
              </a:rPr>
              <a:t>เลขศูนย์ </a:t>
            </a:r>
            <a:r>
              <a:rPr lang="en-US" sz="3600" b="1" dirty="0" smtClean="0">
                <a:solidFill>
                  <a:srgbClr val="0070C0"/>
                </a:solidFill>
                <a:latin typeface="Angsana New" pitchFamily="18" charset="-34"/>
                <a:cs typeface="Angsana New" pitchFamily="18" charset="-34"/>
              </a:rPr>
              <a:t>(0) </a:t>
            </a:r>
            <a:r>
              <a:rPr lang="th-TH" sz="3600" b="1" dirty="0" smtClean="0">
                <a:solidFill>
                  <a:srgbClr val="0070C0"/>
                </a:solidFill>
                <a:latin typeface="Angsana New" pitchFamily="18" charset="-34"/>
                <a:cs typeface="Angsana New" pitchFamily="18" charset="-34"/>
              </a:rPr>
              <a:t>เมื่ออยู่ปลายสุดทางด้านขวาโดยอยู่หลังจุดทศนิยมเป็นเลขนัยสำคัญ เช่น</a:t>
            </a:r>
            <a:endParaRPr lang="en-US" sz="3600" b="1" dirty="0" smtClean="0">
              <a:solidFill>
                <a:srgbClr val="0070C0"/>
              </a:solidFill>
              <a:latin typeface="Angsana New" pitchFamily="18" charset="-34"/>
              <a:cs typeface="Angsana New" pitchFamily="18" charset="-34"/>
            </a:endParaRPr>
          </a:p>
          <a:p>
            <a:r>
              <a:rPr lang="en-US" sz="3600" b="1" dirty="0" smtClean="0">
                <a:solidFill>
                  <a:srgbClr val="0070C0"/>
                </a:solidFill>
                <a:latin typeface="Angsana New" pitchFamily="18" charset="-34"/>
                <a:cs typeface="Angsana New" pitchFamily="18" charset="-34"/>
              </a:rPr>
              <a:t>	1.0		</a:t>
            </a:r>
            <a:r>
              <a:rPr lang="th-TH" sz="3600" b="1" dirty="0" smtClean="0">
                <a:solidFill>
                  <a:srgbClr val="0070C0"/>
                </a:solidFill>
                <a:latin typeface="Angsana New" pitchFamily="18" charset="-34"/>
                <a:cs typeface="Angsana New" pitchFamily="18" charset="-34"/>
              </a:rPr>
              <a:t>มีเลขนัยสำคัญ  </a:t>
            </a:r>
            <a:r>
              <a:rPr lang="en-US" sz="3600" b="1" dirty="0" smtClean="0">
                <a:solidFill>
                  <a:srgbClr val="0070C0"/>
                </a:solidFill>
                <a:latin typeface="Angsana New" pitchFamily="18" charset="-34"/>
                <a:cs typeface="Angsana New" pitchFamily="18" charset="-34"/>
              </a:rPr>
              <a:t>2  </a:t>
            </a:r>
            <a:r>
              <a:rPr lang="th-TH" sz="3600" b="1" dirty="0" smtClean="0">
                <a:solidFill>
                  <a:srgbClr val="0070C0"/>
                </a:solidFill>
                <a:latin typeface="Angsana New" pitchFamily="18" charset="-34"/>
                <a:cs typeface="Angsana New" pitchFamily="18" charset="-34"/>
              </a:rPr>
              <a:t>ตัว</a:t>
            </a:r>
            <a:endParaRPr lang="en-US" sz="3600" b="1" dirty="0" smtClean="0">
              <a:solidFill>
                <a:srgbClr val="0070C0"/>
              </a:solidFill>
              <a:latin typeface="Angsana New" pitchFamily="18" charset="-34"/>
              <a:cs typeface="Angsana New" pitchFamily="18" charset="-34"/>
            </a:endParaRPr>
          </a:p>
          <a:p>
            <a:r>
              <a:rPr lang="en-US" sz="3600" b="1" dirty="0" smtClean="0">
                <a:solidFill>
                  <a:srgbClr val="0070C0"/>
                </a:solidFill>
                <a:latin typeface="Angsana New" pitchFamily="18" charset="-34"/>
                <a:cs typeface="Angsana New" pitchFamily="18" charset="-34"/>
              </a:rPr>
              <a:t>	1.00		</a:t>
            </a:r>
            <a:r>
              <a:rPr lang="th-TH" sz="3600" b="1" dirty="0" smtClean="0">
                <a:solidFill>
                  <a:srgbClr val="0070C0"/>
                </a:solidFill>
                <a:latin typeface="Angsana New" pitchFamily="18" charset="-34"/>
                <a:cs typeface="Angsana New" pitchFamily="18" charset="-34"/>
              </a:rPr>
              <a:t>มีเลขนัยสำคัญ  </a:t>
            </a:r>
            <a:r>
              <a:rPr lang="en-US" sz="3600" b="1" dirty="0" smtClean="0">
                <a:solidFill>
                  <a:srgbClr val="0070C0"/>
                </a:solidFill>
                <a:latin typeface="Angsana New" pitchFamily="18" charset="-34"/>
                <a:cs typeface="Angsana New" pitchFamily="18" charset="-34"/>
              </a:rPr>
              <a:t>3  </a:t>
            </a:r>
            <a:r>
              <a:rPr lang="th-TH" sz="3600" b="1" dirty="0" smtClean="0">
                <a:solidFill>
                  <a:srgbClr val="0070C0"/>
                </a:solidFill>
                <a:latin typeface="Angsana New" pitchFamily="18" charset="-34"/>
                <a:cs typeface="Angsana New" pitchFamily="18" charset="-34"/>
              </a:rPr>
              <a:t>ตัว</a:t>
            </a:r>
            <a:endParaRPr lang="en-US" sz="3600" b="1" dirty="0" smtClean="0">
              <a:solidFill>
                <a:srgbClr val="0070C0"/>
              </a:solidFill>
              <a:latin typeface="Angsana New" pitchFamily="18" charset="-34"/>
              <a:cs typeface="Angsana New" pitchFamily="18" charset="-34"/>
            </a:endParaRPr>
          </a:p>
          <a:p>
            <a:r>
              <a:rPr lang="en-US" sz="3600" b="1" dirty="0" smtClean="0">
                <a:solidFill>
                  <a:srgbClr val="0070C0"/>
                </a:solidFill>
                <a:latin typeface="Angsana New" pitchFamily="18" charset="-34"/>
                <a:cs typeface="Angsana New" pitchFamily="18" charset="-34"/>
              </a:rPr>
              <a:t>	1.020		</a:t>
            </a:r>
            <a:r>
              <a:rPr lang="th-TH" sz="3600" b="1" dirty="0" smtClean="0">
                <a:solidFill>
                  <a:srgbClr val="0070C0"/>
                </a:solidFill>
                <a:latin typeface="Angsana New" pitchFamily="18" charset="-34"/>
                <a:cs typeface="Angsana New" pitchFamily="18" charset="-34"/>
              </a:rPr>
              <a:t>มีเลขนัยสำคัญ  </a:t>
            </a:r>
            <a:r>
              <a:rPr lang="en-US" sz="3600" b="1" dirty="0" smtClean="0">
                <a:solidFill>
                  <a:srgbClr val="0070C0"/>
                </a:solidFill>
                <a:latin typeface="Angsana New" pitchFamily="18" charset="-34"/>
                <a:cs typeface="Angsana New" pitchFamily="18" charset="-34"/>
              </a:rPr>
              <a:t>4  </a:t>
            </a:r>
            <a:r>
              <a:rPr lang="th-TH" sz="3600" b="1" dirty="0" smtClean="0">
                <a:solidFill>
                  <a:srgbClr val="0070C0"/>
                </a:solidFill>
                <a:latin typeface="Angsana New" pitchFamily="18" charset="-34"/>
                <a:cs typeface="Angsana New" pitchFamily="18" charset="-34"/>
              </a:rPr>
              <a:t>ตัว</a:t>
            </a:r>
            <a:endParaRPr lang="en-US" sz="3600" b="1" dirty="0" smtClean="0">
              <a:solidFill>
                <a:srgbClr val="0070C0"/>
              </a:solidFill>
              <a:latin typeface="Angsana New" pitchFamily="18" charset="-34"/>
              <a:cs typeface="Angsana New" pitchFamily="18" charset="-34"/>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5447645"/>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	</a:t>
            </a:r>
            <a:r>
              <a:rPr lang="th-TH" sz="3200" b="1" dirty="0" smtClean="0">
                <a:solidFill>
                  <a:srgbClr val="FF0000"/>
                </a:solidFill>
                <a:latin typeface="Angsana New" pitchFamily="18" charset="-34"/>
                <a:cs typeface="Angsana New" pitchFamily="18" charset="-34"/>
              </a:rPr>
              <a:t>ในบางกรณี </a:t>
            </a:r>
            <a:r>
              <a:rPr lang="th-TH" sz="3200" b="1" dirty="0" smtClean="0">
                <a:solidFill>
                  <a:srgbClr val="0070C0"/>
                </a:solidFill>
                <a:latin typeface="Angsana New" pitchFamily="18" charset="-34"/>
                <a:cs typeface="Angsana New" pitchFamily="18" charset="-34"/>
              </a:rPr>
              <a:t>เลขศูนย์ </a:t>
            </a:r>
            <a:r>
              <a:rPr lang="en-US" sz="3200" b="1" dirty="0" smtClean="0">
                <a:solidFill>
                  <a:srgbClr val="0070C0"/>
                </a:solidFill>
                <a:latin typeface="Angsana New" pitchFamily="18" charset="-34"/>
                <a:cs typeface="Angsana New" pitchFamily="18" charset="-34"/>
              </a:rPr>
              <a:t>(0) </a:t>
            </a:r>
            <a:r>
              <a:rPr lang="th-TH" sz="3200" b="1" dirty="0" smtClean="0">
                <a:solidFill>
                  <a:srgbClr val="0070C0"/>
                </a:solidFill>
                <a:latin typeface="Angsana New" pitchFamily="18" charset="-34"/>
                <a:cs typeface="Angsana New" pitchFamily="18" charset="-34"/>
              </a:rPr>
              <a:t>ที่อยู่ทางขวาของเลขจำนวนเต็มใดๆ อาจบอกเป็นเลขนัยสำคัญได้ไม่ชัดเจนถ้าต้องการย้ำให้เกิดความชัดเจนควรเขียนให้อยู่ในรูปของเลขยกกำลัง  เช่น</a:t>
            </a:r>
            <a:r>
              <a:rPr lang="en-US" sz="3200" b="1" dirty="0" smtClean="0">
                <a:solidFill>
                  <a:srgbClr val="0070C0"/>
                </a:solidFill>
                <a:latin typeface="Angsana New" pitchFamily="18" charset="-34"/>
                <a:cs typeface="Angsana New" pitchFamily="18" charset="-34"/>
              </a:rPr>
              <a:t> </a:t>
            </a:r>
          </a:p>
          <a:p>
            <a:r>
              <a:rPr lang="en-US" sz="3200" b="1" dirty="0" smtClean="0">
                <a:solidFill>
                  <a:srgbClr val="0070C0"/>
                </a:solidFill>
                <a:latin typeface="Angsana New" pitchFamily="18" charset="-34"/>
                <a:cs typeface="Angsana New" pitchFamily="18" charset="-34"/>
              </a:rPr>
              <a:t/>
            </a:r>
            <a:br>
              <a:rPr lang="en-US" sz="3200" b="1" dirty="0" smtClean="0">
                <a:solidFill>
                  <a:srgbClr val="0070C0"/>
                </a:solidFill>
                <a:latin typeface="Angsana New" pitchFamily="18" charset="-34"/>
                <a:cs typeface="Angsana New" pitchFamily="18" charset="-34"/>
              </a:rPr>
            </a:br>
            <a:r>
              <a:rPr lang="en-US" sz="3200" b="1" dirty="0" smtClean="0">
                <a:solidFill>
                  <a:srgbClr val="0070C0"/>
                </a:solidFill>
                <a:latin typeface="Angsana New" pitchFamily="18" charset="-34"/>
                <a:cs typeface="Angsana New" pitchFamily="18" charset="-34"/>
              </a:rPr>
              <a:t>	3600  =  3.600 x 10</a:t>
            </a:r>
            <a:r>
              <a:rPr lang="en-US" sz="3200" b="1" baseline="30000" dirty="0" smtClean="0">
                <a:solidFill>
                  <a:srgbClr val="0070C0"/>
                </a:solidFill>
                <a:latin typeface="Angsana New" pitchFamily="18" charset="-34"/>
                <a:cs typeface="Angsana New" pitchFamily="18" charset="-34"/>
              </a:rPr>
              <a:t>3</a:t>
            </a:r>
            <a:r>
              <a:rPr lang="en-US" sz="3200" b="1" dirty="0" smtClean="0">
                <a:solidFill>
                  <a:srgbClr val="0070C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4 </a:t>
            </a:r>
            <a:r>
              <a:rPr lang="th-TH" sz="3200" b="1" dirty="0" smtClean="0">
                <a:solidFill>
                  <a:srgbClr val="0070C0"/>
                </a:solidFill>
                <a:latin typeface="Angsana New" pitchFamily="18" charset="-34"/>
                <a:cs typeface="Angsana New" pitchFamily="18" charset="-34"/>
              </a:rPr>
              <a:t> ตัว</a:t>
            </a:r>
            <a:r>
              <a:rPr lang="en-US" sz="3200" b="1" dirty="0" smtClean="0">
                <a:solidFill>
                  <a:srgbClr val="0070C0"/>
                </a:solidFill>
                <a:latin typeface="Angsana New" pitchFamily="18" charset="-34"/>
                <a:cs typeface="Angsana New" pitchFamily="18" charset="-34"/>
              </a:rPr>
              <a:t> </a:t>
            </a:r>
            <a:br>
              <a:rPr lang="en-US" sz="3200" b="1" dirty="0" smtClean="0">
                <a:solidFill>
                  <a:srgbClr val="0070C0"/>
                </a:solidFill>
                <a:latin typeface="Angsana New" pitchFamily="18" charset="-34"/>
                <a:cs typeface="Angsana New" pitchFamily="18" charset="-34"/>
              </a:rPr>
            </a:br>
            <a:r>
              <a:rPr lang="en-US" sz="3200" b="1" dirty="0" smtClean="0">
                <a:solidFill>
                  <a:srgbClr val="0070C0"/>
                </a:solidFill>
                <a:latin typeface="Angsana New" pitchFamily="18" charset="-34"/>
                <a:cs typeface="Angsana New" pitchFamily="18" charset="-34"/>
              </a:rPr>
              <a:t>	3600  =  3.60 x 10</a:t>
            </a:r>
            <a:r>
              <a:rPr lang="en-US" sz="3200" b="1" baseline="30000" dirty="0" smtClean="0">
                <a:solidFill>
                  <a:srgbClr val="0070C0"/>
                </a:solidFill>
                <a:latin typeface="Angsana New" pitchFamily="18" charset="-34"/>
                <a:cs typeface="Angsana New" pitchFamily="18" charset="-34"/>
              </a:rPr>
              <a:t>3</a:t>
            </a:r>
            <a:r>
              <a:rPr lang="en-US" sz="3200" b="1" dirty="0" smtClean="0">
                <a:solidFill>
                  <a:srgbClr val="0070C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3 </a:t>
            </a:r>
            <a:r>
              <a:rPr lang="th-TH" sz="3200" b="1" dirty="0" smtClean="0">
                <a:solidFill>
                  <a:srgbClr val="0070C0"/>
                </a:solidFill>
                <a:latin typeface="Angsana New" pitchFamily="18" charset="-34"/>
                <a:cs typeface="Angsana New" pitchFamily="18" charset="-34"/>
              </a:rPr>
              <a:t> ตัว</a:t>
            </a:r>
            <a:r>
              <a:rPr lang="en-US" sz="3200" b="1" dirty="0" smtClean="0">
                <a:solidFill>
                  <a:srgbClr val="0070C0"/>
                </a:solidFill>
                <a:latin typeface="Angsana New" pitchFamily="18" charset="-34"/>
                <a:cs typeface="Angsana New" pitchFamily="18" charset="-34"/>
              </a:rPr>
              <a:t> </a:t>
            </a:r>
            <a:br>
              <a:rPr lang="en-US" sz="3200" b="1" dirty="0" smtClean="0">
                <a:solidFill>
                  <a:srgbClr val="0070C0"/>
                </a:solidFill>
                <a:latin typeface="Angsana New" pitchFamily="18" charset="-34"/>
                <a:cs typeface="Angsana New" pitchFamily="18" charset="-34"/>
              </a:rPr>
            </a:br>
            <a:r>
              <a:rPr lang="en-US" sz="3200" b="1" dirty="0" smtClean="0">
                <a:solidFill>
                  <a:srgbClr val="0070C0"/>
                </a:solidFill>
                <a:latin typeface="Angsana New" pitchFamily="18" charset="-34"/>
                <a:cs typeface="Angsana New" pitchFamily="18" charset="-34"/>
              </a:rPr>
              <a:t>	3600  =  3.6 x 10</a:t>
            </a:r>
            <a:r>
              <a:rPr lang="en-US" sz="3200" b="1" baseline="30000" dirty="0" smtClean="0">
                <a:solidFill>
                  <a:srgbClr val="0070C0"/>
                </a:solidFill>
                <a:latin typeface="Angsana New" pitchFamily="18" charset="-34"/>
                <a:cs typeface="Angsana New" pitchFamily="18" charset="-34"/>
              </a:rPr>
              <a:t>3</a:t>
            </a:r>
            <a:r>
              <a:rPr lang="en-US" sz="3200" b="1" dirty="0" smtClean="0">
                <a:solidFill>
                  <a:srgbClr val="0070C0"/>
                </a:solidFill>
                <a:latin typeface="Angsana New" pitchFamily="18" charset="-34"/>
                <a:cs typeface="Angsana New" pitchFamily="18" charset="-34"/>
              </a:rPr>
              <a:t>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2  </a:t>
            </a:r>
            <a:r>
              <a:rPr lang="th-TH" sz="3200" b="1" dirty="0" smtClean="0">
                <a:solidFill>
                  <a:srgbClr val="0070C0"/>
                </a:solidFill>
                <a:latin typeface="Angsana New" pitchFamily="18" charset="-34"/>
                <a:cs typeface="Angsana New" pitchFamily="18" charset="-34"/>
              </a:rPr>
              <a:t>ตัว</a:t>
            </a:r>
          </a:p>
          <a:p>
            <a:endParaRPr lang="th-TH" sz="3200" b="1"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	การพิจารณาเลขนัยสำคัญในข้อนี้ อาจกล่าวได้ว่า เลขยกกำลังไม่ถือว่าเป็นเลขนัยสำคัญ</a:t>
            </a:r>
            <a:endParaRPr lang="en-US" sz="3200" b="1" dirty="0" smtClean="0">
              <a:solidFill>
                <a:srgbClr val="0070C0"/>
              </a:solidFill>
              <a:latin typeface="Angsana New" pitchFamily="18" charset="-34"/>
              <a:cs typeface="Angsana New" pitchFamily="18" charset="-34"/>
            </a:endParaRPr>
          </a:p>
          <a:p>
            <a:endParaRPr lang="th-TH"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239000" cy="3477875"/>
          </a:xfrm>
          <a:prstGeom prst="rect">
            <a:avLst/>
          </a:prstGeom>
          <a:noFill/>
        </p:spPr>
        <p:txBody>
          <a:bodyPr wrap="square" rtlCol="0">
            <a:spAutoFit/>
          </a:bodyPr>
          <a:lstStyle/>
          <a:p>
            <a:r>
              <a:rPr lang="en-US" sz="3200" b="1" dirty="0" smtClean="0">
                <a:solidFill>
                  <a:srgbClr val="0070C0"/>
                </a:solidFill>
                <a:latin typeface="Angsana New" pitchFamily="18" charset="-34"/>
                <a:cs typeface="Angsana New" pitchFamily="18" charset="-34"/>
              </a:rPr>
              <a:t>4. </a:t>
            </a:r>
            <a:r>
              <a:rPr lang="th-TH" sz="3200" b="1" dirty="0" smtClean="0">
                <a:solidFill>
                  <a:srgbClr val="0070C0"/>
                </a:solidFill>
                <a:latin typeface="Angsana New" pitchFamily="18" charset="-34"/>
                <a:cs typeface="Angsana New" pitchFamily="18" charset="-34"/>
              </a:rPr>
              <a:t>เลขศูนย์ </a:t>
            </a:r>
            <a:r>
              <a:rPr lang="en-US" sz="3200" b="1" dirty="0" smtClean="0">
                <a:solidFill>
                  <a:srgbClr val="0070C0"/>
                </a:solidFill>
                <a:latin typeface="Angsana New" pitchFamily="18" charset="-34"/>
                <a:cs typeface="Angsana New" pitchFamily="18" charset="-34"/>
              </a:rPr>
              <a:t>(0)</a:t>
            </a:r>
            <a:r>
              <a:rPr lang="th-TH" sz="3200" b="1" dirty="0" smtClean="0">
                <a:solidFill>
                  <a:srgbClr val="0070C0"/>
                </a:solidFill>
                <a:latin typeface="Angsana New" pitchFamily="18" charset="-34"/>
                <a:cs typeface="Angsana New" pitchFamily="18" charset="-34"/>
              </a:rPr>
              <a:t> เมื่ออยู่ปลายซ้ายมือไม่เป็นเลขนัยสำคัญ เช่น</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0.10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2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00.120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3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0.1020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4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0.0002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1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r>
              <a:rPr lang="en-US" sz="3200" b="1" dirty="0" smtClean="0">
                <a:solidFill>
                  <a:srgbClr val="0070C0"/>
                </a:solidFill>
                <a:latin typeface="Angsana New" pitchFamily="18" charset="-34"/>
                <a:cs typeface="Angsana New" pitchFamily="18" charset="-34"/>
              </a:rPr>
              <a:t>	0.00238		</a:t>
            </a:r>
            <a:r>
              <a:rPr lang="th-TH" sz="3200" b="1" dirty="0" smtClean="0">
                <a:solidFill>
                  <a:srgbClr val="0070C0"/>
                </a:solidFill>
                <a:latin typeface="Angsana New" pitchFamily="18" charset="-34"/>
                <a:cs typeface="Angsana New" pitchFamily="18" charset="-34"/>
              </a:rPr>
              <a:t>มีเลขนัยสำคัญ  </a:t>
            </a:r>
            <a:r>
              <a:rPr lang="en-US" sz="3200" b="1" dirty="0" smtClean="0">
                <a:solidFill>
                  <a:srgbClr val="0070C0"/>
                </a:solidFill>
                <a:latin typeface="Angsana New" pitchFamily="18" charset="-34"/>
                <a:cs typeface="Angsana New" pitchFamily="18" charset="-34"/>
              </a:rPr>
              <a:t>3  </a:t>
            </a:r>
            <a:r>
              <a:rPr lang="th-TH" sz="3200" b="1" dirty="0" smtClean="0">
                <a:solidFill>
                  <a:srgbClr val="0070C0"/>
                </a:solidFill>
                <a:latin typeface="Angsana New" pitchFamily="18" charset="-34"/>
                <a:cs typeface="Angsana New" pitchFamily="18" charset="-34"/>
              </a:rPr>
              <a:t>ตัว</a:t>
            </a:r>
            <a:endParaRPr lang="en-US" sz="3200" b="1" dirty="0" smtClean="0">
              <a:solidFill>
                <a:srgbClr val="0070C0"/>
              </a:solidFill>
              <a:latin typeface="Angsana New" pitchFamily="18" charset="-34"/>
              <a:cs typeface="Angsana New" pitchFamily="18" charset="-34"/>
            </a:endParaRPr>
          </a:p>
          <a:p>
            <a:endParaRPr lang="th-TH" dirty="0"/>
          </a:p>
        </p:txBody>
      </p:sp>
      <p:sp>
        <p:nvSpPr>
          <p:cNvPr id="3" name="TextBox 2"/>
          <p:cNvSpPr txBox="1"/>
          <p:nvPr/>
        </p:nvSpPr>
        <p:spPr>
          <a:xfrm>
            <a:off x="685800" y="3733800"/>
            <a:ext cx="7696200" cy="1569660"/>
          </a:xfrm>
          <a:prstGeom prst="rect">
            <a:avLst/>
          </a:prstGeom>
          <a:noFill/>
        </p:spPr>
        <p:txBody>
          <a:bodyPr wrap="square" rtlCol="0">
            <a:spAutoFit/>
          </a:bodyPr>
          <a:lstStyle/>
          <a:p>
            <a:r>
              <a:rPr lang="th-TH" dirty="0" smtClean="0"/>
              <a:t>	</a:t>
            </a:r>
            <a:r>
              <a:rPr lang="th-TH" sz="3200" b="1" dirty="0" smtClean="0">
                <a:solidFill>
                  <a:srgbClr val="0070C0"/>
                </a:solidFill>
                <a:latin typeface="Angsana New" pitchFamily="18" charset="-34"/>
                <a:cs typeface="Angsana New" pitchFamily="18" charset="-34"/>
              </a:rPr>
              <a:t>เนื่องจากเลขนัยสำคัญเป็นเลขที่ได้จากการวัด ดังนั้นจึงเขียนให้อยู่ในรูปทศนิยมเสมอ เช่น แม้ว่าใช้ไม้บรรทัดธรรมดาจะวัดของที่ยาว </a:t>
            </a:r>
            <a:r>
              <a:rPr lang="en-US" sz="3200" b="1" dirty="0" smtClean="0">
                <a:solidFill>
                  <a:srgbClr val="0070C0"/>
                </a:solidFill>
                <a:latin typeface="Angsana New" pitchFamily="18" charset="-34"/>
                <a:cs typeface="Angsana New" pitchFamily="18" charset="-34"/>
              </a:rPr>
              <a:t>10</a:t>
            </a:r>
            <a:r>
              <a:rPr lang="th-TH" sz="3200" b="1" dirty="0" smtClean="0">
                <a:solidFill>
                  <a:srgbClr val="0070C0"/>
                </a:solidFill>
                <a:latin typeface="Angsana New" pitchFamily="18" charset="-34"/>
                <a:cs typeface="Angsana New" pitchFamily="18" charset="-34"/>
              </a:rPr>
              <a:t> เซนติเมตร พอดีก็จะต้องบันทึกว่ายาว </a:t>
            </a:r>
            <a:r>
              <a:rPr lang="en-US" sz="3200" b="1" dirty="0" smtClean="0">
                <a:solidFill>
                  <a:srgbClr val="0070C0"/>
                </a:solidFill>
                <a:latin typeface="Angsana New" pitchFamily="18" charset="-34"/>
                <a:cs typeface="Angsana New" pitchFamily="18" charset="-34"/>
              </a:rPr>
              <a:t>10.00</a:t>
            </a:r>
            <a:r>
              <a:rPr lang="th-TH" sz="3200" b="1" dirty="0" smtClean="0">
                <a:solidFill>
                  <a:srgbClr val="0070C0"/>
                </a:solidFill>
                <a:latin typeface="Angsana New" pitchFamily="18" charset="-34"/>
                <a:cs typeface="Angsana New" pitchFamily="18" charset="-34"/>
              </a:rPr>
              <a:t> เซนติเมตร</a:t>
            </a:r>
            <a:endParaRPr lang="th-TH" sz="3200" b="1" dirty="0">
              <a:solidFill>
                <a:srgbClr val="0070C0"/>
              </a:solidFill>
              <a:latin typeface="Angsana New" pitchFamily="18" charset="-34"/>
              <a:cs typeface="Angsana New" pitchFamily="18" charset="-34"/>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715000" cy="584775"/>
          </a:xfrm>
          <a:prstGeom prst="rect">
            <a:avLst/>
          </a:prstGeom>
          <a:noFill/>
        </p:spPr>
        <p:txBody>
          <a:bodyPr wrap="square" rtlCol="0">
            <a:spAutoFit/>
          </a:bodyPr>
          <a:lstStyle/>
          <a:p>
            <a:pPr algn="ctr"/>
            <a:r>
              <a:rPr lang="th-TH" sz="3200" b="1" dirty="0" smtClean="0">
                <a:solidFill>
                  <a:srgbClr val="FF0000"/>
                </a:solidFill>
                <a:latin typeface="Angsana New" pitchFamily="18" charset="-34"/>
                <a:cs typeface="Angsana New" pitchFamily="18" charset="-34"/>
              </a:rPr>
              <a:t>การคำนวณเลขนัยสำคัญ</a:t>
            </a:r>
            <a:endParaRPr lang="en-US" sz="3200" dirty="0" smtClean="0">
              <a:solidFill>
                <a:srgbClr val="FF0000"/>
              </a:solidFill>
              <a:latin typeface="Angsana New" pitchFamily="18" charset="-34"/>
              <a:cs typeface="Angsana New" pitchFamily="18" charset="-34"/>
            </a:endParaRPr>
          </a:p>
        </p:txBody>
      </p:sp>
      <p:sp>
        <p:nvSpPr>
          <p:cNvPr id="3" name="TextBox 2"/>
          <p:cNvSpPr txBox="1"/>
          <p:nvPr/>
        </p:nvSpPr>
        <p:spPr>
          <a:xfrm>
            <a:off x="838200" y="838200"/>
            <a:ext cx="7924800" cy="5447645"/>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การบวกและการลบเลขนัยสำคัญ</a:t>
            </a:r>
            <a:r>
              <a:rPr lang="th-TH" sz="3200" dirty="0" smtClean="0">
                <a:solidFill>
                  <a:srgbClr val="0070C0"/>
                </a:solidFill>
                <a:latin typeface="Angsana New" pitchFamily="18" charset="-34"/>
                <a:cs typeface="Angsana New" pitchFamily="18" charset="-34"/>
              </a:rPr>
              <a:t> ผลลัพธ์จากการบวกลบเลขนัยสำคัญจะต้องมีจำนวนตัวเลขหลังจากจุดทศนิยมเท่ากับจำนวนตัวเลขหลังจุดทศนิยมที่น้อยที่สุดของกลุ่มตัวเลขที่นำมาบวก หรือลบกัน ตัวอย่างเช่น</a:t>
            </a:r>
            <a:r>
              <a:rPr lang="en-US" sz="3200" dirty="0" smtClean="0">
                <a:solidFill>
                  <a:srgbClr val="0070C0"/>
                </a:solidFill>
                <a:latin typeface="Angsana New" pitchFamily="18" charset="-34"/>
                <a:cs typeface="Angsana New" pitchFamily="18" charset="-34"/>
              </a:rPr>
              <a:t> </a:t>
            </a:r>
            <a:br>
              <a:rPr lang="en-US" sz="3200" dirty="0" smtClean="0">
                <a:solidFill>
                  <a:srgbClr val="0070C0"/>
                </a:solidFill>
                <a:latin typeface="Angsana New" pitchFamily="18" charset="-34"/>
                <a:cs typeface="Angsana New" pitchFamily="18" charset="-34"/>
              </a:rPr>
            </a:br>
            <a:endParaRPr lang="en-US" sz="3200" dirty="0" smtClean="0">
              <a:solidFill>
                <a:srgbClr val="0070C0"/>
              </a:solidFill>
              <a:latin typeface="Angsana New" pitchFamily="18" charset="-34"/>
              <a:cs typeface="Angsana New" pitchFamily="18" charset="-34"/>
            </a:endParaRPr>
          </a:p>
          <a:p>
            <a:r>
              <a:rPr lang="th-TH" sz="3200" dirty="0" smtClean="0">
                <a:solidFill>
                  <a:srgbClr val="0070C0"/>
                </a:solidFill>
                <a:latin typeface="Angsana New" pitchFamily="18" charset="-34"/>
                <a:cs typeface="Angsana New" pitchFamily="18" charset="-34"/>
              </a:rPr>
              <a:t>ตัวอย่างที่ </a:t>
            </a:r>
            <a:r>
              <a:rPr lang="en-US" sz="3200" dirty="0" smtClean="0">
                <a:solidFill>
                  <a:srgbClr val="0070C0"/>
                </a:solidFill>
                <a:latin typeface="Angsana New" pitchFamily="18" charset="-34"/>
                <a:cs typeface="Angsana New" pitchFamily="18" charset="-34"/>
              </a:rPr>
              <a:t>1 	4.</a:t>
            </a:r>
            <a:r>
              <a:rPr lang="en-US" sz="3200" u="sng" dirty="0" smtClean="0">
                <a:solidFill>
                  <a:srgbClr val="0070C0"/>
                </a:solidFill>
                <a:latin typeface="Angsana New" pitchFamily="18" charset="-34"/>
                <a:cs typeface="Angsana New" pitchFamily="18" charset="-34"/>
              </a:rPr>
              <a:t>20</a:t>
            </a:r>
            <a:r>
              <a:rPr lang="en-US" sz="3200" dirty="0" smtClean="0">
                <a:solidFill>
                  <a:srgbClr val="0070C0"/>
                </a:solidFill>
                <a:latin typeface="Angsana New" pitchFamily="18" charset="-34"/>
                <a:cs typeface="Angsana New" pitchFamily="18" charset="-34"/>
              </a:rPr>
              <a:t> + 1.632 + 0.015  =  5.8403 = 5.</a:t>
            </a:r>
            <a:r>
              <a:rPr lang="en-US" sz="3200" u="sng" dirty="0" smtClean="0">
                <a:solidFill>
                  <a:srgbClr val="0070C0"/>
                </a:solidFill>
                <a:latin typeface="Angsana New" pitchFamily="18" charset="-34"/>
                <a:cs typeface="Angsana New" pitchFamily="18" charset="-34"/>
              </a:rPr>
              <a:t>84</a:t>
            </a:r>
            <a:r>
              <a:rPr lang="en-US" sz="3200" dirty="0" smtClean="0">
                <a:solidFill>
                  <a:srgbClr val="0070C0"/>
                </a:solidFill>
                <a:latin typeface="Angsana New" pitchFamily="18" charset="-34"/>
                <a:cs typeface="Angsana New" pitchFamily="18" charset="-34"/>
              </a:rPr>
              <a:t> </a:t>
            </a:r>
            <a:br>
              <a:rPr lang="en-US" sz="3200" dirty="0" smtClean="0">
                <a:solidFill>
                  <a:srgbClr val="0070C0"/>
                </a:solidFill>
                <a:latin typeface="Angsana New" pitchFamily="18" charset="-34"/>
                <a:cs typeface="Angsana New" pitchFamily="18" charset="-34"/>
              </a:rPr>
            </a:br>
            <a:r>
              <a:rPr lang="th-TH" sz="3200" dirty="0" smtClean="0">
                <a:solidFill>
                  <a:srgbClr val="0070C0"/>
                </a:solidFill>
                <a:latin typeface="Angsana New" pitchFamily="18" charset="-34"/>
                <a:cs typeface="Angsana New" pitchFamily="18" charset="-34"/>
              </a:rPr>
              <a:t>ตัวอย่างที่ </a:t>
            </a:r>
            <a:r>
              <a:rPr lang="en-US" sz="3200" dirty="0" smtClean="0">
                <a:solidFill>
                  <a:srgbClr val="0070C0"/>
                </a:solidFill>
                <a:latin typeface="Angsana New" pitchFamily="18" charset="-34"/>
                <a:cs typeface="Angsana New" pitchFamily="18" charset="-34"/>
              </a:rPr>
              <a:t>2 	1.</a:t>
            </a:r>
            <a:r>
              <a:rPr lang="en-US" sz="3200" u="sng" dirty="0" smtClean="0">
                <a:solidFill>
                  <a:srgbClr val="0070C0"/>
                </a:solidFill>
                <a:latin typeface="Angsana New" pitchFamily="18" charset="-34"/>
                <a:cs typeface="Angsana New" pitchFamily="18" charset="-34"/>
              </a:rPr>
              <a:t>2</a:t>
            </a:r>
            <a:r>
              <a:rPr lang="en-US" sz="3200" dirty="0" smtClean="0">
                <a:solidFill>
                  <a:srgbClr val="0070C0"/>
                </a:solidFill>
                <a:latin typeface="Angsana New" pitchFamily="18" charset="-34"/>
                <a:cs typeface="Angsana New" pitchFamily="18" charset="-34"/>
              </a:rPr>
              <a:t> + 62.543 + 10.12  =  73.863 = 73.</a:t>
            </a:r>
            <a:r>
              <a:rPr lang="en-US" sz="3200" u="sng" dirty="0" smtClean="0">
                <a:solidFill>
                  <a:srgbClr val="0070C0"/>
                </a:solidFill>
                <a:latin typeface="Angsana New" pitchFamily="18" charset="-34"/>
                <a:cs typeface="Angsana New" pitchFamily="18" charset="-34"/>
              </a:rPr>
              <a:t>9</a:t>
            </a:r>
            <a:r>
              <a:rPr lang="en-US" sz="3200" dirty="0" smtClean="0">
                <a:solidFill>
                  <a:srgbClr val="0070C0"/>
                </a:solidFill>
                <a:latin typeface="Angsana New" pitchFamily="18" charset="-34"/>
                <a:cs typeface="Angsana New" pitchFamily="18" charset="-34"/>
              </a:rPr>
              <a:t> </a:t>
            </a:r>
            <a:br>
              <a:rPr lang="en-US" sz="3200" dirty="0" smtClean="0">
                <a:solidFill>
                  <a:srgbClr val="0070C0"/>
                </a:solidFill>
                <a:latin typeface="Angsana New" pitchFamily="18" charset="-34"/>
                <a:cs typeface="Angsana New" pitchFamily="18" charset="-34"/>
              </a:rPr>
            </a:br>
            <a:r>
              <a:rPr lang="th-TH" sz="3200" dirty="0" smtClean="0">
                <a:solidFill>
                  <a:srgbClr val="0070C0"/>
                </a:solidFill>
                <a:latin typeface="Angsana New" pitchFamily="18" charset="-34"/>
                <a:cs typeface="Angsana New" pitchFamily="18" charset="-34"/>
              </a:rPr>
              <a:t>ตัวอย่างที่ </a:t>
            </a:r>
            <a:r>
              <a:rPr lang="en-US" sz="3200" dirty="0" smtClean="0">
                <a:solidFill>
                  <a:srgbClr val="0070C0"/>
                </a:solidFill>
                <a:latin typeface="Angsana New" pitchFamily="18" charset="-34"/>
                <a:cs typeface="Angsana New" pitchFamily="18" charset="-34"/>
              </a:rPr>
              <a:t>3 	5.6732 + 3.12 - 4.</a:t>
            </a:r>
            <a:r>
              <a:rPr lang="en-US" sz="3200" u="sng" dirty="0" smtClean="0">
                <a:solidFill>
                  <a:srgbClr val="0070C0"/>
                </a:solidFill>
                <a:latin typeface="Angsana New" pitchFamily="18" charset="-34"/>
                <a:cs typeface="Angsana New" pitchFamily="18" charset="-34"/>
              </a:rPr>
              <a:t>6</a:t>
            </a:r>
            <a:r>
              <a:rPr lang="en-US" sz="3200" dirty="0" smtClean="0">
                <a:solidFill>
                  <a:srgbClr val="0070C0"/>
                </a:solidFill>
                <a:latin typeface="Angsana New" pitchFamily="18" charset="-34"/>
                <a:cs typeface="Angsana New" pitchFamily="18" charset="-34"/>
              </a:rPr>
              <a:t> - 3.802  =  0.3912 =</a:t>
            </a:r>
            <a:r>
              <a:rPr lang="th-TH" sz="3200" dirty="0" smtClean="0">
                <a:solidFill>
                  <a:srgbClr val="0070C0"/>
                </a:solidFill>
                <a:latin typeface="Angsana New" pitchFamily="18" charset="-34"/>
                <a:cs typeface="Angsana New" pitchFamily="18" charset="-34"/>
              </a:rPr>
              <a:t> </a:t>
            </a:r>
            <a:r>
              <a:rPr lang="en-US" sz="3200" dirty="0" smtClean="0">
                <a:solidFill>
                  <a:srgbClr val="0070C0"/>
                </a:solidFill>
                <a:latin typeface="Angsana New" pitchFamily="18" charset="-34"/>
                <a:cs typeface="Angsana New" pitchFamily="18" charset="-34"/>
              </a:rPr>
              <a:t>0.</a:t>
            </a:r>
            <a:r>
              <a:rPr lang="en-US" sz="3200" u="sng" dirty="0" smtClean="0">
                <a:solidFill>
                  <a:srgbClr val="0070C0"/>
                </a:solidFill>
                <a:latin typeface="Angsana New" pitchFamily="18" charset="-34"/>
                <a:cs typeface="Angsana New" pitchFamily="18" charset="-34"/>
              </a:rPr>
              <a:t>4</a:t>
            </a:r>
            <a:r>
              <a:rPr lang="en-US" sz="3200" dirty="0" smtClean="0">
                <a:solidFill>
                  <a:srgbClr val="0070C0"/>
                </a:solidFill>
                <a:latin typeface="Angsana New" pitchFamily="18" charset="-34"/>
                <a:cs typeface="Angsana New" pitchFamily="18" charset="-34"/>
              </a:rPr>
              <a:t> </a:t>
            </a:r>
          </a:p>
          <a:p>
            <a:endParaRPr lang="en-US" sz="3200" dirty="0" smtClean="0">
              <a:solidFill>
                <a:srgbClr val="0070C0"/>
              </a:solidFill>
              <a:latin typeface="Angsana New" pitchFamily="18" charset="-34"/>
              <a:cs typeface="Angsana New" pitchFamily="18" charset="-34"/>
            </a:endParaRPr>
          </a:p>
          <a:p>
            <a:r>
              <a:rPr lang="th-TH" sz="3200" b="1" dirty="0" smtClean="0">
                <a:solidFill>
                  <a:srgbClr val="0070C0"/>
                </a:solidFill>
                <a:latin typeface="Angsana New" pitchFamily="18" charset="-34"/>
                <a:cs typeface="Angsana New" pitchFamily="18" charset="-34"/>
              </a:rPr>
              <a:t>หมายเหตุ</a:t>
            </a:r>
            <a:r>
              <a:rPr lang="th-TH" sz="3200" dirty="0" smtClean="0">
                <a:solidFill>
                  <a:srgbClr val="0070C0"/>
                </a:solidFill>
                <a:latin typeface="Angsana New" pitchFamily="18" charset="-34"/>
                <a:cs typeface="Angsana New" pitchFamily="18" charset="-34"/>
              </a:rPr>
              <a:t>  หากพูดให้เป็นภาษาคำพูดก็คือว่า ตอบตามตำแหน่งของจุดทศนิยมที่น้อยที่สุดที่นำเลขมาบวกหรือ ลบกัน</a:t>
            </a:r>
            <a:endParaRPr lang="en-US" sz="3200" dirty="0" smtClean="0">
              <a:solidFill>
                <a:srgbClr val="0070C0"/>
              </a:solidFill>
              <a:latin typeface="Angsana New" pitchFamily="18" charset="-34"/>
              <a:cs typeface="Angsana New" pitchFamily="18" charset="-34"/>
            </a:endParaRPr>
          </a:p>
          <a:p>
            <a:endParaRPr lang="th-TH"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077200" cy="3477875"/>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การคูณและการหารเลขนัยสำคัญ</a:t>
            </a:r>
            <a:r>
              <a:rPr lang="th-TH" sz="3200" dirty="0" smtClean="0">
                <a:solidFill>
                  <a:srgbClr val="0070C0"/>
                </a:solidFill>
                <a:latin typeface="Angsana New" pitchFamily="18" charset="-34"/>
                <a:cs typeface="Angsana New" pitchFamily="18" charset="-34"/>
              </a:rPr>
              <a:t> ผลลัพธ์จากการคูณหรือการหารเลขนัยสำคัญนั้น ควรมีจำนวนตัวเลขนัยสำคัญเท่ากับตัวเลขที่มีเลขนัยสำคัญน้อยที่สุดในกลุ่มที่นำมาคูณหรือหารกันนั้น เช่น</a:t>
            </a:r>
          </a:p>
          <a:p>
            <a:endParaRPr lang="en-US" sz="3200" dirty="0" smtClean="0">
              <a:solidFill>
                <a:srgbClr val="0070C0"/>
              </a:solidFill>
              <a:latin typeface="Angsana New" pitchFamily="18" charset="-34"/>
              <a:cs typeface="Angsana New" pitchFamily="18" charset="-34"/>
            </a:endParaRPr>
          </a:p>
          <a:p>
            <a:r>
              <a:rPr lang="th-TH" sz="3200" dirty="0" smtClean="0">
                <a:solidFill>
                  <a:srgbClr val="0070C0"/>
                </a:solidFill>
                <a:latin typeface="Angsana New" pitchFamily="18" charset="-34"/>
                <a:cs typeface="Angsana New" pitchFamily="18" charset="-34"/>
              </a:rPr>
              <a:t>ตัวอย่างที่ </a:t>
            </a:r>
            <a:r>
              <a:rPr lang="en-US" sz="3200" dirty="0" smtClean="0">
                <a:solidFill>
                  <a:srgbClr val="0070C0"/>
                </a:solidFill>
                <a:latin typeface="Angsana New" pitchFamily="18" charset="-34"/>
                <a:cs typeface="Angsana New" pitchFamily="18" charset="-34"/>
              </a:rPr>
              <a:t>1	3.23 x 1.2  =  3.876	=</a:t>
            </a:r>
            <a:r>
              <a:rPr lang="th-TH" sz="3200" dirty="0" smtClean="0">
                <a:solidFill>
                  <a:srgbClr val="0070C0"/>
                </a:solidFill>
                <a:latin typeface="Angsana New" pitchFamily="18" charset="-34"/>
                <a:cs typeface="Angsana New" pitchFamily="18" charset="-34"/>
              </a:rPr>
              <a:t>	</a:t>
            </a:r>
            <a:r>
              <a:rPr lang="en-US" sz="3200" dirty="0" smtClean="0">
                <a:solidFill>
                  <a:srgbClr val="0070C0"/>
                </a:solidFill>
                <a:latin typeface="Angsana New" pitchFamily="18" charset="-34"/>
                <a:cs typeface="Angsana New" pitchFamily="18" charset="-34"/>
              </a:rPr>
              <a:t>3.9</a:t>
            </a:r>
          </a:p>
          <a:p>
            <a:r>
              <a:rPr lang="th-TH" sz="3200" dirty="0" smtClean="0">
                <a:solidFill>
                  <a:srgbClr val="0070C0"/>
                </a:solidFill>
                <a:latin typeface="Angsana New" pitchFamily="18" charset="-34"/>
                <a:cs typeface="Angsana New" pitchFamily="18" charset="-34"/>
              </a:rPr>
              <a:t>ตัวอย่างที่ </a:t>
            </a:r>
            <a:r>
              <a:rPr lang="en-US" sz="3200" dirty="0" smtClean="0">
                <a:solidFill>
                  <a:srgbClr val="0070C0"/>
                </a:solidFill>
                <a:latin typeface="Angsana New" pitchFamily="18" charset="-34"/>
                <a:cs typeface="Angsana New" pitchFamily="18" charset="-34"/>
              </a:rPr>
              <a:t>2	0.1342 ÷ 1.52  =  0.0882894736	=</a:t>
            </a:r>
            <a:r>
              <a:rPr lang="th-TH" sz="3200" dirty="0" smtClean="0">
                <a:solidFill>
                  <a:srgbClr val="0070C0"/>
                </a:solidFill>
                <a:latin typeface="Angsana New" pitchFamily="18" charset="-34"/>
                <a:cs typeface="Angsana New" pitchFamily="18" charset="-34"/>
              </a:rPr>
              <a:t>	</a:t>
            </a:r>
            <a:r>
              <a:rPr lang="en-US" sz="3200" dirty="0" smtClean="0">
                <a:solidFill>
                  <a:srgbClr val="0070C0"/>
                </a:solidFill>
                <a:latin typeface="Angsana New" pitchFamily="18" charset="-34"/>
                <a:cs typeface="Angsana New" pitchFamily="18" charset="-34"/>
              </a:rPr>
              <a:t>0.0883</a:t>
            </a:r>
          </a:p>
          <a:p>
            <a:endParaRPr lang="th-TH"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543800" cy="4955203"/>
          </a:xfrm>
          <a:prstGeom prst="rect">
            <a:avLst/>
          </a:prstGeom>
          <a:noFill/>
        </p:spPr>
        <p:txBody>
          <a:bodyPr wrap="square" rtlCol="0">
            <a:spAutoFit/>
          </a:bodyPr>
          <a:lstStyle/>
          <a:p>
            <a:r>
              <a:rPr lang="th-TH" sz="3200" b="1" dirty="0" smtClean="0">
                <a:solidFill>
                  <a:srgbClr val="0070C0"/>
                </a:solidFill>
                <a:latin typeface="Angsana New" pitchFamily="18" charset="-34"/>
                <a:cs typeface="Angsana New" pitchFamily="18" charset="-34"/>
              </a:rPr>
              <a:t>กรณียกเว้น</a:t>
            </a:r>
            <a:r>
              <a:rPr lang="th-TH" sz="3200" dirty="0" smtClean="0">
                <a:solidFill>
                  <a:srgbClr val="0070C0"/>
                </a:solidFill>
                <a:latin typeface="Angsana New" pitchFamily="18" charset="-34"/>
                <a:cs typeface="Angsana New" pitchFamily="18" charset="-34"/>
              </a:rPr>
              <a:t>	</a:t>
            </a:r>
          </a:p>
          <a:p>
            <a:r>
              <a:rPr lang="th-TH" sz="3200" dirty="0" smtClean="0">
                <a:solidFill>
                  <a:srgbClr val="0070C0"/>
                </a:solidFill>
                <a:latin typeface="Angsana New" pitchFamily="18" charset="-34"/>
                <a:cs typeface="Angsana New" pitchFamily="18" charset="-34"/>
              </a:rPr>
              <a:t>	เมื่อผลลัพธ์ได้เลขศูนย์ </a:t>
            </a:r>
            <a:r>
              <a:rPr lang="en-US" sz="3200" dirty="0" smtClean="0">
                <a:solidFill>
                  <a:srgbClr val="0070C0"/>
                </a:solidFill>
                <a:latin typeface="Angsana New" pitchFamily="18" charset="-34"/>
                <a:cs typeface="Angsana New" pitchFamily="18" charset="-34"/>
              </a:rPr>
              <a:t>(0)  </a:t>
            </a:r>
            <a:r>
              <a:rPr lang="th-TH" sz="3200" dirty="0" smtClean="0">
                <a:solidFill>
                  <a:srgbClr val="0070C0"/>
                </a:solidFill>
                <a:latin typeface="Angsana New" pitchFamily="18" charset="-34"/>
                <a:cs typeface="Angsana New" pitchFamily="18" charset="-34"/>
              </a:rPr>
              <a:t>เป็นเลขนัยสำคัญก่อนจะปัดเลขอื่นทบขึ้นไปอีก </a:t>
            </a:r>
            <a:r>
              <a:rPr lang="en-US" sz="3200" dirty="0" smtClean="0">
                <a:solidFill>
                  <a:srgbClr val="0070C0"/>
                </a:solidFill>
                <a:latin typeface="Angsana New" pitchFamily="18" charset="-34"/>
                <a:cs typeface="Angsana New" pitchFamily="18" charset="-34"/>
              </a:rPr>
              <a:t>1 </a:t>
            </a:r>
            <a:r>
              <a:rPr lang="th-TH" sz="3200" dirty="0" smtClean="0">
                <a:solidFill>
                  <a:srgbClr val="0070C0"/>
                </a:solidFill>
                <a:latin typeface="Angsana New" pitchFamily="18" charset="-34"/>
                <a:cs typeface="Angsana New" pitchFamily="18" charset="-34"/>
              </a:rPr>
              <a:t>แทนที่เลข </a:t>
            </a:r>
            <a:r>
              <a:rPr lang="en-US" sz="3200" dirty="0" smtClean="0">
                <a:solidFill>
                  <a:srgbClr val="0070C0"/>
                </a:solidFill>
                <a:latin typeface="Angsana New" pitchFamily="18" charset="-34"/>
                <a:cs typeface="Angsana New" pitchFamily="18" charset="-34"/>
              </a:rPr>
              <a:t>0 </a:t>
            </a:r>
            <a:r>
              <a:rPr lang="th-TH" sz="3200" dirty="0" smtClean="0">
                <a:solidFill>
                  <a:srgbClr val="0070C0"/>
                </a:solidFill>
                <a:latin typeface="Angsana New" pitchFamily="18" charset="-34"/>
                <a:cs typeface="Angsana New" pitchFamily="18" charset="-34"/>
              </a:rPr>
              <a:t>ไม่ต้องปัดเลขนั้นขึ้นมาให้คงคำตอบไว้เกินจำนวนตัวเลขนัยสำคัญที่น้อยที่สุดในกลุ่มที่นำมาคูณหรือหารกันได้  เช่น (กรณีนี้ไม่พบในข้อสอบทั่วๆไป แต่นักเรียนจะพบได้เมื่อได้เรียนในระดับอุดมศึกษาเมื่อได้ทำ</a:t>
            </a:r>
            <a:r>
              <a:rPr lang="th-TH" sz="3200" dirty="0" err="1" smtClean="0">
                <a:solidFill>
                  <a:srgbClr val="0070C0"/>
                </a:solidFill>
                <a:latin typeface="Angsana New" pitchFamily="18" charset="-34"/>
                <a:cs typeface="Angsana New" pitchFamily="18" charset="-34"/>
              </a:rPr>
              <a:t>โปรเจคค์</a:t>
            </a:r>
            <a:r>
              <a:rPr lang="th-TH" sz="3200" dirty="0" smtClean="0">
                <a:solidFill>
                  <a:srgbClr val="0070C0"/>
                </a:solidFill>
                <a:latin typeface="Angsana New" pitchFamily="18" charset="-34"/>
                <a:cs typeface="Angsana New" pitchFamily="18" charset="-34"/>
              </a:rPr>
              <a:t>ใด</a:t>
            </a:r>
            <a:r>
              <a:rPr lang="th-TH" sz="3200" dirty="0" err="1" smtClean="0">
                <a:solidFill>
                  <a:srgbClr val="0070C0"/>
                </a:solidFill>
                <a:latin typeface="Angsana New" pitchFamily="18" charset="-34"/>
                <a:cs typeface="Angsana New" pitchFamily="18" charset="-34"/>
              </a:rPr>
              <a:t>โปรเจคค์</a:t>
            </a:r>
            <a:r>
              <a:rPr lang="th-TH" sz="3200" dirty="0" smtClean="0">
                <a:solidFill>
                  <a:srgbClr val="0070C0"/>
                </a:solidFill>
                <a:latin typeface="Angsana New" pitchFamily="18" charset="-34"/>
                <a:cs typeface="Angsana New" pitchFamily="18" charset="-34"/>
              </a:rPr>
              <a:t>หนึ่ง)</a:t>
            </a:r>
          </a:p>
          <a:p>
            <a:endParaRPr lang="en-US" sz="3200" dirty="0" smtClean="0">
              <a:solidFill>
                <a:srgbClr val="0070C0"/>
              </a:solidFill>
              <a:latin typeface="Angsana New" pitchFamily="18" charset="-34"/>
              <a:cs typeface="Angsana New" pitchFamily="18" charset="-34"/>
            </a:endParaRPr>
          </a:p>
          <a:p>
            <a:r>
              <a:rPr lang="th-TH" sz="3200" dirty="0" smtClean="0">
                <a:solidFill>
                  <a:srgbClr val="0070C0"/>
                </a:solidFill>
                <a:latin typeface="Angsana New" pitchFamily="18" charset="-34"/>
                <a:cs typeface="Angsana New" pitchFamily="18" charset="-34"/>
              </a:rPr>
              <a:t>ตัวอย่างที่ </a:t>
            </a:r>
            <a:r>
              <a:rPr lang="en-US" sz="3200" dirty="0" smtClean="0">
                <a:solidFill>
                  <a:srgbClr val="0070C0"/>
                </a:solidFill>
                <a:latin typeface="Angsana New" pitchFamily="18" charset="-34"/>
                <a:cs typeface="Angsana New" pitchFamily="18" charset="-34"/>
              </a:rPr>
              <a:t>1	0.92 x 1.13 = 1.0396	  </a:t>
            </a:r>
            <a:r>
              <a:rPr lang="th-TH" sz="3200" dirty="0" smtClean="0">
                <a:solidFill>
                  <a:srgbClr val="0070C0"/>
                </a:solidFill>
                <a:latin typeface="Angsana New" pitchFamily="18" charset="-34"/>
                <a:cs typeface="Angsana New" pitchFamily="18" charset="-34"/>
              </a:rPr>
              <a:t>ควรตอบ	</a:t>
            </a:r>
            <a:r>
              <a:rPr lang="en-US" sz="3200" dirty="0" smtClean="0">
                <a:solidFill>
                  <a:srgbClr val="0070C0"/>
                </a:solidFill>
                <a:latin typeface="Angsana New" pitchFamily="18" charset="-34"/>
                <a:cs typeface="Angsana New" pitchFamily="18" charset="-34"/>
              </a:rPr>
              <a:t>1.04</a:t>
            </a:r>
          </a:p>
          <a:p>
            <a:r>
              <a:rPr lang="th-TH" sz="3200" dirty="0" smtClean="0">
                <a:solidFill>
                  <a:srgbClr val="0070C0"/>
                </a:solidFill>
                <a:latin typeface="Angsana New" pitchFamily="18" charset="-34"/>
                <a:cs typeface="Angsana New" pitchFamily="18" charset="-34"/>
              </a:rPr>
              <a:t>ตัวอย่างที่ </a:t>
            </a:r>
            <a:r>
              <a:rPr lang="en-US" sz="3200" dirty="0" smtClean="0">
                <a:solidFill>
                  <a:srgbClr val="0070C0"/>
                </a:solidFill>
                <a:latin typeface="Angsana New" pitchFamily="18" charset="-34"/>
                <a:cs typeface="Angsana New" pitchFamily="18" charset="-34"/>
              </a:rPr>
              <a:t>2	9.84 ÷ 9.3 = 1.058064516  </a:t>
            </a:r>
            <a:r>
              <a:rPr lang="th-TH" sz="3200" dirty="0" smtClean="0">
                <a:solidFill>
                  <a:srgbClr val="0070C0"/>
                </a:solidFill>
                <a:latin typeface="Angsana New" pitchFamily="18" charset="-34"/>
                <a:cs typeface="Angsana New" pitchFamily="18" charset="-34"/>
              </a:rPr>
              <a:t>ควรตอบ	</a:t>
            </a:r>
            <a:r>
              <a:rPr lang="en-US" sz="3200" dirty="0" smtClean="0">
                <a:solidFill>
                  <a:srgbClr val="0070C0"/>
                </a:solidFill>
                <a:latin typeface="Angsana New" pitchFamily="18" charset="-34"/>
                <a:cs typeface="Angsana New" pitchFamily="18" charset="-34"/>
              </a:rPr>
              <a:t>1.06</a:t>
            </a:r>
          </a:p>
          <a:p>
            <a:endParaRPr lang="th-TH" dirty="0"/>
          </a:p>
        </p:txBody>
      </p:sp>
    </p:spTree>
  </p:cSld>
  <p:clrMapOvr>
    <a:masterClrMapping/>
  </p:clrMapOvr>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1579</Words>
  <Application>Microsoft Office PowerPoint</Application>
  <PresentationFormat>นำเสนอทางหน้าจอ (4:3)</PresentationFormat>
  <Paragraphs>570</Paragraphs>
  <Slides>106</Slides>
  <Notes>93</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106</vt:i4>
      </vt:variant>
    </vt:vector>
  </HeadingPairs>
  <TitlesOfParts>
    <vt:vector size="107" baseType="lpstr">
      <vt:lpstr>ชุดรูปแบบของ Office</vt:lpstr>
      <vt:lpstr>ภาพนิ่ง 1</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lpstr>ภาพนิ่ง 14</vt:lpstr>
      <vt:lpstr>ภาพนิ่ง 15</vt:lpstr>
      <vt:lpstr>ภาพนิ่ง 16</vt:lpstr>
      <vt:lpstr>ภาพนิ่ง 17</vt:lpstr>
      <vt:lpstr>ภาพนิ่ง 18</vt:lpstr>
      <vt:lpstr>ภาพนิ่ง 19</vt:lpstr>
      <vt:lpstr>ภาพนิ่ง 20</vt:lpstr>
      <vt:lpstr>ภาพนิ่ง 21</vt:lpstr>
      <vt:lpstr>ภาพนิ่ง 22</vt:lpstr>
      <vt:lpstr>ภาพนิ่ง 23</vt:lpstr>
      <vt:lpstr>ภาพนิ่ง 24</vt:lpstr>
      <vt:lpstr>ภาพนิ่ง 25</vt:lpstr>
      <vt:lpstr>ภาพนิ่ง 26</vt:lpstr>
      <vt:lpstr>ภาพนิ่ง 27</vt:lpstr>
      <vt:lpstr>ภาพนิ่ง 28</vt:lpstr>
      <vt:lpstr>ภาพนิ่ง 29</vt:lpstr>
      <vt:lpstr>ภาพนิ่ง 30</vt:lpstr>
      <vt:lpstr>ภาพนิ่ง 31</vt:lpstr>
      <vt:lpstr>ภาพนิ่ง 32</vt:lpstr>
      <vt:lpstr>ภาพนิ่ง 33</vt:lpstr>
      <vt:lpstr>อุปกรณ์การวัดที่แสดงผลเป็นแบบขีดสเกล</vt:lpstr>
      <vt:lpstr>ภาพนิ่ง 35</vt:lpstr>
      <vt:lpstr>ภาพนิ่ง 36</vt:lpstr>
      <vt:lpstr>อุปกรณ์การวัดที่แสดงผลเป็นแบบบอกตัวเลข</vt:lpstr>
      <vt:lpstr>ภาพนิ่ง 38</vt:lpstr>
      <vt:lpstr>ภาพนิ่ง 39</vt:lpstr>
      <vt:lpstr>หลักเกณฑ์ในการบันทึกตัวเลขและการคำนวณ</vt:lpstr>
      <vt:lpstr>ภาพนิ่ง 41</vt:lpstr>
      <vt:lpstr>ภาพนิ่ง 42</vt:lpstr>
      <vt:lpstr>ภาพนิ่ง 43</vt:lpstr>
      <vt:lpstr>ภาพนิ่ง 44</vt:lpstr>
      <vt:lpstr>ภาพนิ่ง 45</vt:lpstr>
      <vt:lpstr>ภาพนิ่ง 46</vt:lpstr>
      <vt:lpstr>ภาพนิ่ง 47</vt:lpstr>
      <vt:lpstr>ค่าที่อ่านได้จากเครื่องมือวัดแบบแสดงผลด้วยตัวเลขจะแสดงที่หน้าจอ</vt:lpstr>
      <vt:lpstr>ภาพนิ่ง 49</vt:lpstr>
      <vt:lpstr>รูป B ความละเอียดในการวัดเป็นทศนิยม 1 ตำแหน่ง รูป A ความละเอียดในการวัดเป็นทศนิยม  2 ตำแหน่ง</vt:lpstr>
      <vt:lpstr>ภาพนิ่ง 51</vt:lpstr>
      <vt:lpstr>ภาพนิ่ง 52</vt:lpstr>
      <vt:lpstr>ภาพนิ่ง 53</vt:lpstr>
      <vt:lpstr>ภาพนิ่ง 54</vt:lpstr>
      <vt:lpstr>ภาพนิ่ง 55</vt:lpstr>
      <vt:lpstr>ภาพนิ่ง 56</vt:lpstr>
      <vt:lpstr>ภาพนิ่ง 57</vt:lpstr>
      <vt:lpstr>ภาพนิ่ง 58</vt:lpstr>
      <vt:lpstr>ภาพนิ่ง 59</vt:lpstr>
      <vt:lpstr>ภาพนิ่ง 60</vt:lpstr>
      <vt:lpstr>ภาพนิ่ง 61</vt:lpstr>
      <vt:lpstr>ภาพนิ่ง 62</vt:lpstr>
      <vt:lpstr>ภาพนิ่ง 63</vt:lpstr>
      <vt:lpstr>ภาพนิ่ง 64</vt:lpstr>
      <vt:lpstr>ภาพนิ่ง 65</vt:lpstr>
      <vt:lpstr>ภาพนิ่ง 66</vt:lpstr>
      <vt:lpstr>ภาพนิ่ง 67</vt:lpstr>
      <vt:lpstr>ภาพนิ่ง 68</vt:lpstr>
      <vt:lpstr>ภาพนิ่ง 69</vt:lpstr>
      <vt:lpstr>ภาพนิ่ง 70</vt:lpstr>
      <vt:lpstr>ภาพนิ่ง 71</vt:lpstr>
      <vt:lpstr>ภาพนิ่ง 72</vt:lpstr>
      <vt:lpstr>ภาพนิ่ง 73</vt:lpstr>
      <vt:lpstr>ภาพนิ่ง 74</vt:lpstr>
      <vt:lpstr>ภาพนิ่ง 75</vt:lpstr>
      <vt:lpstr>ภาพนิ่ง 76</vt:lpstr>
      <vt:lpstr>ภาพนิ่ง 77</vt:lpstr>
      <vt:lpstr>ภาพนิ่ง 78</vt:lpstr>
      <vt:lpstr>ภาพนิ่ง 79</vt:lpstr>
      <vt:lpstr>ภาพนิ่ง 80</vt:lpstr>
      <vt:lpstr>ภาพนิ่ง 81</vt:lpstr>
      <vt:lpstr>ภาพนิ่ง 82</vt:lpstr>
      <vt:lpstr>ภาพนิ่ง 83</vt:lpstr>
      <vt:lpstr>ภาพนิ่ง 84</vt:lpstr>
      <vt:lpstr>ภาพนิ่ง 85</vt:lpstr>
      <vt:lpstr>ภาพนิ่ง 86</vt:lpstr>
      <vt:lpstr>ภาพนิ่ง 87</vt:lpstr>
      <vt:lpstr>ภาพนิ่ง 88</vt:lpstr>
      <vt:lpstr>ภาพนิ่ง 89</vt:lpstr>
      <vt:lpstr>ภาพนิ่ง 90</vt:lpstr>
      <vt:lpstr>ภาพนิ่ง 91</vt:lpstr>
      <vt:lpstr>ภาพนิ่ง 92</vt:lpstr>
      <vt:lpstr>ภาพนิ่ง 93</vt:lpstr>
      <vt:lpstr>ภาพนิ่ง 94</vt:lpstr>
      <vt:lpstr>ภาพนิ่ง 95</vt:lpstr>
      <vt:lpstr>ภาพนิ่ง 96</vt:lpstr>
      <vt:lpstr>ภาพนิ่ง 97</vt:lpstr>
      <vt:lpstr>ภาพนิ่ง 98</vt:lpstr>
      <vt:lpstr>ภาพนิ่ง 99</vt:lpstr>
      <vt:lpstr>ภาพนิ่ง 100</vt:lpstr>
      <vt:lpstr>ภาพนิ่ง 101</vt:lpstr>
      <vt:lpstr>ภาพนิ่ง 102</vt:lpstr>
      <vt:lpstr>ภาพนิ่ง 103</vt:lpstr>
      <vt:lpstr>ภาพนิ่ง 104</vt:lpstr>
      <vt:lpstr>ภาพนิ่ง 105</vt:lpstr>
      <vt:lpstr>ภาพนิ่ง 106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owner</dc:creator>
  <cp:lastModifiedBy>owner</cp:lastModifiedBy>
  <cp:revision>34</cp:revision>
  <dcterms:created xsi:type="dcterms:W3CDTF">2009-03-19T08:48:10Z</dcterms:created>
  <dcterms:modified xsi:type="dcterms:W3CDTF">2009-04-05T04:07:45Z</dcterms:modified>
</cp:coreProperties>
</file>