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88" r:id="rId3"/>
    <p:sldId id="289" r:id="rId4"/>
    <p:sldId id="277" r:id="rId5"/>
    <p:sldId id="290" r:id="rId6"/>
    <p:sldId id="282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CE8053C5-630B-481F-B8F5-EC8F320D793D}">
          <p14:sldIdLst>
            <p14:sldId id="256"/>
            <p14:sldId id="288"/>
            <p14:sldId id="289"/>
            <p14:sldId id="277"/>
            <p14:sldId id="290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D4F9"/>
    <a:srgbClr val="F9A7F3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สไตล์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781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706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63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55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619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50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311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0267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9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6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572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836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1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128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732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611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72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568BC1-0C9A-497B-8DB5-76740B03D56B}" type="datetimeFigureOut">
              <a:rPr lang="th-TH" smtClean="0"/>
              <a:t>05/06/63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7FA1EE-CFAA-472E-AF11-ACBBCCAD16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53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3E07BE-736B-4662-9DEE-A2CDA0316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906" y="321537"/>
            <a:ext cx="7766936" cy="164630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Welcome to English 5 (Eng23101)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15CC888-BC8D-4829-B241-018D14766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796" y="2152981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Teacher</a:t>
            </a:r>
          </a:p>
          <a:p>
            <a:pPr algn="ctr"/>
            <a:r>
              <a:rPr lang="en-US" sz="3600" b="1" dirty="0" err="1">
                <a:solidFill>
                  <a:srgbClr val="00B0F0"/>
                </a:solidFill>
              </a:rPr>
              <a:t>Dr.Phuwitch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Ngiwline</a:t>
            </a:r>
            <a:endParaRPr lang="th-TH" sz="3600" b="1" dirty="0">
              <a:solidFill>
                <a:srgbClr val="00B0F0"/>
              </a:solidFill>
            </a:endParaRPr>
          </a:p>
        </p:txBody>
      </p:sp>
      <p:sp>
        <p:nvSpPr>
          <p:cNvPr id="4" name="ชื่อเรื่องรอง 2">
            <a:extLst>
              <a:ext uri="{FF2B5EF4-FFF2-40B4-BE49-F238E27FC236}">
                <a16:creationId xmlns:a16="http://schemas.microsoft.com/office/drawing/2014/main" id="{0DD285F9-3EB8-4846-9FA7-46F21E038D59}"/>
              </a:ext>
            </a:extLst>
          </p:cNvPr>
          <p:cNvSpPr txBox="1">
            <a:spLocks/>
          </p:cNvSpPr>
          <p:nvPr/>
        </p:nvSpPr>
        <p:spPr>
          <a:xfrm>
            <a:off x="3424906" y="3706906"/>
            <a:ext cx="7766936" cy="1096899"/>
          </a:xfrm>
          <a:prstGeom prst="rect">
            <a:avLst/>
          </a:prstGeom>
          <a:solidFill>
            <a:srgbClr val="F9A7F3"/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Term 1/2020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Demonstration School of SD-SSRU </a:t>
            </a:r>
            <a:endParaRPr lang="th-TH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ตัวแทนข้อความ 2">
            <a:extLst>
              <a:ext uri="{FF2B5EF4-FFF2-40B4-BE49-F238E27FC236}">
                <a16:creationId xmlns:a16="http://schemas.microsoft.com/office/drawing/2014/main" id="{58D5819D-2926-49B1-9D23-C6C32BEE4ADD}"/>
              </a:ext>
            </a:extLst>
          </p:cNvPr>
          <p:cNvSpPr txBox="1">
            <a:spLocks/>
          </p:cNvSpPr>
          <p:nvPr/>
        </p:nvSpPr>
        <p:spPr>
          <a:xfrm>
            <a:off x="2214283" y="228920"/>
            <a:ext cx="8910918" cy="95025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solidFill>
                  <a:srgbClr val="0070C0"/>
                </a:solidFill>
              </a:rPr>
              <a:t>Order of Adjectives</a:t>
            </a:r>
            <a:endParaRPr lang="th-TH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4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ตัวแทนข้อความ 2">
            <a:extLst>
              <a:ext uri="{FF2B5EF4-FFF2-40B4-BE49-F238E27FC236}">
                <a16:creationId xmlns:a16="http://schemas.microsoft.com/office/drawing/2014/main" id="{58D5819D-2926-49B1-9D23-C6C32BEE4ADD}"/>
              </a:ext>
            </a:extLst>
          </p:cNvPr>
          <p:cNvSpPr txBox="1">
            <a:spLocks/>
          </p:cNvSpPr>
          <p:nvPr/>
        </p:nvSpPr>
        <p:spPr>
          <a:xfrm>
            <a:off x="1040466" y="201466"/>
            <a:ext cx="10856259" cy="95025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solidFill>
                  <a:srgbClr val="0070C0"/>
                </a:solidFill>
              </a:rPr>
              <a:t>Vocabulary</a:t>
            </a:r>
            <a:endParaRPr lang="th-TH" sz="5400" b="1" dirty="0">
              <a:solidFill>
                <a:srgbClr val="0070C0"/>
              </a:solidFill>
            </a:endParaRPr>
          </a:p>
        </p:txBody>
      </p:sp>
      <p:sp>
        <p:nvSpPr>
          <p:cNvPr id="14" name="ชื่อเรื่อง 1">
            <a:extLst>
              <a:ext uri="{FF2B5EF4-FFF2-40B4-BE49-F238E27FC236}">
                <a16:creationId xmlns:a16="http://schemas.microsoft.com/office/drawing/2014/main" id="{64538B0B-F260-4AA6-807D-6F191F8A43F1}"/>
              </a:ext>
            </a:extLst>
          </p:cNvPr>
          <p:cNvSpPr txBox="1">
            <a:spLocks/>
          </p:cNvSpPr>
          <p:nvPr/>
        </p:nvSpPr>
        <p:spPr>
          <a:xfrm>
            <a:off x="1040466" y="1468480"/>
            <a:ext cx="8789334" cy="593809"/>
          </a:xfrm>
          <a:prstGeom prst="rect">
            <a:avLst/>
          </a:prstGeom>
          <a:solidFill>
            <a:srgbClr val="FED4F9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c. Find the birthday in the text. How do we say it.</a:t>
            </a:r>
            <a:endParaRPr lang="th-TH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ชื่อเรื่อง 1">
            <a:extLst>
              <a:ext uri="{FF2B5EF4-FFF2-40B4-BE49-F238E27FC236}">
                <a16:creationId xmlns:a16="http://schemas.microsoft.com/office/drawing/2014/main" id="{24FD4147-B86B-4DB7-9FB8-22AEAB392667}"/>
              </a:ext>
            </a:extLst>
          </p:cNvPr>
          <p:cNvSpPr txBox="1">
            <a:spLocks/>
          </p:cNvSpPr>
          <p:nvPr/>
        </p:nvSpPr>
        <p:spPr>
          <a:xfrm>
            <a:off x="1272707" y="2284370"/>
            <a:ext cx="10391775" cy="1565360"/>
          </a:xfrm>
          <a:prstGeom prst="rect">
            <a:avLst/>
          </a:prstGeom>
          <a:solidFill>
            <a:srgbClr val="00B050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rgbClr val="002060"/>
                </a:solidFill>
              </a:rPr>
              <a:t>We say  </a:t>
            </a:r>
            <a:r>
              <a:rPr lang="en-US" sz="4800" b="1" i="1" dirty="0">
                <a:solidFill>
                  <a:schemeClr val="bg1"/>
                </a:solidFill>
              </a:rPr>
              <a:t>the 11</a:t>
            </a:r>
            <a:r>
              <a:rPr lang="en-US" sz="4800" b="1" i="1" baseline="30000" dirty="0">
                <a:solidFill>
                  <a:schemeClr val="bg1"/>
                </a:solidFill>
              </a:rPr>
              <a:t>th</a:t>
            </a:r>
            <a:r>
              <a:rPr lang="en-US" sz="4800" b="1" i="1" dirty="0">
                <a:solidFill>
                  <a:schemeClr val="bg1"/>
                </a:solidFill>
              </a:rPr>
              <a:t> of June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2800" b="1" dirty="0">
                <a:solidFill>
                  <a:srgbClr val="002060"/>
                </a:solidFill>
              </a:rPr>
              <a:t>But we write  </a:t>
            </a:r>
            <a:r>
              <a:rPr lang="en-US" sz="4800" b="1" i="1" dirty="0">
                <a:solidFill>
                  <a:schemeClr val="bg1"/>
                </a:solidFill>
              </a:rPr>
              <a:t>11</a:t>
            </a:r>
            <a:r>
              <a:rPr lang="en-US" sz="4800" b="1" i="1" baseline="30000" dirty="0">
                <a:solidFill>
                  <a:schemeClr val="bg1"/>
                </a:solidFill>
              </a:rPr>
              <a:t>th</a:t>
            </a:r>
            <a:r>
              <a:rPr lang="en-US" sz="4800" b="1" i="1" dirty="0">
                <a:solidFill>
                  <a:schemeClr val="bg1"/>
                </a:solidFill>
              </a:rPr>
              <a:t> June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  <a:endParaRPr lang="th-TH" sz="4000" b="1" dirty="0">
              <a:solidFill>
                <a:schemeClr val="bg1"/>
              </a:solidFill>
            </a:endParaRPr>
          </a:p>
        </p:txBody>
      </p:sp>
      <p:sp>
        <p:nvSpPr>
          <p:cNvPr id="16" name="ชื่อเรื่อง 1">
            <a:extLst>
              <a:ext uri="{FF2B5EF4-FFF2-40B4-BE49-F238E27FC236}">
                <a16:creationId xmlns:a16="http://schemas.microsoft.com/office/drawing/2014/main" id="{F7383C41-B045-4727-93B9-4F3BA9F988BF}"/>
              </a:ext>
            </a:extLst>
          </p:cNvPr>
          <p:cNvSpPr txBox="1">
            <a:spLocks/>
          </p:cNvSpPr>
          <p:nvPr/>
        </p:nvSpPr>
        <p:spPr>
          <a:xfrm>
            <a:off x="1040466" y="4201903"/>
            <a:ext cx="8789334" cy="593809"/>
          </a:xfrm>
          <a:prstGeom prst="rect">
            <a:avLst/>
          </a:prstGeom>
          <a:solidFill>
            <a:srgbClr val="FED4F9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d. Ask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“When’s your birthday?”</a:t>
            </a:r>
            <a:endParaRPr lang="th-TH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ชื่อเรื่อง 1">
            <a:extLst>
              <a:ext uri="{FF2B5EF4-FFF2-40B4-BE49-F238E27FC236}">
                <a16:creationId xmlns:a16="http://schemas.microsoft.com/office/drawing/2014/main" id="{26255872-C812-4EED-8163-37CBAD005940}"/>
              </a:ext>
            </a:extLst>
          </p:cNvPr>
          <p:cNvSpPr txBox="1">
            <a:spLocks/>
          </p:cNvSpPr>
          <p:nvPr/>
        </p:nvSpPr>
        <p:spPr>
          <a:xfrm>
            <a:off x="1272707" y="5009321"/>
            <a:ext cx="8557094" cy="1115254"/>
          </a:xfrm>
          <a:prstGeom prst="rect">
            <a:avLst/>
          </a:prstGeom>
          <a:solidFill>
            <a:srgbClr val="00B050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b="1" dirty="0">
                <a:solidFill>
                  <a:schemeClr val="bg1"/>
                </a:solidFill>
              </a:rPr>
              <a:t>My birthday is </a:t>
            </a:r>
            <a:r>
              <a:rPr lang="en-US" sz="4000" b="1" i="1" dirty="0">
                <a:solidFill>
                  <a:srgbClr val="002060"/>
                </a:solidFill>
              </a:rPr>
              <a:t>16</a:t>
            </a:r>
            <a:r>
              <a:rPr lang="en-US" sz="4000" b="1" i="1" baseline="30000" dirty="0">
                <a:solidFill>
                  <a:srgbClr val="002060"/>
                </a:solidFill>
              </a:rPr>
              <a:t>th</a:t>
            </a:r>
            <a:r>
              <a:rPr lang="en-US" sz="4000" b="1" i="1" dirty="0">
                <a:solidFill>
                  <a:srgbClr val="002060"/>
                </a:solidFill>
              </a:rPr>
              <a:t> October. </a:t>
            </a:r>
            <a:r>
              <a:rPr lang="en-US" sz="4000" b="1" i="1" dirty="0">
                <a:solidFill>
                  <a:schemeClr val="bg1"/>
                </a:solidFill>
              </a:rPr>
              <a:t>And you?</a:t>
            </a:r>
            <a:endParaRPr lang="th-TH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0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ตัวแทนข้อความ 2">
            <a:extLst>
              <a:ext uri="{FF2B5EF4-FFF2-40B4-BE49-F238E27FC236}">
                <a16:creationId xmlns:a16="http://schemas.microsoft.com/office/drawing/2014/main" id="{276F555C-6EAD-4C9D-93C7-839C1BED62F7}"/>
              </a:ext>
            </a:extLst>
          </p:cNvPr>
          <p:cNvSpPr txBox="1">
            <a:spLocks/>
          </p:cNvSpPr>
          <p:nvPr/>
        </p:nvSpPr>
        <p:spPr>
          <a:xfrm>
            <a:off x="2095826" y="264461"/>
            <a:ext cx="8353424" cy="895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solidFill>
                  <a:srgbClr val="0000FF"/>
                </a:solidFill>
              </a:rPr>
              <a:t>Listening and Speaking</a:t>
            </a:r>
            <a:endParaRPr lang="th-TH" sz="5400" b="1" dirty="0">
              <a:solidFill>
                <a:srgbClr val="00B050"/>
              </a:solidFill>
            </a:endParaRP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5250ADE-AC62-452E-8195-486FFDBCB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25" y="1322298"/>
            <a:ext cx="11715750" cy="592228"/>
          </a:xfrm>
          <a:solidFill>
            <a:schemeClr val="accent1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sz="5700" dirty="0">
                <a:solidFill>
                  <a:schemeClr val="bg1"/>
                </a:solidFill>
              </a:rPr>
              <a:t>8 a. Look at the table. Fill in what you know already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th-TH" dirty="0">
              <a:solidFill>
                <a:schemeClr val="bg1"/>
              </a:solidFill>
            </a:endParaRP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A47BA8FF-11A3-43BF-A049-BF57BA2FC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93418"/>
              </p:ext>
            </p:extLst>
          </p:nvPr>
        </p:nvGraphicFramePr>
        <p:xfrm>
          <a:off x="1417636" y="2047879"/>
          <a:ext cx="10050462" cy="475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154">
                  <a:extLst>
                    <a:ext uri="{9D8B030D-6E8A-4147-A177-3AD203B41FA5}">
                      <a16:colId xmlns:a16="http://schemas.microsoft.com/office/drawing/2014/main" val="851927126"/>
                    </a:ext>
                  </a:extLst>
                </a:gridCol>
                <a:gridCol w="3350154">
                  <a:extLst>
                    <a:ext uri="{9D8B030D-6E8A-4147-A177-3AD203B41FA5}">
                      <a16:colId xmlns:a16="http://schemas.microsoft.com/office/drawing/2014/main" val="438976710"/>
                    </a:ext>
                  </a:extLst>
                </a:gridCol>
                <a:gridCol w="3350154">
                  <a:extLst>
                    <a:ext uri="{9D8B030D-6E8A-4147-A177-3AD203B41FA5}">
                      <a16:colId xmlns:a16="http://schemas.microsoft.com/office/drawing/2014/main" val="467184623"/>
                    </a:ext>
                  </a:extLst>
                </a:gridCol>
              </a:tblGrid>
              <a:tr h="575225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Lily</a:t>
                      </a:r>
                      <a:endParaRPr lang="th-TH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Jed</a:t>
                      </a:r>
                      <a:endParaRPr lang="th-TH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61684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Hometown 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4599804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Age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529223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Birthday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079974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Brothers/Sisters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842935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Grandparents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116427"/>
                  </a:ext>
                </a:extLst>
              </a:tr>
              <a:tr h="61397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Favourite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 hobbies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169119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Favourite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 sports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54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8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5250ADE-AC62-452E-8195-486FFDBCB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75" y="161486"/>
            <a:ext cx="11715750" cy="592228"/>
          </a:xfrm>
          <a:solidFill>
            <a:schemeClr val="accent1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l"/>
            <a:r>
              <a:rPr lang="en-US" sz="5700" dirty="0">
                <a:solidFill>
                  <a:schemeClr val="bg1"/>
                </a:solidFill>
              </a:rPr>
              <a:t>8 b. Listen to Lily and Jed’s conversation. Complete the table.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th-TH" dirty="0">
              <a:solidFill>
                <a:schemeClr val="bg1"/>
              </a:solidFill>
            </a:endParaRP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A47BA8FF-11A3-43BF-A049-BF57BA2FC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673677"/>
              </p:ext>
            </p:extLst>
          </p:nvPr>
        </p:nvGraphicFramePr>
        <p:xfrm>
          <a:off x="433985" y="857250"/>
          <a:ext cx="11110317" cy="478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795">
                  <a:extLst>
                    <a:ext uri="{9D8B030D-6E8A-4147-A177-3AD203B41FA5}">
                      <a16:colId xmlns:a16="http://schemas.microsoft.com/office/drawing/2014/main" val="851927126"/>
                    </a:ext>
                  </a:extLst>
                </a:gridCol>
                <a:gridCol w="4084761">
                  <a:extLst>
                    <a:ext uri="{9D8B030D-6E8A-4147-A177-3AD203B41FA5}">
                      <a16:colId xmlns:a16="http://schemas.microsoft.com/office/drawing/2014/main" val="438976710"/>
                    </a:ext>
                  </a:extLst>
                </a:gridCol>
                <a:gridCol w="4084761">
                  <a:extLst>
                    <a:ext uri="{9D8B030D-6E8A-4147-A177-3AD203B41FA5}">
                      <a16:colId xmlns:a16="http://schemas.microsoft.com/office/drawing/2014/main" val="467184623"/>
                    </a:ext>
                  </a:extLst>
                </a:gridCol>
              </a:tblGrid>
              <a:tr h="670786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Lily</a:t>
                      </a:r>
                      <a:endParaRPr lang="th-TH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Jed</a:t>
                      </a:r>
                      <a:endParaRPr lang="th-TH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61684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Hometown 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4599804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Age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529223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Birthday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079974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Brothers/Sisters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842935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Grandparents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116427"/>
                  </a:ext>
                </a:extLst>
              </a:tr>
              <a:tr h="61423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Favourite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 hobbies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169119"/>
                  </a:ext>
                </a:extLst>
              </a:tr>
              <a:tr h="5834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Favourite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 sports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54722"/>
                  </a:ext>
                </a:extLst>
              </a:tr>
            </a:tbl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70000C40-7B4D-4044-9E19-AD3307239FFD}"/>
              </a:ext>
            </a:extLst>
          </p:cNvPr>
          <p:cNvSpPr txBox="1"/>
          <p:nvPr/>
        </p:nvSpPr>
        <p:spPr>
          <a:xfrm>
            <a:off x="8085929" y="2735276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8ADCC9C-97C1-4DC6-B023-E7E015B34101}"/>
              </a:ext>
            </a:extLst>
          </p:cNvPr>
          <p:cNvSpPr txBox="1"/>
          <p:nvPr/>
        </p:nvSpPr>
        <p:spPr>
          <a:xfrm>
            <a:off x="3886199" y="3957591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grandparents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3EA456FB-5841-42A0-8A97-47EFC43C0020}"/>
              </a:ext>
            </a:extLst>
          </p:cNvPr>
          <p:cNvSpPr txBox="1"/>
          <p:nvPr/>
        </p:nvSpPr>
        <p:spPr>
          <a:xfrm>
            <a:off x="3886202" y="1593666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Oxford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33777D6-6A32-4967-A09B-D2B082992673}"/>
              </a:ext>
            </a:extLst>
          </p:cNvPr>
          <p:cNvSpPr txBox="1"/>
          <p:nvPr/>
        </p:nvSpPr>
        <p:spPr>
          <a:xfrm>
            <a:off x="3886200" y="5140315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Gymnastics, squash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F110BDE-0A35-45E4-A018-2CD5FEE76941}"/>
              </a:ext>
            </a:extLst>
          </p:cNvPr>
          <p:cNvSpPr txBox="1"/>
          <p:nvPr/>
        </p:nvSpPr>
        <p:spPr>
          <a:xfrm>
            <a:off x="7596782" y="4412478"/>
            <a:ext cx="416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Playing and watching sports, camping, films, video games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4D3E0AD-5370-4A47-9FEC-8A472C442D56}"/>
              </a:ext>
            </a:extLst>
          </p:cNvPr>
          <p:cNvSpPr txBox="1"/>
          <p:nvPr/>
        </p:nvSpPr>
        <p:spPr>
          <a:xfrm>
            <a:off x="3909219" y="2168217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14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DF20AD4E-8E01-4184-801D-46D669B70BB1}"/>
              </a:ext>
            </a:extLst>
          </p:cNvPr>
          <p:cNvSpPr txBox="1"/>
          <p:nvPr/>
        </p:nvSpPr>
        <p:spPr>
          <a:xfrm>
            <a:off x="8085929" y="3879446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grandma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39B4C086-07A5-40F2-AA8F-ED2A20F0D164}"/>
              </a:ext>
            </a:extLst>
          </p:cNvPr>
          <p:cNvSpPr txBox="1"/>
          <p:nvPr/>
        </p:nvSpPr>
        <p:spPr>
          <a:xfrm>
            <a:off x="8100217" y="3327150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 siblings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3585F418-894B-47CF-B922-CA4EB1BEBAAA}"/>
              </a:ext>
            </a:extLst>
          </p:cNvPr>
          <p:cNvSpPr txBox="1"/>
          <p:nvPr/>
        </p:nvSpPr>
        <p:spPr>
          <a:xfrm>
            <a:off x="8029576" y="2722532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22</a:t>
            </a:r>
            <a:r>
              <a:rPr lang="en-US" sz="2400" baseline="30000" dirty="0">
                <a:solidFill>
                  <a:srgbClr val="FF0000"/>
                </a:solidFill>
              </a:rPr>
              <a:t>nd</a:t>
            </a:r>
            <a:r>
              <a:rPr lang="en-US" sz="2400" dirty="0">
                <a:solidFill>
                  <a:srgbClr val="FF0000"/>
                </a:solidFill>
              </a:rPr>
              <a:t> April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4ADA30FE-1029-42D9-B5C6-327ED45FE9FC}"/>
              </a:ext>
            </a:extLst>
          </p:cNvPr>
          <p:cNvSpPr txBox="1"/>
          <p:nvPr/>
        </p:nvSpPr>
        <p:spPr>
          <a:xfrm>
            <a:off x="7977189" y="1543376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Mornington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3D7170A4-FA3F-4191-9E71-FC46D879BCE3}"/>
              </a:ext>
            </a:extLst>
          </p:cNvPr>
          <p:cNvSpPr txBox="1"/>
          <p:nvPr/>
        </p:nvSpPr>
        <p:spPr>
          <a:xfrm>
            <a:off x="7977188" y="2108210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14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A23EFE70-F7D6-4474-8C6C-BE2BA9093ECF}"/>
              </a:ext>
            </a:extLst>
          </p:cNvPr>
          <p:cNvSpPr txBox="1"/>
          <p:nvPr/>
        </p:nvSpPr>
        <p:spPr>
          <a:xfrm>
            <a:off x="3886202" y="2821531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rd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Apil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7DC2BE1C-E977-4789-B944-D1966DF559EF}"/>
              </a:ext>
            </a:extLst>
          </p:cNvPr>
          <p:cNvSpPr txBox="1"/>
          <p:nvPr/>
        </p:nvSpPr>
        <p:spPr>
          <a:xfrm>
            <a:off x="3886199" y="3355842"/>
            <a:ext cx="300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Tom (9)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71236BEA-F0DA-4C2B-9DBA-DEF293876793}"/>
              </a:ext>
            </a:extLst>
          </p:cNvPr>
          <p:cNvSpPr txBox="1"/>
          <p:nvPr/>
        </p:nvSpPr>
        <p:spPr>
          <a:xfrm>
            <a:off x="7828754" y="5199291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Surfing, football, swimming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21380C49-E637-4DCE-9E08-415AEE2572EA}"/>
              </a:ext>
            </a:extLst>
          </p:cNvPr>
          <p:cNvSpPr txBox="1"/>
          <p:nvPr/>
        </p:nvSpPr>
        <p:spPr>
          <a:xfrm>
            <a:off x="3623468" y="4547565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Reading,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making cakes, films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70923969-86F5-473D-BC50-CA9D815B81DB}"/>
              </a:ext>
            </a:extLst>
          </p:cNvPr>
          <p:cNvSpPr txBox="1">
            <a:spLocks/>
          </p:cNvSpPr>
          <p:nvPr/>
        </p:nvSpPr>
        <p:spPr>
          <a:xfrm>
            <a:off x="1320332" y="1970045"/>
            <a:ext cx="10391775" cy="1565360"/>
          </a:xfrm>
          <a:prstGeom prst="rect">
            <a:avLst/>
          </a:prstGeom>
          <a:solidFill>
            <a:srgbClr val="00B050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>
                <a:solidFill>
                  <a:schemeClr val="bg1"/>
                </a:solidFill>
              </a:rPr>
              <a:t>See you next time. Good-bye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6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ข้อความ 2">
            <a:extLst>
              <a:ext uri="{FF2B5EF4-FFF2-40B4-BE49-F238E27FC236}">
                <a16:creationId xmlns:a16="http://schemas.microsoft.com/office/drawing/2014/main" id="{956B915E-2913-476A-BA5A-3ACB08766A2C}"/>
              </a:ext>
            </a:extLst>
          </p:cNvPr>
          <p:cNvSpPr txBox="1">
            <a:spLocks/>
          </p:cNvSpPr>
          <p:nvPr/>
        </p:nvSpPr>
        <p:spPr>
          <a:xfrm>
            <a:off x="3733800" y="114300"/>
            <a:ext cx="5048250" cy="1118907"/>
          </a:xfrm>
          <a:prstGeom prst="rect">
            <a:avLst/>
          </a:prstGeom>
          <a:solidFill>
            <a:srgbClr val="FED4F9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>
                <a:solidFill>
                  <a:srgbClr val="0070C0"/>
                </a:solidFill>
              </a:rPr>
              <a:t>Neighbours</a:t>
            </a:r>
            <a:r>
              <a:rPr lang="en-US" sz="3600" b="1" dirty="0">
                <a:solidFill>
                  <a:srgbClr val="0070C0"/>
                </a:solidFill>
              </a:rPr>
              <a:t> P.7</a:t>
            </a:r>
            <a:endParaRPr lang="th-TH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ตาราง 8">
            <a:extLst>
              <a:ext uri="{FF2B5EF4-FFF2-40B4-BE49-F238E27FC236}">
                <a16:creationId xmlns:a16="http://schemas.microsoft.com/office/drawing/2014/main" id="{5E39DADC-6935-4312-86A5-BA9CE90B9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95727"/>
              </p:ext>
            </p:extLst>
          </p:nvPr>
        </p:nvGraphicFramePr>
        <p:xfrm>
          <a:off x="781050" y="1335616"/>
          <a:ext cx="11115675" cy="5133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6725">
                  <a:extLst>
                    <a:ext uri="{9D8B030D-6E8A-4147-A177-3AD203B41FA5}">
                      <a16:colId xmlns:a16="http://schemas.microsoft.com/office/drawing/2014/main" val="2137812343"/>
                    </a:ext>
                  </a:extLst>
                </a:gridCol>
                <a:gridCol w="6838950">
                  <a:extLst>
                    <a:ext uri="{9D8B030D-6E8A-4147-A177-3AD203B41FA5}">
                      <a16:colId xmlns:a16="http://schemas.microsoft.com/office/drawing/2014/main" val="1640356742"/>
                    </a:ext>
                  </a:extLst>
                </a:gridCol>
              </a:tblGrid>
              <a:tr h="1283282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rgbClr val="0000FF"/>
                          </a:solidFill>
                        </a:rPr>
                        <a:t>1.What is his name?</a:t>
                      </a:r>
                      <a:endParaRPr lang="th-TH" sz="32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rgbClr val="0000FF"/>
                          </a:solidFill>
                        </a:rPr>
                        <a:t>5. Has he got any brothers or sisters?</a:t>
                      </a:r>
                      <a:endParaRPr lang="th-TH" sz="32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35314"/>
                  </a:ext>
                </a:extLst>
              </a:tr>
              <a:tr h="1283282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2. Where is he from?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6. Has he got any grandparents?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650403"/>
                  </a:ext>
                </a:extLst>
              </a:tr>
              <a:tr h="1283282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3. How old is he?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7. What  does he like doing?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03054"/>
                  </a:ext>
                </a:extLst>
              </a:tr>
              <a:tr h="1283282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4. When’s his birthday?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00FF"/>
                          </a:solidFill>
                        </a:rPr>
                        <a:t>8. What sports can he do?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0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หลื่อมซ้อน">
  <a:themeElements>
    <a:clrScheme name="เหลื่อมซ้อน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เหลื่อมซ้อน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ื่อมซ้อ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TM03457496[[fn=เหลื่อมซ้อน]]</Template>
  <TotalTime>1425</TotalTime>
  <Words>238</Words>
  <Application>Microsoft Office PowerPoint</Application>
  <PresentationFormat>แบบจอกว้าง</PresentationFormat>
  <Paragraphs>56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3</vt:lpstr>
      <vt:lpstr>เหลื่อมซ้อน</vt:lpstr>
      <vt:lpstr>Welcome to English 5 (Eng23101)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 5 (Eng23101)</dc:title>
  <dc:creator>User</dc:creator>
  <cp:lastModifiedBy>User</cp:lastModifiedBy>
  <cp:revision>161</cp:revision>
  <dcterms:created xsi:type="dcterms:W3CDTF">2020-05-18T04:28:24Z</dcterms:created>
  <dcterms:modified xsi:type="dcterms:W3CDTF">2020-06-05T06:32:29Z</dcterms:modified>
</cp:coreProperties>
</file>