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D713CE"/>
    <a:srgbClr val="0000FF"/>
    <a:srgbClr val="F9A7F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8BC1-0C9A-497B-8DB5-76740B03D56B}" type="datetimeFigureOut">
              <a:rPr lang="th-TH" smtClean="0"/>
              <a:t>27/05/63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A1EE-CFAA-472E-AF11-ACBBCCAD16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781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8BC1-0C9A-497B-8DB5-76740B03D56B}" type="datetimeFigureOut">
              <a:rPr lang="th-TH" smtClean="0"/>
              <a:t>27/05/63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A1EE-CFAA-472E-AF11-ACBBCCAD16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706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8BC1-0C9A-497B-8DB5-76740B03D56B}" type="datetimeFigureOut">
              <a:rPr lang="th-TH" smtClean="0"/>
              <a:t>27/05/63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A1EE-CFAA-472E-AF11-ACBBCCAD16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6635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8BC1-0C9A-497B-8DB5-76740B03D56B}" type="datetimeFigureOut">
              <a:rPr lang="th-TH" smtClean="0"/>
              <a:t>27/05/63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A1EE-CFAA-472E-AF11-ACBBCCAD16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2551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8BC1-0C9A-497B-8DB5-76740B03D56B}" type="datetimeFigureOut">
              <a:rPr lang="th-TH" smtClean="0"/>
              <a:t>27/05/63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A1EE-CFAA-472E-AF11-ACBBCCAD16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6198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8BC1-0C9A-497B-8DB5-76740B03D56B}" type="datetimeFigureOut">
              <a:rPr lang="th-TH" smtClean="0"/>
              <a:t>27/05/63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A1EE-CFAA-472E-AF11-ACBBCCAD16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9507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8BC1-0C9A-497B-8DB5-76740B03D56B}" type="datetimeFigureOut">
              <a:rPr lang="th-TH" smtClean="0"/>
              <a:t>27/05/63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A1EE-CFAA-472E-AF11-ACBBCCAD16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3117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8BC1-0C9A-497B-8DB5-76740B03D56B}" type="datetimeFigureOut">
              <a:rPr lang="th-TH" smtClean="0"/>
              <a:t>27/05/63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A1EE-CFAA-472E-AF11-ACBBCCAD16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0267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8BC1-0C9A-497B-8DB5-76740B03D56B}" type="datetimeFigureOut">
              <a:rPr lang="th-TH" smtClean="0"/>
              <a:t>27/05/63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A1EE-CFAA-472E-AF11-ACBBCCAD16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9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8BC1-0C9A-497B-8DB5-76740B03D56B}" type="datetimeFigureOut">
              <a:rPr lang="th-TH" smtClean="0"/>
              <a:t>27/05/63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17FA1EE-CFAA-472E-AF11-ACBBCCAD16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68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8BC1-0C9A-497B-8DB5-76740B03D56B}" type="datetimeFigureOut">
              <a:rPr lang="th-TH" smtClean="0"/>
              <a:t>27/05/63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A1EE-CFAA-472E-AF11-ACBBCCAD16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5727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8BC1-0C9A-497B-8DB5-76740B03D56B}" type="datetimeFigureOut">
              <a:rPr lang="th-TH" smtClean="0"/>
              <a:t>27/05/63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A1EE-CFAA-472E-AF11-ACBBCCAD16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8366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8BC1-0C9A-497B-8DB5-76740B03D56B}" type="datetimeFigureOut">
              <a:rPr lang="th-TH" smtClean="0"/>
              <a:t>27/05/63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A1EE-CFAA-472E-AF11-ACBBCCAD16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1142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8BC1-0C9A-497B-8DB5-76740B03D56B}" type="datetimeFigureOut">
              <a:rPr lang="th-TH" smtClean="0"/>
              <a:t>27/05/63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A1EE-CFAA-472E-AF11-ACBBCCAD16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128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8BC1-0C9A-497B-8DB5-76740B03D56B}" type="datetimeFigureOut">
              <a:rPr lang="th-TH" smtClean="0"/>
              <a:t>27/05/63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A1EE-CFAA-472E-AF11-ACBBCCAD16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732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8BC1-0C9A-497B-8DB5-76740B03D56B}" type="datetimeFigureOut">
              <a:rPr lang="th-TH" smtClean="0"/>
              <a:t>27/05/63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A1EE-CFAA-472E-AF11-ACBBCCAD16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611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8BC1-0C9A-497B-8DB5-76740B03D56B}" type="datetimeFigureOut">
              <a:rPr lang="th-TH" smtClean="0"/>
              <a:t>27/05/63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A1EE-CFAA-472E-AF11-ACBBCCAD16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7277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568BC1-0C9A-497B-8DB5-76740B03D56B}" type="datetimeFigureOut">
              <a:rPr lang="th-TH" smtClean="0"/>
              <a:t>27/05/63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7FA1EE-CFAA-472E-AF11-ACBBCCAD16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953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A3E07BE-736B-4662-9DEE-A2CDA0316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4906" y="321537"/>
            <a:ext cx="7766936" cy="164630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Welcome to English 5 (Eng23101)</a:t>
            </a:r>
            <a:endParaRPr lang="th-TH" b="1" dirty="0">
              <a:solidFill>
                <a:srgbClr val="0000FF"/>
              </a:solidFill>
            </a:endParaRP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915CC888-BC8D-4829-B241-018D14766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3796" y="2152981"/>
            <a:ext cx="7766936" cy="109689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Teacher</a:t>
            </a:r>
          </a:p>
          <a:p>
            <a:pPr algn="ctr"/>
            <a:r>
              <a:rPr lang="en-US" sz="3600" b="1" dirty="0" err="1">
                <a:solidFill>
                  <a:srgbClr val="00B0F0"/>
                </a:solidFill>
              </a:rPr>
              <a:t>Dr.Phuwitch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Ngiwline</a:t>
            </a:r>
            <a:endParaRPr lang="th-TH" sz="3600" b="1" dirty="0">
              <a:solidFill>
                <a:srgbClr val="00B0F0"/>
              </a:solidFill>
            </a:endParaRPr>
          </a:p>
        </p:txBody>
      </p:sp>
      <p:sp>
        <p:nvSpPr>
          <p:cNvPr id="4" name="ชื่อเรื่องรอง 2">
            <a:extLst>
              <a:ext uri="{FF2B5EF4-FFF2-40B4-BE49-F238E27FC236}">
                <a16:creationId xmlns:a16="http://schemas.microsoft.com/office/drawing/2014/main" id="{0DD285F9-3EB8-4846-9FA7-46F21E038D59}"/>
              </a:ext>
            </a:extLst>
          </p:cNvPr>
          <p:cNvSpPr txBox="1">
            <a:spLocks/>
          </p:cNvSpPr>
          <p:nvPr/>
        </p:nvSpPr>
        <p:spPr>
          <a:xfrm>
            <a:off x="3424906" y="3706906"/>
            <a:ext cx="7766936" cy="1096899"/>
          </a:xfrm>
          <a:prstGeom prst="rect">
            <a:avLst/>
          </a:prstGeom>
          <a:solidFill>
            <a:srgbClr val="F9A7F3"/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0070C0"/>
                </a:solidFill>
              </a:rPr>
              <a:t>Term 1/2020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Demonstration School of SD-SSRU </a:t>
            </a:r>
            <a:endParaRPr lang="th-TH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441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13FFE041-B92A-49D8-8DA6-7E384F80F2A4}"/>
              </a:ext>
            </a:extLst>
          </p:cNvPr>
          <p:cNvSpPr txBox="1"/>
          <p:nvPr/>
        </p:nvSpPr>
        <p:spPr>
          <a:xfrm>
            <a:off x="0" y="0"/>
            <a:ext cx="12192000" cy="16961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900"/>
              </a:spcAft>
            </a:pPr>
            <a:r>
              <a:rPr lang="en-US" sz="60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Modal Verb</a:t>
            </a:r>
            <a:endParaRPr lang="en-US" sz="36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ctr">
              <a:lnSpc>
                <a:spcPct val="107000"/>
              </a:lnSpc>
              <a:spcAft>
                <a:spcPts val="900"/>
              </a:spcAft>
            </a:pPr>
            <a:r>
              <a:rPr lang="en-US" sz="32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Can/can’t</a:t>
            </a:r>
            <a:endParaRPr lang="en-US" sz="16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A0BCCEB3-437F-4721-881F-46AC35EB51AA}"/>
              </a:ext>
            </a:extLst>
          </p:cNvPr>
          <p:cNvSpPr txBox="1"/>
          <p:nvPr/>
        </p:nvSpPr>
        <p:spPr>
          <a:xfrm>
            <a:off x="1514475" y="2105025"/>
            <a:ext cx="91440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three main uses of </a:t>
            </a:r>
            <a:r>
              <a:rPr lang="en-US" sz="36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Can</a:t>
            </a:r>
            <a:r>
              <a:rPr lang="en-US" sz="36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are: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36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1. ability </a:t>
            </a:r>
          </a:p>
          <a:p>
            <a:r>
              <a:rPr lang="en-US" sz="36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2. possibility </a:t>
            </a:r>
          </a:p>
          <a:p>
            <a:r>
              <a:rPr lang="en-US" sz="36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3. permission.</a:t>
            </a:r>
            <a:endParaRPr lang="th-TH" sz="3600" dirty="0">
              <a:solidFill>
                <a:srgbClr val="0000FF"/>
              </a:solidFill>
            </a:endParaRPr>
          </a:p>
        </p:txBody>
      </p:sp>
      <p:pic>
        <p:nvPicPr>
          <p:cNvPr id="1026" name="Picture 2" descr="รูปการ์ตูน ตัวการ์ตูนไดโนเสาร์ตัวน้อย เวอร์ชั่นน่ารักๆการ์ตูนมุ้ง ...">
            <a:extLst>
              <a:ext uri="{FF2B5EF4-FFF2-40B4-BE49-F238E27FC236}">
                <a16:creationId xmlns:a16="http://schemas.microsoft.com/office/drawing/2014/main" id="{61D6136A-F22B-4F8A-9957-81D9D06B8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6" y="1696105"/>
            <a:ext cx="4829174" cy="721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73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96DD3643-84C4-47C6-A451-7960A26843A8}"/>
              </a:ext>
            </a:extLst>
          </p:cNvPr>
          <p:cNvSpPr txBox="1"/>
          <p:nvPr/>
        </p:nvSpPr>
        <p:spPr>
          <a:xfrm>
            <a:off x="1381125" y="371475"/>
            <a:ext cx="9667875" cy="1364541"/>
          </a:xfrm>
          <a:prstGeom prst="rect">
            <a:avLst/>
          </a:prstGeom>
          <a:solidFill>
            <a:srgbClr val="66FF33"/>
          </a:solidFill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9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Can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is the same for all subjects. We don't add an 'S' in the third person (like other verbs)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	The verb that comes after 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Can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is in the infinitive without 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to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: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FE6C59AB-C4CE-4706-A373-953F7F180451}"/>
              </a:ext>
            </a:extLst>
          </p:cNvPr>
          <p:cNvSpPr txBox="1"/>
          <p:nvPr/>
        </p:nvSpPr>
        <p:spPr>
          <a:xfrm>
            <a:off x="2133598" y="2346158"/>
            <a:ext cx="8267701" cy="85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I</a:t>
            </a:r>
            <a:r>
              <a:rPr lang="en-US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can</a:t>
            </a:r>
            <a:r>
              <a:rPr lang="en-US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r>
              <a:rPr lang="en-US" sz="2400" i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speak</a:t>
            </a:r>
            <a:r>
              <a:rPr lang="en-US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Spanish. (= it is possible for me to speak Spanish = I have the ability to speak Spanish)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322ECBFE-8DB0-439F-BADF-7AE6D3A461C6}"/>
              </a:ext>
            </a:extLst>
          </p:cNvPr>
          <p:cNvSpPr txBox="1"/>
          <p:nvPr/>
        </p:nvSpPr>
        <p:spPr>
          <a:xfrm>
            <a:off x="2133598" y="3429000"/>
            <a:ext cx="4352924" cy="45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He 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can</a:t>
            </a:r>
            <a:r>
              <a:rPr lang="en-US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r>
              <a:rPr lang="en-US" sz="2400" i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swim</a:t>
            </a:r>
            <a:r>
              <a:rPr lang="en-US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well.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B4BB57E6-24EB-48AC-A28E-85342220399D}"/>
              </a:ext>
            </a:extLst>
          </p:cNvPr>
          <p:cNvSpPr txBox="1"/>
          <p:nvPr/>
        </p:nvSpPr>
        <p:spPr>
          <a:xfrm>
            <a:off x="2133598" y="4253288"/>
            <a:ext cx="6858001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We 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can</a:t>
            </a:r>
            <a:r>
              <a:rPr lang="en-US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r>
              <a:rPr lang="en-US" sz="2400" i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see</a:t>
            </a:r>
            <a:r>
              <a:rPr lang="en-US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our </a:t>
            </a:r>
            <a:r>
              <a:rPr lang="en-US" sz="240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neighbour</a:t>
            </a:r>
            <a:r>
              <a:rPr lang="en-US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in the garden.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3C362C76-A2E2-4B20-A19A-F5CED8C878C9}"/>
              </a:ext>
            </a:extLst>
          </p:cNvPr>
          <p:cNvSpPr txBox="1"/>
          <p:nvPr/>
        </p:nvSpPr>
        <p:spPr>
          <a:xfrm>
            <a:off x="2133598" y="4954952"/>
            <a:ext cx="6096000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They </a:t>
            </a:r>
            <a:r>
              <a:rPr lang="en-US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can</a:t>
            </a:r>
            <a:r>
              <a:rPr lang="en-US" sz="2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r>
              <a:rPr lang="en-US" sz="2800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play</a:t>
            </a:r>
            <a:r>
              <a:rPr lang="en-US" sz="2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the guitar.</a:t>
            </a:r>
          </a:p>
        </p:txBody>
      </p:sp>
      <p:pic>
        <p:nvPicPr>
          <p:cNvPr id="2050" name="Picture 2" descr="รูป การ์ตูน การ์ตูน น่า รัก ๆ, HD Png Download , Transparent Png ...">
            <a:extLst>
              <a:ext uri="{FF2B5EF4-FFF2-40B4-BE49-F238E27FC236}">
                <a16:creationId xmlns:a16="http://schemas.microsoft.com/office/drawing/2014/main" id="{E1172640-002D-435D-BC46-FC773D623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000" y="2281529"/>
            <a:ext cx="3346193" cy="275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88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6C02CEF1-CD69-4A15-9707-5FD0781F0470}"/>
              </a:ext>
            </a:extLst>
          </p:cNvPr>
          <p:cNvSpPr txBox="1"/>
          <p:nvPr/>
        </p:nvSpPr>
        <p:spPr>
          <a:xfrm>
            <a:off x="1304924" y="811028"/>
            <a:ext cx="10048875" cy="2068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Negative:</a:t>
            </a:r>
            <a:endParaRPr lang="en-US" sz="20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To form the negative we add "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not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" after 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can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to form one word: 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cannot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endParaRPr lang="en-US" sz="28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	We can also contract the negative to form 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can't.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(can't = cannot)</a:t>
            </a:r>
            <a:endParaRPr lang="en-US" sz="28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254E3329-2783-4F09-97F4-D48F1737E586}"/>
              </a:ext>
            </a:extLst>
          </p:cNvPr>
          <p:cNvSpPr txBox="1"/>
          <p:nvPr/>
        </p:nvSpPr>
        <p:spPr>
          <a:xfrm>
            <a:off x="2438400" y="3429000"/>
            <a:ext cx="8591550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I </a:t>
            </a:r>
            <a:r>
              <a:rPr lang="en-US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cannot</a:t>
            </a:r>
            <a:r>
              <a:rPr lang="en-US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r>
              <a:rPr lang="en-US" sz="2400" i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play </a:t>
            </a:r>
            <a:r>
              <a:rPr lang="en-US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the piano. We </a:t>
            </a:r>
            <a:r>
              <a:rPr lang="en-US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can't</a:t>
            </a:r>
            <a:r>
              <a:rPr lang="en-US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r>
              <a:rPr lang="en-US" sz="2400" i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go</a:t>
            </a:r>
            <a:r>
              <a:rPr lang="en-US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to the cinema tonight</a:t>
            </a:r>
            <a:r>
              <a:rPr lang="en-US" sz="18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endParaRPr lang="en-US" sz="20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462ED5DE-2FA1-49BC-A93F-EA742E82DF22}"/>
              </a:ext>
            </a:extLst>
          </p:cNvPr>
          <p:cNvSpPr txBox="1"/>
          <p:nvPr/>
        </p:nvSpPr>
        <p:spPr>
          <a:xfrm>
            <a:off x="2438400" y="4500110"/>
            <a:ext cx="8305800" cy="467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She </a:t>
            </a:r>
            <a:r>
              <a:rPr lang="en-US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cannot</a:t>
            </a:r>
            <a:r>
              <a:rPr lang="en-US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r>
              <a:rPr lang="en-US" sz="2400" i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speak</a:t>
            </a:r>
            <a:r>
              <a:rPr lang="en-US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French very well. He </a:t>
            </a:r>
            <a:r>
              <a:rPr lang="en-US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can't</a:t>
            </a:r>
            <a:r>
              <a:rPr lang="en-US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r>
              <a:rPr lang="en-US" sz="2400" i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drive</a:t>
            </a:r>
            <a:r>
              <a:rPr lang="en-US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a car.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3074" name="Picture 2" descr="Cancer Constellation Small Transprent Png Free - ปู น้อย การ์ตูน ...">
            <a:extLst>
              <a:ext uri="{FF2B5EF4-FFF2-40B4-BE49-F238E27FC236}">
                <a16:creationId xmlns:a16="http://schemas.microsoft.com/office/drawing/2014/main" id="{547F2AA8-CF25-4D45-80DF-E50610057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074" y="3015113"/>
            <a:ext cx="3335747" cy="213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32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77C16D01-2166-4BC1-805A-947594FDADD6}"/>
              </a:ext>
            </a:extLst>
          </p:cNvPr>
          <p:cNvSpPr txBox="1"/>
          <p:nvPr/>
        </p:nvSpPr>
        <p:spPr>
          <a:xfrm>
            <a:off x="2019299" y="826046"/>
            <a:ext cx="9477375" cy="2030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480"/>
              </a:spcAft>
            </a:pPr>
            <a:r>
              <a:rPr lang="en-US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Questions:</a:t>
            </a:r>
            <a:endParaRPr lang="en-US" sz="20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lvl="1">
              <a:lnSpc>
                <a:spcPct val="107000"/>
              </a:lnSpc>
              <a:spcAft>
                <a:spcPts val="900"/>
              </a:spcAft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	To from the question we change the position of the subject and the auxiliary verb.</a:t>
            </a:r>
            <a:endParaRPr lang="en-US" sz="28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lvl="1">
              <a:lnSpc>
                <a:spcPct val="107000"/>
              </a:lnSpc>
              <a:spcAft>
                <a:spcPts val="900"/>
              </a:spcAft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	The main verb is still in the infinitive without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to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endParaRPr lang="en-US" sz="28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52C93EB1-C045-4A78-8EDC-2D78E8701D8A}"/>
              </a:ext>
            </a:extLst>
          </p:cNvPr>
          <p:cNvSpPr txBox="1"/>
          <p:nvPr/>
        </p:nvSpPr>
        <p:spPr>
          <a:xfrm>
            <a:off x="3048000" y="3242122"/>
            <a:ext cx="6096000" cy="467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Where </a:t>
            </a:r>
            <a:r>
              <a:rPr lang="en-US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can</a:t>
            </a:r>
            <a:r>
              <a:rPr lang="en-US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I</a:t>
            </a:r>
            <a:r>
              <a:rPr lang="en-US" sz="2400" i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buy </a:t>
            </a:r>
            <a:r>
              <a:rPr lang="en-US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an ice-cream?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6CA22EB7-2A19-44C9-A27F-6471C61D8E48}"/>
              </a:ext>
            </a:extLst>
          </p:cNvPr>
          <p:cNvSpPr txBox="1"/>
          <p:nvPr/>
        </p:nvSpPr>
        <p:spPr>
          <a:xfrm>
            <a:off x="3048000" y="3976703"/>
            <a:ext cx="6096000" cy="467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Can </a:t>
            </a:r>
            <a:r>
              <a:rPr lang="en-US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I </a:t>
            </a:r>
            <a:r>
              <a:rPr lang="en-US" sz="2400" i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go </a:t>
            </a:r>
            <a:r>
              <a:rPr lang="en-US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to the party, please?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F4B01798-2B1B-4CE8-8BC9-19936EB62B6B}"/>
              </a:ext>
            </a:extLst>
          </p:cNvPr>
          <p:cNvSpPr txBox="1"/>
          <p:nvPr/>
        </p:nvSpPr>
        <p:spPr>
          <a:xfrm>
            <a:off x="3048000" y="4823272"/>
            <a:ext cx="6096000" cy="467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Can </a:t>
            </a:r>
            <a:r>
              <a:rPr lang="en-US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you </a:t>
            </a:r>
            <a:r>
              <a:rPr lang="en-US" sz="2400" i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speak</a:t>
            </a:r>
            <a:r>
              <a:rPr lang="en-US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Japanese?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91711652-2036-40F5-91EC-939F8646E656}"/>
              </a:ext>
            </a:extLst>
          </p:cNvPr>
          <p:cNvSpPr txBox="1"/>
          <p:nvPr/>
        </p:nvSpPr>
        <p:spPr>
          <a:xfrm>
            <a:off x="3048000" y="5687442"/>
            <a:ext cx="6096000" cy="467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What </a:t>
            </a:r>
            <a:r>
              <a:rPr lang="en-US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can </a:t>
            </a:r>
            <a:r>
              <a:rPr lang="en-US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we </a:t>
            </a:r>
            <a:r>
              <a:rPr lang="en-US" sz="2400" i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do </a:t>
            </a:r>
            <a:r>
              <a:rPr lang="en-US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on Saturday?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098" name="Picture 2" descr="65+ Popular Cartoon Characters | Desenhos animados populares ...">
            <a:extLst>
              <a:ext uri="{FF2B5EF4-FFF2-40B4-BE49-F238E27FC236}">
                <a16:creationId xmlns:a16="http://schemas.microsoft.com/office/drawing/2014/main" id="{E8A2B273-5AD1-4A60-94D5-3F273D126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4" y="2743667"/>
            <a:ext cx="1984482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11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A91AC5D5-26B3-47F8-A1AE-5DA80B0A3C27}"/>
              </a:ext>
            </a:extLst>
          </p:cNvPr>
          <p:cNvSpPr txBox="1"/>
          <p:nvPr/>
        </p:nvSpPr>
        <p:spPr>
          <a:xfrm>
            <a:off x="1695451" y="1352550"/>
            <a:ext cx="7934324" cy="14759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en-US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Remember that you can use short answers: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Can I sit here please? </a:t>
            </a:r>
            <a:r>
              <a:rPr lang="en-US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Yes, you can</a:t>
            </a:r>
            <a:r>
              <a:rPr lang="en-US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Can you speak Chinese? </a:t>
            </a:r>
            <a:r>
              <a:rPr lang="en-US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No, I can't</a:t>
            </a:r>
            <a:r>
              <a:rPr lang="en-US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41795C8B-9071-45A4-B942-07CFACE9595B}"/>
              </a:ext>
            </a:extLst>
          </p:cNvPr>
          <p:cNvSpPr txBox="1"/>
          <p:nvPr/>
        </p:nvSpPr>
        <p:spPr>
          <a:xfrm>
            <a:off x="1695451" y="533400"/>
            <a:ext cx="188595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Note:</a:t>
            </a:r>
            <a:endParaRPr lang="th-TH" sz="40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panda - สัตว์โลกน่ารู้">
            <a:extLst>
              <a:ext uri="{FF2B5EF4-FFF2-40B4-BE49-F238E27FC236}">
                <a16:creationId xmlns:a16="http://schemas.microsoft.com/office/drawing/2014/main" id="{0EE9A256-12C6-4110-AB27-509C0A0C7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106" y="3248024"/>
            <a:ext cx="5157787" cy="290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23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58B18B2C-6BCB-4873-98C3-4C89842E0AE6}"/>
              </a:ext>
            </a:extLst>
          </p:cNvPr>
          <p:cNvSpPr txBox="1"/>
          <p:nvPr/>
        </p:nvSpPr>
        <p:spPr>
          <a:xfrm>
            <a:off x="895350" y="570961"/>
            <a:ext cx="9944100" cy="1651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480"/>
              </a:spcAft>
            </a:pPr>
            <a:r>
              <a:rPr lang="en-US" sz="4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Impersonal Can: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en-US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	Sometimes 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You can</a:t>
            </a:r>
            <a:r>
              <a:rPr lang="en-US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and 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Can you…?</a:t>
            </a:r>
            <a:r>
              <a:rPr lang="en-US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are impersonal and refer to people in general.</a:t>
            </a:r>
            <a:endParaRPr lang="en-US" sz="2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999A6F15-A627-49EE-8448-8174F325A249}"/>
              </a:ext>
            </a:extLst>
          </p:cNvPr>
          <p:cNvSpPr txBox="1"/>
          <p:nvPr/>
        </p:nvSpPr>
        <p:spPr>
          <a:xfrm>
            <a:off x="895350" y="2330839"/>
            <a:ext cx="9229725" cy="86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You can</a:t>
            </a:r>
            <a:r>
              <a:rPr lang="en-US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see many stars at night from here. (= people in general can see many stars)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7740813B-8D0B-435A-B42E-304062FA27B6}"/>
              </a:ext>
            </a:extLst>
          </p:cNvPr>
          <p:cNvSpPr txBox="1"/>
          <p:nvPr/>
        </p:nvSpPr>
        <p:spPr>
          <a:xfrm>
            <a:off x="895350" y="3946403"/>
            <a:ext cx="8334376" cy="467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You can't</a:t>
            </a:r>
            <a:r>
              <a:rPr lang="en-US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run naked in the middle of the street.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57EBAEF5-0FC7-4FC7-A853-63057223BE2B}"/>
              </a:ext>
            </a:extLst>
          </p:cNvPr>
          <p:cNvSpPr txBox="1"/>
          <p:nvPr/>
        </p:nvSpPr>
        <p:spPr>
          <a:xfrm>
            <a:off x="895350" y="4650398"/>
            <a:ext cx="9505950" cy="86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en-US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Not necessarily saying YOU can't run naked in the middle of the street but in general it is not possible for anyone.</a:t>
            </a:r>
            <a:endParaRPr lang="en-US" sz="2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FA4E01E2-5609-4239-BD6E-3382EF4EA549}"/>
              </a:ext>
            </a:extLst>
          </p:cNvPr>
          <p:cNvSpPr txBox="1"/>
          <p:nvPr/>
        </p:nvSpPr>
        <p:spPr>
          <a:xfrm>
            <a:off x="895350" y="3410530"/>
            <a:ext cx="9505950" cy="467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en-US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It doesn't necessarily refer to you but people in general.</a:t>
            </a:r>
            <a:endParaRPr lang="en-US" sz="2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7170" name="Picture 2" descr="Cute blue bird cartoon giving a thumbs up | Premium Vector">
            <a:extLst>
              <a:ext uri="{FF2B5EF4-FFF2-40B4-BE49-F238E27FC236}">
                <a16:creationId xmlns:a16="http://schemas.microsoft.com/office/drawing/2014/main" id="{00C3414F-56EA-4EC3-A87A-D98496616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776" y="2575254"/>
            <a:ext cx="3209925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98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24F57DF1-FCA6-4E45-B26B-173A24E19B8C}"/>
              </a:ext>
            </a:extLst>
          </p:cNvPr>
          <p:cNvSpPr txBox="1"/>
          <p:nvPr/>
        </p:nvSpPr>
        <p:spPr>
          <a:xfrm>
            <a:off x="2143125" y="843677"/>
            <a:ext cx="8067675" cy="2585323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00FF"/>
                </a:solidFill>
              </a:rPr>
              <a:t>Finish meeting for today. </a:t>
            </a:r>
            <a:r>
              <a:rPr lang="en-US" sz="5400" dirty="0">
                <a:solidFill>
                  <a:srgbClr val="D713CE"/>
                </a:solidFill>
              </a:rPr>
              <a:t>Have a nice weekend. </a:t>
            </a:r>
            <a:r>
              <a:rPr lang="en-US" sz="5400" dirty="0">
                <a:solidFill>
                  <a:srgbClr val="00B050"/>
                </a:solidFill>
              </a:rPr>
              <a:t>Good-bye</a:t>
            </a:r>
            <a:r>
              <a:rPr lang="en-US" dirty="0"/>
              <a:t>.</a:t>
            </a:r>
            <a:endParaRPr lang="th-TH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13AB808-7FC8-49A0-8C44-1E8CAE6B7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405" y="3638550"/>
            <a:ext cx="3821113" cy="254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81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หลื่อมซ้อน">
  <a:themeElements>
    <a:clrScheme name="เหลื่อมซ้อน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เหลื่อมซ้อน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ื่อมซ้อน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TM03457496[[fn=เหลื่อมซ้อน]]</Template>
  <TotalTime>797</TotalTime>
  <Words>374</Words>
  <Application>Microsoft Office PowerPoint</Application>
  <PresentationFormat>แบบจอกว้าง</PresentationFormat>
  <Paragraphs>40</Paragraphs>
  <Slides>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4" baseType="lpstr">
      <vt:lpstr>Arial</vt:lpstr>
      <vt:lpstr>Calibri</vt:lpstr>
      <vt:lpstr>Corbel</vt:lpstr>
      <vt:lpstr>Symbol</vt:lpstr>
      <vt:lpstr>Wingdings 3</vt:lpstr>
      <vt:lpstr>เหลื่อมซ้อน</vt:lpstr>
      <vt:lpstr>Welcome to English 5 (Eng23101)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English 5 (Eng23101)</dc:title>
  <dc:creator>User</dc:creator>
  <cp:lastModifiedBy>User</cp:lastModifiedBy>
  <cp:revision>86</cp:revision>
  <dcterms:created xsi:type="dcterms:W3CDTF">2020-05-18T04:28:24Z</dcterms:created>
  <dcterms:modified xsi:type="dcterms:W3CDTF">2020-05-27T04:08:45Z</dcterms:modified>
</cp:coreProperties>
</file>