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9A7F3"/>
    <a:srgbClr val="66FF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สไตล์สีปานกลาง 2 - เน้น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สไลด์ชื่อเรื่อง">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h-TH"/>
              <a:t>คลิกเพื่อแก้ไขสไตล์ชื่อเรื่องต้นแบบ</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a:t>คลิกเพื่อแก้ไขสไตล์ชื่อเรื่องรองต้นแบบ</a:t>
            </a:r>
            <a:endParaRPr lang="en-US" dirty="0"/>
          </a:p>
        </p:txBody>
      </p:sp>
      <p:sp>
        <p:nvSpPr>
          <p:cNvPr id="4" name="Date Placeholder 3"/>
          <p:cNvSpPr>
            <a:spLocks noGrp="1"/>
          </p:cNvSpPr>
          <p:nvPr>
            <p:ph type="dt" sz="half" idx="10"/>
          </p:nvPr>
        </p:nvSpPr>
        <p:spPr/>
        <p:txBody>
          <a:bodyPr/>
          <a:lstStyle/>
          <a:p>
            <a:fld id="{1E568BC1-0C9A-497B-8DB5-76740B03D56B}" type="datetimeFigureOut">
              <a:rPr lang="th-TH" smtClean="0"/>
              <a:t>22/05/63</a:t>
            </a:fld>
            <a:endParaRPr lang="th-TH"/>
          </a:p>
        </p:txBody>
      </p:sp>
      <p:sp>
        <p:nvSpPr>
          <p:cNvPr id="5" name="Footer Placeholder 4"/>
          <p:cNvSpPr>
            <a:spLocks noGrp="1"/>
          </p:cNvSpPr>
          <p:nvPr>
            <p:ph type="ftr" sz="quarter" idx="11"/>
          </p:nvPr>
        </p:nvSpPr>
        <p:spPr>
          <a:xfrm>
            <a:off x="5332412" y="5883275"/>
            <a:ext cx="4324044" cy="365125"/>
          </a:xfrm>
        </p:spPr>
        <p:txBody>
          <a:bodyPr/>
          <a:lstStyle/>
          <a:p>
            <a:endParaRPr lang="th-TH"/>
          </a:p>
        </p:txBody>
      </p:sp>
      <p:sp>
        <p:nvSpPr>
          <p:cNvPr id="6" name="Slide Number Placeholder 5"/>
          <p:cNvSpPr>
            <a:spLocks noGrp="1"/>
          </p:cNvSpPr>
          <p:nvPr>
            <p:ph type="sldNum" sz="quarter" idx="12"/>
          </p:nvPr>
        </p:nvSpPr>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557811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รูปภาพพาโนรามา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h-TH"/>
              <a:t>คลิกเพื่อแก้ไขสไตล์ชื่อเรื่องต้นแบบ</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h-TH"/>
              <a:t>คลิกไอคอนเพื่อเพิ่มรูปภาพ</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1E568BC1-0C9A-497B-8DB5-76740B03D56B}" type="datetimeFigureOut">
              <a:rPr lang="th-TH" smtClean="0"/>
              <a:t>22/05/63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647069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ชื่อและคำอธิบาย">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1E568BC1-0C9A-497B-8DB5-76740B03D56B}" type="datetimeFigureOut">
              <a:rPr lang="th-TH" smtClean="0"/>
              <a:t>22/05/63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766635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คำอ้างอิงพร้อมคำอธิบาย">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h-TH"/>
              <a:t>คลิกเพื่อแก้ไขสไตล์ชื่อเรื่องต้นแบบ</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1E568BC1-0C9A-497B-8DB5-76740B03D56B}" type="datetimeFigureOut">
              <a:rPr lang="th-TH" smtClean="0"/>
              <a:t>22/05/63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1092551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นามบัตร">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1E568BC1-0C9A-497B-8DB5-76740B03D56B}" type="datetimeFigureOut">
              <a:rPr lang="th-TH" smtClean="0"/>
              <a:t>22/05/63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946198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นามบัตรอ้างอิง">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h-TH"/>
              <a:t>คลิกเพื่อแก้ไขสไตล์ชื่อเรื่องต้นแบบ</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h-TH"/>
              <a:t>คลิกเพื่อแก้ไขสไตล์ของข้อความต้นแบบ</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1E568BC1-0C9A-497B-8DB5-76740B03D56B}" type="datetimeFigureOut">
              <a:rPr lang="th-TH" smtClean="0"/>
              <a:t>22/05/63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4139507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จริง หรือ เท็จ">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h-TH"/>
              <a:t>คลิกเพื่อแก้ไขสไตล์ชื่อเรื่องต้นแบบ</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h-TH"/>
              <a:t>คลิกเพื่อแก้ไขสไตล์ของข้อความต้นแบบ</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1E568BC1-0C9A-497B-8DB5-76740B03D56B}" type="datetimeFigureOut">
              <a:rPr lang="th-TH" smtClean="0"/>
              <a:t>22/05/63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2033117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p:txBody>
          <a:bodyPr vert="eaVert" ancho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1E568BC1-0C9A-497B-8DB5-76740B03D56B}" type="datetimeFigureOut">
              <a:rPr lang="th-TH" smtClean="0"/>
              <a:t>22/05/63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2340267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1E568BC1-0C9A-497B-8DB5-76740B03D56B}" type="datetimeFigureOut">
              <a:rPr lang="th-TH" smtClean="0"/>
              <a:t>22/05/63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2309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Content Placeholder 2"/>
          <p:cNvSpPr>
            <a:spLocks noGrp="1"/>
          </p:cNvSpPr>
          <p:nvPr>
            <p:ph idx="1"/>
          </p:nvPr>
        </p:nvSpPr>
        <p:spPr/>
        <p:txBody>
          <a:bodyPr anchor="ct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1E568BC1-0C9A-497B-8DB5-76740B03D56B}" type="datetimeFigureOut">
              <a:rPr lang="th-TH" smtClean="0"/>
              <a:t>22/05/63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a:xfrm>
            <a:off x="10951856" y="5867131"/>
            <a:ext cx="551167" cy="365125"/>
          </a:xfrm>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416682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1E568BC1-0C9A-497B-8DB5-76740B03D56B}" type="datetimeFigureOut">
              <a:rPr lang="th-TH" smtClean="0"/>
              <a:t>22/05/63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2305727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h-TH"/>
              <a:t>คลิกเพื่อแก้ไขสไตล์ชื่อเรื่องต้นแบบ</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Date Placeholder 4"/>
          <p:cNvSpPr>
            <a:spLocks noGrp="1"/>
          </p:cNvSpPr>
          <p:nvPr>
            <p:ph type="dt" sz="half" idx="10"/>
          </p:nvPr>
        </p:nvSpPr>
        <p:spPr/>
        <p:txBody>
          <a:bodyPr/>
          <a:lstStyle/>
          <a:p>
            <a:fld id="{1E568BC1-0C9A-497B-8DB5-76740B03D56B}" type="datetimeFigureOut">
              <a:rPr lang="th-TH" smtClean="0"/>
              <a:t>22/05/63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353836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7" name="Date Placeholder 6"/>
          <p:cNvSpPr>
            <a:spLocks noGrp="1"/>
          </p:cNvSpPr>
          <p:nvPr>
            <p:ph type="dt" sz="half" idx="10"/>
          </p:nvPr>
        </p:nvSpPr>
        <p:spPr/>
        <p:txBody>
          <a:bodyPr/>
          <a:lstStyle/>
          <a:p>
            <a:fld id="{1E568BC1-0C9A-497B-8DB5-76740B03D56B}" type="datetimeFigureOut">
              <a:rPr lang="th-TH" smtClean="0"/>
              <a:t>22/05/63</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383114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Date Placeholder 2"/>
          <p:cNvSpPr>
            <a:spLocks noGrp="1"/>
          </p:cNvSpPr>
          <p:nvPr>
            <p:ph type="dt" sz="half" idx="10"/>
          </p:nvPr>
        </p:nvSpPr>
        <p:spPr/>
        <p:txBody>
          <a:bodyPr/>
          <a:lstStyle/>
          <a:p>
            <a:fld id="{1E568BC1-0C9A-497B-8DB5-76740B03D56B}" type="datetimeFigureOut">
              <a:rPr lang="th-TH" smtClean="0"/>
              <a:t>22/05/63</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4201280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568BC1-0C9A-497B-8DB5-76740B03D56B}" type="datetimeFigureOut">
              <a:rPr lang="th-TH" smtClean="0"/>
              <a:t>22/05/63</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2457328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h-TH"/>
              <a:t>คลิกเพื่อแก้ไขสไตล์ชื่อเรื่องต้นแบบ</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1E568BC1-0C9A-497B-8DB5-76740B03D56B}" type="datetimeFigureOut">
              <a:rPr lang="th-TH" smtClean="0"/>
              <a:t>22/05/63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1776113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h-TH"/>
              <a:t>คลิกเพื่อแก้ไขสไตล์ชื่อเรื่องต้นแบบ</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h-TH"/>
              <a:t>คลิกไอคอนเพื่อเพิ่มรูปภาพ</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1E568BC1-0C9A-497B-8DB5-76740B03D56B}" type="datetimeFigureOut">
              <a:rPr lang="th-TH" smtClean="0"/>
              <a:t>22/05/63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217FA1EE-CFAA-472E-AF11-ACBBCCAD16E2}" type="slidenum">
              <a:rPr lang="th-TH" smtClean="0"/>
              <a:t>‹#›</a:t>
            </a:fld>
            <a:endParaRPr lang="th-TH"/>
          </a:p>
        </p:txBody>
      </p:sp>
    </p:spTree>
    <p:extLst>
      <p:ext uri="{BB962C8B-B14F-4D97-AF65-F5344CB8AC3E}">
        <p14:creationId xmlns:p14="http://schemas.microsoft.com/office/powerpoint/2010/main" val="176727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E568BC1-0C9A-497B-8DB5-76740B03D56B}" type="datetimeFigureOut">
              <a:rPr lang="th-TH" smtClean="0"/>
              <a:t>22/05/63</a:t>
            </a:fld>
            <a:endParaRPr lang="th-TH"/>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h-TH"/>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17FA1EE-CFAA-472E-AF11-ACBBCCAD16E2}" type="slidenum">
              <a:rPr lang="th-TH" smtClean="0"/>
              <a:t>‹#›</a:t>
            </a:fld>
            <a:endParaRPr lang="th-TH"/>
          </a:p>
        </p:txBody>
      </p:sp>
    </p:spTree>
    <p:extLst>
      <p:ext uri="{BB962C8B-B14F-4D97-AF65-F5344CB8AC3E}">
        <p14:creationId xmlns:p14="http://schemas.microsoft.com/office/powerpoint/2010/main" val="181953424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DA3E07BE-736B-4662-9DEE-A2CDA0316F1E}"/>
              </a:ext>
            </a:extLst>
          </p:cNvPr>
          <p:cNvSpPr>
            <a:spLocks noGrp="1"/>
          </p:cNvSpPr>
          <p:nvPr>
            <p:ph type="ctrTitle"/>
          </p:nvPr>
        </p:nvSpPr>
        <p:spPr>
          <a:xfrm>
            <a:off x="3424906" y="321537"/>
            <a:ext cx="7766936" cy="1646302"/>
          </a:xfrm>
          <a:solidFill>
            <a:schemeClr val="accent1">
              <a:lumMod val="60000"/>
              <a:lumOff val="40000"/>
            </a:schemeClr>
          </a:solidFill>
        </p:spPr>
        <p:txBody>
          <a:bodyPr>
            <a:normAutofit fontScale="90000"/>
          </a:bodyPr>
          <a:lstStyle/>
          <a:p>
            <a:pPr algn="ctr"/>
            <a:r>
              <a:rPr lang="en-US" b="1" dirty="0">
                <a:solidFill>
                  <a:srgbClr val="0000FF"/>
                </a:solidFill>
              </a:rPr>
              <a:t>Welcome to English 5 (Eng23101)</a:t>
            </a:r>
            <a:endParaRPr lang="th-TH" b="1" dirty="0">
              <a:solidFill>
                <a:srgbClr val="0000FF"/>
              </a:solidFill>
            </a:endParaRPr>
          </a:p>
        </p:txBody>
      </p:sp>
      <p:sp>
        <p:nvSpPr>
          <p:cNvPr id="3" name="ชื่อเรื่องรอง 2">
            <a:extLst>
              <a:ext uri="{FF2B5EF4-FFF2-40B4-BE49-F238E27FC236}">
                <a16:creationId xmlns:a16="http://schemas.microsoft.com/office/drawing/2014/main" id="{915CC888-BC8D-4829-B241-018D14766854}"/>
              </a:ext>
            </a:extLst>
          </p:cNvPr>
          <p:cNvSpPr>
            <a:spLocks noGrp="1"/>
          </p:cNvSpPr>
          <p:nvPr>
            <p:ph type="subTitle" idx="1"/>
          </p:nvPr>
        </p:nvSpPr>
        <p:spPr>
          <a:xfrm>
            <a:off x="3353796" y="2152981"/>
            <a:ext cx="7766936" cy="1096899"/>
          </a:xfrm>
        </p:spPr>
        <p:txBody>
          <a:bodyPr>
            <a:normAutofit lnSpcReduction="10000"/>
          </a:bodyPr>
          <a:lstStyle/>
          <a:p>
            <a:pPr algn="ctr"/>
            <a:r>
              <a:rPr lang="en-US" b="1" dirty="0">
                <a:solidFill>
                  <a:srgbClr val="0070C0"/>
                </a:solidFill>
              </a:rPr>
              <a:t>Teacher</a:t>
            </a:r>
          </a:p>
          <a:p>
            <a:pPr algn="ctr"/>
            <a:r>
              <a:rPr lang="en-US" sz="3600" b="1" dirty="0" err="1">
                <a:solidFill>
                  <a:srgbClr val="00B0F0"/>
                </a:solidFill>
              </a:rPr>
              <a:t>Dr.Phuwitch</a:t>
            </a:r>
            <a:r>
              <a:rPr lang="en-US" sz="3600" b="1" dirty="0">
                <a:solidFill>
                  <a:srgbClr val="00B0F0"/>
                </a:solidFill>
              </a:rPr>
              <a:t> </a:t>
            </a:r>
            <a:r>
              <a:rPr lang="en-US" sz="3600" b="1" dirty="0" err="1">
                <a:solidFill>
                  <a:srgbClr val="00B0F0"/>
                </a:solidFill>
              </a:rPr>
              <a:t>Ngiwline</a:t>
            </a:r>
            <a:endParaRPr lang="th-TH" sz="3600" b="1" dirty="0">
              <a:solidFill>
                <a:srgbClr val="00B0F0"/>
              </a:solidFill>
            </a:endParaRPr>
          </a:p>
        </p:txBody>
      </p:sp>
      <p:sp>
        <p:nvSpPr>
          <p:cNvPr id="4" name="ชื่อเรื่องรอง 2">
            <a:extLst>
              <a:ext uri="{FF2B5EF4-FFF2-40B4-BE49-F238E27FC236}">
                <a16:creationId xmlns:a16="http://schemas.microsoft.com/office/drawing/2014/main" id="{0DD285F9-3EB8-4846-9FA7-46F21E038D59}"/>
              </a:ext>
            </a:extLst>
          </p:cNvPr>
          <p:cNvSpPr txBox="1">
            <a:spLocks/>
          </p:cNvSpPr>
          <p:nvPr/>
        </p:nvSpPr>
        <p:spPr>
          <a:xfrm>
            <a:off x="3424906" y="3706906"/>
            <a:ext cx="7766936" cy="1096899"/>
          </a:xfrm>
          <a:prstGeom prst="rect">
            <a:avLst/>
          </a:prstGeom>
          <a:solidFill>
            <a:srgbClr val="F9A7F3"/>
          </a:solidFill>
        </p:spPr>
        <p:txBody>
          <a:bodyPr vert="horz" lIns="91440" tIns="45720" rIns="91440" bIns="45720" rtlCol="0" anchor="t">
            <a:normAutofit fontScale="92500" lnSpcReduction="20000"/>
          </a:bodyPr>
          <a:lstStyle>
            <a:lvl1pPr marL="0" indent="0" algn="r" defTabSz="457200" rtl="0" eaLnBrk="1" latinLnBrk="0" hangingPunct="1">
              <a:spcBef>
                <a:spcPts val="1000"/>
              </a:spcBef>
              <a:spcAft>
                <a:spcPts val="0"/>
              </a:spcAft>
              <a:buClr>
                <a:schemeClr val="accent1">
                  <a:lumMod val="75000"/>
                </a:schemeClr>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lumMod val="75000"/>
                </a:schemeClr>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lumMod val="75000"/>
                </a:schemeClr>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9pPr>
          </a:lstStyle>
          <a:p>
            <a:pPr algn="ctr"/>
            <a:r>
              <a:rPr lang="en-US" sz="3600" b="1" dirty="0">
                <a:solidFill>
                  <a:srgbClr val="0070C0"/>
                </a:solidFill>
              </a:rPr>
              <a:t>Term 1/2020</a:t>
            </a:r>
          </a:p>
          <a:p>
            <a:pPr algn="ctr"/>
            <a:r>
              <a:rPr lang="en-US" sz="3600" b="1" dirty="0">
                <a:solidFill>
                  <a:srgbClr val="0070C0"/>
                </a:solidFill>
              </a:rPr>
              <a:t>Demonstration School of SD-SSRU </a:t>
            </a:r>
            <a:endParaRPr lang="th-TH" sz="3600" b="1" dirty="0">
              <a:solidFill>
                <a:srgbClr val="00B0F0"/>
              </a:solidFill>
            </a:endParaRPr>
          </a:p>
        </p:txBody>
      </p:sp>
    </p:spTree>
    <p:extLst>
      <p:ext uri="{BB962C8B-B14F-4D97-AF65-F5344CB8AC3E}">
        <p14:creationId xmlns:p14="http://schemas.microsoft.com/office/powerpoint/2010/main" val="4126441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5" name="กล่องข้อความ 4">
            <a:extLst>
              <a:ext uri="{FF2B5EF4-FFF2-40B4-BE49-F238E27FC236}">
                <a16:creationId xmlns:a16="http://schemas.microsoft.com/office/drawing/2014/main" id="{5365A6F3-8CD5-4B4C-B075-8B2B21C03EAD}"/>
              </a:ext>
            </a:extLst>
          </p:cNvPr>
          <p:cNvSpPr txBox="1"/>
          <p:nvPr/>
        </p:nvSpPr>
        <p:spPr>
          <a:xfrm>
            <a:off x="1676400" y="603647"/>
            <a:ext cx="10382250" cy="4924425"/>
          </a:xfrm>
          <a:prstGeom prst="rect">
            <a:avLst/>
          </a:prstGeom>
          <a:noFill/>
        </p:spPr>
        <p:txBody>
          <a:bodyPr wrap="square">
            <a:spAutoFit/>
          </a:bodyPr>
          <a:lstStyle/>
          <a:p>
            <a:pPr>
              <a:lnSpc>
                <a:spcPts val="3000"/>
              </a:lnSpc>
              <a:spcBef>
                <a:spcPts val="3600"/>
              </a:spcBef>
              <a:spcAft>
                <a:spcPts val="1800"/>
              </a:spcAft>
            </a:pPr>
            <a:r>
              <a:rPr lang="en-US" sz="28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Plural Noun Rules for Irregular Nouns</a:t>
            </a:r>
            <a:endParaRPr lang="en-US"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indent="457200">
              <a:lnSpc>
                <a:spcPts val="2400"/>
              </a:lnSpc>
              <a:spcAft>
                <a:spcPts val="1200"/>
              </a:spcAft>
            </a:pPr>
            <a:r>
              <a:rPr lang="en-US" sz="2800"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Irregular nouns follow no specific rules, so it’s best to memorize these or look up the proper pluralization in the dictionary.</a:t>
            </a:r>
            <a:endParaRPr lang="en-US"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child – children</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goose – geese</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man – men</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woman – women</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tooth – teeth</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foot – feet</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mouse – mice</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person – people </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2384648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8" name="กล่องข้อความ 7">
            <a:extLst>
              <a:ext uri="{FF2B5EF4-FFF2-40B4-BE49-F238E27FC236}">
                <a16:creationId xmlns:a16="http://schemas.microsoft.com/office/drawing/2014/main" id="{BE28BB3B-A8A3-41A1-B498-A9A25EE4CCD9}"/>
              </a:ext>
            </a:extLst>
          </p:cNvPr>
          <p:cNvSpPr txBox="1"/>
          <p:nvPr/>
        </p:nvSpPr>
        <p:spPr>
          <a:xfrm>
            <a:off x="1640541" y="147988"/>
            <a:ext cx="10345271" cy="6432530"/>
          </a:xfrm>
          <a:prstGeom prst="rect">
            <a:avLst/>
          </a:prstGeom>
          <a:noFill/>
        </p:spPr>
        <p:txBody>
          <a:bodyPr wrap="square">
            <a:spAutoFit/>
          </a:bodyPr>
          <a:lstStyle/>
          <a:p>
            <a:pPr algn="ctr"/>
            <a:r>
              <a:rPr lang="en-US" sz="4400" b="1" dirty="0">
                <a:solidFill>
                  <a:srgbClr val="FF0000"/>
                </a:solidFill>
              </a:rPr>
              <a:t>Plural Nouns: Rules and Examples</a:t>
            </a:r>
          </a:p>
          <a:p>
            <a:endParaRPr lang="en-US" sz="2800" dirty="0">
              <a:solidFill>
                <a:srgbClr val="0000FF"/>
              </a:solidFill>
            </a:endParaRPr>
          </a:p>
          <a:p>
            <a:endParaRPr lang="en-US" sz="2800" dirty="0">
              <a:solidFill>
                <a:srgbClr val="0000FF"/>
              </a:solidFill>
            </a:endParaRPr>
          </a:p>
          <a:p>
            <a:r>
              <a:rPr lang="en-US" sz="3600" u="sng" dirty="0">
                <a:solidFill>
                  <a:srgbClr val="0000FF"/>
                </a:solidFill>
              </a:rPr>
              <a:t>Grammarly</a:t>
            </a:r>
          </a:p>
          <a:p>
            <a:r>
              <a:rPr lang="en-US" sz="3600" b="1" u="sng" dirty="0">
                <a:solidFill>
                  <a:srgbClr val="00B050"/>
                </a:solidFill>
              </a:rPr>
              <a:t>BASICS</a:t>
            </a:r>
          </a:p>
          <a:p>
            <a:pPr algn="just"/>
            <a:r>
              <a:rPr lang="en-US" sz="3600" dirty="0"/>
              <a:t>	</a:t>
            </a:r>
            <a:r>
              <a:rPr lang="en-US" sz="3600" dirty="0">
                <a:solidFill>
                  <a:srgbClr val="00B050"/>
                </a:solidFill>
              </a:rPr>
              <a:t>Most singular nouns are made plural by simply putting an -s at the end. There are many different rules regarding pluralization depending on what letter a noun ends in. Irregular nouns do not follow plural noun rules, so they must be memorized or looked up in the dictionary.</a:t>
            </a:r>
          </a:p>
          <a:p>
            <a:endParaRPr lang="en-US" sz="2800" dirty="0"/>
          </a:p>
        </p:txBody>
      </p:sp>
    </p:spTree>
    <p:extLst>
      <p:ext uri="{BB962C8B-B14F-4D97-AF65-F5344CB8AC3E}">
        <p14:creationId xmlns:p14="http://schemas.microsoft.com/office/powerpoint/2010/main" val="2710924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5" name="กล่องข้อความ 4">
            <a:extLst>
              <a:ext uri="{FF2B5EF4-FFF2-40B4-BE49-F238E27FC236}">
                <a16:creationId xmlns:a16="http://schemas.microsoft.com/office/drawing/2014/main" id="{55FF5FE6-928A-4BFF-AE9B-243622DB4539}"/>
              </a:ext>
            </a:extLst>
          </p:cNvPr>
          <p:cNvSpPr txBox="1"/>
          <p:nvPr/>
        </p:nvSpPr>
        <p:spPr>
          <a:xfrm>
            <a:off x="2017058" y="404336"/>
            <a:ext cx="9484660" cy="5016758"/>
          </a:xfrm>
          <a:prstGeom prst="rect">
            <a:avLst/>
          </a:prstGeom>
          <a:noFill/>
        </p:spPr>
        <p:txBody>
          <a:bodyPr wrap="square">
            <a:spAutoFit/>
          </a:bodyPr>
          <a:lstStyle/>
          <a:p>
            <a:r>
              <a:rPr lang="en-US" sz="4000" dirty="0">
                <a:solidFill>
                  <a:srgbClr val="0000FF"/>
                </a:solidFill>
              </a:rPr>
              <a:t>Plural Noun Rules</a:t>
            </a:r>
          </a:p>
          <a:p>
            <a:r>
              <a:rPr lang="en-US" sz="4000" dirty="0"/>
              <a:t>	</a:t>
            </a:r>
          </a:p>
          <a:p>
            <a:pPr algn="just"/>
            <a:r>
              <a:rPr lang="en-US" sz="4000" dirty="0"/>
              <a:t>		There are many plural noun rules, and because we use nouns so frequently when writing, it’s important to know all of them! The correct spelling of plurals usually depends on what letter the singular noun ends in.</a:t>
            </a:r>
          </a:p>
        </p:txBody>
      </p:sp>
    </p:spTree>
    <p:extLst>
      <p:ext uri="{BB962C8B-B14F-4D97-AF65-F5344CB8AC3E}">
        <p14:creationId xmlns:p14="http://schemas.microsoft.com/office/powerpoint/2010/main" val="1390311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5" name="กล่องข้อความ 4">
            <a:extLst>
              <a:ext uri="{FF2B5EF4-FFF2-40B4-BE49-F238E27FC236}">
                <a16:creationId xmlns:a16="http://schemas.microsoft.com/office/drawing/2014/main" id="{FC070EED-3268-45FB-BF62-F38BB45CD63C}"/>
              </a:ext>
            </a:extLst>
          </p:cNvPr>
          <p:cNvSpPr txBox="1"/>
          <p:nvPr/>
        </p:nvSpPr>
        <p:spPr>
          <a:xfrm>
            <a:off x="1704974" y="588882"/>
            <a:ext cx="10487025" cy="6001643"/>
          </a:xfrm>
          <a:prstGeom prst="rect">
            <a:avLst/>
          </a:prstGeom>
          <a:noFill/>
        </p:spPr>
        <p:txBody>
          <a:bodyPr wrap="square">
            <a:spAutoFit/>
          </a:bodyPr>
          <a:lstStyle/>
          <a:p>
            <a:pPr>
              <a:lnSpc>
                <a:spcPts val="2400"/>
              </a:lnSpc>
              <a:spcAft>
                <a:spcPts val="0"/>
              </a:spcAft>
            </a:pP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1.</a:t>
            </a:r>
            <a:r>
              <a:rPr lang="en-US" sz="3200"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a:t>
            </a: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To make regular nouns plural, add ‑s to the end.</a:t>
            </a:r>
            <a:endParaRPr lang="en-US" sz="2000"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32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cat – cats</a:t>
            </a:r>
            <a:endParaRPr lang="en-US" sz="20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32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house – houses</a:t>
            </a:r>
          </a:p>
          <a:p>
            <a:pPr marL="457200">
              <a:spcAft>
                <a:spcPts val="0"/>
              </a:spcAft>
            </a:pPr>
            <a:endParaRPr lang="en-US" sz="3200" dirty="0">
              <a:solidFill>
                <a:srgbClr val="0000FF"/>
              </a:solidFill>
              <a:latin typeface="Times New Roman" panose="02020603050405020304" pitchFamily="18" charset="0"/>
              <a:ea typeface="Calibri" panose="020F0502020204030204" pitchFamily="34" charset="0"/>
              <a:cs typeface="Cordia New" panose="020B0304020202020204" pitchFamily="34" charset="-34"/>
            </a:endParaRPr>
          </a:p>
          <a:p>
            <a:pPr marL="457200">
              <a:spcAft>
                <a:spcPts val="0"/>
              </a:spcAft>
            </a:pPr>
            <a:endParaRPr lang="en-US" sz="2000"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a:lnSpc>
                <a:spcPts val="2400"/>
              </a:lnSpc>
              <a:spcAft>
                <a:spcPts val="1200"/>
              </a:spcAft>
            </a:pP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2.</a:t>
            </a:r>
            <a:r>
              <a:rPr lang="en-US" sz="3200"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a:t>
            </a: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If the singular noun ends in ‑s, -ss, -</a:t>
            </a:r>
            <a:r>
              <a:rPr lang="en-US" sz="3200" b="1" dirty="0" err="1">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sh</a:t>
            </a: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a:t>
            </a:r>
            <a:r>
              <a:rPr lang="en-US" sz="3200" b="1" dirty="0" err="1">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ch</a:t>
            </a: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-x, or -z,</a:t>
            </a:r>
          </a:p>
          <a:p>
            <a:pPr>
              <a:lnSpc>
                <a:spcPts val="2400"/>
              </a:lnSpc>
              <a:spcAft>
                <a:spcPts val="1200"/>
              </a:spcAft>
            </a:pPr>
            <a:r>
              <a:rPr lang="en-US" sz="3200" b="1" dirty="0">
                <a:solidFill>
                  <a:srgbClr val="0000FF"/>
                </a:solidFill>
                <a:latin typeface="Times New Roman" panose="02020603050405020304" pitchFamily="18" charset="0"/>
                <a:ea typeface="Times New Roman" panose="02020603050405020304" pitchFamily="18" charset="0"/>
                <a:cs typeface="Cordia New" panose="020B0304020202020204" pitchFamily="34" charset="-34"/>
              </a:rPr>
              <a:t>   </a:t>
            </a: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add ‑es to the end to make it plural.</a:t>
            </a:r>
            <a:endParaRPr lang="en-US" sz="2000"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truss – trusses</a:t>
            </a:r>
            <a:endParaRPr lang="en-US" sz="20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bus – buses</a:t>
            </a:r>
            <a:endParaRPr lang="en-US" sz="20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marsh – marshes</a:t>
            </a:r>
            <a:endParaRPr lang="en-US" sz="20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lunch – lunches</a:t>
            </a: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tax – taxes</a:t>
            </a:r>
            <a:endParaRPr lang="en-US" sz="28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blitz – blitzes</a:t>
            </a:r>
            <a:endParaRPr lang="en-US" sz="28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endParaRPr lang="en-US" sz="20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3871967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5" name="กล่องข้อความ 4">
            <a:extLst>
              <a:ext uri="{FF2B5EF4-FFF2-40B4-BE49-F238E27FC236}">
                <a16:creationId xmlns:a16="http://schemas.microsoft.com/office/drawing/2014/main" id="{5EBDDBFC-E666-4D06-ACF6-0D678D9DF2ED}"/>
              </a:ext>
            </a:extLst>
          </p:cNvPr>
          <p:cNvSpPr txBox="1"/>
          <p:nvPr/>
        </p:nvSpPr>
        <p:spPr>
          <a:xfrm>
            <a:off x="1695449" y="238124"/>
            <a:ext cx="10296525" cy="5647828"/>
          </a:xfrm>
          <a:prstGeom prst="rect">
            <a:avLst/>
          </a:prstGeom>
          <a:noFill/>
        </p:spPr>
        <p:txBody>
          <a:bodyPr wrap="square">
            <a:spAutoFit/>
          </a:bodyPr>
          <a:lstStyle/>
          <a:p>
            <a:pPr>
              <a:lnSpc>
                <a:spcPts val="2400"/>
              </a:lnSpc>
              <a:spcAft>
                <a:spcPts val="1200"/>
              </a:spcAft>
            </a:pPr>
            <a:r>
              <a:rPr lang="en-US" sz="28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3.</a:t>
            </a:r>
            <a:r>
              <a:rPr lang="en-US" sz="2800"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a:t>
            </a:r>
            <a:r>
              <a:rPr lang="en-US" sz="28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In some cases, singular nouns ending in -s or -z, require that you    </a:t>
            </a:r>
          </a:p>
          <a:p>
            <a:pPr>
              <a:lnSpc>
                <a:spcPts val="2400"/>
              </a:lnSpc>
              <a:spcAft>
                <a:spcPts val="1200"/>
              </a:spcAft>
            </a:pPr>
            <a:r>
              <a:rPr lang="en-US" sz="2800" b="1" dirty="0">
                <a:solidFill>
                  <a:srgbClr val="0000FF"/>
                </a:solidFill>
                <a:latin typeface="Times New Roman" panose="02020603050405020304" pitchFamily="18" charset="0"/>
                <a:ea typeface="Times New Roman" panose="02020603050405020304" pitchFamily="18" charset="0"/>
                <a:cs typeface="Cordia New" panose="020B0304020202020204" pitchFamily="34" charset="-34"/>
              </a:rPr>
              <a:t>   </a:t>
            </a:r>
            <a:r>
              <a:rPr lang="en-US" sz="28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double the -s or -z prior to adding the -es for pluralization.</a:t>
            </a:r>
            <a:endParaRPr lang="en-US"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fez – fezzes</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gas –gasses</a:t>
            </a:r>
          </a:p>
          <a:p>
            <a:pPr marL="457200">
              <a:spcAft>
                <a:spcPts val="0"/>
              </a:spcAft>
            </a:pPr>
            <a:endParaRPr lang="en-US"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a:lnSpc>
                <a:spcPts val="2400"/>
              </a:lnSpc>
              <a:spcAft>
                <a:spcPts val="1200"/>
              </a:spcAft>
            </a:pPr>
            <a:r>
              <a:rPr lang="en-US" sz="28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4.</a:t>
            </a:r>
            <a:r>
              <a:rPr lang="en-US" sz="2800"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a:t>
            </a:r>
            <a:r>
              <a:rPr lang="en-US" sz="28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If the noun ends with ‑f or ‑</a:t>
            </a:r>
            <a:r>
              <a:rPr lang="en-US" sz="2800" b="1" dirty="0" err="1">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fe</a:t>
            </a:r>
            <a:r>
              <a:rPr lang="en-US" sz="28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the f is often changed to ‑</a:t>
            </a:r>
            <a:r>
              <a:rPr lang="en-US" sz="2800" b="1" dirty="0" err="1">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ve</a:t>
            </a:r>
            <a:r>
              <a:rPr lang="en-US" sz="28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a:t>
            </a:r>
          </a:p>
          <a:p>
            <a:pPr>
              <a:lnSpc>
                <a:spcPts val="2400"/>
              </a:lnSpc>
              <a:spcAft>
                <a:spcPts val="1200"/>
              </a:spcAft>
            </a:pPr>
            <a:r>
              <a:rPr lang="en-US" sz="2800" b="1" dirty="0">
                <a:solidFill>
                  <a:srgbClr val="0000FF"/>
                </a:solidFill>
                <a:latin typeface="Times New Roman" panose="02020603050405020304" pitchFamily="18" charset="0"/>
                <a:ea typeface="Times New Roman" panose="02020603050405020304" pitchFamily="18" charset="0"/>
                <a:cs typeface="Cordia New" panose="020B0304020202020204" pitchFamily="34" charset="-34"/>
              </a:rPr>
              <a:t>    </a:t>
            </a:r>
            <a:r>
              <a:rPr lang="en-US" sz="28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before adding the -s to form the plural version.</a:t>
            </a:r>
            <a:endParaRPr lang="en-US"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wife – wives</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wolf – wolves</a:t>
            </a:r>
          </a:p>
          <a:p>
            <a:pPr lvl="5">
              <a:lnSpc>
                <a:spcPts val="2400"/>
              </a:lnSpc>
              <a:spcAft>
                <a:spcPts val="1200"/>
              </a:spcAft>
            </a:pPr>
            <a:endParaRPr lang="en-US" dirty="0">
              <a:solidFill>
                <a:srgbClr val="0000FF"/>
              </a:solidFill>
              <a:latin typeface="Calibri" panose="020F0502020204030204" pitchFamily="34" charset="0"/>
              <a:ea typeface="Times New Roman" panose="02020603050405020304" pitchFamily="18" charset="0"/>
              <a:cs typeface="Cordia New" panose="020B0304020202020204" pitchFamily="34" charset="-34"/>
            </a:endParaRPr>
          </a:p>
          <a:p>
            <a:pPr lvl="5">
              <a:lnSpc>
                <a:spcPts val="2400"/>
              </a:lnSpc>
              <a:spcAft>
                <a:spcPts val="1200"/>
              </a:spcAft>
            </a:pPr>
            <a:r>
              <a:rPr lang="en-US" sz="28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Exceptions:</a:t>
            </a:r>
            <a:endParaRPr lang="en-US" b="1" dirty="0">
              <a:solidFill>
                <a:srgbClr val="0000FF"/>
              </a:solidFill>
              <a:latin typeface="Calibri" panose="020F0502020204030204" pitchFamily="34" charset="0"/>
              <a:ea typeface="Times New Roman" panose="02020603050405020304" pitchFamily="18" charset="0"/>
              <a:cs typeface="Cordia New" panose="020B0304020202020204" pitchFamily="34" charset="-34"/>
            </a:endParaRPr>
          </a:p>
          <a:p>
            <a:pPr lvl="5">
              <a:lnSpc>
                <a:spcPts val="2400"/>
              </a:lnSpc>
              <a:spcAft>
                <a:spcPts val="120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roof – roofs</a:t>
            </a:r>
            <a:r>
              <a:rPr lang="en-US" dirty="0">
                <a:solidFill>
                  <a:srgbClr val="00B050"/>
                </a:solidFill>
                <a:latin typeface="Calibri" panose="020F0502020204030204" pitchFamily="34" charset="0"/>
                <a:ea typeface="Calibri" panose="020F0502020204030204" pitchFamily="34" charset="0"/>
                <a:cs typeface="Cordia New" panose="020B0304020202020204" pitchFamily="34" charset="-34"/>
              </a:rPr>
              <a:t>				</a:t>
            </a: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belief – beliefs</a:t>
            </a:r>
            <a:endParaRPr lang="en-US" dirty="0">
              <a:solidFill>
                <a:srgbClr val="00B050"/>
              </a:solidFill>
              <a:latin typeface="Calibri" panose="020F0502020204030204" pitchFamily="34" charset="0"/>
              <a:ea typeface="Calibri" panose="020F0502020204030204" pitchFamily="34" charset="0"/>
              <a:cs typeface="Cordia New" panose="020B0304020202020204" pitchFamily="34" charset="-34"/>
            </a:endParaRPr>
          </a:p>
          <a:p>
            <a:pPr lvl="5">
              <a:lnSpc>
                <a:spcPts val="2400"/>
              </a:lnSpc>
              <a:spcAft>
                <a:spcPts val="120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chef – chefs</a:t>
            </a:r>
            <a:r>
              <a:rPr lang="en-US" dirty="0">
                <a:solidFill>
                  <a:srgbClr val="00B050"/>
                </a:solidFill>
                <a:latin typeface="Calibri" panose="020F0502020204030204" pitchFamily="34" charset="0"/>
                <a:ea typeface="Calibri" panose="020F0502020204030204" pitchFamily="34" charset="0"/>
                <a:cs typeface="Cordia New" panose="020B0304020202020204" pitchFamily="34" charset="-34"/>
              </a:rPr>
              <a:t>				</a:t>
            </a: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chief – chiefs</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1202927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5" name="กล่องข้อความ 4">
            <a:extLst>
              <a:ext uri="{FF2B5EF4-FFF2-40B4-BE49-F238E27FC236}">
                <a16:creationId xmlns:a16="http://schemas.microsoft.com/office/drawing/2014/main" id="{85241BF1-526C-4394-AC21-EA03B26B116D}"/>
              </a:ext>
            </a:extLst>
          </p:cNvPr>
          <p:cNvSpPr txBox="1"/>
          <p:nvPr/>
        </p:nvSpPr>
        <p:spPr>
          <a:xfrm>
            <a:off x="1676401" y="530900"/>
            <a:ext cx="10315574" cy="5139869"/>
          </a:xfrm>
          <a:prstGeom prst="rect">
            <a:avLst/>
          </a:prstGeom>
          <a:noFill/>
        </p:spPr>
        <p:txBody>
          <a:bodyPr wrap="square">
            <a:spAutoFit/>
          </a:bodyPr>
          <a:lstStyle/>
          <a:p>
            <a:pPr>
              <a:lnSpc>
                <a:spcPts val="2400"/>
              </a:lnSpc>
              <a:spcAft>
                <a:spcPts val="1200"/>
              </a:spcAft>
            </a:pP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5.</a:t>
            </a:r>
            <a:r>
              <a:rPr lang="en-US" sz="3200"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a:t>
            </a: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If a singular noun ends in ‑y and the letter before the -y </a:t>
            </a:r>
          </a:p>
          <a:p>
            <a:pPr>
              <a:lnSpc>
                <a:spcPts val="2400"/>
              </a:lnSpc>
              <a:spcAft>
                <a:spcPts val="1200"/>
              </a:spcAft>
            </a:pPr>
            <a:r>
              <a:rPr lang="en-US" sz="3200" b="1" dirty="0">
                <a:solidFill>
                  <a:srgbClr val="0000FF"/>
                </a:solidFill>
                <a:latin typeface="Times New Roman" panose="02020603050405020304" pitchFamily="18" charset="0"/>
                <a:ea typeface="Times New Roman" panose="02020603050405020304" pitchFamily="18" charset="0"/>
                <a:cs typeface="Cordia New" panose="020B0304020202020204" pitchFamily="34" charset="-34"/>
              </a:rPr>
              <a:t>    </a:t>
            </a: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is a consonant, change the ending to ‑</a:t>
            </a:r>
            <a:r>
              <a:rPr lang="en-US" sz="3200" b="1" dirty="0" err="1">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ies</a:t>
            </a: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to make the </a:t>
            </a:r>
          </a:p>
          <a:p>
            <a:pPr>
              <a:lnSpc>
                <a:spcPts val="2400"/>
              </a:lnSpc>
              <a:spcAft>
                <a:spcPts val="1200"/>
              </a:spcAft>
            </a:pPr>
            <a:r>
              <a:rPr lang="en-US" sz="3200" b="1" dirty="0">
                <a:solidFill>
                  <a:srgbClr val="0000FF"/>
                </a:solidFill>
                <a:latin typeface="Times New Roman" panose="02020603050405020304" pitchFamily="18" charset="0"/>
                <a:ea typeface="Times New Roman" panose="02020603050405020304" pitchFamily="18" charset="0"/>
                <a:cs typeface="Cordia New" panose="020B0304020202020204" pitchFamily="34" charset="-34"/>
              </a:rPr>
              <a:t>    </a:t>
            </a: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noun plural.</a:t>
            </a:r>
          </a:p>
          <a:p>
            <a:pPr>
              <a:lnSpc>
                <a:spcPts val="2400"/>
              </a:lnSpc>
              <a:spcAft>
                <a:spcPts val="1200"/>
              </a:spcAft>
            </a:pPr>
            <a:endParaRPr lang="en-US" sz="2000"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32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city – cities</a:t>
            </a:r>
            <a:endParaRPr lang="en-US" sz="20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32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puppy – puppies</a:t>
            </a:r>
          </a:p>
          <a:p>
            <a:pPr marL="457200">
              <a:spcAft>
                <a:spcPts val="0"/>
              </a:spcAft>
            </a:pPr>
            <a:endParaRPr lang="en-US" sz="20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a:lnSpc>
                <a:spcPts val="2400"/>
              </a:lnSpc>
              <a:spcAft>
                <a:spcPts val="1200"/>
              </a:spcAft>
            </a:pP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6.</a:t>
            </a:r>
            <a:r>
              <a:rPr lang="en-US" sz="3200"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a:t>
            </a: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If the singular noun ends in -y and the letter before the </a:t>
            </a:r>
          </a:p>
          <a:p>
            <a:pPr>
              <a:lnSpc>
                <a:spcPts val="2400"/>
              </a:lnSpc>
              <a:spcAft>
                <a:spcPts val="1200"/>
              </a:spcAft>
            </a:pPr>
            <a:r>
              <a:rPr lang="en-US" sz="3200" b="1" dirty="0">
                <a:solidFill>
                  <a:srgbClr val="0000FF"/>
                </a:solidFill>
                <a:latin typeface="Times New Roman" panose="02020603050405020304" pitchFamily="18" charset="0"/>
                <a:ea typeface="Times New Roman" panose="02020603050405020304" pitchFamily="18" charset="0"/>
                <a:cs typeface="Cordia New" panose="020B0304020202020204" pitchFamily="34" charset="-34"/>
              </a:rPr>
              <a:t>    </a:t>
            </a: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-y is a vowel, simply add an -s to make it plural.</a:t>
            </a:r>
            <a:endParaRPr lang="en-US" sz="2000"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32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ray – rays</a:t>
            </a:r>
            <a:endParaRPr lang="en-US" sz="20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32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boy – boys</a:t>
            </a:r>
          </a:p>
        </p:txBody>
      </p:sp>
    </p:spTree>
    <p:extLst>
      <p:ext uri="{BB962C8B-B14F-4D97-AF65-F5344CB8AC3E}">
        <p14:creationId xmlns:p14="http://schemas.microsoft.com/office/powerpoint/2010/main" val="3139750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5" name="กล่องข้อความ 4">
            <a:extLst>
              <a:ext uri="{FF2B5EF4-FFF2-40B4-BE49-F238E27FC236}">
                <a16:creationId xmlns:a16="http://schemas.microsoft.com/office/drawing/2014/main" id="{3D74E158-0CF2-424F-A319-553F059727A3}"/>
              </a:ext>
            </a:extLst>
          </p:cNvPr>
          <p:cNvSpPr txBox="1"/>
          <p:nvPr/>
        </p:nvSpPr>
        <p:spPr>
          <a:xfrm>
            <a:off x="1895474" y="570637"/>
            <a:ext cx="9858375" cy="2308324"/>
          </a:xfrm>
          <a:prstGeom prst="rect">
            <a:avLst/>
          </a:prstGeom>
          <a:noFill/>
        </p:spPr>
        <p:txBody>
          <a:bodyPr wrap="square">
            <a:spAutoFit/>
          </a:bodyPr>
          <a:lstStyle/>
          <a:p>
            <a:pPr marL="457200">
              <a:spcAft>
                <a:spcPts val="0"/>
              </a:spcAft>
            </a:pPr>
            <a:endParaRPr lang="en-US" sz="12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a:lnSpc>
                <a:spcPts val="2400"/>
              </a:lnSpc>
              <a:spcAft>
                <a:spcPts val="1200"/>
              </a:spcAft>
            </a:pPr>
            <a:r>
              <a:rPr lang="en-US" sz="36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7.</a:t>
            </a:r>
            <a:r>
              <a:rPr lang="en-US" sz="3600"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a:t>
            </a:r>
            <a:r>
              <a:rPr lang="en-US" sz="36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If the singular noun ends in ‑o, add ‑es to make </a:t>
            </a:r>
          </a:p>
          <a:p>
            <a:pPr>
              <a:lnSpc>
                <a:spcPts val="2400"/>
              </a:lnSpc>
              <a:spcAft>
                <a:spcPts val="1200"/>
              </a:spcAft>
            </a:pPr>
            <a:r>
              <a:rPr lang="en-US" sz="3600" b="1" dirty="0">
                <a:solidFill>
                  <a:srgbClr val="0000FF"/>
                </a:solidFill>
                <a:latin typeface="Times New Roman" panose="02020603050405020304" pitchFamily="18" charset="0"/>
                <a:ea typeface="Times New Roman" panose="02020603050405020304" pitchFamily="18" charset="0"/>
                <a:cs typeface="Cordia New" panose="020B0304020202020204" pitchFamily="34" charset="-34"/>
              </a:rPr>
              <a:t>    </a:t>
            </a:r>
            <a:r>
              <a:rPr lang="en-US" sz="36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it plural.</a:t>
            </a:r>
            <a:endParaRPr lang="en-US" sz="2400"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36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potato – potatoes</a:t>
            </a:r>
            <a:endParaRPr lang="en-US" sz="24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36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tomato – tomatoes</a:t>
            </a:r>
            <a:endParaRPr lang="en-US" sz="24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p:txBody>
      </p:sp>
      <p:sp>
        <p:nvSpPr>
          <p:cNvPr id="7" name="กล่องข้อความ 6">
            <a:extLst>
              <a:ext uri="{FF2B5EF4-FFF2-40B4-BE49-F238E27FC236}">
                <a16:creationId xmlns:a16="http://schemas.microsoft.com/office/drawing/2014/main" id="{906ED57A-4719-4F84-8124-0DEFD7B0B83E}"/>
              </a:ext>
            </a:extLst>
          </p:cNvPr>
          <p:cNvSpPr txBox="1"/>
          <p:nvPr/>
        </p:nvSpPr>
        <p:spPr>
          <a:xfrm>
            <a:off x="1895475" y="2949114"/>
            <a:ext cx="10229850" cy="3662926"/>
          </a:xfrm>
          <a:prstGeom prst="rect">
            <a:avLst/>
          </a:prstGeom>
          <a:noFill/>
        </p:spPr>
        <p:txBody>
          <a:bodyPr wrap="square">
            <a:spAutoFit/>
          </a:bodyPr>
          <a:lstStyle/>
          <a:p>
            <a:pPr>
              <a:lnSpc>
                <a:spcPts val="2400"/>
              </a:lnSpc>
              <a:spcAft>
                <a:spcPts val="1200"/>
              </a:spcAft>
            </a:pPr>
            <a:r>
              <a:rPr lang="en-US" sz="24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Exceptions:</a:t>
            </a:r>
            <a:endParaRPr lang="en-US" sz="1600"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4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photo – photos</a:t>
            </a:r>
            <a:endParaRPr lang="en-US" sz="16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4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piano – pianos</a:t>
            </a:r>
            <a:endParaRPr lang="en-US" sz="16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4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halo – halos</a:t>
            </a:r>
            <a:endParaRPr lang="en-US" sz="16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4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 </a:t>
            </a:r>
            <a:endParaRPr lang="en-US" sz="16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07000"/>
              </a:lnSpc>
              <a:spcAft>
                <a:spcPts val="800"/>
              </a:spcAft>
            </a:pPr>
            <a:r>
              <a:rPr lang="en-US" sz="2400" dirty="0">
                <a:solidFill>
                  <a:srgbClr val="0000FF"/>
                </a:solidFill>
                <a:effectLst/>
                <a:latin typeface="Times New Roman" panose="02020603050405020304" pitchFamily="18" charset="0"/>
                <a:ea typeface="Calibri" panose="020F0502020204030204" pitchFamily="34" charset="0"/>
                <a:cs typeface="Cordia New" panose="020B0304020202020204" pitchFamily="34" charset="-34"/>
              </a:rPr>
              <a:t>With the unique word volcano, you can apply the standard pluralization for words that end in -o or not. It’s your choice! Both of the following are correct:</a:t>
            </a:r>
            <a:endParaRPr lang="en-US" sz="1600"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4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volcanoes</a:t>
            </a:r>
            <a:endParaRPr lang="en-US" sz="16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4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volcanos</a:t>
            </a:r>
            <a:endParaRPr lang="en-US" sz="16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879733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5" name="กล่องข้อความ 4">
            <a:extLst>
              <a:ext uri="{FF2B5EF4-FFF2-40B4-BE49-F238E27FC236}">
                <a16:creationId xmlns:a16="http://schemas.microsoft.com/office/drawing/2014/main" id="{4C0C8580-DC22-48D3-9333-D02537785372}"/>
              </a:ext>
            </a:extLst>
          </p:cNvPr>
          <p:cNvSpPr txBox="1"/>
          <p:nvPr/>
        </p:nvSpPr>
        <p:spPr>
          <a:xfrm>
            <a:off x="1600201" y="819625"/>
            <a:ext cx="10429874" cy="5509200"/>
          </a:xfrm>
          <a:prstGeom prst="rect">
            <a:avLst/>
          </a:prstGeom>
          <a:noFill/>
        </p:spPr>
        <p:txBody>
          <a:bodyPr wrap="square">
            <a:spAutoFit/>
          </a:bodyPr>
          <a:lstStyle/>
          <a:p>
            <a:pPr>
              <a:lnSpc>
                <a:spcPts val="2400"/>
              </a:lnSpc>
              <a:spcAft>
                <a:spcPts val="1200"/>
              </a:spcAft>
            </a:pP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8.</a:t>
            </a:r>
            <a:r>
              <a:rPr lang="en-US" sz="3200"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a:t>
            </a: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If the singular noun ends in ‑us, the plural ending is </a:t>
            </a:r>
          </a:p>
          <a:p>
            <a:pPr>
              <a:lnSpc>
                <a:spcPts val="2400"/>
              </a:lnSpc>
              <a:spcAft>
                <a:spcPts val="1200"/>
              </a:spcAft>
            </a:pPr>
            <a:r>
              <a:rPr lang="en-US" sz="3200" b="1" dirty="0">
                <a:solidFill>
                  <a:srgbClr val="0000FF"/>
                </a:solidFill>
                <a:latin typeface="Times New Roman" panose="02020603050405020304" pitchFamily="18" charset="0"/>
                <a:ea typeface="Times New Roman" panose="02020603050405020304" pitchFamily="18" charset="0"/>
                <a:cs typeface="Cordia New" panose="020B0304020202020204" pitchFamily="34" charset="-34"/>
              </a:rPr>
              <a:t>    </a:t>
            </a: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frequently ‑</a:t>
            </a:r>
            <a:r>
              <a:rPr lang="en-US" sz="3200" b="1" dirty="0" err="1">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i</a:t>
            </a: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a:t>
            </a:r>
            <a:endParaRPr lang="en-US" sz="2000"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32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cactus – cacti</a:t>
            </a:r>
            <a:endParaRPr lang="en-US" sz="20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32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focus – foci</a:t>
            </a:r>
          </a:p>
          <a:p>
            <a:pPr marL="457200">
              <a:spcAft>
                <a:spcPts val="0"/>
              </a:spcAft>
            </a:pPr>
            <a:endParaRPr lang="en-US" sz="20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a:lnSpc>
                <a:spcPts val="2400"/>
              </a:lnSpc>
              <a:spcAft>
                <a:spcPts val="1200"/>
              </a:spcAft>
            </a:pP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9.</a:t>
            </a:r>
            <a:r>
              <a:rPr lang="en-US" sz="3200"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a:t>
            </a: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If the singular noun ends in ‑is, the plural ending is ‑es.</a:t>
            </a:r>
            <a:endParaRPr lang="en-US" sz="2000"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32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analysis – analyses</a:t>
            </a:r>
            <a:endParaRPr lang="en-US" sz="20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32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ellipsis – ellipses</a:t>
            </a:r>
          </a:p>
          <a:p>
            <a:pPr marL="457200">
              <a:spcAft>
                <a:spcPts val="0"/>
              </a:spcAft>
            </a:pPr>
            <a:endParaRPr lang="en-US" sz="20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a:lnSpc>
                <a:spcPts val="2400"/>
              </a:lnSpc>
              <a:spcAft>
                <a:spcPts val="1200"/>
              </a:spcAft>
            </a:pP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10.</a:t>
            </a:r>
            <a:r>
              <a:rPr lang="en-US" sz="3200"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a:t>
            </a:r>
            <a:r>
              <a:rPr lang="en-US" sz="32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If the singular noun ends in ‑on, the plural ending is ‑a.</a:t>
            </a:r>
            <a:endParaRPr lang="en-US" sz="2000"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32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phenomenon – phenomena</a:t>
            </a:r>
            <a:endParaRPr lang="en-US" sz="20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32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criterion – criteria</a:t>
            </a:r>
            <a:endParaRPr lang="en-US" sz="2000"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227679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5" name="กล่องข้อความ 4">
            <a:extLst>
              <a:ext uri="{FF2B5EF4-FFF2-40B4-BE49-F238E27FC236}">
                <a16:creationId xmlns:a16="http://schemas.microsoft.com/office/drawing/2014/main" id="{E0AC1D51-6C7B-4B8C-BFA1-A16F74A6CE9E}"/>
              </a:ext>
            </a:extLst>
          </p:cNvPr>
          <p:cNvSpPr txBox="1"/>
          <p:nvPr/>
        </p:nvSpPr>
        <p:spPr>
          <a:xfrm>
            <a:off x="1571625" y="648206"/>
            <a:ext cx="10401300" cy="4278094"/>
          </a:xfrm>
          <a:prstGeom prst="rect">
            <a:avLst/>
          </a:prstGeom>
          <a:noFill/>
        </p:spPr>
        <p:txBody>
          <a:bodyPr wrap="square">
            <a:spAutoFit/>
          </a:bodyPr>
          <a:lstStyle/>
          <a:p>
            <a:pPr>
              <a:lnSpc>
                <a:spcPts val="2400"/>
              </a:lnSpc>
              <a:spcAft>
                <a:spcPts val="1200"/>
              </a:spcAft>
            </a:pPr>
            <a:r>
              <a:rPr lang="en-US" sz="28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11.</a:t>
            </a:r>
            <a:r>
              <a:rPr lang="en-US" sz="2800"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 </a:t>
            </a:r>
            <a:r>
              <a:rPr lang="en-US" sz="2800" b="1" dirty="0">
                <a:solidFill>
                  <a:srgbClr val="0000FF"/>
                </a:solidFill>
                <a:effectLst/>
                <a:latin typeface="Times New Roman" panose="02020603050405020304" pitchFamily="18" charset="0"/>
                <a:ea typeface="Times New Roman" panose="02020603050405020304" pitchFamily="18" charset="0"/>
                <a:cs typeface="Cordia New" panose="020B0304020202020204" pitchFamily="34" charset="-34"/>
              </a:rPr>
              <a:t>Some nouns don’t change at all when they’re pluralized.</a:t>
            </a:r>
            <a:endParaRPr lang="en-US"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sheep – sheep</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series – series</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species – species</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deer –deer</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marL="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 </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a:p>
            <a:pPr indent="457200">
              <a:spcAft>
                <a:spcPts val="0"/>
              </a:spcAft>
            </a:pPr>
            <a:r>
              <a:rPr lang="en-US" sz="2800" dirty="0">
                <a:solidFill>
                  <a:srgbClr val="0000FF"/>
                </a:solidFill>
                <a:effectLst/>
                <a:latin typeface="Times New Roman" panose="02020603050405020304" pitchFamily="18" charset="0"/>
                <a:ea typeface="Calibri" panose="020F0502020204030204" pitchFamily="34" charset="0"/>
                <a:cs typeface="Cordia New" panose="020B0304020202020204" pitchFamily="34" charset="-34"/>
              </a:rPr>
              <a:t>You need to see these nouns in context to identify them as singular or plural. Consider the following sentence:</a:t>
            </a:r>
          </a:p>
          <a:p>
            <a:pPr indent="457200">
              <a:spcAft>
                <a:spcPts val="0"/>
              </a:spcAft>
            </a:pPr>
            <a:endParaRPr lang="en-US" dirty="0">
              <a:solidFill>
                <a:srgbClr val="0000FF"/>
              </a:solidFill>
              <a:effectLst/>
              <a:latin typeface="Calibri" panose="020F0502020204030204" pitchFamily="34" charset="0"/>
              <a:ea typeface="Calibri" panose="020F0502020204030204" pitchFamily="34" charset="0"/>
              <a:cs typeface="Cordia New" panose="020B0304020202020204" pitchFamily="34" charset="-34"/>
            </a:endParaRPr>
          </a:p>
          <a:p>
            <a:pPr indent="457200">
              <a:spcAft>
                <a:spcPts val="0"/>
              </a:spcAft>
            </a:pP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Mark caught one </a:t>
            </a:r>
            <a:r>
              <a:rPr lang="en-US" sz="2800" b="1"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fish</a:t>
            </a: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 but I caught three </a:t>
            </a:r>
            <a:r>
              <a:rPr lang="en-US" sz="2800" b="1"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fish</a:t>
            </a:r>
            <a:r>
              <a:rPr lang="en-US" sz="2800" dirty="0">
                <a:solidFill>
                  <a:srgbClr val="00B050"/>
                </a:solidFill>
                <a:effectLst/>
                <a:latin typeface="Times New Roman" panose="02020603050405020304" pitchFamily="18" charset="0"/>
                <a:ea typeface="Calibri" panose="020F0502020204030204" pitchFamily="34" charset="0"/>
                <a:cs typeface="Cordia New" panose="020B0304020202020204" pitchFamily="34" charset="-34"/>
              </a:rPr>
              <a:t>.</a:t>
            </a:r>
            <a:endParaRPr lang="en-US" dirty="0">
              <a:solidFill>
                <a:srgbClr val="00B050"/>
              </a:solidFill>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2182080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เหลื่อมซ้อน">
  <a:themeElements>
    <a:clrScheme name="เหลื่อมซ้อน">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เหลื่อมซ้อน">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เหลื่อมซ้อน">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TM03457496[[fn=เหลื่อมซ้อน]]</Template>
  <TotalTime>731</TotalTime>
  <Words>644</Words>
  <Application>Microsoft Office PowerPoint</Application>
  <PresentationFormat>แบบจอกว้าง</PresentationFormat>
  <Paragraphs>95</Paragraphs>
  <Slides>10</Slides>
  <Notes>0</Notes>
  <HiddenSlides>0</HiddenSlides>
  <MMClips>0</MMClips>
  <ScaleCrop>false</ScaleCrop>
  <HeadingPairs>
    <vt:vector size="6" baseType="variant">
      <vt:variant>
        <vt:lpstr>ฟอนต์ที่ถูกใช้</vt:lpstr>
      </vt:variant>
      <vt:variant>
        <vt:i4>5</vt:i4>
      </vt:variant>
      <vt:variant>
        <vt:lpstr>ธีม</vt:lpstr>
      </vt:variant>
      <vt:variant>
        <vt:i4>1</vt:i4>
      </vt:variant>
      <vt:variant>
        <vt:lpstr>ชื่อเรื่องสไลด์</vt:lpstr>
      </vt:variant>
      <vt:variant>
        <vt:i4>10</vt:i4>
      </vt:variant>
    </vt:vector>
  </HeadingPairs>
  <TitlesOfParts>
    <vt:vector size="16" baseType="lpstr">
      <vt:lpstr>Arial</vt:lpstr>
      <vt:lpstr>Calibri</vt:lpstr>
      <vt:lpstr>Corbel</vt:lpstr>
      <vt:lpstr>Times New Roman</vt:lpstr>
      <vt:lpstr>Wingdings 3</vt:lpstr>
      <vt:lpstr>เหลื่อมซ้อน</vt:lpstr>
      <vt:lpstr>Welcome to English 5 (Eng23101)</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English 5 (Eng23101)</dc:title>
  <dc:creator>User</dc:creator>
  <cp:lastModifiedBy>User</cp:lastModifiedBy>
  <cp:revision>51</cp:revision>
  <dcterms:created xsi:type="dcterms:W3CDTF">2020-05-18T04:28:24Z</dcterms:created>
  <dcterms:modified xsi:type="dcterms:W3CDTF">2020-05-22T07:02:09Z</dcterms:modified>
</cp:coreProperties>
</file>