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4" r:id="rId2"/>
  </p:sldMasterIdLst>
  <p:notesMasterIdLst>
    <p:notesMasterId r:id="rId22"/>
  </p:notesMasterIdLst>
  <p:handoutMasterIdLst>
    <p:handoutMasterId r:id="rId23"/>
  </p:handoutMasterIdLst>
  <p:sldIdLst>
    <p:sldId id="256" r:id="rId3"/>
    <p:sldId id="310" r:id="rId4"/>
    <p:sldId id="269" r:id="rId5"/>
    <p:sldId id="258" r:id="rId6"/>
    <p:sldId id="259" r:id="rId7"/>
    <p:sldId id="302" r:id="rId8"/>
    <p:sldId id="263" r:id="rId9"/>
    <p:sldId id="311" r:id="rId10"/>
    <p:sldId id="303" r:id="rId11"/>
    <p:sldId id="265" r:id="rId12"/>
    <p:sldId id="266" r:id="rId13"/>
    <p:sldId id="304" r:id="rId14"/>
    <p:sldId id="298" r:id="rId15"/>
    <p:sldId id="305" r:id="rId16"/>
    <p:sldId id="306" r:id="rId17"/>
    <p:sldId id="307" r:id="rId18"/>
    <p:sldId id="300" r:id="rId19"/>
    <p:sldId id="308" r:id="rId20"/>
    <p:sldId id="295"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660"/>
  </p:normalViewPr>
  <p:slideViewPr>
    <p:cSldViewPr snapToGrid="0" snapToObjects="1">
      <p:cViewPr varScale="1">
        <p:scale>
          <a:sx n="82" d="100"/>
          <a:sy n="82" d="100"/>
        </p:scale>
        <p:origin x="146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9321D-1420-4E72-9F35-C35C7BE2C07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h-TH"/>
        </a:p>
      </dgm:t>
    </dgm:pt>
    <dgm:pt modelId="{9A5BA976-C364-4D28-8F13-45FA0D1C06D4}">
      <dgm:prSet phldrT="[ข้อความ]" custT="1"/>
      <dgm:spPr/>
      <dgm:t>
        <a:bodyPr/>
        <a:lstStyle/>
        <a:p>
          <a:pPr algn="ctr"/>
          <a:r>
            <a:rPr lang="en-US" sz="1600" dirty="0"/>
            <a:t> </a:t>
          </a:r>
          <a:r>
            <a:rPr lang="en-US" sz="2800" dirty="0"/>
            <a:t>One Group Pretest - Posttest Design</a:t>
          </a:r>
          <a:endParaRPr lang="th-TH" sz="2800" dirty="0"/>
        </a:p>
      </dgm:t>
    </dgm:pt>
    <dgm:pt modelId="{317A772B-3700-45AB-A5FB-508EA488C29E}" type="parTrans" cxnId="{DF81C892-C340-4E9C-948A-AE82829CF885}">
      <dgm:prSet/>
      <dgm:spPr/>
      <dgm:t>
        <a:bodyPr/>
        <a:lstStyle/>
        <a:p>
          <a:endParaRPr lang="th-TH"/>
        </a:p>
      </dgm:t>
    </dgm:pt>
    <dgm:pt modelId="{162A62EA-F165-4710-8CE0-0E14530E1E8A}" type="sibTrans" cxnId="{DF81C892-C340-4E9C-948A-AE82829CF885}">
      <dgm:prSet/>
      <dgm:spPr/>
      <dgm:t>
        <a:bodyPr/>
        <a:lstStyle/>
        <a:p>
          <a:endParaRPr lang="th-TH"/>
        </a:p>
      </dgm:t>
    </dgm:pt>
    <dgm:pt modelId="{60EB750E-9016-41F3-B038-356491C6FDCF}" type="pres">
      <dgm:prSet presAssocID="{BA09321D-1420-4E72-9F35-C35C7BE2C075}" presName="linear" presStyleCnt="0">
        <dgm:presLayoutVars>
          <dgm:animLvl val="lvl"/>
          <dgm:resizeHandles val="exact"/>
        </dgm:presLayoutVars>
      </dgm:prSet>
      <dgm:spPr/>
    </dgm:pt>
    <dgm:pt modelId="{CD37FE93-343D-473F-9815-3C09F071F98C}" type="pres">
      <dgm:prSet presAssocID="{9A5BA976-C364-4D28-8F13-45FA0D1C06D4}" presName="parentText" presStyleLbl="node1" presStyleIdx="0" presStyleCnt="1" custLinFactNeighborY="-14099">
        <dgm:presLayoutVars>
          <dgm:chMax val="0"/>
          <dgm:bulletEnabled val="1"/>
        </dgm:presLayoutVars>
      </dgm:prSet>
      <dgm:spPr/>
    </dgm:pt>
  </dgm:ptLst>
  <dgm:cxnLst>
    <dgm:cxn modelId="{53F46247-AC22-447B-AD51-71DB65E6C824}" type="presOf" srcId="{BA09321D-1420-4E72-9F35-C35C7BE2C075}" destId="{60EB750E-9016-41F3-B038-356491C6FDCF}" srcOrd="0" destOrd="0" presId="urn:microsoft.com/office/officeart/2005/8/layout/vList2"/>
    <dgm:cxn modelId="{1321E28A-EE18-4949-A6CD-D346F2411513}" type="presOf" srcId="{9A5BA976-C364-4D28-8F13-45FA0D1C06D4}" destId="{CD37FE93-343D-473F-9815-3C09F071F98C}" srcOrd="0" destOrd="0" presId="urn:microsoft.com/office/officeart/2005/8/layout/vList2"/>
    <dgm:cxn modelId="{DF81C892-C340-4E9C-948A-AE82829CF885}" srcId="{BA09321D-1420-4E72-9F35-C35C7BE2C075}" destId="{9A5BA976-C364-4D28-8F13-45FA0D1C06D4}" srcOrd="0" destOrd="0" parTransId="{317A772B-3700-45AB-A5FB-508EA488C29E}" sibTransId="{162A62EA-F165-4710-8CE0-0E14530E1E8A}"/>
    <dgm:cxn modelId="{D4EE9B6A-102D-4DFB-9AFA-54033572269E}" type="presParOf" srcId="{60EB750E-9016-41F3-B038-356491C6FDCF}" destId="{CD37FE93-343D-473F-9815-3C09F071F98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7FE93-343D-473F-9815-3C09F071F98C}">
      <dsp:nvSpPr>
        <dsp:cNvPr id="0" name=""/>
        <dsp:cNvSpPr/>
      </dsp:nvSpPr>
      <dsp:spPr>
        <a:xfrm>
          <a:off x="0" y="0"/>
          <a:ext cx="6024880" cy="1085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a:t>
          </a:r>
          <a:r>
            <a:rPr lang="en-US" sz="2800" kern="1200" dirty="0"/>
            <a:t>One Group Pretest - Posttest Design</a:t>
          </a:r>
          <a:endParaRPr lang="th-TH" sz="2800" kern="1200" dirty="0"/>
        </a:p>
      </dsp:txBody>
      <dsp:txXfrm>
        <a:off x="53002" y="53002"/>
        <a:ext cx="5918876" cy="9797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45659" cy="496411"/>
          </a:xfrm>
          <a:prstGeom prst="rect">
            <a:avLst/>
          </a:prstGeom>
        </p:spPr>
        <p:txBody>
          <a:bodyPr vert="horz" lIns="91010" tIns="45505" rIns="91010" bIns="45505" rtlCol="0"/>
          <a:lstStyle>
            <a:lvl1pPr algn="l">
              <a:defRPr sz="1200"/>
            </a:lvl1pPr>
          </a:lstStyle>
          <a:p>
            <a:endParaRPr lang="th-TH"/>
          </a:p>
        </p:txBody>
      </p:sp>
      <p:sp>
        <p:nvSpPr>
          <p:cNvPr id="3" name="ตัวแทนวันที่ 2"/>
          <p:cNvSpPr>
            <a:spLocks noGrp="1"/>
          </p:cNvSpPr>
          <p:nvPr>
            <p:ph type="dt" sz="quarter" idx="1"/>
          </p:nvPr>
        </p:nvSpPr>
        <p:spPr>
          <a:xfrm>
            <a:off x="3850443" y="0"/>
            <a:ext cx="2945659" cy="496411"/>
          </a:xfrm>
          <a:prstGeom prst="rect">
            <a:avLst/>
          </a:prstGeom>
        </p:spPr>
        <p:txBody>
          <a:bodyPr vert="horz" lIns="91010" tIns="45505" rIns="91010" bIns="45505" rtlCol="0"/>
          <a:lstStyle>
            <a:lvl1pPr algn="r">
              <a:defRPr sz="1200"/>
            </a:lvl1pPr>
          </a:lstStyle>
          <a:p>
            <a:fld id="{10FCA678-A8E6-4C22-BC15-62EF7F7D5718}" type="datetimeFigureOut">
              <a:rPr lang="th-TH" smtClean="0"/>
              <a:t>07/12/61</a:t>
            </a:fld>
            <a:endParaRPr lang="th-TH"/>
          </a:p>
        </p:txBody>
      </p:sp>
      <p:sp>
        <p:nvSpPr>
          <p:cNvPr id="4" name="ตัวแทนท้ายกระดาษ 3"/>
          <p:cNvSpPr>
            <a:spLocks noGrp="1"/>
          </p:cNvSpPr>
          <p:nvPr>
            <p:ph type="ftr" sz="quarter" idx="2"/>
          </p:nvPr>
        </p:nvSpPr>
        <p:spPr>
          <a:xfrm>
            <a:off x="0" y="9430091"/>
            <a:ext cx="2945659" cy="496411"/>
          </a:xfrm>
          <a:prstGeom prst="rect">
            <a:avLst/>
          </a:prstGeom>
        </p:spPr>
        <p:txBody>
          <a:bodyPr vert="horz" lIns="91010" tIns="45505" rIns="91010" bIns="45505" rtlCol="0" anchor="b"/>
          <a:lstStyle>
            <a:lvl1pPr algn="l">
              <a:defRPr sz="1200"/>
            </a:lvl1pPr>
          </a:lstStyle>
          <a:p>
            <a:endParaRPr lang="th-TH"/>
          </a:p>
        </p:txBody>
      </p:sp>
      <p:sp>
        <p:nvSpPr>
          <p:cNvPr id="5" name="ตัวแทนหมายเลขภาพนิ่ง 4"/>
          <p:cNvSpPr>
            <a:spLocks noGrp="1"/>
          </p:cNvSpPr>
          <p:nvPr>
            <p:ph type="sldNum" sz="quarter" idx="3"/>
          </p:nvPr>
        </p:nvSpPr>
        <p:spPr>
          <a:xfrm>
            <a:off x="3850443" y="9430091"/>
            <a:ext cx="2945659" cy="496411"/>
          </a:xfrm>
          <a:prstGeom prst="rect">
            <a:avLst/>
          </a:prstGeom>
        </p:spPr>
        <p:txBody>
          <a:bodyPr vert="horz" lIns="91010" tIns="45505" rIns="91010" bIns="45505" rtlCol="0" anchor="b"/>
          <a:lstStyle>
            <a:lvl1pPr algn="r">
              <a:defRPr sz="1200"/>
            </a:lvl1pPr>
          </a:lstStyle>
          <a:p>
            <a:fld id="{AF97F23C-B508-4B6A-B972-32B7F24200A1}" type="slidenum">
              <a:rPr lang="th-TH" smtClean="0"/>
              <a:t>‹#›</a:t>
            </a:fld>
            <a:endParaRPr lang="th-TH"/>
          </a:p>
        </p:txBody>
      </p:sp>
    </p:spTree>
    <p:extLst>
      <p:ext uri="{BB962C8B-B14F-4D97-AF65-F5344CB8AC3E}">
        <p14:creationId xmlns:p14="http://schemas.microsoft.com/office/powerpoint/2010/main" val="2080141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6"/>
          </a:xfrm>
          <a:prstGeom prst="rect">
            <a:avLst/>
          </a:prstGeom>
        </p:spPr>
        <p:txBody>
          <a:bodyPr vert="horz" lIns="91010" tIns="45505" rIns="91010" bIns="45505" rtlCol="0"/>
          <a:lstStyle>
            <a:lvl1pPr algn="l">
              <a:defRPr sz="1200"/>
            </a:lvl1pPr>
          </a:lstStyle>
          <a:p>
            <a:endParaRPr lang="en-US"/>
          </a:p>
        </p:txBody>
      </p:sp>
      <p:sp>
        <p:nvSpPr>
          <p:cNvPr id="3" name="Date Placeholder 2"/>
          <p:cNvSpPr>
            <a:spLocks noGrp="1"/>
          </p:cNvSpPr>
          <p:nvPr>
            <p:ph type="dt" idx="1"/>
          </p:nvPr>
        </p:nvSpPr>
        <p:spPr>
          <a:xfrm>
            <a:off x="3850443" y="0"/>
            <a:ext cx="2945659" cy="498136"/>
          </a:xfrm>
          <a:prstGeom prst="rect">
            <a:avLst/>
          </a:prstGeom>
        </p:spPr>
        <p:txBody>
          <a:bodyPr vert="horz" lIns="91010" tIns="45505" rIns="91010" bIns="45505" rtlCol="0"/>
          <a:lstStyle>
            <a:lvl1pPr algn="r">
              <a:defRPr sz="1200"/>
            </a:lvl1pPr>
          </a:lstStyle>
          <a:p>
            <a:fld id="{4E122AB6-F8B9-F641-B896-F7B174327E28}" type="datetimeFigureOut">
              <a:rPr lang="en-US" smtClean="0"/>
              <a:t>12/7/2018</a:t>
            </a:fld>
            <a:endParaRPr lang="en-US"/>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010" tIns="45505" rIns="91010" bIns="45505"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010" tIns="45505" rIns="91010" bIns="455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8135"/>
          </a:xfrm>
          <a:prstGeom prst="rect">
            <a:avLst/>
          </a:prstGeom>
        </p:spPr>
        <p:txBody>
          <a:bodyPr vert="horz" lIns="91010" tIns="45505" rIns="91010" bIns="45505"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2"/>
            <a:ext cx="2945659" cy="498135"/>
          </a:xfrm>
          <a:prstGeom prst="rect">
            <a:avLst/>
          </a:prstGeom>
        </p:spPr>
        <p:txBody>
          <a:bodyPr vert="horz" lIns="91010" tIns="45505" rIns="91010" bIns="45505" rtlCol="0" anchor="b"/>
          <a:lstStyle>
            <a:lvl1pPr algn="r">
              <a:defRPr sz="1200"/>
            </a:lvl1pPr>
          </a:lstStyle>
          <a:p>
            <a:fld id="{F61A24DC-08EC-3F4B-93AA-7D3EA422AB6E}" type="slidenum">
              <a:rPr lang="en-US" smtClean="0"/>
              <a:t>‹#›</a:t>
            </a:fld>
            <a:endParaRPr lang="en-US"/>
          </a:p>
        </p:txBody>
      </p:sp>
    </p:spTree>
    <p:extLst>
      <p:ext uri="{BB962C8B-B14F-4D97-AF65-F5344CB8AC3E}">
        <p14:creationId xmlns:p14="http://schemas.microsoft.com/office/powerpoint/2010/main" val="28226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33140" y="2818150"/>
            <a:ext cx="6175948" cy="1543988"/>
          </a:xfrm>
        </p:spPr>
        <p:txBody>
          <a:bodyPr anchor="b">
            <a:noAutofit/>
          </a:bodyPr>
          <a:lstStyle>
            <a:lvl1pPr algn="ctr">
              <a:defRPr sz="3600">
                <a:latin typeface="Times New Roman" charset="0"/>
                <a:ea typeface="Times New Roman" charset="0"/>
                <a:cs typeface="Times New Roman" charset="0"/>
              </a:defRPr>
            </a:lvl1pPr>
          </a:lstStyle>
          <a:p>
            <a:r>
              <a:rPr lang="en-US"/>
              <a:t>Click to edit Master title style</a:t>
            </a:r>
            <a:endParaRPr lang="en-US" dirty="0"/>
          </a:p>
        </p:txBody>
      </p:sp>
      <p:sp>
        <p:nvSpPr>
          <p:cNvPr id="3" name="Subtitle 2"/>
          <p:cNvSpPr>
            <a:spLocks noGrp="1"/>
          </p:cNvSpPr>
          <p:nvPr>
            <p:ph type="subTitle" idx="1"/>
          </p:nvPr>
        </p:nvSpPr>
        <p:spPr>
          <a:xfrm>
            <a:off x="2833141" y="4362138"/>
            <a:ext cx="5167859" cy="895662"/>
          </a:xfrm>
        </p:spPr>
        <p:txBody>
          <a:bodyPr/>
          <a:lstStyle>
            <a:lvl1pPr marL="0" indent="0" algn="ctr">
              <a:buNone/>
              <a:defRPr sz="1800">
                <a:latin typeface="Times New Roman" charset="0"/>
                <a:ea typeface="Times New Roman" charset="0"/>
                <a:cs typeface="Times New Roman"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57950" y="6356352"/>
            <a:ext cx="2057400" cy="365125"/>
          </a:xfrm>
        </p:spPr>
        <p:txBody>
          <a:bodyPr/>
          <a:lstStyle>
            <a:lvl1pPr algn="r">
              <a:defRPr sz="1050">
                <a:solidFill>
                  <a:schemeClr val="tx1"/>
                </a:solidFill>
                <a:latin typeface="Times New Roman" charset="0"/>
                <a:ea typeface="Times New Roman" charset="0"/>
                <a:cs typeface="Times New Roman" charset="0"/>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14" y="134912"/>
            <a:ext cx="7240249" cy="899410"/>
          </a:xfrm>
        </p:spPr>
        <p:txBody>
          <a:bodyPr/>
          <a:lstStyle>
            <a:lvl1pPr>
              <a:defRPr>
                <a:latin typeface="Times New Roman" charset="0"/>
                <a:ea typeface="Times New Roman" charset="0"/>
                <a:cs typeface="Times New Roman" charset="0"/>
              </a:defRPr>
            </a:lvl1pPr>
          </a:lstStyle>
          <a:p>
            <a:r>
              <a:rPr lang="en-US"/>
              <a:t>Click to edit Master title style</a:t>
            </a:r>
            <a:endParaRPr lang="en-US" dirty="0"/>
          </a:p>
        </p:txBody>
      </p:sp>
      <p:sp>
        <p:nvSpPr>
          <p:cNvPr id="3" name="Content Placeholder 2"/>
          <p:cNvSpPr>
            <a:spLocks noGrp="1"/>
          </p:cNvSpPr>
          <p:nvPr>
            <p:ph idx="1"/>
          </p:nvPr>
        </p:nvSpPr>
        <p:spPr>
          <a:xfrm>
            <a:off x="284814" y="1573968"/>
            <a:ext cx="8230537" cy="4602996"/>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050">
                <a:solidFill>
                  <a:schemeClr val="tx1"/>
                </a:solidFill>
                <a:latin typeface="Times New Roman" charset="0"/>
                <a:ea typeface="Times New Roman" charset="0"/>
                <a:cs typeface="Times New Roman" charset="0"/>
              </a:defRPr>
            </a:lvl1pPr>
          </a:lstStyle>
          <a:p>
            <a:fld id="{8BB42E6E-1847-FA42-969B-245F3F8101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038662"/>
            <a:ext cx="7886700" cy="2523814"/>
          </a:xfrm>
        </p:spPr>
        <p:txBody>
          <a:bodyPr anchor="b"/>
          <a:lstStyle>
            <a:lvl1pPr>
              <a:defRPr sz="4500">
                <a:latin typeface="Times New Roman" charset="0"/>
                <a:ea typeface="Times New Roman" charset="0"/>
                <a:cs typeface="Times New Roman"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latin typeface="Times New Roman" charset="0"/>
                <a:ea typeface="Times New Roman" charset="0"/>
                <a:cs typeface="Times New Roman"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623888" y="6236432"/>
            <a:ext cx="3086100" cy="365125"/>
          </a:xfrm>
        </p:spPr>
        <p:txBody>
          <a:bodyPr/>
          <a:lstStyle>
            <a:lvl1pPr>
              <a:defRPr>
                <a:solidFill>
                  <a:schemeClr val="bg1"/>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33140" y="2818150"/>
            <a:ext cx="6175948" cy="1543988"/>
          </a:xfrm>
        </p:spPr>
        <p:txBody>
          <a:bodyPr anchor="b">
            <a:noAutofit/>
          </a:bodyPr>
          <a:lstStyle>
            <a:lvl1pPr algn="ctr">
              <a:defRPr sz="3600">
                <a:latin typeface="Times New Roman" charset="0"/>
                <a:ea typeface="Times New Roman" charset="0"/>
                <a:cs typeface="Times New Roman" charset="0"/>
              </a:defRPr>
            </a:lvl1pPr>
          </a:lstStyle>
          <a:p>
            <a:r>
              <a:rPr lang="en-US"/>
              <a:t>Click to edit Master title style</a:t>
            </a:r>
            <a:endParaRPr lang="en-US" dirty="0"/>
          </a:p>
        </p:txBody>
      </p:sp>
      <p:sp>
        <p:nvSpPr>
          <p:cNvPr id="3" name="Subtitle 2"/>
          <p:cNvSpPr>
            <a:spLocks noGrp="1"/>
          </p:cNvSpPr>
          <p:nvPr>
            <p:ph type="subTitle" idx="1"/>
          </p:nvPr>
        </p:nvSpPr>
        <p:spPr>
          <a:xfrm>
            <a:off x="2833141" y="4362138"/>
            <a:ext cx="5167859" cy="895662"/>
          </a:xfrm>
        </p:spPr>
        <p:txBody>
          <a:bodyPr/>
          <a:lstStyle>
            <a:lvl1pPr marL="0" indent="0" algn="ctr">
              <a:buNone/>
              <a:defRPr sz="1800">
                <a:latin typeface="Times New Roman" charset="0"/>
                <a:ea typeface="Times New Roman" charset="0"/>
                <a:cs typeface="Times New Roman"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57950" y="6356352"/>
            <a:ext cx="2057400" cy="365125"/>
          </a:xfrm>
        </p:spPr>
        <p:txBody>
          <a:bodyPr/>
          <a:lstStyle>
            <a:lvl1pPr algn="r">
              <a:defRPr sz="1050">
                <a:solidFill>
                  <a:schemeClr val="tx1"/>
                </a:solidFill>
                <a:latin typeface="Times New Roman" charset="0"/>
                <a:ea typeface="Times New Roman" charset="0"/>
                <a:cs typeface="Times New Roman" charset="0"/>
              </a:defRPr>
            </a:lvl1pPr>
          </a:lstStyle>
          <a:p>
            <a:endParaRPr lang="en-US">
              <a:solidFill>
                <a:prstClr val="black"/>
              </a:solidFill>
            </a:endParaRPr>
          </a:p>
        </p:txBody>
      </p:sp>
    </p:spTree>
    <p:extLst>
      <p:ext uri="{BB962C8B-B14F-4D97-AF65-F5344CB8AC3E}">
        <p14:creationId xmlns:p14="http://schemas.microsoft.com/office/powerpoint/2010/main" val="125173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14" y="134912"/>
            <a:ext cx="7240249" cy="899410"/>
          </a:xfrm>
        </p:spPr>
        <p:txBody>
          <a:bodyPr/>
          <a:lstStyle>
            <a:lvl1pPr>
              <a:defRPr>
                <a:latin typeface="Times New Roman" charset="0"/>
                <a:ea typeface="Times New Roman" charset="0"/>
                <a:cs typeface="Times New Roman" charset="0"/>
              </a:defRPr>
            </a:lvl1pPr>
          </a:lstStyle>
          <a:p>
            <a:r>
              <a:rPr lang="en-US"/>
              <a:t>Click to edit Master title style</a:t>
            </a:r>
            <a:endParaRPr lang="en-US" dirty="0"/>
          </a:p>
        </p:txBody>
      </p:sp>
      <p:sp>
        <p:nvSpPr>
          <p:cNvPr id="3" name="Content Placeholder 2"/>
          <p:cNvSpPr>
            <a:spLocks noGrp="1"/>
          </p:cNvSpPr>
          <p:nvPr>
            <p:ph idx="1"/>
          </p:nvPr>
        </p:nvSpPr>
        <p:spPr>
          <a:xfrm>
            <a:off x="284814" y="1573968"/>
            <a:ext cx="8230537" cy="4602996"/>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50">
                <a:solidFill>
                  <a:schemeClr val="tx1"/>
                </a:solidFill>
                <a:latin typeface="Times New Roman" charset="0"/>
                <a:ea typeface="Times New Roman" charset="0"/>
                <a:cs typeface="Times New Roman" charset="0"/>
              </a:defRPr>
            </a:lvl1pPr>
          </a:lstStyle>
          <a:p>
            <a:fld id="{8BB42E6E-1847-FA42-969B-245F3F81015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866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038662"/>
            <a:ext cx="7886700" cy="2523814"/>
          </a:xfrm>
        </p:spPr>
        <p:txBody>
          <a:bodyPr anchor="b"/>
          <a:lstStyle>
            <a:lvl1pPr>
              <a:defRPr sz="4500">
                <a:latin typeface="Times New Roman" charset="0"/>
                <a:ea typeface="Times New Roman" charset="0"/>
                <a:cs typeface="Times New Roman"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latin typeface="Times New Roman" charset="0"/>
                <a:ea typeface="Times New Roman" charset="0"/>
                <a:cs typeface="Times New Roman"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623888" y="6236432"/>
            <a:ext cx="3086100" cy="365125"/>
          </a:xfrm>
        </p:spPr>
        <p:txBody>
          <a:bodyPr/>
          <a:lstStyle>
            <a:lvl1pPr>
              <a:defRPr>
                <a:solidFill>
                  <a:schemeClr val="bg1"/>
                </a:solidFill>
              </a:defRPr>
            </a:lvl1pPr>
          </a:lstStyle>
          <a:p>
            <a:endParaRPr lang="en-US">
              <a:solidFill>
                <a:prstClr val="white"/>
              </a:solidFill>
            </a:endParaRPr>
          </a:p>
        </p:txBody>
      </p:sp>
    </p:spTree>
    <p:extLst>
      <p:ext uri="{BB962C8B-B14F-4D97-AF65-F5344CB8AC3E}">
        <p14:creationId xmlns:p14="http://schemas.microsoft.com/office/powerpoint/2010/main" val="10635596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B42E6E-1847-FA42-969B-245F3F810154}" type="slidenum">
              <a:rPr lang="en-US" smtClean="0"/>
              <a:t>‹#›</a:t>
            </a:fld>
            <a:endParaRPr lang="en-US"/>
          </a:p>
        </p:txBody>
      </p:sp>
    </p:spTree>
    <p:extLst>
      <p:ext uri="{BB962C8B-B14F-4D97-AF65-F5344CB8AC3E}">
        <p14:creationId xmlns:p14="http://schemas.microsoft.com/office/powerpoint/2010/main" val="1340347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B42E6E-1847-FA42-969B-245F3F810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955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040" y="2096458"/>
            <a:ext cx="6410294" cy="2621280"/>
          </a:xfrm>
        </p:spPr>
        <p:txBody>
          <a:bodyPr/>
          <a:lstStyle/>
          <a:p>
            <a:pPr>
              <a:tabLst>
                <a:tab pos="1296670" algn="l"/>
              </a:tabLst>
            </a:pPr>
            <a:br>
              <a:rPr lang="en-US" b="1" dirty="0">
                <a:solidFill>
                  <a:srgbClr val="0070C0"/>
                </a:solidFill>
                <a:latin typeface="Times New Roman"/>
                <a:ea typeface="Times New Roman"/>
                <a:cs typeface="Cordia New"/>
              </a:rPr>
            </a:br>
            <a:br>
              <a:rPr lang="en-US" b="1" dirty="0">
                <a:solidFill>
                  <a:srgbClr val="0070C0"/>
                </a:solidFill>
                <a:latin typeface="Times New Roman"/>
                <a:ea typeface="Times New Roman"/>
                <a:cs typeface="Cordia New"/>
              </a:rPr>
            </a:br>
            <a:r>
              <a:rPr lang="en-US" b="1" dirty="0">
                <a:solidFill>
                  <a:srgbClr val="0070C0"/>
                </a:solidFill>
                <a:latin typeface="Times New Roman"/>
                <a:ea typeface="Times New Roman"/>
                <a:cs typeface="Cordia New"/>
              </a:rPr>
              <a:t>The Effects of Using Animation Movies to Develop Listening and Speaking Skills </a:t>
            </a:r>
            <a:br>
              <a:rPr lang="en-US" sz="3200" dirty="0">
                <a:solidFill>
                  <a:srgbClr val="0070C0"/>
                </a:solidFill>
                <a:latin typeface="Calibri"/>
                <a:ea typeface="Calibri"/>
                <a:cs typeface="Cordia New"/>
              </a:rPr>
            </a:br>
            <a:r>
              <a:rPr lang="en-US" b="1" dirty="0">
                <a:solidFill>
                  <a:srgbClr val="0070C0"/>
                </a:solidFill>
                <a:latin typeface="Times New Roman"/>
                <a:ea typeface="Times New Roman"/>
                <a:cs typeface="Cordia New"/>
              </a:rPr>
              <a:t>for Grade 8 Students</a:t>
            </a:r>
            <a:r>
              <a:rPr lang="en-US" b="1" dirty="0">
                <a:solidFill>
                  <a:srgbClr val="0070C0"/>
                </a:solidFill>
                <a:latin typeface="Times New Roman"/>
                <a:ea typeface="Calibri"/>
                <a:cs typeface="Cordia New"/>
              </a:rPr>
              <a:t> </a:t>
            </a:r>
            <a:br>
              <a:rPr lang="en-US" sz="3200" dirty="0">
                <a:solidFill>
                  <a:srgbClr val="0070C0"/>
                </a:solidFill>
                <a:latin typeface="Calibri"/>
                <a:ea typeface="Calibri"/>
                <a:cs typeface="Cordia New"/>
              </a:rPr>
            </a:br>
            <a:endParaRPr lang="en-US" b="1" dirty="0">
              <a:solidFill>
                <a:srgbClr val="0070C0"/>
              </a:solidFill>
            </a:endParaRPr>
          </a:p>
        </p:txBody>
      </p:sp>
      <p:sp>
        <p:nvSpPr>
          <p:cNvPr id="4" name="Subtitle 3"/>
          <p:cNvSpPr>
            <a:spLocks noGrp="1"/>
          </p:cNvSpPr>
          <p:nvPr>
            <p:ph type="subTitle" idx="1"/>
          </p:nvPr>
        </p:nvSpPr>
        <p:spPr>
          <a:xfrm>
            <a:off x="2418080" y="1148080"/>
            <a:ext cx="3931920" cy="704538"/>
          </a:xfrm>
          <a:ln>
            <a:solidFill>
              <a:schemeClr val="accent1"/>
            </a:solidFill>
          </a:ln>
        </p:spPr>
        <p:txBody>
          <a:bodyPr>
            <a:noAutofit/>
          </a:bodyPr>
          <a:lstStyle/>
          <a:p>
            <a:r>
              <a:rPr lang="en-US" sz="3600" dirty="0">
                <a:solidFill>
                  <a:srgbClr val="00B050"/>
                </a:solidFill>
              </a:rPr>
              <a:t>The Research  Title </a:t>
            </a:r>
          </a:p>
        </p:txBody>
      </p:sp>
      <p:sp>
        <p:nvSpPr>
          <p:cNvPr id="5" name="Subtitle 2"/>
          <p:cNvSpPr txBox="1">
            <a:spLocks/>
          </p:cNvSpPr>
          <p:nvPr/>
        </p:nvSpPr>
        <p:spPr>
          <a:xfrm>
            <a:off x="3087140" y="4883600"/>
            <a:ext cx="2497860" cy="895662"/>
          </a:xfrm>
          <a:prstGeom prst="rect">
            <a:avLst/>
          </a:prstGeom>
        </p:spPr>
        <p:txBody>
          <a:bodyPr vert="horz" lIns="91440" tIns="45720" rIns="91440" bIns="45720"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Times New Roman" charset="0"/>
                <a:ea typeface="Times New Roman" charset="0"/>
                <a:cs typeface="Times New Roman"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b="1" i="1" dirty="0">
                <a:solidFill>
                  <a:srgbClr val="0000FF"/>
                </a:solidFill>
              </a:rPr>
              <a:t>by</a:t>
            </a:r>
          </a:p>
          <a:p>
            <a:r>
              <a:rPr lang="en-US" sz="2400" b="1" i="1" dirty="0" err="1">
                <a:solidFill>
                  <a:srgbClr val="00B050"/>
                </a:solidFill>
              </a:rPr>
              <a:t>Phuwitch</a:t>
            </a:r>
            <a:r>
              <a:rPr lang="en-US" sz="2400" b="1" i="1" dirty="0">
                <a:solidFill>
                  <a:srgbClr val="00B050"/>
                </a:solidFill>
              </a:rPr>
              <a:t> </a:t>
            </a:r>
            <a:r>
              <a:rPr lang="en-US" sz="2400" b="1" i="1" dirty="0" err="1">
                <a:solidFill>
                  <a:srgbClr val="00B050"/>
                </a:solidFill>
              </a:rPr>
              <a:t>Ngiwline</a:t>
            </a:r>
            <a:endParaRPr lang="en-US" sz="2400" b="1" i="1" dirty="0">
              <a:solidFill>
                <a:srgbClr val="00B050"/>
              </a:solidFill>
            </a:endParaRPr>
          </a:p>
        </p:txBody>
      </p:sp>
    </p:spTree>
    <p:extLst>
      <p:ext uri="{BB962C8B-B14F-4D97-AF65-F5344CB8AC3E}">
        <p14:creationId xmlns:p14="http://schemas.microsoft.com/office/powerpoint/2010/main" val="199721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615" y="873435"/>
            <a:ext cx="5360336" cy="899410"/>
          </a:xfrm>
        </p:spPr>
        <p:txBody>
          <a:bodyPr/>
          <a:lstStyle/>
          <a:p>
            <a:pPr algn="ctr"/>
            <a:r>
              <a:rPr lang="en-US" b="1" dirty="0">
                <a:solidFill>
                  <a:srgbClr val="0070C0"/>
                </a:solidFill>
              </a:rPr>
              <a:t>Population and Sampling</a:t>
            </a:r>
          </a:p>
        </p:txBody>
      </p:sp>
      <p:sp>
        <p:nvSpPr>
          <p:cNvPr id="3" name="Content Placeholder 2"/>
          <p:cNvSpPr>
            <a:spLocks noGrp="1"/>
          </p:cNvSpPr>
          <p:nvPr>
            <p:ph idx="1"/>
          </p:nvPr>
        </p:nvSpPr>
        <p:spPr>
          <a:xfrm>
            <a:off x="1554480" y="2148765"/>
            <a:ext cx="5720080" cy="3490035"/>
          </a:xfrm>
        </p:spPr>
        <p:txBody>
          <a:bodyPr/>
          <a:lstStyle/>
          <a:p>
            <a:r>
              <a:rPr lang="en-US" sz="2400" dirty="0">
                <a:solidFill>
                  <a:srgbClr val="0000FF"/>
                </a:solidFill>
              </a:rPr>
              <a:t>Population</a:t>
            </a:r>
          </a:p>
          <a:p>
            <a:pPr lvl="1"/>
            <a:r>
              <a:rPr lang="en-US" dirty="0">
                <a:solidFill>
                  <a:srgbClr val="00B050"/>
                </a:solidFill>
              </a:rPr>
              <a:t>120 students of Grade 8 students</a:t>
            </a:r>
          </a:p>
          <a:p>
            <a:pPr marL="342900" lvl="1" indent="0">
              <a:buNone/>
            </a:pPr>
            <a:endParaRPr lang="en-US" dirty="0">
              <a:solidFill>
                <a:srgbClr val="0000FF"/>
              </a:solidFill>
            </a:endParaRPr>
          </a:p>
          <a:p>
            <a:pPr marL="342900" lvl="1" indent="0">
              <a:buNone/>
            </a:pPr>
            <a:endParaRPr lang="en-US" dirty="0">
              <a:solidFill>
                <a:srgbClr val="0000FF"/>
              </a:solidFill>
            </a:endParaRPr>
          </a:p>
          <a:p>
            <a:pPr lvl="0"/>
            <a:r>
              <a:rPr lang="en-US" sz="2400" dirty="0">
                <a:solidFill>
                  <a:srgbClr val="0000FF"/>
                </a:solidFill>
              </a:rPr>
              <a:t>Sampling</a:t>
            </a:r>
          </a:p>
          <a:p>
            <a:pPr lvl="1"/>
            <a:r>
              <a:rPr lang="en-US" dirty="0">
                <a:solidFill>
                  <a:srgbClr val="00B050"/>
                </a:solidFill>
              </a:rPr>
              <a:t>Cluster random sampling was used in this research. The experimental group were  30 students of Grade 8 students who were studying English  listening and speaking class.</a:t>
            </a:r>
          </a:p>
          <a:p>
            <a:pPr marL="342900" lvl="1" indent="0">
              <a:buNone/>
            </a:pPr>
            <a:endParaRPr lang="en-US" dirty="0"/>
          </a:p>
        </p:txBody>
      </p:sp>
      <p:sp>
        <p:nvSpPr>
          <p:cNvPr id="4" name="Slide Number Placeholder 3"/>
          <p:cNvSpPr>
            <a:spLocks noGrp="1"/>
          </p:cNvSpPr>
          <p:nvPr>
            <p:ph type="sldNum" sz="quarter" idx="12"/>
          </p:nvPr>
        </p:nvSpPr>
        <p:spPr/>
        <p:txBody>
          <a:bodyPr/>
          <a:lstStyle/>
          <a:p>
            <a:fld id="{8BB42E6E-1847-FA42-969B-245F3F810154}" type="slidenum">
              <a:rPr lang="en-US" smtClean="0"/>
              <a:t>10</a:t>
            </a:fld>
            <a:endParaRPr lang="en-US"/>
          </a:p>
        </p:txBody>
      </p:sp>
    </p:spTree>
    <p:extLst>
      <p:ext uri="{BB962C8B-B14F-4D97-AF65-F5344CB8AC3E}">
        <p14:creationId xmlns:p14="http://schemas.microsoft.com/office/powerpoint/2010/main" val="39906753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989" y="1320800"/>
            <a:ext cx="4632961" cy="589280"/>
          </a:xfrm>
        </p:spPr>
        <p:txBody>
          <a:bodyPr/>
          <a:lstStyle/>
          <a:p>
            <a:pPr algn="ctr"/>
            <a:r>
              <a:rPr lang="en-US" b="1" dirty="0">
                <a:solidFill>
                  <a:srgbClr val="0070C0"/>
                </a:solidFill>
              </a:rPr>
              <a:t>Research Instruments </a:t>
            </a:r>
          </a:p>
        </p:txBody>
      </p:sp>
      <p:sp>
        <p:nvSpPr>
          <p:cNvPr id="3" name="Content Placeholder 2"/>
          <p:cNvSpPr>
            <a:spLocks noGrp="1"/>
          </p:cNvSpPr>
          <p:nvPr>
            <p:ph idx="1"/>
          </p:nvPr>
        </p:nvSpPr>
        <p:spPr>
          <a:xfrm>
            <a:off x="1402080" y="2211389"/>
            <a:ext cx="5953760" cy="2634931"/>
          </a:xfrm>
        </p:spPr>
        <p:txBody>
          <a:bodyPr>
            <a:normAutofit fontScale="92500" lnSpcReduction="10000"/>
          </a:bodyPr>
          <a:lstStyle/>
          <a:p>
            <a:r>
              <a:rPr lang="en-US" sz="2800" dirty="0">
                <a:solidFill>
                  <a:srgbClr val="0000FF"/>
                </a:solidFill>
              </a:rPr>
              <a:t>The instruments of this research were the following:</a:t>
            </a:r>
          </a:p>
          <a:p>
            <a:pPr marL="0" indent="0">
              <a:buNone/>
            </a:pPr>
            <a:r>
              <a:rPr lang="en-US" sz="2800" dirty="0">
                <a:solidFill>
                  <a:srgbClr val="0000FF"/>
                </a:solidFill>
              </a:rPr>
              <a:t>	1. Five Questionnaires</a:t>
            </a:r>
          </a:p>
          <a:p>
            <a:pPr marL="0" indent="0">
              <a:buNone/>
            </a:pPr>
            <a:r>
              <a:rPr lang="en-US" sz="2800" dirty="0">
                <a:solidFill>
                  <a:srgbClr val="0000FF"/>
                </a:solidFill>
              </a:rPr>
              <a:t>	2. Five Animation Movies</a:t>
            </a:r>
          </a:p>
          <a:p>
            <a:pPr marL="0" indent="0">
              <a:buNone/>
            </a:pPr>
            <a:r>
              <a:rPr lang="en-US" sz="2800" dirty="0">
                <a:solidFill>
                  <a:srgbClr val="0000FF"/>
                </a:solidFill>
              </a:rPr>
              <a:t>	3. Pre-test and Post-test with 30 items</a:t>
            </a:r>
          </a:p>
          <a:p>
            <a:pPr marL="0" indent="0">
              <a:buNone/>
            </a:pPr>
            <a:r>
              <a:rPr lang="en-US" sz="2800" dirty="0">
                <a:solidFill>
                  <a:srgbClr val="0000FF"/>
                </a:solidFill>
              </a:rPr>
              <a:t>	4. Five Lesson Plans</a:t>
            </a:r>
          </a:p>
          <a:p>
            <a:pPr marL="0" indent="0">
              <a:buNone/>
            </a:pPr>
            <a:endParaRPr lang="en-US" sz="1800" dirty="0">
              <a:solidFill>
                <a:srgbClr val="0000FF"/>
              </a:solidFill>
            </a:endParaRPr>
          </a:p>
        </p:txBody>
      </p:sp>
      <p:sp>
        <p:nvSpPr>
          <p:cNvPr id="4" name="Slide Number Placeholder 3"/>
          <p:cNvSpPr>
            <a:spLocks noGrp="1"/>
          </p:cNvSpPr>
          <p:nvPr>
            <p:ph type="sldNum" sz="quarter" idx="12"/>
          </p:nvPr>
        </p:nvSpPr>
        <p:spPr/>
        <p:txBody>
          <a:bodyPr/>
          <a:lstStyle/>
          <a:p>
            <a:fld id="{8BB42E6E-1847-FA42-969B-245F3F810154}" type="slidenum">
              <a:rPr lang="en-US" smtClean="0"/>
              <a:t>11</a:t>
            </a:fld>
            <a:endParaRPr lang="en-US"/>
          </a:p>
        </p:txBody>
      </p:sp>
    </p:spTree>
    <p:extLst>
      <p:ext uri="{BB962C8B-B14F-4D97-AF65-F5344CB8AC3E}">
        <p14:creationId xmlns:p14="http://schemas.microsoft.com/office/powerpoint/2010/main" val="3990675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55" y="1034322"/>
            <a:ext cx="4845986" cy="899410"/>
          </a:xfrm>
        </p:spPr>
        <p:txBody>
          <a:bodyPr>
            <a:normAutofit/>
          </a:bodyPr>
          <a:lstStyle/>
          <a:p>
            <a:pPr algn="ctr">
              <a:lnSpc>
                <a:spcPct val="107000"/>
              </a:lnSpc>
              <a:spcAft>
                <a:spcPts val="750"/>
              </a:spcAft>
            </a:pPr>
            <a:r>
              <a:rPr lang="en-US" sz="3600" b="1" dirty="0">
                <a:solidFill>
                  <a:srgbClr val="0070C0"/>
                </a:solidFill>
                <a:latin typeface="Times New Roman"/>
                <a:ea typeface="Times New Roman"/>
                <a:cs typeface="Cordia New"/>
              </a:rPr>
              <a:t>Data Analysis</a:t>
            </a:r>
            <a:endParaRPr lang="en-US" dirty="0"/>
          </a:p>
        </p:txBody>
      </p:sp>
      <p:sp>
        <p:nvSpPr>
          <p:cNvPr id="4" name="Slide Number Placeholder 3"/>
          <p:cNvSpPr>
            <a:spLocks noGrp="1"/>
          </p:cNvSpPr>
          <p:nvPr>
            <p:ph type="sldNum" sz="quarter" idx="12"/>
          </p:nvPr>
        </p:nvSpPr>
        <p:spPr/>
        <p:txBody>
          <a:bodyPr/>
          <a:lstStyle/>
          <a:p>
            <a:fld id="{8BB42E6E-1847-FA42-969B-245F3F810154}" type="slidenum">
              <a:rPr lang="en-US" smtClean="0"/>
              <a:t>12</a:t>
            </a:fld>
            <a:endParaRPr lang="en-US"/>
          </a:p>
        </p:txBody>
      </p:sp>
      <p:sp>
        <p:nvSpPr>
          <p:cNvPr id="5" name="Rectangle 4"/>
          <p:cNvSpPr/>
          <p:nvPr/>
        </p:nvSpPr>
        <p:spPr>
          <a:xfrm>
            <a:off x="670560" y="1917005"/>
            <a:ext cx="7416800" cy="4288162"/>
          </a:xfrm>
          <a:prstGeom prst="rect">
            <a:avLst/>
          </a:prstGeom>
        </p:spPr>
        <p:txBody>
          <a:bodyPr wrap="square">
            <a:spAutoFit/>
          </a:bodyPr>
          <a:lstStyle/>
          <a:p>
            <a:pPr marL="504825" indent="-342900" algn="just">
              <a:lnSpc>
                <a:spcPct val="107000"/>
              </a:lnSpc>
              <a:spcAft>
                <a:spcPts val="0"/>
              </a:spcAft>
              <a:buAutoNum type="arabicPeriod"/>
            </a:pPr>
            <a:r>
              <a:rPr lang="en-US" sz="2400" dirty="0">
                <a:solidFill>
                  <a:srgbClr val="0000FF"/>
                </a:solidFill>
                <a:latin typeface="Times New Roman"/>
                <a:ea typeface="Times New Roman"/>
                <a:cs typeface="Cordia New"/>
              </a:rPr>
              <a:t>An efficiency of lesson plans with 75/75 standard </a:t>
            </a:r>
          </a:p>
          <a:p>
            <a:pPr marL="161925" algn="just">
              <a:lnSpc>
                <a:spcPct val="107000"/>
              </a:lnSpc>
              <a:spcAft>
                <a:spcPts val="0"/>
              </a:spcAft>
            </a:pPr>
            <a:r>
              <a:rPr lang="en-US" sz="2400" dirty="0">
                <a:solidFill>
                  <a:srgbClr val="0000FF"/>
                </a:solidFill>
                <a:latin typeface="Times New Roman"/>
                <a:ea typeface="Times New Roman"/>
                <a:cs typeface="Cordia New"/>
              </a:rPr>
              <a:t>criteria was analyzed by E1/E2. </a:t>
            </a:r>
          </a:p>
          <a:p>
            <a:pPr marL="161925" algn="just">
              <a:lnSpc>
                <a:spcPct val="107000"/>
              </a:lnSpc>
              <a:spcAft>
                <a:spcPts val="0"/>
              </a:spcAft>
            </a:pPr>
            <a:endParaRPr lang="en-US" sz="3200" dirty="0">
              <a:solidFill>
                <a:srgbClr val="0000FF"/>
              </a:solidFill>
              <a:ea typeface="Calibri"/>
              <a:cs typeface="Cordia New"/>
            </a:endParaRPr>
          </a:p>
          <a:p>
            <a:pPr marL="161925" algn="just">
              <a:lnSpc>
                <a:spcPct val="107000"/>
              </a:lnSpc>
              <a:spcAft>
                <a:spcPts val="0"/>
              </a:spcAft>
            </a:pPr>
            <a:r>
              <a:rPr lang="en-US" sz="2400" dirty="0">
                <a:solidFill>
                  <a:srgbClr val="0000FF"/>
                </a:solidFill>
                <a:latin typeface="Times New Roman"/>
                <a:ea typeface="Times New Roman"/>
                <a:cs typeface="Cordia New"/>
              </a:rPr>
              <a:t>2. A quiz to check the possible effect of pedagogical movies on students’ listening and speaking skills was analyzed by means, standard deviation, and percentage.</a:t>
            </a:r>
          </a:p>
          <a:p>
            <a:pPr marL="161925" algn="just">
              <a:lnSpc>
                <a:spcPct val="107000"/>
              </a:lnSpc>
              <a:spcAft>
                <a:spcPts val="0"/>
              </a:spcAft>
            </a:pPr>
            <a:endParaRPr lang="en-US" sz="3200" dirty="0">
              <a:solidFill>
                <a:srgbClr val="0000FF"/>
              </a:solidFill>
              <a:ea typeface="Calibri"/>
              <a:cs typeface="Cordia New"/>
            </a:endParaRPr>
          </a:p>
          <a:p>
            <a:pPr marL="161925" algn="just">
              <a:lnSpc>
                <a:spcPct val="107000"/>
              </a:lnSpc>
              <a:spcAft>
                <a:spcPts val="0"/>
              </a:spcAft>
            </a:pPr>
            <a:r>
              <a:rPr lang="en-US" sz="2400" dirty="0">
                <a:solidFill>
                  <a:srgbClr val="0000FF"/>
                </a:solidFill>
                <a:latin typeface="Times New Roman"/>
                <a:ea typeface="Times New Roman"/>
                <a:cs typeface="Cordia New"/>
              </a:rPr>
              <a:t>3. A pre-test and post-test for checking the possible differences before and after the study was analyzed by means.</a:t>
            </a:r>
            <a:endParaRPr lang="en-US" sz="3200" dirty="0">
              <a:solidFill>
                <a:srgbClr val="0000FF"/>
              </a:solidFill>
              <a:ea typeface="Calibri"/>
              <a:cs typeface="Cordia New"/>
            </a:endParaRPr>
          </a:p>
        </p:txBody>
      </p:sp>
    </p:spTree>
    <p:extLst>
      <p:ext uri="{BB962C8B-B14F-4D97-AF65-F5344CB8AC3E}">
        <p14:creationId xmlns:p14="http://schemas.microsoft.com/office/powerpoint/2010/main" val="15433676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B42E6E-1847-FA42-969B-245F3F810154}" type="slidenum">
              <a:rPr lang="en-US" smtClean="0">
                <a:solidFill>
                  <a:prstClr val="black"/>
                </a:solidFill>
              </a:rPr>
              <a:pPr/>
              <a:t>13</a:t>
            </a:fld>
            <a:endParaRPr lang="en-US">
              <a:solidFill>
                <a:prstClr val="black"/>
              </a:solidFill>
            </a:endParaRPr>
          </a:p>
        </p:txBody>
      </p:sp>
      <p:sp>
        <p:nvSpPr>
          <p:cNvPr id="6" name="Title 1"/>
          <p:cNvSpPr txBox="1">
            <a:spLocks/>
          </p:cNvSpPr>
          <p:nvPr/>
        </p:nvSpPr>
        <p:spPr>
          <a:xfrm>
            <a:off x="2062478" y="1110939"/>
            <a:ext cx="5567679" cy="8994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Times New Roman" charset="0"/>
                <a:ea typeface="Times New Roman" charset="0"/>
                <a:cs typeface="Times New Roman" charset="0"/>
              </a:defRPr>
            </a:lvl1pPr>
          </a:lstStyle>
          <a:p>
            <a:pPr algn="ctr">
              <a:lnSpc>
                <a:spcPct val="107000"/>
              </a:lnSpc>
              <a:spcAft>
                <a:spcPts val="800"/>
              </a:spcAft>
            </a:pPr>
            <a:r>
              <a:rPr lang="en-US" sz="3600" b="1" dirty="0">
                <a:solidFill>
                  <a:srgbClr val="0070C0"/>
                </a:solidFill>
                <a:latin typeface="Times New Roman"/>
                <a:ea typeface="Calibri"/>
                <a:cs typeface="Cordia New"/>
              </a:rPr>
              <a:t>Results</a:t>
            </a:r>
            <a:endParaRPr lang="en-US" sz="3200" dirty="0">
              <a:solidFill>
                <a:srgbClr val="0070C0"/>
              </a:solidFill>
              <a:latin typeface="Calibri"/>
              <a:ea typeface="Calibri"/>
              <a:cs typeface="Cordia New"/>
            </a:endParaRPr>
          </a:p>
        </p:txBody>
      </p:sp>
      <p:sp>
        <p:nvSpPr>
          <p:cNvPr id="3" name="Rectangle 2"/>
          <p:cNvSpPr/>
          <p:nvPr/>
        </p:nvSpPr>
        <p:spPr>
          <a:xfrm>
            <a:off x="802639" y="2010349"/>
            <a:ext cx="6614157" cy="685059"/>
          </a:xfrm>
          <a:prstGeom prst="rect">
            <a:avLst/>
          </a:prstGeom>
        </p:spPr>
        <p:txBody>
          <a:bodyPr wrap="square">
            <a:spAutoFit/>
          </a:bodyPr>
          <a:lstStyle/>
          <a:p>
            <a:pPr indent="457200" algn="thaiDist">
              <a:lnSpc>
                <a:spcPct val="107000"/>
              </a:lnSpc>
              <a:spcAft>
                <a:spcPts val="800"/>
              </a:spcAft>
            </a:pPr>
            <a:r>
              <a:rPr lang="en-US" dirty="0">
                <a:solidFill>
                  <a:srgbClr val="0000FF"/>
                </a:solidFill>
                <a:latin typeface="Times New Roman"/>
                <a:ea typeface="Calibri"/>
                <a:cs typeface="Cordia New"/>
              </a:rPr>
              <a:t>1.The efficiency of the developed English learning activities by using Animation Movie according to value of 75/75 as shown below:</a:t>
            </a:r>
            <a:endParaRPr lang="en-US" sz="2400" dirty="0">
              <a:solidFill>
                <a:srgbClr val="0000FF"/>
              </a:solidFill>
              <a:ea typeface="Calibri"/>
              <a:cs typeface="Cordia New"/>
            </a:endParaRPr>
          </a:p>
        </p:txBody>
      </p:sp>
      <p:graphicFrame>
        <p:nvGraphicFramePr>
          <p:cNvPr id="7" name="Table 6"/>
          <p:cNvGraphicFramePr>
            <a:graphicFrameLocks noGrp="1"/>
          </p:cNvGraphicFramePr>
          <p:nvPr>
            <p:extLst>
              <p:ext uri="{D42A27DB-BD31-4B8C-83A1-F6EECF244321}">
                <p14:modId xmlns:p14="http://schemas.microsoft.com/office/powerpoint/2010/main" val="1548543128"/>
              </p:ext>
            </p:extLst>
          </p:nvPr>
        </p:nvGraphicFramePr>
        <p:xfrm>
          <a:off x="802640" y="2814320"/>
          <a:ext cx="7101840" cy="2017502"/>
        </p:xfrm>
        <a:graphic>
          <a:graphicData uri="http://schemas.openxmlformats.org/drawingml/2006/table">
            <a:tbl>
              <a:tblPr firstRow="1" firstCol="1" bandRow="1"/>
              <a:tblGrid>
                <a:gridCol w="1948442">
                  <a:extLst>
                    <a:ext uri="{9D8B030D-6E8A-4147-A177-3AD203B41FA5}">
                      <a16:colId xmlns:a16="http://schemas.microsoft.com/office/drawing/2014/main" val="20000"/>
                    </a:ext>
                  </a:extLst>
                </a:gridCol>
                <a:gridCol w="1187828">
                  <a:extLst>
                    <a:ext uri="{9D8B030D-6E8A-4147-A177-3AD203B41FA5}">
                      <a16:colId xmlns:a16="http://schemas.microsoft.com/office/drawing/2014/main" val="20001"/>
                    </a:ext>
                  </a:extLst>
                </a:gridCol>
                <a:gridCol w="954953">
                  <a:extLst>
                    <a:ext uri="{9D8B030D-6E8A-4147-A177-3AD203B41FA5}">
                      <a16:colId xmlns:a16="http://schemas.microsoft.com/office/drawing/2014/main" val="20002"/>
                    </a:ext>
                  </a:extLst>
                </a:gridCol>
                <a:gridCol w="830977">
                  <a:extLst>
                    <a:ext uri="{9D8B030D-6E8A-4147-A177-3AD203B41FA5}">
                      <a16:colId xmlns:a16="http://schemas.microsoft.com/office/drawing/2014/main" val="20003"/>
                    </a:ext>
                  </a:extLst>
                </a:gridCol>
                <a:gridCol w="2179640">
                  <a:extLst>
                    <a:ext uri="{9D8B030D-6E8A-4147-A177-3AD203B41FA5}">
                      <a16:colId xmlns:a16="http://schemas.microsoft.com/office/drawing/2014/main" val="20004"/>
                    </a:ext>
                  </a:extLst>
                </a:gridCol>
              </a:tblGrid>
              <a:tr h="943496">
                <a:tc>
                  <a:txBody>
                    <a:bodyPr/>
                    <a:lstStyle/>
                    <a:p>
                      <a:pPr algn="ctr">
                        <a:lnSpc>
                          <a:spcPct val="107000"/>
                        </a:lnSpc>
                        <a:spcAft>
                          <a:spcPts val="0"/>
                        </a:spcAft>
                      </a:pPr>
                      <a:r>
                        <a:rPr lang="en-US" sz="1800" b="1" dirty="0">
                          <a:solidFill>
                            <a:srgbClr val="00B050"/>
                          </a:solidFill>
                          <a:effectLst/>
                          <a:latin typeface="Calibri"/>
                          <a:ea typeface="Calibri"/>
                          <a:cs typeface="Cordia New"/>
                        </a:rPr>
                        <a:t>Test</a:t>
                      </a:r>
                      <a:endParaRPr lang="en-US" sz="1800" dirty="0">
                        <a:solidFill>
                          <a:srgbClr val="00B050"/>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1">
                          <a:solidFill>
                            <a:srgbClr val="00B050"/>
                          </a:solidFill>
                          <a:effectLst/>
                          <a:latin typeface="Calibri"/>
                          <a:ea typeface="Calibri"/>
                          <a:cs typeface="Cordia New"/>
                        </a:rPr>
                        <a:t>Total score</a:t>
                      </a:r>
                      <a:endParaRPr lang="en-US" sz="1800">
                        <a:solidFill>
                          <a:srgbClr val="00B050"/>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00B050"/>
                          </a:solidFill>
                          <a:effectLst/>
                          <a:latin typeface="Calibri"/>
                          <a:ea typeface="Calibri"/>
                          <a:cs typeface="Cordia New"/>
                        </a:rPr>
                        <a:t>(X)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1">
                          <a:solidFill>
                            <a:srgbClr val="00B050"/>
                          </a:solidFill>
                          <a:effectLst/>
                          <a:latin typeface="Calibri"/>
                          <a:ea typeface="Calibri"/>
                          <a:cs typeface="Cordia New"/>
                        </a:rPr>
                        <a:t>S.D.</a:t>
                      </a:r>
                      <a:endParaRPr lang="en-US" sz="1800">
                        <a:solidFill>
                          <a:srgbClr val="00B050"/>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1" dirty="0">
                          <a:solidFill>
                            <a:srgbClr val="00B050"/>
                          </a:solidFill>
                          <a:effectLst/>
                          <a:latin typeface="Calibri"/>
                          <a:ea typeface="Calibri"/>
                          <a:cs typeface="Cordia New"/>
                        </a:rPr>
                        <a:t>Efficiency of Activities (percentage)</a:t>
                      </a:r>
                      <a:endParaRPr lang="en-US" sz="1800" dirty="0">
                        <a:solidFill>
                          <a:srgbClr val="00B050"/>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9391">
                <a:tc>
                  <a:txBody>
                    <a:bodyPr/>
                    <a:lstStyle/>
                    <a:p>
                      <a:pPr algn="ctr">
                        <a:lnSpc>
                          <a:spcPct val="107000"/>
                        </a:lnSpc>
                        <a:spcAft>
                          <a:spcPts val="0"/>
                        </a:spcAft>
                      </a:pPr>
                      <a:r>
                        <a:rPr lang="en-US" sz="1800" b="1" dirty="0">
                          <a:solidFill>
                            <a:srgbClr val="0000FF"/>
                          </a:solidFill>
                          <a:effectLst/>
                          <a:latin typeface="Calibri"/>
                          <a:ea typeface="Calibri"/>
                          <a:cs typeface="Cordia New"/>
                        </a:rPr>
                        <a:t>Quiz</a:t>
                      </a:r>
                      <a:endParaRPr lang="en-US" sz="1800" dirty="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1800" dirty="0">
                          <a:solidFill>
                            <a:srgbClr val="0000FF"/>
                          </a:solidFill>
                          <a:effectLst/>
                          <a:latin typeface="Times New Roman" panose="02020603050405020304" pitchFamily="18" charset="0"/>
                          <a:ea typeface="Calibri"/>
                          <a:cs typeface="Times New Roman" panose="02020603050405020304" pitchFamily="18" charset="0"/>
                        </a:rPr>
                        <a:t>15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1800">
                          <a:solidFill>
                            <a:srgbClr val="0000FF"/>
                          </a:solidFill>
                          <a:effectLst/>
                          <a:latin typeface="Times New Roman" panose="02020603050405020304" pitchFamily="18" charset="0"/>
                          <a:ea typeface="Calibri"/>
                          <a:cs typeface="Times New Roman" panose="02020603050405020304" pitchFamily="18" charset="0"/>
                        </a:rPr>
                        <a:t>12.20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1800" dirty="0">
                          <a:solidFill>
                            <a:srgbClr val="0000FF"/>
                          </a:solidFill>
                          <a:effectLst/>
                          <a:latin typeface="Times New Roman" panose="02020603050405020304" pitchFamily="18" charset="0"/>
                          <a:ea typeface="Calibri"/>
                          <a:cs typeface="Times New Roman" panose="02020603050405020304" pitchFamily="18" charset="0"/>
                        </a:rPr>
                        <a:t>1.63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1800" b="1" dirty="0">
                          <a:solidFill>
                            <a:srgbClr val="0000FF"/>
                          </a:solidFill>
                          <a:effectLst/>
                          <a:latin typeface="Times New Roman"/>
                          <a:ea typeface="Calibri"/>
                          <a:cs typeface="Cordia New"/>
                        </a:rPr>
                        <a:t>89.12</a:t>
                      </a:r>
                      <a:endParaRPr lang="en-US" sz="2400" b="1" dirty="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04615">
                <a:tc>
                  <a:txBody>
                    <a:bodyPr/>
                    <a:lstStyle/>
                    <a:p>
                      <a:pPr algn="ctr">
                        <a:lnSpc>
                          <a:spcPct val="107000"/>
                        </a:lnSpc>
                        <a:spcAft>
                          <a:spcPts val="0"/>
                        </a:spcAft>
                      </a:pPr>
                      <a:r>
                        <a:rPr lang="en-US" sz="1800" b="1" dirty="0">
                          <a:solidFill>
                            <a:srgbClr val="7030A0"/>
                          </a:solidFill>
                          <a:effectLst/>
                          <a:latin typeface="Calibri"/>
                          <a:ea typeface="Calibri"/>
                          <a:cs typeface="Cordia New"/>
                        </a:rPr>
                        <a:t>Post-test</a:t>
                      </a:r>
                      <a:endParaRPr lang="en-US" sz="1800" dirty="0">
                        <a:solidFill>
                          <a:srgbClr val="7030A0"/>
                        </a:solidFill>
                        <a:effectLst/>
                        <a:latin typeface="Calibri"/>
                        <a:ea typeface="Calibri"/>
                        <a:cs typeface="Cordia New"/>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7030A0"/>
                          </a:solidFill>
                          <a:effectLst/>
                          <a:latin typeface="Times New Roman" panose="02020603050405020304" pitchFamily="18" charset="0"/>
                          <a:ea typeface="Calibri"/>
                          <a:cs typeface="Times New Roman" panose="02020603050405020304" pitchFamily="18" charset="0"/>
                        </a:rPr>
                        <a:t>30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a:solidFill>
                            <a:srgbClr val="7030A0"/>
                          </a:solidFill>
                          <a:effectLst/>
                          <a:latin typeface="Times New Roman" panose="02020603050405020304" pitchFamily="18" charset="0"/>
                          <a:ea typeface="Calibri"/>
                          <a:cs typeface="Times New Roman" panose="02020603050405020304" pitchFamily="18" charset="0"/>
                        </a:rPr>
                        <a:t>28.03</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dirty="0">
                          <a:solidFill>
                            <a:srgbClr val="7030A0"/>
                          </a:solidFill>
                          <a:effectLst/>
                          <a:latin typeface="Times New Roman" panose="02020603050405020304" pitchFamily="18" charset="0"/>
                          <a:ea typeface="Calibri"/>
                          <a:cs typeface="Times New Roman" panose="02020603050405020304" pitchFamily="18" charset="0"/>
                        </a:rPr>
                        <a:t>2.68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800" b="1" dirty="0">
                          <a:solidFill>
                            <a:srgbClr val="7030A0"/>
                          </a:solidFill>
                          <a:effectLst/>
                          <a:latin typeface="Times New Roman"/>
                          <a:ea typeface="Calibri"/>
                          <a:cs typeface="Cordia New"/>
                        </a:rPr>
                        <a:t>91.60</a:t>
                      </a:r>
                      <a:endParaRPr lang="en-US" sz="2400" b="1" dirty="0">
                        <a:solidFill>
                          <a:srgbClr val="7030A0"/>
                        </a:solidFill>
                        <a:effectLst/>
                        <a:latin typeface="Calibri"/>
                        <a:ea typeface="Calibri"/>
                        <a:cs typeface="Cordia New"/>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920284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B42E6E-1847-FA42-969B-245F3F810154}" type="slidenum">
              <a:rPr lang="en-US" smtClean="0">
                <a:solidFill>
                  <a:prstClr val="black"/>
                </a:solidFill>
              </a:rPr>
              <a:pPr/>
              <a:t>14</a:t>
            </a:fld>
            <a:endParaRPr lang="en-US">
              <a:solidFill>
                <a:prstClr val="black"/>
              </a:solidFill>
            </a:endParaRPr>
          </a:p>
        </p:txBody>
      </p:sp>
      <p:sp>
        <p:nvSpPr>
          <p:cNvPr id="6" name="Title 1"/>
          <p:cNvSpPr txBox="1">
            <a:spLocks/>
          </p:cNvSpPr>
          <p:nvPr/>
        </p:nvSpPr>
        <p:spPr>
          <a:xfrm>
            <a:off x="1148080" y="1110939"/>
            <a:ext cx="6482077" cy="8994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Times New Roman" charset="0"/>
                <a:ea typeface="Times New Roman" charset="0"/>
                <a:cs typeface="Times New Roman" charset="0"/>
              </a:defRPr>
            </a:lvl1pPr>
          </a:lstStyle>
          <a:p>
            <a:pPr algn="ctr">
              <a:lnSpc>
                <a:spcPct val="107000"/>
              </a:lnSpc>
              <a:spcAft>
                <a:spcPts val="800"/>
              </a:spcAft>
            </a:pPr>
            <a:r>
              <a:rPr lang="en-US" sz="3600" b="1" dirty="0">
                <a:solidFill>
                  <a:srgbClr val="0070C0"/>
                </a:solidFill>
                <a:latin typeface="Times New Roman"/>
                <a:ea typeface="Calibri"/>
                <a:cs typeface="Cordia New"/>
              </a:rPr>
              <a:t>Results (cont.)</a:t>
            </a:r>
            <a:endParaRPr lang="en-US" sz="3200" dirty="0">
              <a:solidFill>
                <a:srgbClr val="0070C0"/>
              </a:solidFill>
              <a:latin typeface="Calibri"/>
              <a:ea typeface="Calibri"/>
              <a:cs typeface="Cordia New"/>
            </a:endParaRPr>
          </a:p>
        </p:txBody>
      </p:sp>
      <p:sp>
        <p:nvSpPr>
          <p:cNvPr id="3" name="Rectangle 2"/>
          <p:cNvSpPr/>
          <p:nvPr/>
        </p:nvSpPr>
        <p:spPr>
          <a:xfrm>
            <a:off x="802639" y="2010349"/>
            <a:ext cx="6614157" cy="685059"/>
          </a:xfrm>
          <a:prstGeom prst="rect">
            <a:avLst/>
          </a:prstGeom>
        </p:spPr>
        <p:txBody>
          <a:bodyPr wrap="square">
            <a:spAutoFit/>
          </a:bodyPr>
          <a:lstStyle/>
          <a:p>
            <a:pPr indent="457200">
              <a:lnSpc>
                <a:spcPct val="107000"/>
              </a:lnSpc>
              <a:spcAft>
                <a:spcPts val="800"/>
              </a:spcAft>
            </a:pPr>
            <a:r>
              <a:rPr lang="en-US" dirty="0">
                <a:solidFill>
                  <a:srgbClr val="0000FF"/>
                </a:solidFill>
                <a:latin typeface="Times New Roman"/>
                <a:ea typeface="Calibri"/>
                <a:cs typeface="Cordia New"/>
              </a:rPr>
              <a:t>2. The students’ English listening and speaking ability before and after learning by using animation movie as shown below:</a:t>
            </a:r>
            <a:endParaRPr lang="en-US" sz="2400" dirty="0">
              <a:solidFill>
                <a:srgbClr val="0000FF"/>
              </a:solidFill>
              <a:ea typeface="Calibri"/>
              <a:cs typeface="Cordia New"/>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003577626"/>
                  </p:ext>
                </p:extLst>
              </p:nvPr>
            </p:nvGraphicFramePr>
            <p:xfrm>
              <a:off x="924560" y="2976881"/>
              <a:ext cx="7010401" cy="1792464"/>
            </p:xfrm>
            <a:graphic>
              <a:graphicData uri="http://schemas.openxmlformats.org/drawingml/2006/table">
                <a:tbl>
                  <a:tblPr firstRow="1" firstCol="1" bandRow="1"/>
                  <a:tblGrid>
                    <a:gridCol w="2076164">
                      <a:extLst>
                        <a:ext uri="{9D8B030D-6E8A-4147-A177-3AD203B41FA5}">
                          <a16:colId xmlns:a16="http://schemas.microsoft.com/office/drawing/2014/main" val="20000"/>
                        </a:ext>
                      </a:extLst>
                    </a:gridCol>
                    <a:gridCol w="847960">
                      <a:extLst>
                        <a:ext uri="{9D8B030D-6E8A-4147-A177-3AD203B41FA5}">
                          <a16:colId xmlns:a16="http://schemas.microsoft.com/office/drawing/2014/main" val="20001"/>
                        </a:ext>
                      </a:extLst>
                    </a:gridCol>
                    <a:gridCol w="848853">
                      <a:extLst>
                        <a:ext uri="{9D8B030D-6E8A-4147-A177-3AD203B41FA5}">
                          <a16:colId xmlns:a16="http://schemas.microsoft.com/office/drawing/2014/main" val="20002"/>
                        </a:ext>
                      </a:extLst>
                    </a:gridCol>
                    <a:gridCol w="847960">
                      <a:extLst>
                        <a:ext uri="{9D8B030D-6E8A-4147-A177-3AD203B41FA5}">
                          <a16:colId xmlns:a16="http://schemas.microsoft.com/office/drawing/2014/main" val="20003"/>
                        </a:ext>
                      </a:extLst>
                    </a:gridCol>
                    <a:gridCol w="848853">
                      <a:extLst>
                        <a:ext uri="{9D8B030D-6E8A-4147-A177-3AD203B41FA5}">
                          <a16:colId xmlns:a16="http://schemas.microsoft.com/office/drawing/2014/main" val="20004"/>
                        </a:ext>
                      </a:extLst>
                    </a:gridCol>
                    <a:gridCol w="1540611">
                      <a:extLst>
                        <a:ext uri="{9D8B030D-6E8A-4147-A177-3AD203B41FA5}">
                          <a16:colId xmlns:a16="http://schemas.microsoft.com/office/drawing/2014/main" val="20005"/>
                        </a:ext>
                      </a:extLst>
                    </a:gridCol>
                  </a:tblGrid>
                  <a:tr h="611423">
                    <a:tc>
                      <a:txBody>
                        <a:bodyPr/>
                        <a:lstStyle/>
                        <a:p>
                          <a:pPr algn="ctr">
                            <a:lnSpc>
                              <a:spcPct val="107000"/>
                            </a:lnSpc>
                            <a:spcAft>
                              <a:spcPts val="0"/>
                            </a:spcAft>
                          </a:pPr>
                          <a:r>
                            <a:rPr lang="en-US" sz="2000" b="1" dirty="0">
                              <a:solidFill>
                                <a:srgbClr val="0000FF"/>
                              </a:solidFill>
                              <a:effectLst/>
                              <a:latin typeface="Calibri"/>
                              <a:ea typeface="Calibri"/>
                              <a:cs typeface="Cordia New"/>
                            </a:rPr>
                            <a:t>Students’ English Proficiency </a:t>
                          </a:r>
                          <a:endParaRPr lang="en-US" sz="2000" dirty="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solidFill>
                                <a:srgbClr val="0000FF"/>
                              </a:solidFill>
                              <a:effectLst/>
                              <a:latin typeface="Calibri"/>
                              <a:ea typeface="Calibri"/>
                              <a:cs typeface="Cordia New"/>
                            </a:rPr>
                            <a:t>N</a:t>
                          </a:r>
                          <a:endParaRPr lang="en-US" sz="2000" dirty="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en-US" sz="2000" b="1" i="1" smtClean="0">
                                        <a:solidFill>
                                          <a:srgbClr val="0000FF"/>
                                        </a:solidFill>
                                        <a:effectLst/>
                                        <a:latin typeface="Cambria Math" panose="02040503050406030204" pitchFamily="18" charset="0"/>
                                        <a:ea typeface="Calibri"/>
                                        <a:cs typeface="Cordia New"/>
                                      </a:rPr>
                                    </m:ctrlPr>
                                  </m:accPr>
                                  <m:e>
                                    <m:r>
                                      <a:rPr lang="en-US" sz="2000" b="1" i="1">
                                        <a:solidFill>
                                          <a:srgbClr val="0000FF"/>
                                        </a:solidFill>
                                        <a:effectLst/>
                                        <a:latin typeface="Cambria Math"/>
                                        <a:ea typeface="Calibri"/>
                                        <a:cs typeface="Cordia New"/>
                                      </a:rPr>
                                      <m:t>𝒙</m:t>
                                    </m:r>
                                  </m:e>
                                </m:acc>
                              </m:oMath>
                            </m:oMathPara>
                          </a14:m>
                          <a:endParaRPr lang="en-US" sz="2000" dirty="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solidFill>
                                <a:srgbClr val="0000FF"/>
                              </a:solidFill>
                              <a:effectLst/>
                              <a:latin typeface="Calibri"/>
                              <a:ea typeface="Calibri"/>
                              <a:cs typeface="Cordia New"/>
                            </a:rPr>
                            <a:t>S.D.</a:t>
                          </a:r>
                          <a:endParaRPr lang="en-US" sz="200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solidFill>
                                <a:srgbClr val="0000FF"/>
                              </a:solidFill>
                              <a:effectLst/>
                              <a:latin typeface="Calibri"/>
                              <a:ea typeface="Calibri"/>
                              <a:cs typeface="Cordia New"/>
                            </a:rPr>
                            <a:t>t</a:t>
                          </a:r>
                          <a:endParaRPr lang="en-US" sz="200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solidFill>
                                <a:srgbClr val="0000FF"/>
                              </a:solidFill>
                              <a:effectLst/>
                              <a:latin typeface="Calibri"/>
                              <a:ea typeface="Calibri"/>
                              <a:cs typeface="Cordia New"/>
                            </a:rPr>
                            <a:t>Sig. (2-tailed)</a:t>
                          </a:r>
                          <a:endParaRPr lang="en-US" sz="2000" dirty="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9780">
                    <a:tc>
                      <a:txBody>
                        <a:bodyPr/>
                        <a:lstStyle/>
                        <a:p>
                          <a:pPr algn="ctr">
                            <a:lnSpc>
                              <a:spcPct val="107000"/>
                            </a:lnSpc>
                            <a:spcAft>
                              <a:spcPts val="0"/>
                            </a:spcAft>
                          </a:pPr>
                          <a:r>
                            <a:rPr lang="en-US" sz="2000" b="1">
                              <a:solidFill>
                                <a:srgbClr val="0000FF"/>
                              </a:solidFill>
                              <a:effectLst/>
                              <a:latin typeface="Calibri"/>
                              <a:ea typeface="Calibri"/>
                              <a:cs typeface="Cordia New"/>
                            </a:rPr>
                            <a:t>Pre-test</a:t>
                          </a:r>
                          <a:endParaRPr lang="en-US" sz="200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2000">
                              <a:solidFill>
                                <a:srgbClr val="0000FF"/>
                              </a:solidFill>
                              <a:effectLst/>
                              <a:latin typeface="Calibri"/>
                              <a:ea typeface="Calibri"/>
                              <a:cs typeface="Cordia New"/>
                            </a:rPr>
                            <a:t>30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2000">
                              <a:solidFill>
                                <a:srgbClr val="0000FF"/>
                              </a:solidFill>
                              <a:effectLst/>
                              <a:latin typeface="Calibri"/>
                              <a:ea typeface="Calibri"/>
                              <a:cs typeface="Cordia New"/>
                            </a:rPr>
                            <a:t>13.77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2000" dirty="0">
                              <a:solidFill>
                                <a:srgbClr val="0000FF"/>
                              </a:solidFill>
                              <a:effectLst/>
                              <a:latin typeface="Calibri"/>
                              <a:ea typeface="Calibri"/>
                              <a:cs typeface="Cordia New"/>
                            </a:rPr>
                            <a:t>1.55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n-US" sz="2000" dirty="0">
                              <a:solidFill>
                                <a:srgbClr val="00B050"/>
                              </a:solidFill>
                              <a:effectLst/>
                              <a:latin typeface="Calibri"/>
                              <a:ea typeface="Calibri"/>
                              <a:cs typeface="Cordia New"/>
                            </a:rPr>
                            <a:t>41.09</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US" sz="2000" dirty="0">
                              <a:solidFill>
                                <a:srgbClr val="FF0000"/>
                              </a:solidFill>
                              <a:effectLst/>
                              <a:latin typeface="Calibri"/>
                              <a:ea typeface="Calibri"/>
                              <a:cs typeface="Cordia New"/>
                            </a:rPr>
                            <a:t>1.001</a:t>
                          </a:r>
                        </a:p>
                        <a:p>
                          <a:pPr algn="ctr">
                            <a:spcAft>
                              <a:spcPts val="0"/>
                            </a:spcAft>
                          </a:pPr>
                          <a14:m>
                            <m:oMathPara xmlns:m="http://schemas.openxmlformats.org/officeDocument/2006/math">
                              <m:oMathParaPr>
                                <m:jc m:val="centerGroup"/>
                              </m:oMathParaPr>
                              <m:oMath xmlns:m="http://schemas.openxmlformats.org/officeDocument/2006/math">
                                <m:r>
                                  <a:rPr lang="en-US" sz="2000" i="1">
                                    <a:solidFill>
                                      <a:srgbClr val="FF0000"/>
                                    </a:solidFill>
                                    <a:effectLst/>
                                    <a:latin typeface="Cambria Math"/>
                                    <a:ea typeface="Calibri"/>
                                    <a:cs typeface="Cordia New"/>
                                  </a:rPr>
                                  <m:t>≤</m:t>
                                </m:r>
                              </m:oMath>
                            </m:oMathPara>
                          </a14:m>
                          <a:endParaRPr lang="en-US" sz="2000" dirty="0">
                            <a:solidFill>
                              <a:srgbClr val="FF0000"/>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4890">
                    <a:tc>
                      <a:txBody>
                        <a:bodyPr/>
                        <a:lstStyle/>
                        <a:p>
                          <a:pPr algn="ctr">
                            <a:lnSpc>
                              <a:spcPct val="107000"/>
                            </a:lnSpc>
                            <a:spcAft>
                              <a:spcPts val="0"/>
                            </a:spcAft>
                          </a:pPr>
                          <a:r>
                            <a:rPr lang="en-US" sz="2000" b="1" dirty="0">
                              <a:solidFill>
                                <a:srgbClr val="7030A0"/>
                              </a:solidFill>
                              <a:effectLst/>
                              <a:latin typeface="Calibri"/>
                              <a:ea typeface="Calibri"/>
                              <a:cs typeface="Cordia New"/>
                            </a:rPr>
                            <a:t>Post-test</a:t>
                          </a:r>
                          <a:endParaRPr lang="en-US" sz="2000" dirty="0">
                            <a:solidFill>
                              <a:srgbClr val="7030A0"/>
                            </a:solidFill>
                            <a:effectLst/>
                            <a:latin typeface="Calibri"/>
                            <a:ea typeface="Calibri"/>
                            <a:cs typeface="Cordia New"/>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rgbClr val="7030A0"/>
                              </a:solidFill>
                              <a:effectLst/>
                              <a:latin typeface="Calibri"/>
                              <a:ea typeface="Calibri"/>
                              <a:cs typeface="Cordia New"/>
                            </a:rPr>
                            <a:t>30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rgbClr val="7030A0"/>
                              </a:solidFill>
                              <a:effectLst/>
                              <a:latin typeface="Calibri"/>
                              <a:ea typeface="Calibri"/>
                              <a:cs typeface="Cordia New"/>
                            </a:rPr>
                            <a:t>26.68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7030A0"/>
                              </a:solidFill>
                              <a:effectLst/>
                              <a:latin typeface="Calibri"/>
                              <a:ea typeface="Calibri"/>
                              <a:cs typeface="Cordia New"/>
                            </a:rPr>
                            <a:t>2.68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003577626"/>
                  </p:ext>
                </p:extLst>
              </p:nvPr>
            </p:nvGraphicFramePr>
            <p:xfrm>
              <a:off x="924560" y="2976881"/>
              <a:ext cx="7010401" cy="1792464"/>
            </p:xfrm>
            <a:graphic>
              <a:graphicData uri="http://schemas.openxmlformats.org/drawingml/2006/table">
                <a:tbl>
                  <a:tblPr firstRow="1" firstCol="1" bandRow="1"/>
                  <a:tblGrid>
                    <a:gridCol w="2076164"/>
                    <a:gridCol w="847960"/>
                    <a:gridCol w="848853"/>
                    <a:gridCol w="847960"/>
                    <a:gridCol w="848853"/>
                    <a:gridCol w="1540611"/>
                  </a:tblGrid>
                  <a:tr h="637794">
                    <a:tc>
                      <a:txBody>
                        <a:bodyPr/>
                        <a:lstStyle/>
                        <a:p>
                          <a:pPr algn="ctr">
                            <a:lnSpc>
                              <a:spcPct val="107000"/>
                            </a:lnSpc>
                            <a:spcAft>
                              <a:spcPts val="0"/>
                            </a:spcAft>
                          </a:pPr>
                          <a:r>
                            <a:rPr lang="en-US" sz="2000" b="1" dirty="0" smtClean="0">
                              <a:solidFill>
                                <a:srgbClr val="0000FF"/>
                              </a:solidFill>
                              <a:effectLst/>
                              <a:latin typeface="Calibri"/>
                              <a:ea typeface="Calibri"/>
                              <a:cs typeface="Cordia New"/>
                            </a:rPr>
                            <a:t>Students</a:t>
                          </a:r>
                          <a:r>
                            <a:rPr lang="en-US" sz="2000" b="1" dirty="0">
                              <a:solidFill>
                                <a:srgbClr val="0000FF"/>
                              </a:solidFill>
                              <a:effectLst/>
                              <a:latin typeface="Calibri"/>
                              <a:ea typeface="Calibri"/>
                              <a:cs typeface="Cordia New"/>
                            </a:rPr>
                            <a:t>’ English Proficiency </a:t>
                          </a:r>
                          <a:endParaRPr lang="en-US" sz="2000" dirty="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solidFill>
                                <a:srgbClr val="0000FF"/>
                              </a:solidFill>
                              <a:effectLst/>
                              <a:latin typeface="Calibri"/>
                              <a:ea typeface="Calibri"/>
                              <a:cs typeface="Cordia New"/>
                            </a:rPr>
                            <a:t>N</a:t>
                          </a:r>
                          <a:endParaRPr lang="en-US" sz="2000" dirty="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46043" t="-10476" r="-382014" b="-184762"/>
                          </a:stretch>
                        </a:blipFill>
                      </a:tcPr>
                    </a:tc>
                    <a:tc>
                      <a:txBody>
                        <a:bodyPr/>
                        <a:lstStyle/>
                        <a:p>
                          <a:pPr algn="ctr">
                            <a:lnSpc>
                              <a:spcPct val="107000"/>
                            </a:lnSpc>
                            <a:spcAft>
                              <a:spcPts val="0"/>
                            </a:spcAft>
                          </a:pPr>
                          <a:r>
                            <a:rPr lang="en-US" sz="2000" b="1">
                              <a:solidFill>
                                <a:srgbClr val="0000FF"/>
                              </a:solidFill>
                              <a:effectLst/>
                              <a:latin typeface="Calibri"/>
                              <a:ea typeface="Calibri"/>
                              <a:cs typeface="Cordia New"/>
                            </a:rPr>
                            <a:t>S.D.</a:t>
                          </a:r>
                          <a:endParaRPr lang="en-US" sz="200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solidFill>
                                <a:srgbClr val="0000FF"/>
                              </a:solidFill>
                              <a:effectLst/>
                              <a:latin typeface="Calibri"/>
                              <a:ea typeface="Calibri"/>
                              <a:cs typeface="Cordia New"/>
                            </a:rPr>
                            <a:t>t</a:t>
                          </a:r>
                          <a:endParaRPr lang="en-US" sz="200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solidFill>
                                <a:srgbClr val="0000FF"/>
                              </a:solidFill>
                              <a:effectLst/>
                              <a:latin typeface="Calibri"/>
                              <a:ea typeface="Calibri"/>
                              <a:cs typeface="Cordia New"/>
                            </a:rPr>
                            <a:t>Sig. (2-tailed)</a:t>
                          </a:r>
                          <a:endParaRPr lang="en-US" sz="2000" dirty="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780">
                    <a:tc>
                      <a:txBody>
                        <a:bodyPr/>
                        <a:lstStyle/>
                        <a:p>
                          <a:pPr algn="ctr">
                            <a:lnSpc>
                              <a:spcPct val="107000"/>
                            </a:lnSpc>
                            <a:spcAft>
                              <a:spcPts val="0"/>
                            </a:spcAft>
                          </a:pPr>
                          <a:r>
                            <a:rPr lang="en-US" sz="2000" b="1">
                              <a:solidFill>
                                <a:srgbClr val="0000FF"/>
                              </a:solidFill>
                              <a:effectLst/>
                              <a:latin typeface="Calibri"/>
                              <a:ea typeface="Calibri"/>
                              <a:cs typeface="Cordia New"/>
                            </a:rPr>
                            <a:t>Pre-test</a:t>
                          </a:r>
                          <a:endParaRPr lang="en-US" sz="2000">
                            <a:solidFill>
                              <a:srgbClr val="0000FF"/>
                            </a:solidFill>
                            <a:effectLst/>
                            <a:latin typeface="Calibri"/>
                            <a:ea typeface="Calibri"/>
                            <a:cs typeface="Cordia New"/>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2000">
                              <a:solidFill>
                                <a:srgbClr val="0000FF"/>
                              </a:solidFill>
                              <a:effectLst/>
                              <a:latin typeface="Calibri"/>
                              <a:ea typeface="Calibri"/>
                              <a:cs typeface="Cordia New"/>
                            </a:rPr>
                            <a:t>30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2000">
                              <a:solidFill>
                                <a:srgbClr val="0000FF"/>
                              </a:solidFill>
                              <a:effectLst/>
                              <a:latin typeface="Calibri"/>
                              <a:ea typeface="Calibri"/>
                              <a:cs typeface="Cordia New"/>
                            </a:rPr>
                            <a:t>13.77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2000" dirty="0">
                              <a:solidFill>
                                <a:srgbClr val="0000FF"/>
                              </a:solidFill>
                              <a:effectLst/>
                              <a:latin typeface="Calibri"/>
                              <a:ea typeface="Calibri"/>
                              <a:cs typeface="Cordia New"/>
                            </a:rPr>
                            <a:t>1.55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n-US" sz="2000" dirty="0">
                              <a:solidFill>
                                <a:srgbClr val="00B050"/>
                              </a:solidFill>
                              <a:effectLst/>
                              <a:latin typeface="Calibri"/>
                              <a:ea typeface="Calibri"/>
                              <a:cs typeface="Cordia New"/>
                            </a:rPr>
                            <a:t>41.09</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endParaRPr lang="en-US"/>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54941" t="-61376" b="-2646"/>
                          </a:stretch>
                        </a:blipFill>
                      </a:tcPr>
                    </a:tc>
                  </a:tr>
                  <a:tr h="564890">
                    <a:tc>
                      <a:txBody>
                        <a:bodyPr/>
                        <a:lstStyle/>
                        <a:p>
                          <a:pPr algn="ctr">
                            <a:lnSpc>
                              <a:spcPct val="107000"/>
                            </a:lnSpc>
                            <a:spcAft>
                              <a:spcPts val="0"/>
                            </a:spcAft>
                          </a:pPr>
                          <a:r>
                            <a:rPr lang="en-US" sz="2000" b="1" dirty="0">
                              <a:solidFill>
                                <a:srgbClr val="7030A0"/>
                              </a:solidFill>
                              <a:effectLst/>
                              <a:latin typeface="Calibri"/>
                              <a:ea typeface="Calibri"/>
                              <a:cs typeface="Cordia New"/>
                            </a:rPr>
                            <a:t>Post-test</a:t>
                          </a:r>
                          <a:endParaRPr lang="en-US" sz="2000" dirty="0">
                            <a:solidFill>
                              <a:srgbClr val="7030A0"/>
                            </a:solidFill>
                            <a:effectLst/>
                            <a:latin typeface="Calibri"/>
                            <a:ea typeface="Calibri"/>
                            <a:cs typeface="Cordia New"/>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rgbClr val="7030A0"/>
                              </a:solidFill>
                              <a:effectLst/>
                              <a:latin typeface="Calibri"/>
                              <a:ea typeface="Calibri"/>
                              <a:cs typeface="Cordia New"/>
                            </a:rPr>
                            <a:t>30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a:solidFill>
                                <a:srgbClr val="7030A0"/>
                              </a:solidFill>
                              <a:effectLst/>
                              <a:latin typeface="Calibri"/>
                              <a:ea typeface="Calibri"/>
                              <a:cs typeface="Cordia New"/>
                            </a:rPr>
                            <a:t>26.68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dirty="0">
                              <a:solidFill>
                                <a:srgbClr val="7030A0"/>
                              </a:solidFill>
                              <a:effectLst/>
                              <a:latin typeface="Calibri"/>
                              <a:ea typeface="Calibri"/>
                              <a:cs typeface="Cordia New"/>
                            </a:rPr>
                            <a:t>2.68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mc:Fallback>
      </mc:AlternateContent>
    </p:spTree>
    <p:extLst>
      <p:ext uri="{BB962C8B-B14F-4D97-AF65-F5344CB8AC3E}">
        <p14:creationId xmlns:p14="http://schemas.microsoft.com/office/powerpoint/2010/main" val="936136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B42E6E-1847-FA42-969B-245F3F810154}" type="slidenum">
              <a:rPr lang="en-US" smtClean="0">
                <a:solidFill>
                  <a:prstClr val="black"/>
                </a:solidFill>
              </a:rPr>
              <a:pPr/>
              <a:t>15</a:t>
            </a:fld>
            <a:endParaRPr lang="en-US">
              <a:solidFill>
                <a:prstClr val="black"/>
              </a:solidFill>
            </a:endParaRPr>
          </a:p>
        </p:txBody>
      </p:sp>
      <p:sp>
        <p:nvSpPr>
          <p:cNvPr id="6" name="Title 1"/>
          <p:cNvSpPr txBox="1">
            <a:spLocks/>
          </p:cNvSpPr>
          <p:nvPr/>
        </p:nvSpPr>
        <p:spPr>
          <a:xfrm>
            <a:off x="1148080" y="1110939"/>
            <a:ext cx="6482077" cy="8994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Times New Roman" charset="0"/>
                <a:ea typeface="Times New Roman" charset="0"/>
                <a:cs typeface="Times New Roman" charset="0"/>
              </a:defRPr>
            </a:lvl1pPr>
          </a:lstStyle>
          <a:p>
            <a:pPr algn="ctr">
              <a:lnSpc>
                <a:spcPct val="107000"/>
              </a:lnSpc>
              <a:spcAft>
                <a:spcPts val="800"/>
              </a:spcAft>
            </a:pPr>
            <a:r>
              <a:rPr lang="en-US" sz="3600" b="1" dirty="0">
                <a:solidFill>
                  <a:srgbClr val="0070C0"/>
                </a:solidFill>
                <a:latin typeface="Times New Roman"/>
                <a:ea typeface="Calibri"/>
                <a:cs typeface="Cordia New"/>
              </a:rPr>
              <a:t>Discussion</a:t>
            </a:r>
            <a:endParaRPr lang="en-US" sz="3200" dirty="0">
              <a:solidFill>
                <a:srgbClr val="0070C0"/>
              </a:solidFill>
              <a:latin typeface="Calibri"/>
              <a:ea typeface="Calibri"/>
              <a:cs typeface="Cordia New"/>
            </a:endParaRPr>
          </a:p>
        </p:txBody>
      </p:sp>
      <p:sp>
        <p:nvSpPr>
          <p:cNvPr id="5" name="Rectangle 4"/>
          <p:cNvSpPr/>
          <p:nvPr/>
        </p:nvSpPr>
        <p:spPr>
          <a:xfrm>
            <a:off x="1452880" y="2010350"/>
            <a:ext cx="6177277" cy="1277786"/>
          </a:xfrm>
          <a:prstGeom prst="rect">
            <a:avLst/>
          </a:prstGeom>
        </p:spPr>
        <p:txBody>
          <a:bodyPr wrap="square">
            <a:spAutoFit/>
          </a:bodyPr>
          <a:lstStyle/>
          <a:p>
            <a:pPr indent="457200" algn="thaiDist">
              <a:lnSpc>
                <a:spcPct val="107000"/>
              </a:lnSpc>
              <a:spcAft>
                <a:spcPts val="800"/>
              </a:spcAft>
            </a:pPr>
            <a:r>
              <a:rPr lang="en-US" dirty="0">
                <a:solidFill>
                  <a:srgbClr val="0000FF"/>
                </a:solidFill>
                <a:latin typeface="Times New Roman"/>
                <a:ea typeface="Calibri"/>
                <a:cs typeface="Cordia New"/>
              </a:rPr>
              <a:t>1) The efficiency of the developed English learning activities by using animation movie showed the quiz during learning and post-test had a value at 89.12/91.60 which was higher than the set value of 75/75.</a:t>
            </a:r>
            <a:endParaRPr lang="en-US" sz="2400" dirty="0">
              <a:solidFill>
                <a:srgbClr val="0000FF"/>
              </a:solidFill>
              <a:ea typeface="Calibri"/>
              <a:cs typeface="Cordia New"/>
            </a:endParaRPr>
          </a:p>
        </p:txBody>
      </p:sp>
      <p:sp>
        <p:nvSpPr>
          <p:cNvPr id="7" name="Rectangle 6"/>
          <p:cNvSpPr/>
          <p:nvPr/>
        </p:nvSpPr>
        <p:spPr>
          <a:xfrm>
            <a:off x="2159000" y="4136797"/>
            <a:ext cx="499872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rgbClr val="00B050"/>
                </a:solidFill>
                <a:latin typeface="Times New Roman"/>
                <a:ea typeface="Calibri"/>
              </a:rPr>
              <a:t>The efficiency of the developed English learning activities by using animation movies regarding to this research after learning was higher than the set value of 75/75 standard. It can show that listening and speaking activities should not be passive.</a:t>
            </a:r>
            <a:endParaRPr lang="en-US" dirty="0">
              <a:solidFill>
                <a:srgbClr val="00B050"/>
              </a:solidFill>
            </a:endParaRPr>
          </a:p>
        </p:txBody>
      </p:sp>
      <p:sp>
        <p:nvSpPr>
          <p:cNvPr id="2" name="Down Arrow 1"/>
          <p:cNvSpPr/>
          <p:nvPr/>
        </p:nvSpPr>
        <p:spPr>
          <a:xfrm>
            <a:off x="4424676" y="3459133"/>
            <a:ext cx="335280" cy="543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1930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B42E6E-1847-FA42-969B-245F3F810154}" type="slidenum">
              <a:rPr lang="en-US" smtClean="0">
                <a:solidFill>
                  <a:prstClr val="black"/>
                </a:solidFill>
              </a:rPr>
              <a:pPr/>
              <a:t>16</a:t>
            </a:fld>
            <a:endParaRPr lang="en-US" dirty="0">
              <a:solidFill>
                <a:prstClr val="black"/>
              </a:solidFill>
            </a:endParaRPr>
          </a:p>
        </p:txBody>
      </p:sp>
      <p:sp>
        <p:nvSpPr>
          <p:cNvPr id="6" name="Title 1"/>
          <p:cNvSpPr txBox="1">
            <a:spLocks/>
          </p:cNvSpPr>
          <p:nvPr/>
        </p:nvSpPr>
        <p:spPr>
          <a:xfrm>
            <a:off x="1148080" y="1110939"/>
            <a:ext cx="6482077" cy="8994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Times New Roman" charset="0"/>
                <a:ea typeface="Times New Roman" charset="0"/>
                <a:cs typeface="Times New Roman" charset="0"/>
              </a:defRPr>
            </a:lvl1pPr>
          </a:lstStyle>
          <a:p>
            <a:pPr algn="ctr">
              <a:lnSpc>
                <a:spcPct val="107000"/>
              </a:lnSpc>
              <a:spcAft>
                <a:spcPts val="800"/>
              </a:spcAft>
            </a:pPr>
            <a:r>
              <a:rPr lang="en-US" sz="3600" b="1" dirty="0">
                <a:solidFill>
                  <a:srgbClr val="0070C0"/>
                </a:solidFill>
                <a:latin typeface="Times New Roman"/>
                <a:ea typeface="Calibri"/>
                <a:cs typeface="Cordia New"/>
              </a:rPr>
              <a:t>Discussion (cont.)</a:t>
            </a:r>
            <a:endParaRPr lang="en-US" sz="3200" dirty="0">
              <a:solidFill>
                <a:srgbClr val="0070C0"/>
              </a:solidFill>
              <a:latin typeface="Calibri"/>
              <a:ea typeface="Calibri"/>
              <a:cs typeface="Cordia New"/>
            </a:endParaRPr>
          </a:p>
        </p:txBody>
      </p:sp>
      <p:sp>
        <p:nvSpPr>
          <p:cNvPr id="2" name="Rectangle 1"/>
          <p:cNvSpPr/>
          <p:nvPr/>
        </p:nvSpPr>
        <p:spPr>
          <a:xfrm>
            <a:off x="1341120" y="1909686"/>
            <a:ext cx="6715760" cy="1277786"/>
          </a:xfrm>
          <a:prstGeom prst="rect">
            <a:avLst/>
          </a:prstGeom>
        </p:spPr>
        <p:txBody>
          <a:bodyPr wrap="square">
            <a:spAutoFit/>
          </a:bodyPr>
          <a:lstStyle/>
          <a:p>
            <a:pPr indent="457200" algn="thaiDist">
              <a:lnSpc>
                <a:spcPct val="107000"/>
              </a:lnSpc>
              <a:spcAft>
                <a:spcPts val="800"/>
              </a:spcAft>
            </a:pPr>
            <a:r>
              <a:rPr lang="en-US" dirty="0">
                <a:solidFill>
                  <a:srgbClr val="0000FF"/>
                </a:solidFill>
                <a:latin typeface="Times New Roman"/>
                <a:ea typeface="Calibri"/>
                <a:cs typeface="Cordia New"/>
              </a:rPr>
              <a:t>2) The students’ English listening and speaking average scores before  learning by using animation movie was 13.77 and after learning was 26.68, the students had higher average scores of listening and speaking test than that of before at the .05 level of significance.</a:t>
            </a:r>
            <a:endParaRPr lang="en-US" sz="2400" dirty="0">
              <a:solidFill>
                <a:srgbClr val="0000FF"/>
              </a:solidFill>
              <a:ea typeface="Calibri"/>
              <a:cs typeface="Cordia New"/>
            </a:endParaRPr>
          </a:p>
        </p:txBody>
      </p:sp>
      <p:sp>
        <p:nvSpPr>
          <p:cNvPr id="3" name="Rectangle 2"/>
          <p:cNvSpPr/>
          <p:nvPr/>
        </p:nvSpPr>
        <p:spPr>
          <a:xfrm>
            <a:off x="2275840" y="3987800"/>
            <a:ext cx="464312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thaiDist"/>
            <a:r>
              <a:rPr lang="en-US" dirty="0">
                <a:solidFill>
                  <a:srgbClr val="00B050"/>
                </a:solidFill>
                <a:latin typeface="Times New Roman"/>
                <a:ea typeface="Calibri"/>
              </a:rPr>
              <a:t>         It can be defined that English activities based on English animation movies focused on student’s skills directly because they can learn by themselves and the movies are interesting and encouraged students to pay attention. </a:t>
            </a:r>
            <a:endParaRPr lang="en-US" dirty="0">
              <a:solidFill>
                <a:srgbClr val="00B050"/>
              </a:solidFill>
            </a:endParaRPr>
          </a:p>
        </p:txBody>
      </p:sp>
      <p:sp>
        <p:nvSpPr>
          <p:cNvPr id="5" name="Down Arrow 4"/>
          <p:cNvSpPr/>
          <p:nvPr/>
        </p:nvSpPr>
        <p:spPr>
          <a:xfrm>
            <a:off x="4389118" y="3187472"/>
            <a:ext cx="365762" cy="673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088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157" y="1562264"/>
            <a:ext cx="8157650" cy="5284032"/>
          </a:xfrm>
        </p:spPr>
        <p:txBody>
          <a:bodyPr>
            <a:normAutofit fontScale="92500" lnSpcReduction="10000"/>
          </a:bodyPr>
          <a:lstStyle/>
          <a:p>
            <a:pPr indent="0" algn="thaiDist">
              <a:spcAft>
                <a:spcPts val="0"/>
              </a:spcAft>
              <a:buNone/>
            </a:pPr>
            <a:r>
              <a:rPr lang="en-US" sz="2400" dirty="0">
                <a:solidFill>
                  <a:srgbClr val="0000FF"/>
                </a:solidFill>
                <a:latin typeface="Times New Roman"/>
                <a:ea typeface="Calibri"/>
                <a:cs typeface="Cordia New"/>
              </a:rPr>
              <a:t>1. It found that the efficiency of the developed English learning activities by using animation movie showed the quiz during learning and post-test had a value at 89.12/91.60 which was higher than the set value of 75/75 and the students’ English listening and speaking average scores before  learning by using animation movie was 13.77 and after learning was 26.68.</a:t>
            </a:r>
          </a:p>
          <a:p>
            <a:pPr indent="0" algn="thaiDist">
              <a:spcAft>
                <a:spcPts val="0"/>
              </a:spcAft>
              <a:buNone/>
            </a:pPr>
            <a:endParaRPr lang="en-US" sz="2400" dirty="0">
              <a:solidFill>
                <a:srgbClr val="0000FF"/>
              </a:solidFill>
              <a:latin typeface="Times New Roman"/>
              <a:ea typeface="Calibri"/>
              <a:cs typeface="Cordia New"/>
            </a:endParaRPr>
          </a:p>
          <a:p>
            <a:pPr indent="0" algn="thaiDist">
              <a:spcAft>
                <a:spcPts val="0"/>
              </a:spcAft>
              <a:buNone/>
            </a:pPr>
            <a:r>
              <a:rPr lang="en-US" sz="2400" dirty="0">
                <a:solidFill>
                  <a:srgbClr val="0000FF"/>
                </a:solidFill>
                <a:latin typeface="Times New Roman"/>
                <a:ea typeface="Calibri"/>
                <a:cs typeface="Cordia New"/>
              </a:rPr>
              <a:t>2. The students had higher average scores of listening and speaking test than that of before at the .05 level of significance. The students have learned about 1,000 to 1,500 basic vocabulary words and be accustomed to different kinds of English accents. </a:t>
            </a:r>
          </a:p>
          <a:p>
            <a:pPr indent="0" algn="thaiDist">
              <a:spcAft>
                <a:spcPts val="0"/>
              </a:spcAft>
              <a:buNone/>
            </a:pPr>
            <a:endParaRPr lang="en-US" sz="2400" dirty="0">
              <a:solidFill>
                <a:srgbClr val="0000FF"/>
              </a:solidFill>
              <a:latin typeface="Times New Roman"/>
              <a:ea typeface="Calibri"/>
              <a:cs typeface="Cordia New"/>
            </a:endParaRPr>
          </a:p>
          <a:p>
            <a:pPr indent="0" algn="thaiDist">
              <a:spcAft>
                <a:spcPts val="0"/>
              </a:spcAft>
              <a:buNone/>
            </a:pPr>
            <a:r>
              <a:rPr lang="en-US" sz="2400" dirty="0">
                <a:solidFill>
                  <a:srgbClr val="0000FF"/>
                </a:solidFill>
                <a:latin typeface="Times New Roman"/>
                <a:ea typeface="Calibri"/>
                <a:cs typeface="Cordia New"/>
              </a:rPr>
              <a:t>3. They also need to have basic communication skills, being able to understand contexts by listening. These are minimum requirements for learners to be able to use English Mate efficiently.  The movies are mostly animation and those with easy vocabularies, slow speaking speed, and a simple story. </a:t>
            </a:r>
            <a:endParaRPr lang="en-US" sz="3200" dirty="0">
              <a:solidFill>
                <a:srgbClr val="0000FF"/>
              </a:solidFill>
              <a:effectLst/>
              <a:latin typeface="Calibri"/>
              <a:ea typeface="Calibri"/>
              <a:cs typeface="Cordia New"/>
            </a:endParaRPr>
          </a:p>
        </p:txBody>
      </p:sp>
      <p:sp>
        <p:nvSpPr>
          <p:cNvPr id="4" name="Slide Number Placeholder 3"/>
          <p:cNvSpPr>
            <a:spLocks noGrp="1"/>
          </p:cNvSpPr>
          <p:nvPr>
            <p:ph type="sldNum" sz="quarter" idx="12"/>
          </p:nvPr>
        </p:nvSpPr>
        <p:spPr/>
        <p:txBody>
          <a:bodyPr/>
          <a:lstStyle/>
          <a:p>
            <a:fld id="{8BB42E6E-1847-FA42-969B-245F3F810154}" type="slidenum">
              <a:rPr lang="en-US" smtClean="0"/>
              <a:t>17</a:t>
            </a:fld>
            <a:endParaRPr lang="en-US"/>
          </a:p>
        </p:txBody>
      </p:sp>
      <p:sp>
        <p:nvSpPr>
          <p:cNvPr id="5" name="Title 1"/>
          <p:cNvSpPr>
            <a:spLocks noGrp="1"/>
          </p:cNvSpPr>
          <p:nvPr>
            <p:ph type="title"/>
          </p:nvPr>
        </p:nvSpPr>
        <p:spPr>
          <a:xfrm>
            <a:off x="2987040" y="780897"/>
            <a:ext cx="2733040" cy="900113"/>
          </a:xfrm>
        </p:spPr>
        <p:txBody>
          <a:bodyPr/>
          <a:lstStyle/>
          <a:p>
            <a:pPr algn="ctr"/>
            <a:r>
              <a:rPr lang="en-US" b="1" dirty="0">
                <a:solidFill>
                  <a:srgbClr val="0070C0"/>
                </a:solidFill>
              </a:rPr>
              <a:t>Conclusion</a:t>
            </a:r>
          </a:p>
        </p:txBody>
      </p:sp>
    </p:spTree>
    <p:extLst>
      <p:ext uri="{BB962C8B-B14F-4D97-AF65-F5344CB8AC3E}">
        <p14:creationId xmlns:p14="http://schemas.microsoft.com/office/powerpoint/2010/main" val="864047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920" y="1673225"/>
            <a:ext cx="7885430" cy="4550293"/>
          </a:xfrm>
        </p:spPr>
        <p:txBody>
          <a:bodyPr>
            <a:normAutofit fontScale="25000" lnSpcReduction="20000"/>
          </a:bodyPr>
          <a:lstStyle/>
          <a:p>
            <a:pPr lvl="0" indent="0" algn="thaiDist">
              <a:buNone/>
            </a:pPr>
            <a:r>
              <a:rPr lang="en-US" sz="9600" dirty="0">
                <a:solidFill>
                  <a:srgbClr val="0000FF"/>
                </a:solidFill>
                <a:latin typeface="Times New Roman"/>
                <a:ea typeface="Calibri"/>
                <a:cs typeface="Cordia New"/>
              </a:rPr>
              <a:t>4. Students can follow or guess the content of characters’ conversations without difficulty. </a:t>
            </a:r>
          </a:p>
          <a:p>
            <a:pPr lvl="0" indent="0" algn="thaiDist">
              <a:buNone/>
            </a:pPr>
            <a:endParaRPr lang="en-US" sz="9600" dirty="0">
              <a:solidFill>
                <a:srgbClr val="0000FF"/>
              </a:solidFill>
              <a:latin typeface="Times New Roman"/>
              <a:ea typeface="Calibri"/>
              <a:cs typeface="Cordia New"/>
            </a:endParaRPr>
          </a:p>
          <a:p>
            <a:pPr lvl="0" indent="0" algn="thaiDist">
              <a:buNone/>
            </a:pPr>
            <a:r>
              <a:rPr lang="en-US" sz="9600" dirty="0">
                <a:solidFill>
                  <a:srgbClr val="0000FF"/>
                </a:solidFill>
                <a:latin typeface="Times New Roman"/>
                <a:ea typeface="Calibri"/>
                <a:cs typeface="Cordia New"/>
              </a:rPr>
              <a:t>5. These movies also teach moral lessons and values for learners to understand naturally. </a:t>
            </a:r>
          </a:p>
          <a:p>
            <a:pPr lvl="0" indent="0" algn="thaiDist">
              <a:buNone/>
            </a:pPr>
            <a:endParaRPr lang="en-US" sz="9600" dirty="0">
              <a:solidFill>
                <a:srgbClr val="0000FF"/>
              </a:solidFill>
              <a:latin typeface="Times New Roman"/>
              <a:ea typeface="Calibri"/>
              <a:cs typeface="Cordia New"/>
            </a:endParaRPr>
          </a:p>
          <a:p>
            <a:pPr lvl="0" indent="0" algn="thaiDist">
              <a:buNone/>
            </a:pPr>
            <a:r>
              <a:rPr lang="en-US" sz="9600" dirty="0">
                <a:solidFill>
                  <a:srgbClr val="0000FF"/>
                </a:solidFill>
                <a:latin typeface="Times New Roman"/>
                <a:ea typeface="Calibri"/>
                <a:cs typeface="Cordia New"/>
              </a:rPr>
              <a:t>6. The integrated use of English activities </a:t>
            </a:r>
            <a:r>
              <a:rPr lang="en-US" sz="9600">
                <a:solidFill>
                  <a:srgbClr val="0000FF"/>
                </a:solidFill>
                <a:latin typeface="Times New Roman"/>
                <a:ea typeface="Calibri"/>
                <a:cs typeface="Cordia New"/>
              </a:rPr>
              <a:t>through animation </a:t>
            </a:r>
            <a:r>
              <a:rPr lang="en-US" sz="9600" dirty="0">
                <a:solidFill>
                  <a:srgbClr val="0000FF"/>
                </a:solidFill>
                <a:latin typeface="Times New Roman"/>
                <a:ea typeface="Calibri"/>
                <a:cs typeface="Cordia New"/>
              </a:rPr>
              <a:t>movies can yield positive results and lead to the improvement of communicative competence. </a:t>
            </a:r>
          </a:p>
          <a:p>
            <a:pPr lvl="0" indent="0" algn="thaiDist">
              <a:buNone/>
            </a:pPr>
            <a:endParaRPr lang="en-US" sz="9600" dirty="0">
              <a:solidFill>
                <a:srgbClr val="0000FF"/>
              </a:solidFill>
              <a:latin typeface="Times New Roman"/>
              <a:ea typeface="Calibri"/>
              <a:cs typeface="Cordia New"/>
            </a:endParaRPr>
          </a:p>
          <a:p>
            <a:pPr lvl="0" indent="0" algn="thaiDist">
              <a:buNone/>
            </a:pPr>
            <a:r>
              <a:rPr lang="en-US" sz="9600" dirty="0">
                <a:solidFill>
                  <a:srgbClr val="0000FF"/>
                </a:solidFill>
                <a:latin typeface="Times New Roman"/>
                <a:ea typeface="Calibri"/>
                <a:cs typeface="Cordia New"/>
              </a:rPr>
              <a:t>7. Learning English through Animation movies can be able to adapt in education and traveling and working abroad encourages students to learn the language, develops their ability to speak English fluently, and helps them overcome the language barrier.</a:t>
            </a:r>
            <a:endParaRPr lang="en-US" sz="14400" dirty="0">
              <a:solidFill>
                <a:srgbClr val="0000FF"/>
              </a:solidFill>
              <a:latin typeface="Calibri"/>
              <a:ea typeface="Calibri"/>
              <a:cs typeface="Cordia New"/>
            </a:endParaRPr>
          </a:p>
          <a:p>
            <a:endParaRPr lang="en-US" dirty="0">
              <a:solidFill>
                <a:srgbClr val="0000FF"/>
              </a:solidFill>
            </a:endParaRPr>
          </a:p>
        </p:txBody>
      </p:sp>
      <p:sp>
        <p:nvSpPr>
          <p:cNvPr id="4" name="Slide Number Placeholder 3"/>
          <p:cNvSpPr>
            <a:spLocks noGrp="1"/>
          </p:cNvSpPr>
          <p:nvPr>
            <p:ph type="sldNum" sz="quarter" idx="12"/>
          </p:nvPr>
        </p:nvSpPr>
        <p:spPr/>
        <p:txBody>
          <a:bodyPr/>
          <a:lstStyle/>
          <a:p>
            <a:fld id="{8BB42E6E-1847-FA42-969B-245F3F810154}" type="slidenum">
              <a:rPr lang="en-US" smtClean="0"/>
              <a:t>18</a:t>
            </a:fld>
            <a:endParaRPr lang="en-US"/>
          </a:p>
        </p:txBody>
      </p:sp>
      <p:sp>
        <p:nvSpPr>
          <p:cNvPr id="5" name="Title 1"/>
          <p:cNvSpPr>
            <a:spLocks noGrp="1"/>
          </p:cNvSpPr>
          <p:nvPr>
            <p:ph type="title"/>
          </p:nvPr>
        </p:nvSpPr>
        <p:spPr>
          <a:xfrm>
            <a:off x="2621280" y="795020"/>
            <a:ext cx="3566160" cy="900113"/>
          </a:xfrm>
        </p:spPr>
        <p:txBody>
          <a:bodyPr>
            <a:normAutofit fontScale="90000"/>
          </a:bodyPr>
          <a:lstStyle/>
          <a:p>
            <a:pPr algn="ctr"/>
            <a:r>
              <a:rPr lang="en-US" b="1" dirty="0">
                <a:solidFill>
                  <a:srgbClr val="0070C0"/>
                </a:solidFill>
              </a:rPr>
              <a:t>Conclusion (cont.-)</a:t>
            </a:r>
          </a:p>
        </p:txBody>
      </p:sp>
    </p:spTree>
    <p:extLst>
      <p:ext uri="{BB962C8B-B14F-4D97-AF65-F5344CB8AC3E}">
        <p14:creationId xmlns:p14="http://schemas.microsoft.com/office/powerpoint/2010/main" val="613367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B42E6E-1847-FA42-969B-245F3F810154}" type="slidenum">
              <a:rPr lang="en-US" smtClean="0">
                <a:solidFill>
                  <a:prstClr val="black"/>
                </a:solidFill>
              </a:rPr>
              <a:pPr/>
              <a:t>19</a:t>
            </a:fld>
            <a:endParaRPr lang="en-US">
              <a:solidFill>
                <a:prstClr val="black"/>
              </a:solidFill>
            </a:endParaRPr>
          </a:p>
        </p:txBody>
      </p:sp>
      <p:sp>
        <p:nvSpPr>
          <p:cNvPr id="7" name="Content Placeholder 2"/>
          <p:cNvSpPr>
            <a:spLocks noGrp="1"/>
          </p:cNvSpPr>
          <p:nvPr>
            <p:ph idx="1"/>
          </p:nvPr>
        </p:nvSpPr>
        <p:spPr>
          <a:xfrm>
            <a:off x="1656080" y="1870622"/>
            <a:ext cx="6062023" cy="1524832"/>
          </a:xfrm>
        </p:spPr>
        <p:txBody>
          <a:bodyPr>
            <a:normAutofit/>
          </a:bodyPr>
          <a:lstStyle/>
          <a:p>
            <a:pPr marL="0" indent="0" algn="ctr">
              <a:buNone/>
            </a:pPr>
            <a:r>
              <a:rPr lang="en-US" sz="4000" dirty="0">
                <a:solidFill>
                  <a:srgbClr val="0000FF"/>
                </a:solidFill>
              </a:rPr>
              <a:t>Thank you for your attention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2633039"/>
            <a:ext cx="3911600" cy="2605430"/>
          </a:xfrm>
          <a:prstGeom prst="rect">
            <a:avLst/>
          </a:prstGeom>
        </p:spPr>
      </p:pic>
    </p:spTree>
    <p:extLst>
      <p:ext uri="{BB962C8B-B14F-4D97-AF65-F5344CB8AC3E}">
        <p14:creationId xmlns:p14="http://schemas.microsoft.com/office/powerpoint/2010/main" val="889109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881" y="858270"/>
            <a:ext cx="5328919" cy="899410"/>
          </a:xfrm>
        </p:spPr>
        <p:txBody>
          <a:bodyPr>
            <a:normAutofit/>
          </a:bodyPr>
          <a:lstStyle/>
          <a:p>
            <a:pPr algn="ctr"/>
            <a:r>
              <a:rPr lang="en-US" b="1" dirty="0">
                <a:solidFill>
                  <a:srgbClr val="0070C0"/>
                </a:solidFill>
              </a:rPr>
              <a:t>Background of the Research</a:t>
            </a:r>
            <a:r>
              <a:rPr lang="en-US" b="1" dirty="0"/>
              <a:t> </a:t>
            </a:r>
          </a:p>
        </p:txBody>
      </p:sp>
      <p:sp>
        <p:nvSpPr>
          <p:cNvPr id="4" name="Slide Number Placeholder 3"/>
          <p:cNvSpPr>
            <a:spLocks noGrp="1"/>
          </p:cNvSpPr>
          <p:nvPr>
            <p:ph type="sldNum" sz="quarter" idx="12"/>
          </p:nvPr>
        </p:nvSpPr>
        <p:spPr/>
        <p:txBody>
          <a:bodyPr/>
          <a:lstStyle/>
          <a:p>
            <a:fld id="{8BB42E6E-1847-FA42-969B-245F3F810154}" type="slidenum">
              <a:rPr lang="en-US" smtClean="0">
                <a:solidFill>
                  <a:prstClr val="black"/>
                </a:solidFill>
              </a:rPr>
              <a:pPr/>
              <a:t>2</a:t>
            </a:fld>
            <a:endParaRPr lang="en-US">
              <a:solidFill>
                <a:prstClr val="black"/>
              </a:solidFill>
            </a:endParaRPr>
          </a:p>
        </p:txBody>
      </p:sp>
      <p:sp>
        <p:nvSpPr>
          <p:cNvPr id="10" name="TextBox 9"/>
          <p:cNvSpPr txBox="1"/>
          <p:nvPr/>
        </p:nvSpPr>
        <p:spPr>
          <a:xfrm>
            <a:off x="1381760" y="1757679"/>
            <a:ext cx="6096000" cy="646331"/>
          </a:xfrm>
          <a:prstGeom prst="rect">
            <a:avLst/>
          </a:prstGeom>
          <a:solidFill>
            <a:schemeClr val="accent1"/>
          </a:solidFill>
          <a:ln>
            <a:solidFill>
              <a:srgbClr val="FFFF00"/>
            </a:solidFill>
          </a:ln>
        </p:spPr>
        <p:txBody>
          <a:bodyPr wrap="square" rtlCol="0">
            <a:spAutoFit/>
          </a:bodyPr>
          <a:lstStyle/>
          <a:p>
            <a:pPr algn="ctr"/>
            <a:r>
              <a:rPr lang="en-US" dirty="0">
                <a:solidFill>
                  <a:srgbClr val="FFFF00"/>
                </a:solidFill>
                <a:latin typeface="Times New Roman"/>
                <a:ea typeface="Calibri"/>
              </a:rPr>
              <a:t>Different countries use English language to communicate to each other.</a:t>
            </a:r>
          </a:p>
        </p:txBody>
      </p:sp>
      <p:sp>
        <p:nvSpPr>
          <p:cNvPr id="12" name="TextBox 11"/>
          <p:cNvSpPr txBox="1"/>
          <p:nvPr/>
        </p:nvSpPr>
        <p:spPr>
          <a:xfrm>
            <a:off x="1229360" y="2661920"/>
            <a:ext cx="6451600" cy="646331"/>
          </a:xfrm>
          <a:prstGeom prst="rect">
            <a:avLst/>
          </a:prstGeom>
          <a:solidFill>
            <a:schemeClr val="accent1"/>
          </a:solidFill>
          <a:ln>
            <a:solidFill>
              <a:srgbClr val="FFFF00"/>
            </a:solidFill>
          </a:ln>
        </p:spPr>
        <p:txBody>
          <a:bodyPr wrap="square" rtlCol="0">
            <a:spAutoFit/>
          </a:bodyPr>
          <a:lstStyle/>
          <a:p>
            <a:pPr algn="ctr"/>
            <a:r>
              <a:rPr lang="en-US" dirty="0">
                <a:solidFill>
                  <a:srgbClr val="FFFF00"/>
                </a:solidFill>
                <a:latin typeface="Times New Roman"/>
                <a:ea typeface="Calibri"/>
              </a:rPr>
              <a:t>Communicative activities have an important role in creating opportunities for students. </a:t>
            </a:r>
          </a:p>
        </p:txBody>
      </p:sp>
      <p:sp>
        <p:nvSpPr>
          <p:cNvPr id="13" name="TextBox 12"/>
          <p:cNvSpPr txBox="1"/>
          <p:nvPr/>
        </p:nvSpPr>
        <p:spPr>
          <a:xfrm>
            <a:off x="1021080" y="3586479"/>
            <a:ext cx="6827520" cy="646331"/>
          </a:xfrm>
          <a:prstGeom prst="rect">
            <a:avLst/>
          </a:prstGeom>
          <a:solidFill>
            <a:schemeClr val="accent1"/>
          </a:solidFill>
          <a:ln>
            <a:solidFill>
              <a:srgbClr val="FFFF00"/>
            </a:solidFill>
          </a:ln>
        </p:spPr>
        <p:txBody>
          <a:bodyPr wrap="square" rtlCol="0">
            <a:spAutoFit/>
          </a:bodyPr>
          <a:lstStyle/>
          <a:p>
            <a:pPr algn="ctr"/>
            <a:r>
              <a:rPr lang="en-US" dirty="0">
                <a:solidFill>
                  <a:srgbClr val="FFFF00"/>
                </a:solidFill>
                <a:latin typeface="Times New Roman"/>
                <a:ea typeface="Calibri"/>
              </a:rPr>
              <a:t>The government of Thailand tries to improve its population’s English communication.</a:t>
            </a:r>
          </a:p>
        </p:txBody>
      </p:sp>
      <p:sp>
        <p:nvSpPr>
          <p:cNvPr id="14" name="TextBox 13"/>
          <p:cNvSpPr txBox="1"/>
          <p:nvPr/>
        </p:nvSpPr>
        <p:spPr>
          <a:xfrm>
            <a:off x="929640" y="4490719"/>
            <a:ext cx="7020560" cy="646331"/>
          </a:xfrm>
          <a:prstGeom prst="rect">
            <a:avLst/>
          </a:prstGeom>
          <a:solidFill>
            <a:schemeClr val="accent1"/>
          </a:solidFill>
          <a:ln>
            <a:solidFill>
              <a:srgbClr val="FFFF00"/>
            </a:solidFill>
          </a:ln>
        </p:spPr>
        <p:txBody>
          <a:bodyPr wrap="square" rtlCol="0">
            <a:spAutoFit/>
          </a:bodyPr>
          <a:lstStyle/>
          <a:p>
            <a:pPr algn="ctr"/>
            <a:r>
              <a:rPr lang="en-US" dirty="0">
                <a:solidFill>
                  <a:srgbClr val="FFFF00"/>
                </a:solidFill>
                <a:latin typeface="Times New Roman"/>
                <a:ea typeface="Calibri"/>
              </a:rPr>
              <a:t> Watching films in English can improve students’ listening and speaking skills</a:t>
            </a:r>
          </a:p>
        </p:txBody>
      </p:sp>
      <p:sp>
        <p:nvSpPr>
          <p:cNvPr id="15" name="TextBox 14"/>
          <p:cNvSpPr txBox="1"/>
          <p:nvPr/>
        </p:nvSpPr>
        <p:spPr>
          <a:xfrm>
            <a:off x="848360" y="5415280"/>
            <a:ext cx="7188200" cy="646331"/>
          </a:xfrm>
          <a:prstGeom prst="rect">
            <a:avLst/>
          </a:prstGeom>
          <a:solidFill>
            <a:schemeClr val="accent1"/>
          </a:solidFill>
          <a:ln>
            <a:solidFill>
              <a:srgbClr val="FFFF00"/>
            </a:solidFill>
          </a:ln>
        </p:spPr>
        <p:txBody>
          <a:bodyPr wrap="square" rtlCol="0">
            <a:spAutoFit/>
          </a:bodyPr>
          <a:lstStyle/>
          <a:p>
            <a:pPr algn="ctr"/>
            <a:r>
              <a:rPr lang="en-US" dirty="0">
                <a:solidFill>
                  <a:srgbClr val="FFFF00"/>
                </a:solidFill>
                <a:latin typeface="Times New Roman"/>
                <a:ea typeface="Calibri"/>
              </a:rPr>
              <a:t>Using movies to teach in English class has been one of the most rewarding experiences.</a:t>
            </a:r>
          </a:p>
        </p:txBody>
      </p:sp>
      <p:sp>
        <p:nvSpPr>
          <p:cNvPr id="16" name="Curved Left Arrow 15"/>
          <p:cNvSpPr/>
          <p:nvPr/>
        </p:nvSpPr>
        <p:spPr>
          <a:xfrm>
            <a:off x="7882255" y="1930400"/>
            <a:ext cx="506095" cy="109728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
        <p:nvSpPr>
          <p:cNvPr id="17" name="Curved Left Arrow 16"/>
          <p:cNvSpPr/>
          <p:nvPr/>
        </p:nvSpPr>
        <p:spPr>
          <a:xfrm>
            <a:off x="7950200" y="3114039"/>
            <a:ext cx="438150" cy="944880"/>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black"/>
              </a:solidFill>
            </a:endParaRPr>
          </a:p>
        </p:txBody>
      </p:sp>
      <p:sp>
        <p:nvSpPr>
          <p:cNvPr id="18" name="Curved Left Arrow 17"/>
          <p:cNvSpPr/>
          <p:nvPr/>
        </p:nvSpPr>
        <p:spPr>
          <a:xfrm>
            <a:off x="8036560" y="4124960"/>
            <a:ext cx="351790" cy="833120"/>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9" name="Curved Left Arrow 18"/>
          <p:cNvSpPr/>
          <p:nvPr/>
        </p:nvSpPr>
        <p:spPr>
          <a:xfrm>
            <a:off x="8085773" y="5025097"/>
            <a:ext cx="302578" cy="780365"/>
          </a:xfrm>
          <a:prstGeom prst="curvedLeftArrow">
            <a:avLst/>
          </a:prstGeom>
          <a:solidFill>
            <a:srgbClr val="F612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016971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7" y="890583"/>
            <a:ext cx="5401623" cy="899410"/>
          </a:xfrm>
        </p:spPr>
        <p:txBody>
          <a:bodyPr/>
          <a:lstStyle/>
          <a:p>
            <a:pPr algn="ctr"/>
            <a:r>
              <a:rPr lang="en-US" b="1" dirty="0">
                <a:solidFill>
                  <a:srgbClr val="0070C0"/>
                </a:solidFill>
              </a:rPr>
              <a:t>Problem Statements</a:t>
            </a:r>
          </a:p>
        </p:txBody>
      </p:sp>
      <p:sp>
        <p:nvSpPr>
          <p:cNvPr id="3" name="Content Placeholder 2"/>
          <p:cNvSpPr>
            <a:spLocks noGrp="1"/>
          </p:cNvSpPr>
          <p:nvPr>
            <p:ph idx="1"/>
          </p:nvPr>
        </p:nvSpPr>
        <p:spPr>
          <a:xfrm>
            <a:off x="701039" y="1167568"/>
            <a:ext cx="6908801" cy="4602996"/>
          </a:xfrm>
        </p:spPr>
        <p:txBody>
          <a:bodyPr/>
          <a:lstStyle/>
          <a:p>
            <a:pPr marL="342900" lvl="1" indent="0">
              <a:buNone/>
            </a:pPr>
            <a:endParaRPr lang="en-US" dirty="0">
              <a:solidFill>
                <a:srgbClr val="0000FF"/>
              </a:solidFill>
            </a:endParaRPr>
          </a:p>
          <a:p>
            <a:pPr marL="0" indent="0">
              <a:buNone/>
            </a:pPr>
            <a:endParaRPr lang="en-US" sz="2400" dirty="0">
              <a:solidFill>
                <a:srgbClr val="0000FF"/>
              </a:solidFill>
            </a:endParaRPr>
          </a:p>
        </p:txBody>
      </p:sp>
      <p:sp>
        <p:nvSpPr>
          <p:cNvPr id="4" name="Slide Number Placeholder 3"/>
          <p:cNvSpPr>
            <a:spLocks noGrp="1"/>
          </p:cNvSpPr>
          <p:nvPr>
            <p:ph type="sldNum" sz="quarter" idx="12"/>
          </p:nvPr>
        </p:nvSpPr>
        <p:spPr/>
        <p:txBody>
          <a:bodyPr/>
          <a:lstStyle/>
          <a:p>
            <a:fld id="{8BB42E6E-1847-FA42-969B-245F3F810154}" type="slidenum">
              <a:rPr lang="en-US" smtClean="0">
                <a:solidFill>
                  <a:prstClr val="black"/>
                </a:solidFill>
              </a:rPr>
              <a:pPr/>
              <a:t>3</a:t>
            </a:fld>
            <a:endParaRPr lang="en-US">
              <a:solidFill>
                <a:prstClr val="black"/>
              </a:solidFill>
            </a:endParaRPr>
          </a:p>
        </p:txBody>
      </p:sp>
      <p:sp>
        <p:nvSpPr>
          <p:cNvPr id="5" name="Content Placeholder 2"/>
          <p:cNvSpPr txBox="1">
            <a:spLocks/>
          </p:cNvSpPr>
          <p:nvPr/>
        </p:nvSpPr>
        <p:spPr>
          <a:xfrm>
            <a:off x="640079" y="1412239"/>
            <a:ext cx="7782561" cy="49441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95580" algn="just">
              <a:lnSpc>
                <a:spcPct val="100000"/>
              </a:lnSpc>
            </a:pPr>
            <a:endParaRPr lang="en-US" sz="2400" dirty="0">
              <a:solidFill>
                <a:srgbClr val="0000FF"/>
              </a:solidFill>
              <a:latin typeface="Times New Roman"/>
              <a:ea typeface="Times New Roman"/>
            </a:endParaRPr>
          </a:p>
          <a:p>
            <a:pPr marL="36000" indent="0" algn="just">
              <a:lnSpc>
                <a:spcPct val="100000"/>
              </a:lnSpc>
              <a:buFont typeface="Arial" panose="020B0604020202020204" pitchFamily="34" charset="0"/>
              <a:buNone/>
            </a:pPr>
            <a:r>
              <a:rPr lang="en-US" sz="2400" dirty="0">
                <a:solidFill>
                  <a:srgbClr val="0000FF"/>
                </a:solidFill>
                <a:latin typeface="Times New Roman"/>
                <a:ea typeface="Times New Roman"/>
              </a:rPr>
              <a:t>     1. The result of the final English listening and speaking test of Grade 8 students of the Demonstration School of </a:t>
            </a:r>
            <a:r>
              <a:rPr lang="en-US" sz="2400" dirty="0" err="1">
                <a:solidFill>
                  <a:srgbClr val="0000FF"/>
                </a:solidFill>
                <a:latin typeface="Times New Roman"/>
                <a:ea typeface="Times New Roman"/>
              </a:rPr>
              <a:t>Suan</a:t>
            </a:r>
            <a:r>
              <a:rPr lang="en-US" sz="2400" dirty="0">
                <a:solidFill>
                  <a:srgbClr val="0000FF"/>
                </a:solidFill>
                <a:latin typeface="Times New Roman"/>
                <a:ea typeface="Times New Roman"/>
              </a:rPr>
              <a:t> </a:t>
            </a:r>
            <a:r>
              <a:rPr lang="en-US" sz="2400" dirty="0" err="1">
                <a:solidFill>
                  <a:srgbClr val="0000FF"/>
                </a:solidFill>
                <a:latin typeface="Times New Roman"/>
                <a:ea typeface="Times New Roman"/>
              </a:rPr>
              <a:t>Sunandha</a:t>
            </a:r>
            <a:r>
              <a:rPr lang="en-US" sz="2400" dirty="0">
                <a:solidFill>
                  <a:srgbClr val="0000FF"/>
                </a:solidFill>
                <a:latin typeface="Times New Roman"/>
                <a:ea typeface="Times New Roman"/>
              </a:rPr>
              <a:t> Rajabhat University was average and also quite poor.</a:t>
            </a:r>
          </a:p>
          <a:p>
            <a:pPr marL="36000" indent="0" algn="just">
              <a:lnSpc>
                <a:spcPct val="100000"/>
              </a:lnSpc>
              <a:buFont typeface="Arial" panose="020B0604020202020204" pitchFamily="34" charset="0"/>
              <a:buNone/>
            </a:pPr>
            <a:endParaRPr lang="en-US" sz="2400" dirty="0">
              <a:solidFill>
                <a:srgbClr val="0000FF"/>
              </a:solidFill>
              <a:latin typeface="Times New Roman"/>
            </a:endParaRPr>
          </a:p>
          <a:p>
            <a:pPr marL="36000" indent="0" algn="just">
              <a:lnSpc>
                <a:spcPct val="100000"/>
              </a:lnSpc>
              <a:buFont typeface="Arial" panose="020B0604020202020204" pitchFamily="34" charset="0"/>
              <a:buNone/>
            </a:pPr>
            <a:r>
              <a:rPr lang="en-US" sz="2400" dirty="0">
                <a:solidFill>
                  <a:srgbClr val="0000FF"/>
                </a:solidFill>
                <a:latin typeface="Times New Roman"/>
              </a:rPr>
              <a:t>     2. Listening and speaking activities for teaching English by teachers in the classrooms were not enough and successful to improve listening and speaking skills of English languages. </a:t>
            </a:r>
            <a:endParaRPr lang="en-US" sz="2400" dirty="0">
              <a:solidFill>
                <a:srgbClr val="0000FF"/>
              </a:solidFill>
            </a:endParaRPr>
          </a:p>
        </p:txBody>
      </p:sp>
    </p:spTree>
    <p:extLst>
      <p:ext uri="{BB962C8B-B14F-4D97-AF65-F5344CB8AC3E}">
        <p14:creationId xmlns:p14="http://schemas.microsoft.com/office/powerpoint/2010/main" val="39906753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015" y="785152"/>
            <a:ext cx="4185586" cy="899410"/>
          </a:xfrm>
        </p:spPr>
        <p:txBody>
          <a:bodyPr/>
          <a:lstStyle/>
          <a:p>
            <a:r>
              <a:rPr lang="en-US" b="1" dirty="0">
                <a:solidFill>
                  <a:srgbClr val="0070C0"/>
                </a:solidFill>
              </a:rPr>
              <a:t>Research Objectives</a:t>
            </a:r>
          </a:p>
        </p:txBody>
      </p:sp>
      <p:sp>
        <p:nvSpPr>
          <p:cNvPr id="3" name="Content Placeholder 2"/>
          <p:cNvSpPr>
            <a:spLocks noGrp="1"/>
          </p:cNvSpPr>
          <p:nvPr>
            <p:ph idx="1"/>
          </p:nvPr>
        </p:nvSpPr>
        <p:spPr>
          <a:xfrm>
            <a:off x="589280" y="1684562"/>
            <a:ext cx="7548879" cy="4492402"/>
          </a:xfrm>
        </p:spPr>
        <p:txBody>
          <a:bodyPr>
            <a:normAutofit/>
          </a:bodyPr>
          <a:lstStyle/>
          <a:p>
            <a:pPr algn="thaiDist"/>
            <a:r>
              <a:rPr lang="en-US" sz="2400" dirty="0">
                <a:solidFill>
                  <a:srgbClr val="0000FF"/>
                </a:solidFill>
              </a:rPr>
              <a:t>The research objectives were:</a:t>
            </a:r>
          </a:p>
          <a:p>
            <a:pPr marL="0" indent="0" algn="thaiDist">
              <a:buNone/>
            </a:pPr>
            <a:endParaRPr lang="en-US" sz="2800" dirty="0">
              <a:solidFill>
                <a:srgbClr val="0000FF"/>
              </a:solidFill>
            </a:endParaRPr>
          </a:p>
          <a:p>
            <a:pPr marL="342900" lvl="1" indent="0">
              <a:buNone/>
            </a:pPr>
            <a:r>
              <a:rPr lang="en-US" sz="2400" dirty="0">
                <a:solidFill>
                  <a:srgbClr val="0000FF"/>
                </a:solidFill>
                <a:latin typeface="Times New Roman"/>
                <a:ea typeface="Calibri"/>
              </a:rPr>
              <a:t> 1) To develop and examine the English learning activities by using Animation Movies to meet the standard efficiency of 75/75.</a:t>
            </a:r>
          </a:p>
          <a:p>
            <a:pPr marL="342900" lvl="1" indent="0" algn="thaiDist">
              <a:buNone/>
            </a:pPr>
            <a:endParaRPr lang="en-US" sz="2400" dirty="0">
              <a:solidFill>
                <a:srgbClr val="0000FF"/>
              </a:solidFill>
              <a:latin typeface="Times New Roman"/>
              <a:ea typeface="Calibri"/>
            </a:endParaRPr>
          </a:p>
          <a:p>
            <a:pPr marL="342900" lvl="1" indent="0">
              <a:buNone/>
            </a:pPr>
            <a:r>
              <a:rPr lang="en-US" sz="2400" dirty="0">
                <a:solidFill>
                  <a:srgbClr val="0000FF"/>
                </a:solidFill>
                <a:latin typeface="Times New Roman"/>
                <a:ea typeface="Calibri"/>
              </a:rPr>
              <a:t>2) To compare the students’ English listening and speaking ability before and after learning. </a:t>
            </a:r>
            <a:endParaRPr lang="en-US" sz="2400" dirty="0">
              <a:solidFill>
                <a:srgbClr val="0000FF"/>
              </a:solidFill>
            </a:endParaRPr>
          </a:p>
        </p:txBody>
      </p:sp>
      <p:sp>
        <p:nvSpPr>
          <p:cNvPr id="4" name="Slide Number Placeholder 3"/>
          <p:cNvSpPr>
            <a:spLocks noGrp="1"/>
          </p:cNvSpPr>
          <p:nvPr>
            <p:ph type="sldNum" sz="quarter" idx="12"/>
          </p:nvPr>
        </p:nvSpPr>
        <p:spPr/>
        <p:txBody>
          <a:bodyPr/>
          <a:lstStyle/>
          <a:p>
            <a:fld id="{8BB42E6E-1847-FA42-969B-245F3F810154}" type="slidenum">
              <a:rPr lang="en-US" smtClean="0"/>
              <a:t>4</a:t>
            </a:fld>
            <a:endParaRPr lang="en-US" dirty="0"/>
          </a:p>
        </p:txBody>
      </p:sp>
    </p:spTree>
    <p:extLst>
      <p:ext uri="{BB962C8B-B14F-4D97-AF65-F5344CB8AC3E}">
        <p14:creationId xmlns:p14="http://schemas.microsoft.com/office/powerpoint/2010/main" val="93679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735" y="920064"/>
            <a:ext cx="5201586" cy="899410"/>
          </a:xfrm>
        </p:spPr>
        <p:txBody>
          <a:bodyPr/>
          <a:lstStyle/>
          <a:p>
            <a:pPr algn="ctr"/>
            <a:r>
              <a:rPr lang="en-US" b="1" dirty="0">
                <a:solidFill>
                  <a:srgbClr val="0070C0"/>
                </a:solidFill>
              </a:rPr>
              <a:t>Research Questions</a:t>
            </a:r>
          </a:p>
        </p:txBody>
      </p:sp>
      <p:sp>
        <p:nvSpPr>
          <p:cNvPr id="3" name="Content Placeholder 2"/>
          <p:cNvSpPr>
            <a:spLocks noGrp="1"/>
          </p:cNvSpPr>
          <p:nvPr>
            <p:ph idx="1"/>
          </p:nvPr>
        </p:nvSpPr>
        <p:spPr>
          <a:xfrm>
            <a:off x="1137920" y="2142928"/>
            <a:ext cx="6268720" cy="3455232"/>
          </a:xfrm>
        </p:spPr>
        <p:txBody>
          <a:bodyPr>
            <a:normAutofit/>
          </a:bodyPr>
          <a:lstStyle/>
          <a:p>
            <a:pPr marL="457200" indent="-457200">
              <a:buAutoNum type="arabicPeriod"/>
            </a:pPr>
            <a:r>
              <a:rPr lang="en-US" sz="2800" dirty="0">
                <a:solidFill>
                  <a:srgbClr val="0000FF"/>
                </a:solidFill>
                <a:latin typeface="Times New Roman"/>
                <a:ea typeface="Calibri"/>
              </a:rPr>
              <a:t>Do the English learning activities by using animation movies meet the standard efficiency of 75/75</a:t>
            </a:r>
            <a:r>
              <a:rPr lang="en-US" sz="2800" dirty="0">
                <a:solidFill>
                  <a:srgbClr val="0000FF"/>
                </a:solidFill>
              </a:rPr>
              <a:t>?</a:t>
            </a:r>
          </a:p>
          <a:p>
            <a:pPr marL="0" indent="0">
              <a:buNone/>
            </a:pPr>
            <a:r>
              <a:rPr lang="en-US" sz="2800" dirty="0">
                <a:solidFill>
                  <a:srgbClr val="0000FF"/>
                </a:solidFill>
              </a:rPr>
              <a:t>  </a:t>
            </a:r>
          </a:p>
          <a:p>
            <a:pPr marL="457200" indent="-457200">
              <a:buAutoNum type="arabicPeriod" startAt="2"/>
            </a:pPr>
            <a:r>
              <a:rPr lang="en-US" sz="2800" dirty="0">
                <a:solidFill>
                  <a:srgbClr val="0000FF"/>
                </a:solidFill>
              </a:rPr>
              <a:t>How was </a:t>
            </a:r>
            <a:r>
              <a:rPr lang="en-US" sz="2800" dirty="0">
                <a:solidFill>
                  <a:srgbClr val="0000FF"/>
                </a:solidFill>
                <a:latin typeface="Times New Roman"/>
              </a:rPr>
              <a:t>Grade 8 </a:t>
            </a:r>
            <a:r>
              <a:rPr lang="en-US" sz="2800" dirty="0">
                <a:solidFill>
                  <a:srgbClr val="0000FF"/>
                </a:solidFill>
                <a:latin typeface="Times New Roman"/>
                <a:ea typeface="Calibri"/>
              </a:rPr>
              <a:t>students’ English listening and speaking achievement before and after learning</a:t>
            </a:r>
            <a:r>
              <a:rPr lang="en-US" sz="2800" dirty="0">
                <a:solidFill>
                  <a:srgbClr val="0000FF"/>
                </a:solidFill>
              </a:rPr>
              <a:t>?</a:t>
            </a:r>
          </a:p>
          <a:p>
            <a:pPr marL="0" indent="0">
              <a:buNone/>
            </a:pPr>
            <a:endParaRPr lang="en-US" sz="2400" dirty="0">
              <a:solidFill>
                <a:srgbClr val="00B05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8BB42E6E-1847-FA42-969B-245F3F810154}" type="slidenum">
              <a:rPr lang="en-US" smtClean="0"/>
              <a:t>5</a:t>
            </a:fld>
            <a:endParaRPr lang="en-US"/>
          </a:p>
        </p:txBody>
      </p:sp>
    </p:spTree>
    <p:extLst>
      <p:ext uri="{BB962C8B-B14F-4D97-AF65-F5344CB8AC3E}">
        <p14:creationId xmlns:p14="http://schemas.microsoft.com/office/powerpoint/2010/main" val="3990675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B42E6E-1847-FA42-969B-245F3F810154}" type="slidenum">
              <a:rPr lang="en-US" smtClean="0"/>
              <a:t>6</a:t>
            </a:fld>
            <a:endParaRPr lang="en-US"/>
          </a:p>
        </p:txBody>
      </p:sp>
      <p:sp>
        <p:nvSpPr>
          <p:cNvPr id="5" name="Content Placeholder 2"/>
          <p:cNvSpPr>
            <a:spLocks noGrp="1"/>
          </p:cNvSpPr>
          <p:nvPr>
            <p:ph idx="1"/>
          </p:nvPr>
        </p:nvSpPr>
        <p:spPr>
          <a:xfrm>
            <a:off x="284814" y="2032000"/>
            <a:ext cx="8230537" cy="4144964"/>
          </a:xfrm>
        </p:spPr>
        <p:txBody>
          <a:bodyPr/>
          <a:lstStyle/>
          <a:p>
            <a:r>
              <a:rPr lang="en-US" sz="2400" dirty="0">
                <a:solidFill>
                  <a:srgbClr val="0000FF"/>
                </a:solidFill>
              </a:rPr>
              <a:t>In this study, the research design is:</a:t>
            </a:r>
          </a:p>
          <a:p>
            <a:pPr marL="0" indent="0">
              <a:buNone/>
            </a:pPr>
            <a:endParaRPr lang="en-US" sz="2400" dirty="0">
              <a:solidFill>
                <a:srgbClr val="0000FF"/>
              </a:solidFill>
            </a:endParaRPr>
          </a:p>
          <a:p>
            <a:pPr marL="0" indent="0">
              <a:buNone/>
            </a:pPr>
            <a:r>
              <a:rPr lang="en-US" sz="2400" dirty="0">
                <a:solidFill>
                  <a:srgbClr val="0000FF"/>
                </a:solidFill>
              </a:rPr>
              <a:t>			</a:t>
            </a:r>
            <a:endParaRPr lang="en-US" sz="2400" b="1" dirty="0">
              <a:solidFill>
                <a:srgbClr val="0000FF"/>
              </a:solidFill>
            </a:endParaRPr>
          </a:p>
          <a:p>
            <a:pPr lvl="1"/>
            <a:endParaRPr lang="en-US" dirty="0"/>
          </a:p>
        </p:txBody>
      </p:sp>
      <p:graphicFrame>
        <p:nvGraphicFramePr>
          <p:cNvPr id="9" name="ไดอะแกรม 5"/>
          <p:cNvGraphicFramePr/>
          <p:nvPr>
            <p:extLst>
              <p:ext uri="{D42A27DB-BD31-4B8C-83A1-F6EECF244321}">
                <p14:modId xmlns:p14="http://schemas.microsoft.com/office/powerpoint/2010/main" val="3374794907"/>
              </p:ext>
            </p:extLst>
          </p:nvPr>
        </p:nvGraphicFramePr>
        <p:xfrm>
          <a:off x="1635760" y="2753360"/>
          <a:ext cx="6024880" cy="1087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p:cNvSpPr>
            <a:spLocks noGrp="1"/>
          </p:cNvSpPr>
          <p:nvPr>
            <p:ph type="title"/>
          </p:nvPr>
        </p:nvSpPr>
        <p:spPr>
          <a:xfrm>
            <a:off x="1930735" y="1046480"/>
            <a:ext cx="5201586" cy="772994"/>
          </a:xfrm>
          <a:ln>
            <a:solidFill>
              <a:schemeClr val="accent1"/>
            </a:solidFill>
          </a:ln>
        </p:spPr>
        <p:txBody>
          <a:bodyPr/>
          <a:lstStyle/>
          <a:p>
            <a:pPr algn="ctr"/>
            <a:r>
              <a:rPr lang="en-US" b="1" dirty="0">
                <a:solidFill>
                  <a:srgbClr val="0070C0"/>
                </a:solidFill>
              </a:rPr>
              <a:t>Research Design</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280" y="4029712"/>
            <a:ext cx="7833359" cy="20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760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49" y="746010"/>
            <a:ext cx="4267201" cy="899410"/>
          </a:xfrm>
        </p:spPr>
        <p:txBody>
          <a:bodyPr>
            <a:normAutofit fontScale="90000"/>
          </a:bodyPr>
          <a:lstStyle/>
          <a:p>
            <a:r>
              <a:rPr lang="en-US" b="1" dirty="0">
                <a:solidFill>
                  <a:srgbClr val="0070C0"/>
                </a:solidFill>
              </a:rPr>
              <a:t>Materials and Methods</a:t>
            </a:r>
          </a:p>
        </p:txBody>
      </p:sp>
      <p:sp>
        <p:nvSpPr>
          <p:cNvPr id="3" name="Content Placeholder 2"/>
          <p:cNvSpPr>
            <a:spLocks noGrp="1"/>
          </p:cNvSpPr>
          <p:nvPr>
            <p:ph idx="1"/>
          </p:nvPr>
        </p:nvSpPr>
        <p:spPr>
          <a:xfrm>
            <a:off x="508000" y="1635760"/>
            <a:ext cx="7843520" cy="4541204"/>
          </a:xfrm>
        </p:spPr>
        <p:txBody>
          <a:bodyPr>
            <a:normAutofit/>
          </a:bodyPr>
          <a:lstStyle/>
          <a:p>
            <a:pPr marL="0" indent="0">
              <a:buNone/>
            </a:pPr>
            <a:r>
              <a:rPr lang="en-US" sz="2400" dirty="0">
                <a:solidFill>
                  <a:srgbClr val="0000FF"/>
                </a:solidFill>
              </a:rPr>
              <a:t>The researcher used the following movies to create activities:</a:t>
            </a:r>
          </a:p>
          <a:p>
            <a:pPr indent="0" algn="thaiDist">
              <a:lnSpc>
                <a:spcPct val="107000"/>
              </a:lnSpc>
              <a:spcAft>
                <a:spcPts val="0"/>
              </a:spcAft>
              <a:buNone/>
            </a:pPr>
            <a:r>
              <a:rPr lang="en-US" sz="1800" dirty="0">
                <a:solidFill>
                  <a:srgbClr val="0000FF"/>
                </a:solidFill>
                <a:latin typeface="Times New Roman"/>
                <a:ea typeface="Times New Roman"/>
                <a:cs typeface="Cordia New"/>
              </a:rPr>
              <a:t>	How to </a:t>
            </a:r>
            <a:r>
              <a:rPr lang="en-US" sz="1800" dirty="0">
                <a:solidFill>
                  <a:srgbClr val="0000FF"/>
                </a:solidFill>
                <a:latin typeface="Times New Roman"/>
                <a:ea typeface="Calibri"/>
                <a:cs typeface="Cordia New"/>
              </a:rPr>
              <a:t>develop and examine the English learning activities by </a:t>
            </a:r>
            <a:r>
              <a:rPr lang="en-US" sz="1800" dirty="0">
                <a:solidFill>
                  <a:srgbClr val="0000FF"/>
                </a:solidFill>
                <a:latin typeface="Times New Roman"/>
                <a:ea typeface="Calibri"/>
              </a:rPr>
              <a:t>using Animation Movies to meet the standard efficiency of 75/75, the researcher let students </a:t>
            </a:r>
            <a:r>
              <a:rPr lang="en-US" sz="1800" dirty="0">
                <a:solidFill>
                  <a:srgbClr val="0000FF"/>
                </a:solidFill>
              </a:rPr>
              <a:t>choose five animation movies from ten as shown below:</a:t>
            </a:r>
          </a:p>
          <a:p>
            <a:pPr indent="0" algn="thaiDist">
              <a:lnSpc>
                <a:spcPct val="107000"/>
              </a:lnSpc>
              <a:spcAft>
                <a:spcPts val="0"/>
              </a:spcAft>
              <a:buNone/>
            </a:pPr>
            <a:endParaRPr lang="en-US" sz="1800" dirty="0">
              <a:solidFill>
                <a:srgbClr val="0000FF"/>
              </a:solidFill>
              <a:latin typeface="Times New Roman"/>
              <a:ea typeface="Times New Roman"/>
            </a:endParaRPr>
          </a:p>
          <a:p>
            <a:pPr marL="457200" indent="-285750" algn="thaiDist">
              <a:lnSpc>
                <a:spcPct val="107000"/>
              </a:lnSpc>
              <a:spcAft>
                <a:spcPts val="0"/>
              </a:spcAft>
              <a:buFontTx/>
              <a:buChar char="-"/>
            </a:pPr>
            <a:endParaRPr lang="en-US" sz="1800" dirty="0">
              <a:solidFill>
                <a:srgbClr val="0000FF"/>
              </a:solidFill>
            </a:endParaRPr>
          </a:p>
          <a:p>
            <a:pPr marL="685800" lvl="2" indent="0">
              <a:buNone/>
            </a:pPr>
            <a:endParaRPr lang="en-US" dirty="0">
              <a:solidFill>
                <a:srgbClr val="0000FF"/>
              </a:solidFill>
            </a:endParaRPr>
          </a:p>
          <a:p>
            <a:pPr marL="0" indent="0">
              <a:buNone/>
            </a:pPr>
            <a:endParaRPr lang="en-US" sz="2400" dirty="0">
              <a:solidFill>
                <a:srgbClr val="0000FF"/>
              </a:solidFill>
            </a:endParaRPr>
          </a:p>
          <a:p>
            <a:pPr marL="342900" lvl="1" indent="0">
              <a:buNone/>
            </a:pPr>
            <a:endParaRPr lang="en-US" sz="2000" i="1" dirty="0">
              <a:solidFill>
                <a:srgbClr val="0000FF"/>
              </a:solidFill>
            </a:endParaRPr>
          </a:p>
          <a:p>
            <a:pPr marL="342900" lvl="1" indent="0">
              <a:buNone/>
            </a:pPr>
            <a:r>
              <a:rPr lang="en-US" sz="2000" i="1" dirty="0">
                <a:solidFill>
                  <a:srgbClr val="0000FF"/>
                </a:solidFill>
              </a:rPr>
              <a:t> </a:t>
            </a:r>
          </a:p>
          <a:p>
            <a:pPr marL="342900" lvl="1" indent="0">
              <a:buNone/>
            </a:pPr>
            <a:r>
              <a:rPr lang="en-US" sz="2000" i="1" dirty="0">
                <a:solidFill>
                  <a:srgbClr val="0000FF"/>
                </a:solidFill>
              </a:rPr>
              <a:t> </a:t>
            </a:r>
          </a:p>
          <a:p>
            <a:pPr marL="342900" lvl="1" indent="0">
              <a:buNone/>
            </a:pPr>
            <a:endParaRPr lang="en-US" sz="2000" i="1" dirty="0">
              <a:solidFill>
                <a:srgbClr val="0000FF"/>
              </a:solidFill>
            </a:endParaRPr>
          </a:p>
          <a:p>
            <a:pPr marL="342900" lvl="1" indent="0">
              <a:buNone/>
            </a:pPr>
            <a:r>
              <a:rPr lang="en-US" sz="2000" i="1" dirty="0">
                <a:solidFill>
                  <a:srgbClr val="0000FF"/>
                </a:solidFill>
              </a:rPr>
              <a:t> </a:t>
            </a:r>
          </a:p>
        </p:txBody>
      </p:sp>
      <p:sp>
        <p:nvSpPr>
          <p:cNvPr id="4" name="Slide Number Placeholder 3"/>
          <p:cNvSpPr>
            <a:spLocks noGrp="1"/>
          </p:cNvSpPr>
          <p:nvPr>
            <p:ph type="sldNum" sz="quarter" idx="12"/>
          </p:nvPr>
        </p:nvSpPr>
        <p:spPr/>
        <p:txBody>
          <a:bodyPr/>
          <a:lstStyle/>
          <a:p>
            <a:fld id="{8BB42E6E-1847-FA42-969B-245F3F810154}" type="slidenum">
              <a:rPr lang="en-US" smtClean="0"/>
              <a:t>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0526212"/>
              </p:ext>
            </p:extLst>
          </p:nvPr>
        </p:nvGraphicFramePr>
        <p:xfrm>
          <a:off x="1280160" y="3159760"/>
          <a:ext cx="6167119" cy="2160456"/>
        </p:xfrm>
        <a:graphic>
          <a:graphicData uri="http://schemas.openxmlformats.org/drawingml/2006/table">
            <a:tbl>
              <a:tblPr firstRow="1" firstCol="1" bandRow="1"/>
              <a:tblGrid>
                <a:gridCol w="222811">
                  <a:extLst>
                    <a:ext uri="{9D8B030D-6E8A-4147-A177-3AD203B41FA5}">
                      <a16:colId xmlns:a16="http://schemas.microsoft.com/office/drawing/2014/main" val="20000"/>
                    </a:ext>
                  </a:extLst>
                </a:gridCol>
                <a:gridCol w="3310795">
                  <a:extLst>
                    <a:ext uri="{9D8B030D-6E8A-4147-A177-3AD203B41FA5}">
                      <a16:colId xmlns:a16="http://schemas.microsoft.com/office/drawing/2014/main" val="20001"/>
                    </a:ext>
                  </a:extLst>
                </a:gridCol>
                <a:gridCol w="378859">
                  <a:extLst>
                    <a:ext uri="{9D8B030D-6E8A-4147-A177-3AD203B41FA5}">
                      <a16:colId xmlns:a16="http://schemas.microsoft.com/office/drawing/2014/main" val="20002"/>
                    </a:ext>
                  </a:extLst>
                </a:gridCol>
                <a:gridCol w="2254654">
                  <a:extLst>
                    <a:ext uri="{9D8B030D-6E8A-4147-A177-3AD203B41FA5}">
                      <a16:colId xmlns:a16="http://schemas.microsoft.com/office/drawing/2014/main" val="20003"/>
                    </a:ext>
                  </a:extLst>
                </a:gridCol>
              </a:tblGrid>
              <a:tr h="413999">
                <a:tc gridSpan="4">
                  <a:txBody>
                    <a:bodyPr/>
                    <a:lstStyle/>
                    <a:p>
                      <a:pPr algn="ctr">
                        <a:lnSpc>
                          <a:spcPct val="107000"/>
                        </a:lnSpc>
                        <a:spcAft>
                          <a:spcPts val="800"/>
                        </a:spcAft>
                      </a:pPr>
                      <a:r>
                        <a:rPr lang="en-US" sz="2000" b="1" dirty="0">
                          <a:solidFill>
                            <a:srgbClr val="0070C0"/>
                          </a:solidFill>
                          <a:effectLst/>
                          <a:latin typeface="Times New Roman"/>
                          <a:ea typeface="Times New Roman"/>
                          <a:cs typeface="Cordia New"/>
                        </a:rPr>
                        <a:t>Animation Movies</a:t>
                      </a:r>
                      <a:endParaRPr lang="en-US" sz="1800" dirty="0">
                        <a:solidFill>
                          <a:srgbClr val="0070C0"/>
                        </a:solidFill>
                        <a:effectLst/>
                        <a:latin typeface="Calibri"/>
                        <a:ea typeface="Calibri"/>
                        <a:cs typeface="Cordia New"/>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120">
                <a:tc>
                  <a:txBody>
                    <a:bodyPr/>
                    <a:lstStyle/>
                    <a:p>
                      <a:pPr>
                        <a:lnSpc>
                          <a:spcPct val="107000"/>
                        </a:lnSpc>
                        <a:spcAft>
                          <a:spcPts val="0"/>
                        </a:spcAft>
                      </a:pPr>
                      <a:r>
                        <a:rPr lang="en-US" sz="1600" b="1" dirty="0">
                          <a:solidFill>
                            <a:srgbClr val="0070C0"/>
                          </a:solidFill>
                          <a:effectLst/>
                          <a:latin typeface="Calibri"/>
                          <a:ea typeface="Calibri"/>
                          <a:cs typeface="Cordia New"/>
                        </a:rPr>
                        <a:t>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US" sz="1800" dirty="0">
                          <a:solidFill>
                            <a:srgbClr val="FF0000"/>
                          </a:solidFill>
                          <a:effectLst/>
                          <a:latin typeface="Calibri"/>
                          <a:ea typeface="Calibri"/>
                          <a:cs typeface="Cordia New"/>
                        </a:rPr>
                        <a:t>Ice Age</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US" sz="1800" b="1">
                          <a:solidFill>
                            <a:srgbClr val="0070C0"/>
                          </a:solidFill>
                          <a:effectLst/>
                          <a:latin typeface="Calibri"/>
                          <a:ea typeface="Calibri"/>
                          <a:cs typeface="Cordia New"/>
                        </a:rPr>
                        <a:t>6</a:t>
                      </a:r>
                      <a:endParaRPr lang="en-US" sz="1800">
                        <a:solidFill>
                          <a:srgbClr val="0070C0"/>
                        </a:solidFill>
                        <a:effectLst/>
                        <a:latin typeface="Calibri"/>
                        <a:ea typeface="Calibri"/>
                        <a:cs typeface="Cordia New"/>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US" sz="1800" dirty="0">
                          <a:solidFill>
                            <a:srgbClr val="FF0000"/>
                          </a:solidFill>
                          <a:effectLst/>
                          <a:latin typeface="Calibri"/>
                          <a:ea typeface="Calibri"/>
                          <a:cs typeface="Cordia New"/>
                        </a:rPr>
                        <a:t>Dolphin Tale</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93120">
                <a:tc>
                  <a:txBody>
                    <a:bodyPr/>
                    <a:lstStyle/>
                    <a:p>
                      <a:pPr>
                        <a:lnSpc>
                          <a:spcPct val="107000"/>
                        </a:lnSpc>
                        <a:spcAft>
                          <a:spcPts val="0"/>
                        </a:spcAft>
                      </a:pPr>
                      <a:r>
                        <a:rPr lang="en-US" sz="1600" b="1" dirty="0">
                          <a:solidFill>
                            <a:srgbClr val="0070C0"/>
                          </a:solidFill>
                          <a:effectLst/>
                          <a:latin typeface="Calibri"/>
                          <a:ea typeface="Calibri"/>
                          <a:cs typeface="Cordia New"/>
                        </a:rPr>
                        <a:t>2</a:t>
                      </a:r>
                    </a:p>
                  </a:txBody>
                  <a:tcPr marL="68580" marR="68580" marT="0" marB="0">
                    <a:lnL>
                      <a:noFill/>
                    </a:lnL>
                    <a:lnR>
                      <a:noFill/>
                    </a:lnR>
                    <a:lnT>
                      <a:noFill/>
                    </a:lnT>
                    <a:lnB>
                      <a:noFill/>
                    </a:lnB>
                  </a:tcPr>
                </a:tc>
                <a:tc>
                  <a:txBody>
                    <a:bodyPr/>
                    <a:lstStyle/>
                    <a:p>
                      <a:pPr>
                        <a:lnSpc>
                          <a:spcPct val="107000"/>
                        </a:lnSpc>
                        <a:spcAft>
                          <a:spcPts val="0"/>
                        </a:spcAft>
                      </a:pPr>
                      <a:r>
                        <a:rPr lang="en-US" sz="1800" dirty="0">
                          <a:solidFill>
                            <a:srgbClr val="FF0000"/>
                          </a:solidFill>
                          <a:effectLst/>
                          <a:latin typeface="Calibri"/>
                          <a:ea typeface="Calibri"/>
                          <a:cs typeface="Cordia New"/>
                        </a:rPr>
                        <a:t>Alvin and the Chipmunks 2</a:t>
                      </a:r>
                    </a:p>
                  </a:txBody>
                  <a:tcPr marL="68580" marR="68580" marT="0" marB="0">
                    <a:lnL>
                      <a:noFill/>
                    </a:lnL>
                    <a:lnR>
                      <a:noFill/>
                    </a:lnR>
                    <a:lnT>
                      <a:noFill/>
                    </a:lnT>
                    <a:lnB>
                      <a:noFill/>
                    </a:lnB>
                  </a:tcPr>
                </a:tc>
                <a:tc>
                  <a:txBody>
                    <a:bodyPr/>
                    <a:lstStyle/>
                    <a:p>
                      <a:pPr>
                        <a:lnSpc>
                          <a:spcPct val="107000"/>
                        </a:lnSpc>
                        <a:spcAft>
                          <a:spcPts val="0"/>
                        </a:spcAft>
                      </a:pPr>
                      <a:r>
                        <a:rPr lang="en-US" sz="1800" b="1">
                          <a:solidFill>
                            <a:srgbClr val="0070C0"/>
                          </a:solidFill>
                          <a:effectLst/>
                          <a:latin typeface="Calibri"/>
                          <a:ea typeface="Calibri"/>
                          <a:cs typeface="Cordia New"/>
                        </a:rPr>
                        <a:t>7</a:t>
                      </a:r>
                      <a:endParaRPr lang="en-US" sz="1800">
                        <a:solidFill>
                          <a:srgbClr val="0070C0"/>
                        </a:solidFill>
                        <a:effectLst/>
                        <a:latin typeface="Calibri"/>
                        <a:ea typeface="Calibri"/>
                        <a:cs typeface="Cordia New"/>
                      </a:endParaRPr>
                    </a:p>
                  </a:txBody>
                  <a:tcPr marL="68580" marR="68580" marT="0" marB="0">
                    <a:lnL>
                      <a:noFill/>
                    </a:lnL>
                    <a:lnR>
                      <a:noFill/>
                    </a:lnR>
                    <a:lnT>
                      <a:noFill/>
                    </a:lnT>
                    <a:lnB>
                      <a:noFill/>
                    </a:lnB>
                  </a:tcPr>
                </a:tc>
                <a:tc>
                  <a:txBody>
                    <a:bodyPr/>
                    <a:lstStyle/>
                    <a:p>
                      <a:pPr>
                        <a:lnSpc>
                          <a:spcPct val="107000"/>
                        </a:lnSpc>
                        <a:spcAft>
                          <a:spcPts val="0"/>
                        </a:spcAft>
                      </a:pPr>
                      <a:r>
                        <a:rPr lang="en-US" sz="1800">
                          <a:solidFill>
                            <a:srgbClr val="0070C0"/>
                          </a:solidFill>
                          <a:effectLst/>
                          <a:latin typeface="Calibri"/>
                          <a:ea typeface="Calibri"/>
                          <a:cs typeface="Cordia New"/>
                        </a:rPr>
                        <a:t>Garfield I</a:t>
                      </a:r>
                    </a:p>
                  </a:txBody>
                  <a:tcPr marL="68580" marR="68580" marT="0" marB="0">
                    <a:lnL>
                      <a:noFill/>
                    </a:lnL>
                    <a:lnR>
                      <a:noFill/>
                    </a:lnR>
                    <a:lnT>
                      <a:noFill/>
                    </a:lnT>
                    <a:lnB>
                      <a:noFill/>
                    </a:lnB>
                  </a:tcPr>
                </a:tc>
                <a:extLst>
                  <a:ext uri="{0D108BD9-81ED-4DB2-BD59-A6C34878D82A}">
                    <a16:rowId xmlns:a16="http://schemas.microsoft.com/office/drawing/2014/main" val="10002"/>
                  </a:ext>
                </a:extLst>
              </a:tr>
              <a:tr h="293120">
                <a:tc>
                  <a:txBody>
                    <a:bodyPr/>
                    <a:lstStyle/>
                    <a:p>
                      <a:pPr>
                        <a:lnSpc>
                          <a:spcPct val="107000"/>
                        </a:lnSpc>
                        <a:spcAft>
                          <a:spcPts val="0"/>
                        </a:spcAft>
                      </a:pPr>
                      <a:r>
                        <a:rPr lang="en-US" sz="1600" b="1" dirty="0">
                          <a:solidFill>
                            <a:srgbClr val="0070C0"/>
                          </a:solidFill>
                          <a:effectLst/>
                          <a:latin typeface="Calibri"/>
                          <a:ea typeface="Calibri"/>
                          <a:cs typeface="Cordia New"/>
                        </a:rPr>
                        <a:t>3</a:t>
                      </a:r>
                    </a:p>
                  </a:txBody>
                  <a:tcPr marL="68580" marR="68580" marT="0" marB="0">
                    <a:lnL>
                      <a:noFill/>
                    </a:lnL>
                    <a:lnR>
                      <a:noFill/>
                    </a:lnR>
                    <a:lnT>
                      <a:noFill/>
                    </a:lnT>
                    <a:lnB>
                      <a:noFill/>
                    </a:lnB>
                  </a:tcPr>
                </a:tc>
                <a:tc>
                  <a:txBody>
                    <a:bodyPr/>
                    <a:lstStyle/>
                    <a:p>
                      <a:pPr>
                        <a:lnSpc>
                          <a:spcPct val="107000"/>
                        </a:lnSpc>
                        <a:spcAft>
                          <a:spcPts val="0"/>
                        </a:spcAft>
                      </a:pPr>
                      <a:r>
                        <a:rPr lang="en-US" sz="1800" dirty="0">
                          <a:solidFill>
                            <a:srgbClr val="FF0000"/>
                          </a:solidFill>
                          <a:effectLst/>
                          <a:latin typeface="Calibri"/>
                          <a:ea typeface="Calibri"/>
                          <a:cs typeface="Cordia New"/>
                        </a:rPr>
                        <a:t>How to Train Your</a:t>
                      </a:r>
                      <a:r>
                        <a:rPr lang="en-US" sz="1800" baseline="0" dirty="0">
                          <a:solidFill>
                            <a:srgbClr val="FF0000"/>
                          </a:solidFill>
                          <a:effectLst/>
                          <a:latin typeface="Calibri"/>
                          <a:ea typeface="Calibri"/>
                          <a:cs typeface="Cordia New"/>
                        </a:rPr>
                        <a:t> Dragon</a:t>
                      </a:r>
                      <a:endParaRPr lang="en-US" sz="1800" dirty="0">
                        <a:solidFill>
                          <a:srgbClr val="FF0000"/>
                        </a:solidFill>
                        <a:effectLst/>
                        <a:latin typeface="Calibri"/>
                        <a:ea typeface="Calibri"/>
                        <a:cs typeface="Cordia New"/>
                      </a:endParaRPr>
                    </a:p>
                  </a:txBody>
                  <a:tcPr marL="68580" marR="68580" marT="0" marB="0">
                    <a:lnL>
                      <a:noFill/>
                    </a:lnL>
                    <a:lnR>
                      <a:noFill/>
                    </a:lnR>
                    <a:lnT>
                      <a:noFill/>
                    </a:lnT>
                    <a:lnB>
                      <a:noFill/>
                    </a:lnB>
                  </a:tcPr>
                </a:tc>
                <a:tc>
                  <a:txBody>
                    <a:bodyPr/>
                    <a:lstStyle/>
                    <a:p>
                      <a:pPr>
                        <a:lnSpc>
                          <a:spcPct val="107000"/>
                        </a:lnSpc>
                        <a:spcAft>
                          <a:spcPts val="0"/>
                        </a:spcAft>
                      </a:pPr>
                      <a:r>
                        <a:rPr lang="en-US" sz="1800" b="1">
                          <a:solidFill>
                            <a:srgbClr val="0070C0"/>
                          </a:solidFill>
                          <a:effectLst/>
                          <a:latin typeface="Calibri"/>
                          <a:ea typeface="Calibri"/>
                          <a:cs typeface="Cordia New"/>
                        </a:rPr>
                        <a:t>8</a:t>
                      </a:r>
                      <a:endParaRPr lang="en-US" sz="1800">
                        <a:solidFill>
                          <a:srgbClr val="0070C0"/>
                        </a:solidFill>
                        <a:effectLst/>
                        <a:latin typeface="Calibri"/>
                        <a:ea typeface="Calibri"/>
                        <a:cs typeface="Cordia New"/>
                      </a:endParaRPr>
                    </a:p>
                  </a:txBody>
                  <a:tcPr marL="68580" marR="68580" marT="0" marB="0">
                    <a:lnL>
                      <a:noFill/>
                    </a:lnL>
                    <a:lnR>
                      <a:noFill/>
                    </a:lnR>
                    <a:lnT>
                      <a:noFill/>
                    </a:lnT>
                    <a:lnB>
                      <a:noFill/>
                    </a:lnB>
                  </a:tcPr>
                </a:tc>
                <a:tc>
                  <a:txBody>
                    <a:bodyPr/>
                    <a:lstStyle/>
                    <a:p>
                      <a:pPr>
                        <a:lnSpc>
                          <a:spcPct val="107000"/>
                        </a:lnSpc>
                        <a:spcAft>
                          <a:spcPts val="0"/>
                        </a:spcAft>
                      </a:pPr>
                      <a:r>
                        <a:rPr lang="en-US" sz="1800">
                          <a:solidFill>
                            <a:srgbClr val="0070C0"/>
                          </a:solidFill>
                          <a:effectLst/>
                          <a:latin typeface="Calibri"/>
                          <a:ea typeface="Calibri"/>
                          <a:cs typeface="Cordia New"/>
                        </a:rPr>
                        <a:t>Garfield II</a:t>
                      </a:r>
                    </a:p>
                  </a:txBody>
                  <a:tcPr marL="68580" marR="68580" marT="0" marB="0">
                    <a:lnL>
                      <a:noFill/>
                    </a:lnL>
                    <a:lnR>
                      <a:noFill/>
                    </a:lnR>
                    <a:lnT>
                      <a:noFill/>
                    </a:lnT>
                    <a:lnB>
                      <a:noFill/>
                    </a:lnB>
                  </a:tcPr>
                </a:tc>
                <a:extLst>
                  <a:ext uri="{0D108BD9-81ED-4DB2-BD59-A6C34878D82A}">
                    <a16:rowId xmlns:a16="http://schemas.microsoft.com/office/drawing/2014/main" val="10003"/>
                  </a:ext>
                </a:extLst>
              </a:tr>
              <a:tr h="293120">
                <a:tc>
                  <a:txBody>
                    <a:bodyPr/>
                    <a:lstStyle/>
                    <a:p>
                      <a:pPr>
                        <a:lnSpc>
                          <a:spcPct val="107000"/>
                        </a:lnSpc>
                        <a:spcAft>
                          <a:spcPts val="0"/>
                        </a:spcAft>
                      </a:pPr>
                      <a:r>
                        <a:rPr lang="en-US" sz="1600" b="1" dirty="0">
                          <a:solidFill>
                            <a:srgbClr val="0070C0"/>
                          </a:solidFill>
                          <a:effectLst/>
                          <a:latin typeface="Calibri"/>
                          <a:ea typeface="Calibri"/>
                          <a:cs typeface="Cordia New"/>
                        </a:rPr>
                        <a:t>4</a:t>
                      </a:r>
                    </a:p>
                  </a:txBody>
                  <a:tcPr marL="68580" marR="68580" marT="0" marB="0">
                    <a:lnL>
                      <a:noFill/>
                    </a:lnL>
                    <a:lnR>
                      <a:noFill/>
                    </a:lnR>
                    <a:lnT>
                      <a:noFill/>
                    </a:lnT>
                    <a:lnB>
                      <a:noFill/>
                    </a:lnB>
                  </a:tcPr>
                </a:tc>
                <a:tc>
                  <a:txBody>
                    <a:bodyPr/>
                    <a:lstStyle/>
                    <a:p>
                      <a:pPr>
                        <a:lnSpc>
                          <a:spcPct val="107000"/>
                        </a:lnSpc>
                        <a:spcAft>
                          <a:spcPts val="0"/>
                        </a:spcAft>
                      </a:pPr>
                      <a:r>
                        <a:rPr lang="en-US" sz="1800" dirty="0">
                          <a:solidFill>
                            <a:srgbClr val="0070C0"/>
                          </a:solidFill>
                          <a:effectLst/>
                          <a:latin typeface="Calibri"/>
                          <a:ea typeface="Calibri"/>
                          <a:cs typeface="Cordia New"/>
                        </a:rPr>
                        <a:t>The Ant Bully</a:t>
                      </a:r>
                    </a:p>
                  </a:txBody>
                  <a:tcPr marL="68580" marR="68580" marT="0" marB="0">
                    <a:lnL>
                      <a:noFill/>
                    </a:lnL>
                    <a:lnR>
                      <a:noFill/>
                    </a:lnR>
                    <a:lnT>
                      <a:noFill/>
                    </a:lnT>
                    <a:lnB>
                      <a:noFill/>
                    </a:lnB>
                  </a:tcPr>
                </a:tc>
                <a:tc>
                  <a:txBody>
                    <a:bodyPr/>
                    <a:lstStyle/>
                    <a:p>
                      <a:pPr>
                        <a:lnSpc>
                          <a:spcPct val="107000"/>
                        </a:lnSpc>
                        <a:spcAft>
                          <a:spcPts val="0"/>
                        </a:spcAft>
                      </a:pPr>
                      <a:r>
                        <a:rPr lang="en-US" sz="1800" b="1">
                          <a:solidFill>
                            <a:srgbClr val="0070C0"/>
                          </a:solidFill>
                          <a:effectLst/>
                          <a:latin typeface="Calibri"/>
                          <a:ea typeface="Calibri"/>
                          <a:cs typeface="Cordia New"/>
                        </a:rPr>
                        <a:t>9</a:t>
                      </a:r>
                      <a:endParaRPr lang="en-US" sz="1800">
                        <a:solidFill>
                          <a:srgbClr val="0070C0"/>
                        </a:solidFill>
                        <a:effectLst/>
                        <a:latin typeface="Calibri"/>
                        <a:ea typeface="Calibri"/>
                        <a:cs typeface="Cordia New"/>
                      </a:endParaRPr>
                    </a:p>
                  </a:txBody>
                  <a:tcPr marL="68580" marR="68580" marT="0" marB="0">
                    <a:lnL>
                      <a:noFill/>
                    </a:lnL>
                    <a:lnR>
                      <a:noFill/>
                    </a:lnR>
                    <a:lnT>
                      <a:noFill/>
                    </a:lnT>
                    <a:lnB>
                      <a:noFill/>
                    </a:lnB>
                  </a:tcPr>
                </a:tc>
                <a:tc>
                  <a:txBody>
                    <a:bodyPr/>
                    <a:lstStyle/>
                    <a:p>
                      <a:pPr>
                        <a:lnSpc>
                          <a:spcPct val="107000"/>
                        </a:lnSpc>
                        <a:spcAft>
                          <a:spcPts val="0"/>
                        </a:spcAft>
                      </a:pPr>
                      <a:r>
                        <a:rPr lang="en-US" sz="1800">
                          <a:solidFill>
                            <a:srgbClr val="0070C0"/>
                          </a:solidFill>
                          <a:effectLst/>
                          <a:latin typeface="Calibri"/>
                          <a:ea typeface="Calibri"/>
                          <a:cs typeface="Cordia New"/>
                        </a:rPr>
                        <a:t>Hachi</a:t>
                      </a:r>
                    </a:p>
                  </a:txBody>
                  <a:tcPr marL="68580" marR="68580" marT="0" marB="0">
                    <a:lnL>
                      <a:noFill/>
                    </a:lnL>
                    <a:lnR>
                      <a:noFill/>
                    </a:lnR>
                    <a:lnT>
                      <a:noFill/>
                    </a:lnT>
                    <a:lnB>
                      <a:noFill/>
                    </a:lnB>
                  </a:tcPr>
                </a:tc>
                <a:extLst>
                  <a:ext uri="{0D108BD9-81ED-4DB2-BD59-A6C34878D82A}">
                    <a16:rowId xmlns:a16="http://schemas.microsoft.com/office/drawing/2014/main" val="10004"/>
                  </a:ext>
                </a:extLst>
              </a:tr>
              <a:tr h="293120">
                <a:tc>
                  <a:txBody>
                    <a:bodyPr/>
                    <a:lstStyle/>
                    <a:p>
                      <a:pPr>
                        <a:lnSpc>
                          <a:spcPct val="107000"/>
                        </a:lnSpc>
                        <a:spcAft>
                          <a:spcPts val="0"/>
                        </a:spcAft>
                      </a:pPr>
                      <a:r>
                        <a:rPr lang="en-US" sz="1600" b="1" dirty="0">
                          <a:solidFill>
                            <a:srgbClr val="0070C0"/>
                          </a:solidFill>
                          <a:effectLst/>
                          <a:latin typeface="Calibri"/>
                          <a:ea typeface="Calibri"/>
                          <a:cs typeface="Cordia New"/>
                        </a:rPr>
                        <a:t>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a:solidFill>
                            <a:srgbClr val="0070C0"/>
                          </a:solidFill>
                          <a:effectLst/>
                          <a:latin typeface="Calibri"/>
                          <a:ea typeface="Calibri"/>
                          <a:cs typeface="Cordia New"/>
                        </a:rPr>
                        <a:t>Legend of the Guardians: The Owls</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b="1" dirty="0">
                          <a:solidFill>
                            <a:srgbClr val="0070C0"/>
                          </a:solidFill>
                          <a:effectLst/>
                          <a:latin typeface="Calibri"/>
                          <a:ea typeface="Calibri"/>
                          <a:cs typeface="Cordia New"/>
                        </a:rPr>
                        <a:t>10</a:t>
                      </a:r>
                      <a:endParaRPr lang="en-US" sz="1800" dirty="0">
                        <a:solidFill>
                          <a:srgbClr val="0070C0"/>
                        </a:solidFill>
                        <a:effectLst/>
                        <a:latin typeface="Calibri"/>
                        <a:ea typeface="Calibri"/>
                        <a:cs typeface="Cordia New"/>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800" dirty="0">
                          <a:solidFill>
                            <a:srgbClr val="FF0000"/>
                          </a:solidFill>
                          <a:effectLst/>
                          <a:latin typeface="Calibri"/>
                          <a:ea typeface="Calibri"/>
                          <a:cs typeface="Cordia New"/>
                        </a:rPr>
                        <a:t>Kung Fu Panda</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Down Arrow 7"/>
          <p:cNvSpPr/>
          <p:nvPr/>
        </p:nvSpPr>
        <p:spPr>
          <a:xfrm>
            <a:off x="2717800" y="5516879"/>
            <a:ext cx="375920" cy="839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400040" y="5523416"/>
            <a:ext cx="375920" cy="832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675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B42E6E-1847-FA42-969B-245F3F810154}" type="slidenum">
              <a:rPr lang="en-US" smtClean="0"/>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40567151"/>
              </p:ext>
            </p:extLst>
          </p:nvPr>
        </p:nvGraphicFramePr>
        <p:xfrm>
          <a:off x="650237" y="2042160"/>
          <a:ext cx="7792722" cy="3945256"/>
        </p:xfrm>
        <a:graphic>
          <a:graphicData uri="http://schemas.openxmlformats.org/drawingml/2006/table">
            <a:tbl>
              <a:tblPr firstRow="1" bandRow="1">
                <a:tableStyleId>{5940675A-B579-460E-94D1-54222C63F5DA}</a:tableStyleId>
              </a:tblPr>
              <a:tblGrid>
                <a:gridCol w="2597574">
                  <a:extLst>
                    <a:ext uri="{9D8B030D-6E8A-4147-A177-3AD203B41FA5}">
                      <a16:colId xmlns:a16="http://schemas.microsoft.com/office/drawing/2014/main" val="20000"/>
                    </a:ext>
                  </a:extLst>
                </a:gridCol>
                <a:gridCol w="2597574">
                  <a:extLst>
                    <a:ext uri="{9D8B030D-6E8A-4147-A177-3AD203B41FA5}">
                      <a16:colId xmlns:a16="http://schemas.microsoft.com/office/drawing/2014/main" val="20001"/>
                    </a:ext>
                  </a:extLst>
                </a:gridCol>
                <a:gridCol w="2597574">
                  <a:extLst>
                    <a:ext uri="{9D8B030D-6E8A-4147-A177-3AD203B41FA5}">
                      <a16:colId xmlns:a16="http://schemas.microsoft.com/office/drawing/2014/main" val="20002"/>
                    </a:ext>
                  </a:extLst>
                </a:gridCol>
              </a:tblGrid>
              <a:tr h="2021840">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mn-lt"/>
                          <a:ea typeface="Calibri"/>
                          <a:cs typeface="Cordia New"/>
                        </a:rPr>
                        <a:t>1. Ice Age </a:t>
                      </a:r>
                      <a:endParaRPr kumimoji="0" lang="en-US" sz="2000" b="0" i="0" u="none" strike="noStrike" kern="1200" cap="none" spc="0" normalizeH="0" baseline="0" noProof="0" dirty="0">
                        <a:ln>
                          <a:noFill/>
                        </a:ln>
                        <a:solidFill>
                          <a:srgbClr val="0000FF"/>
                        </a:solidFill>
                        <a:effectLst/>
                        <a:uLnTx/>
                        <a:uFillTx/>
                        <a:latin typeface="+mn-lt"/>
                        <a:ea typeface="Calibri"/>
                        <a:cs typeface="Cordia New"/>
                      </a:endParaRPr>
                    </a:p>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solidFill>
                            <a:srgbClr val="0000FF"/>
                          </a:solidFill>
                        </a:rPr>
                        <a:t>2.</a:t>
                      </a:r>
                      <a:r>
                        <a:rPr lang="en-US" sz="1400" dirty="0">
                          <a:solidFill>
                            <a:srgbClr val="FFFF00"/>
                          </a:solidFill>
                          <a:effectLst/>
                          <a:latin typeface="+mn-lt"/>
                          <a:ea typeface="Calibri"/>
                          <a:cs typeface="Cordia New"/>
                        </a:rPr>
                        <a:t> </a:t>
                      </a:r>
                      <a:r>
                        <a:rPr lang="en-US" sz="1400" dirty="0">
                          <a:solidFill>
                            <a:srgbClr val="0000FF"/>
                          </a:solidFill>
                          <a:effectLst/>
                          <a:latin typeface="+mn-lt"/>
                          <a:ea typeface="Calibri"/>
                          <a:cs typeface="Cordia New"/>
                        </a:rPr>
                        <a:t>Alvin and the Chipmunks 2</a:t>
                      </a:r>
                      <a:endParaRPr lang="en-US" sz="1800" dirty="0">
                        <a:solidFill>
                          <a:srgbClr val="0000FF"/>
                        </a:solidFill>
                        <a:effectLst/>
                        <a:latin typeface="+mn-lt"/>
                        <a:ea typeface="Calibri"/>
                        <a:cs typeface="Cordia New"/>
                      </a:endParaRPr>
                    </a:p>
                    <a:p>
                      <a:r>
                        <a:rPr lang="en-US" dirty="0"/>
                        <a:t> </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solidFill>
                            <a:srgbClr val="0000FF"/>
                          </a:solidFill>
                        </a:rPr>
                        <a:t>3.</a:t>
                      </a:r>
                      <a:r>
                        <a:rPr lang="en-US" sz="1400" dirty="0">
                          <a:solidFill>
                            <a:srgbClr val="0000FF"/>
                          </a:solidFill>
                          <a:effectLst/>
                          <a:latin typeface="+mn-lt"/>
                          <a:ea typeface="Calibri"/>
                          <a:cs typeface="Cordia New"/>
                        </a:rPr>
                        <a:t> Kung Fu Panda</a:t>
                      </a:r>
                      <a:endParaRPr lang="en-US" sz="1800" dirty="0">
                        <a:solidFill>
                          <a:srgbClr val="0000FF"/>
                        </a:solidFill>
                        <a:effectLst/>
                        <a:latin typeface="+mn-lt"/>
                        <a:ea typeface="Calibri"/>
                        <a:cs typeface="Cordia New"/>
                      </a:endParaRPr>
                    </a:p>
                    <a:p>
                      <a:endParaRPr lang="en-US" dirty="0"/>
                    </a:p>
                  </a:txBody>
                  <a:tcPr/>
                </a:tc>
                <a:extLst>
                  <a:ext uri="{0D108BD9-81ED-4DB2-BD59-A6C34878D82A}">
                    <a16:rowId xmlns:a16="http://schemas.microsoft.com/office/drawing/2014/main" val="10000"/>
                  </a:ext>
                </a:extLst>
              </a:tr>
              <a:tr h="192341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solidFill>
                            <a:srgbClr val="0000FF"/>
                          </a:solidFill>
                        </a:rPr>
                        <a:t>4. </a:t>
                      </a:r>
                      <a:r>
                        <a:rPr lang="en-US" sz="1400" dirty="0">
                          <a:solidFill>
                            <a:srgbClr val="0000FF"/>
                          </a:solidFill>
                          <a:effectLst/>
                          <a:latin typeface="+mn-lt"/>
                          <a:ea typeface="Calibri"/>
                          <a:cs typeface="Cordia New"/>
                        </a:rPr>
                        <a:t>How to Train Your Dragon</a:t>
                      </a:r>
                      <a:endParaRPr lang="en-US" sz="1800" dirty="0">
                        <a:solidFill>
                          <a:srgbClr val="0000FF"/>
                        </a:solidFill>
                        <a:effectLst/>
                        <a:latin typeface="+mn-lt"/>
                        <a:ea typeface="Calibri"/>
                        <a:cs typeface="Cordia New"/>
                      </a:endParaRPr>
                    </a:p>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solidFill>
                            <a:srgbClr val="0000FF"/>
                          </a:solidFill>
                        </a:rPr>
                        <a:t>5. </a:t>
                      </a:r>
                      <a:r>
                        <a:rPr lang="en-US" sz="1400" dirty="0">
                          <a:solidFill>
                            <a:srgbClr val="0000FF"/>
                          </a:solidFill>
                          <a:effectLst/>
                          <a:latin typeface="+mn-lt"/>
                          <a:ea typeface="Calibri"/>
                          <a:cs typeface="Cordia New"/>
                        </a:rPr>
                        <a:t>Dolphin Tale</a:t>
                      </a:r>
                      <a:endParaRPr lang="en-US" sz="1800" dirty="0">
                        <a:solidFill>
                          <a:srgbClr val="0000FF"/>
                        </a:solidFill>
                        <a:effectLst/>
                        <a:latin typeface="+mn-lt"/>
                        <a:ea typeface="Calibri"/>
                        <a:cs typeface="Cordia New"/>
                      </a:endParaRPr>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0" y="2387148"/>
            <a:ext cx="1233563" cy="150448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858" y="2410436"/>
            <a:ext cx="1084022" cy="14579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950" y="2410436"/>
            <a:ext cx="1001911" cy="149538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310" y="4357153"/>
            <a:ext cx="1216653" cy="153025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858" y="4357153"/>
            <a:ext cx="1068286" cy="1434473"/>
          </a:xfrm>
          <a:prstGeom prst="rect">
            <a:avLst/>
          </a:prstGeom>
        </p:spPr>
      </p:pic>
      <p:sp>
        <p:nvSpPr>
          <p:cNvPr id="12" name="Rectangle 11"/>
          <p:cNvSpPr/>
          <p:nvPr/>
        </p:nvSpPr>
        <p:spPr>
          <a:xfrm>
            <a:off x="1656080" y="1199211"/>
            <a:ext cx="5669280" cy="619272"/>
          </a:xfrm>
          <a:prstGeom prst="rect">
            <a:avLst/>
          </a:prstGeom>
          <a:ln>
            <a:solidFill>
              <a:srgbClr val="00B050"/>
            </a:solidFill>
          </a:ln>
        </p:spPr>
        <p:txBody>
          <a:bodyPr wrap="square">
            <a:spAutoFit/>
          </a:bodyPr>
          <a:lstStyle/>
          <a:p>
            <a:pPr lvl="0" algn="ctr" defTabSz="685800">
              <a:lnSpc>
                <a:spcPct val="107000"/>
              </a:lnSpc>
            </a:pPr>
            <a:r>
              <a:rPr lang="en-US" sz="3200" b="1" i="1" dirty="0">
                <a:solidFill>
                  <a:srgbClr val="FF0000"/>
                </a:solidFill>
                <a:ea typeface="Calibri"/>
                <a:cs typeface="Cordia New"/>
              </a:rPr>
              <a:t>Five Animation Movies</a:t>
            </a:r>
            <a:endParaRPr lang="en-US" sz="3200" i="1" dirty="0">
              <a:solidFill>
                <a:srgbClr val="FF0000"/>
              </a:solidFill>
              <a:ea typeface="Calibri"/>
              <a:cs typeface="Cordia New"/>
            </a:endParaRPr>
          </a:p>
        </p:txBody>
      </p:sp>
    </p:spTree>
    <p:extLst>
      <p:ext uri="{BB962C8B-B14F-4D97-AF65-F5344CB8AC3E}">
        <p14:creationId xmlns:p14="http://schemas.microsoft.com/office/powerpoint/2010/main" val="1681210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735" y="1645420"/>
            <a:ext cx="7833026" cy="4114484"/>
          </a:xfrm>
        </p:spPr>
        <p:txBody>
          <a:bodyPr>
            <a:normAutofit fontScale="85000" lnSpcReduction="20000"/>
          </a:bodyPr>
          <a:lstStyle/>
          <a:p>
            <a:pPr algn="just">
              <a:lnSpc>
                <a:spcPct val="107000"/>
              </a:lnSpc>
              <a:spcAft>
                <a:spcPts val="750"/>
              </a:spcAft>
            </a:pPr>
            <a:r>
              <a:rPr lang="en-US" sz="2400" b="1" dirty="0">
                <a:solidFill>
                  <a:srgbClr val="0070C0"/>
                </a:solidFill>
                <a:latin typeface="Times New Roman"/>
                <a:ea typeface="Times New Roman"/>
                <a:cs typeface="Cordia New"/>
              </a:rPr>
              <a:t>Procedure</a:t>
            </a:r>
            <a:endParaRPr lang="en-US" sz="3200" dirty="0">
              <a:solidFill>
                <a:srgbClr val="0070C0"/>
              </a:solidFill>
              <a:latin typeface="Calibri"/>
              <a:ea typeface="Calibri"/>
              <a:cs typeface="Cordia New"/>
            </a:endParaRPr>
          </a:p>
          <a:p>
            <a:pPr indent="0" algn="thaiDist">
              <a:lnSpc>
                <a:spcPct val="107000"/>
              </a:lnSpc>
              <a:spcAft>
                <a:spcPts val="0"/>
              </a:spcAft>
              <a:buNone/>
            </a:pPr>
            <a:r>
              <a:rPr lang="en-US" sz="2400" dirty="0">
                <a:solidFill>
                  <a:srgbClr val="0000FF"/>
                </a:solidFill>
                <a:latin typeface="Times New Roman"/>
                <a:ea typeface="Times New Roman"/>
                <a:cs typeface="Cordia New"/>
              </a:rPr>
              <a:t>1. The students were selected by </a:t>
            </a:r>
            <a:r>
              <a:rPr lang="en-US" sz="2400" dirty="0">
                <a:solidFill>
                  <a:srgbClr val="0000FF"/>
                </a:solidFill>
                <a:latin typeface="Times New Roman"/>
                <a:ea typeface="Calibri"/>
                <a:cs typeface="Cordia New"/>
              </a:rPr>
              <a:t>cluster random sampling</a:t>
            </a:r>
            <a:r>
              <a:rPr lang="en-US" sz="2400" dirty="0">
                <a:solidFill>
                  <a:srgbClr val="0000FF"/>
                </a:solidFill>
                <a:latin typeface="Times New Roman"/>
                <a:ea typeface="Times New Roman"/>
                <a:cs typeface="Cordia New"/>
              </a:rPr>
              <a:t>. </a:t>
            </a:r>
          </a:p>
          <a:p>
            <a:pPr indent="0" algn="thaiDist">
              <a:lnSpc>
                <a:spcPct val="107000"/>
              </a:lnSpc>
              <a:spcAft>
                <a:spcPts val="0"/>
              </a:spcAft>
              <a:buNone/>
            </a:pPr>
            <a:r>
              <a:rPr lang="en-US" sz="2400" dirty="0">
                <a:solidFill>
                  <a:srgbClr val="0000FF"/>
                </a:solidFill>
                <a:latin typeface="Times New Roman"/>
                <a:ea typeface="Times New Roman"/>
                <a:cs typeface="Cordia New"/>
              </a:rPr>
              <a:t>2. The students took a pre-test of English listening and speaking before watching animation movies. </a:t>
            </a:r>
          </a:p>
          <a:p>
            <a:pPr indent="0" algn="thaiDist">
              <a:lnSpc>
                <a:spcPct val="107000"/>
              </a:lnSpc>
              <a:spcAft>
                <a:spcPts val="0"/>
              </a:spcAft>
              <a:buNone/>
            </a:pPr>
            <a:r>
              <a:rPr lang="en-US" sz="2400" dirty="0">
                <a:solidFill>
                  <a:srgbClr val="0000FF"/>
                </a:solidFill>
                <a:latin typeface="Times New Roman"/>
                <a:ea typeface="Times New Roman"/>
                <a:cs typeface="Cordia New"/>
              </a:rPr>
              <a:t>3. The students watched movies presented to the students for 25 minutes in every session. </a:t>
            </a:r>
          </a:p>
          <a:p>
            <a:pPr indent="0" algn="thaiDist">
              <a:lnSpc>
                <a:spcPct val="107000"/>
              </a:lnSpc>
              <a:spcAft>
                <a:spcPts val="0"/>
              </a:spcAft>
              <a:buNone/>
            </a:pPr>
            <a:r>
              <a:rPr lang="en-US" sz="2400" dirty="0">
                <a:solidFill>
                  <a:srgbClr val="0000FF"/>
                </a:solidFill>
                <a:latin typeface="Times New Roman"/>
                <a:ea typeface="Times New Roman"/>
                <a:cs typeface="Cordia New"/>
              </a:rPr>
              <a:t>4. After watching the movies, some questions were asked to find out learners’ understanding of it and then they described it.</a:t>
            </a:r>
          </a:p>
          <a:p>
            <a:pPr indent="0" algn="thaiDist">
              <a:lnSpc>
                <a:spcPct val="107000"/>
              </a:lnSpc>
              <a:spcAft>
                <a:spcPts val="0"/>
              </a:spcAft>
              <a:buNone/>
            </a:pPr>
            <a:r>
              <a:rPr lang="en-US" sz="2400" dirty="0">
                <a:solidFill>
                  <a:srgbClr val="0000FF"/>
                </a:solidFill>
                <a:latin typeface="Times New Roman"/>
                <a:ea typeface="Times New Roman"/>
                <a:cs typeface="Cordia New"/>
              </a:rPr>
              <a:t>5. After every lesson, the students took a questionnaire for each animation movies.</a:t>
            </a:r>
          </a:p>
          <a:p>
            <a:pPr indent="0" algn="thaiDist">
              <a:lnSpc>
                <a:spcPct val="107000"/>
              </a:lnSpc>
              <a:spcAft>
                <a:spcPts val="0"/>
              </a:spcAft>
              <a:buNone/>
            </a:pPr>
            <a:r>
              <a:rPr lang="en-US" sz="2400" dirty="0">
                <a:solidFill>
                  <a:srgbClr val="0000FF"/>
                </a:solidFill>
                <a:latin typeface="Times New Roman"/>
                <a:ea typeface="Times New Roman"/>
                <a:cs typeface="Cordia New"/>
              </a:rPr>
              <a:t>6. The students took a post-test of English listening and speaking after finishing watching animation movies.</a:t>
            </a:r>
            <a:endParaRPr lang="en-US" sz="3200" dirty="0">
              <a:solidFill>
                <a:srgbClr val="0000FF"/>
              </a:solidFill>
              <a:latin typeface="Calibri"/>
              <a:ea typeface="Calibri"/>
              <a:cs typeface="Cordia New"/>
            </a:endParaRPr>
          </a:p>
          <a:p>
            <a:pPr marL="0" indent="0">
              <a:buNone/>
            </a:pPr>
            <a:endParaRPr lang="en-US" dirty="0"/>
          </a:p>
        </p:txBody>
      </p:sp>
      <p:sp>
        <p:nvSpPr>
          <p:cNvPr id="4" name="Slide Number Placeholder 3"/>
          <p:cNvSpPr>
            <a:spLocks noGrp="1"/>
          </p:cNvSpPr>
          <p:nvPr>
            <p:ph type="sldNum" sz="quarter" idx="12"/>
          </p:nvPr>
        </p:nvSpPr>
        <p:spPr/>
        <p:txBody>
          <a:bodyPr/>
          <a:lstStyle/>
          <a:p>
            <a:fld id="{8BB42E6E-1847-FA42-969B-245F3F810154}" type="slidenum">
              <a:rPr lang="en-US" smtClean="0"/>
              <a:t>9</a:t>
            </a:fld>
            <a:endParaRPr lang="en-US"/>
          </a:p>
        </p:txBody>
      </p:sp>
      <p:sp>
        <p:nvSpPr>
          <p:cNvPr id="5" name="Title 1"/>
          <p:cNvSpPr>
            <a:spLocks noGrp="1"/>
          </p:cNvSpPr>
          <p:nvPr>
            <p:ph type="title"/>
          </p:nvPr>
        </p:nvSpPr>
        <p:spPr>
          <a:xfrm>
            <a:off x="3166109" y="867930"/>
            <a:ext cx="2675891" cy="899410"/>
          </a:xfrm>
        </p:spPr>
        <p:txBody>
          <a:bodyPr>
            <a:normAutofit/>
          </a:bodyPr>
          <a:lstStyle/>
          <a:p>
            <a:pPr algn="ctr"/>
            <a:r>
              <a:rPr lang="en-US" b="1" dirty="0">
                <a:solidFill>
                  <a:srgbClr val="0070C0"/>
                </a:solidFill>
              </a:rPr>
              <a:t>Methods</a:t>
            </a:r>
          </a:p>
        </p:txBody>
      </p:sp>
    </p:spTree>
    <p:extLst>
      <p:ext uri="{BB962C8B-B14F-4D97-AF65-F5344CB8AC3E}">
        <p14:creationId xmlns:p14="http://schemas.microsoft.com/office/powerpoint/2010/main" val="4262369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tionCAS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ALL" id="{0580F5BF-A172-7042-B261-1BC08BEC1AFD}" vid="{41496F0B-30A5-A740-881A-1F04EF78EF36}"/>
    </a:ext>
  </a:extLst>
</a:theme>
</file>

<file path=ppt/theme/theme2.xml><?xml version="1.0" encoding="utf-8"?>
<a:theme xmlns:a="http://schemas.openxmlformats.org/drawingml/2006/main" name="1_PresentationCAS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ALL" id="{0580F5BF-A172-7042-B261-1BC08BEC1AFD}" vid="{41496F0B-30A5-A740-881A-1F04EF78EF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PresentationCAST</Template>
  <TotalTime>935</TotalTime>
  <Words>1109</Words>
  <Application>Microsoft Office PowerPoint</Application>
  <PresentationFormat>นำเสนอทางหน้าจอ (4:3)</PresentationFormat>
  <Paragraphs>173</Paragraphs>
  <Slides>19</Slides>
  <Notes>0</Notes>
  <HiddenSlides>0</HiddenSlides>
  <MMClips>0</MMClips>
  <ScaleCrop>false</ScaleCrop>
  <HeadingPairs>
    <vt:vector size="6" baseType="variant">
      <vt:variant>
        <vt:lpstr>ฟอนต์ที่ถูกใช้</vt:lpstr>
      </vt:variant>
      <vt:variant>
        <vt:i4>5</vt:i4>
      </vt:variant>
      <vt:variant>
        <vt:lpstr>ธีม</vt:lpstr>
      </vt:variant>
      <vt:variant>
        <vt:i4>2</vt:i4>
      </vt:variant>
      <vt:variant>
        <vt:lpstr>ชื่อเรื่องสไลด์</vt:lpstr>
      </vt:variant>
      <vt:variant>
        <vt:i4>19</vt:i4>
      </vt:variant>
    </vt:vector>
  </HeadingPairs>
  <TitlesOfParts>
    <vt:vector size="26" baseType="lpstr">
      <vt:lpstr>Arial</vt:lpstr>
      <vt:lpstr>Calibri</vt:lpstr>
      <vt:lpstr>Calibri Light</vt:lpstr>
      <vt:lpstr>Cambria Math</vt:lpstr>
      <vt:lpstr>Times New Roman</vt:lpstr>
      <vt:lpstr>PresentationCAST</vt:lpstr>
      <vt:lpstr>1_PresentationCAST</vt:lpstr>
      <vt:lpstr>  The Effects of Using Animation Movies to Develop Listening and Speaking Skills  for Grade 8 Students  </vt:lpstr>
      <vt:lpstr>Background of the Research </vt:lpstr>
      <vt:lpstr>Problem Statements</vt:lpstr>
      <vt:lpstr>Research Objectives</vt:lpstr>
      <vt:lpstr>Research Questions</vt:lpstr>
      <vt:lpstr>Research Design</vt:lpstr>
      <vt:lpstr>Materials and Methods</vt:lpstr>
      <vt:lpstr>งานนำเสนอ PowerPoint</vt:lpstr>
      <vt:lpstr>Methods</vt:lpstr>
      <vt:lpstr>Population and Sampling</vt:lpstr>
      <vt:lpstr>Research Instruments </vt:lpstr>
      <vt:lpstr>Data Analysis</vt:lpstr>
      <vt:lpstr>งานนำเสนอ PowerPoint</vt:lpstr>
      <vt:lpstr>งานนำเสนอ PowerPoint</vt:lpstr>
      <vt:lpstr>งานนำเสนอ PowerPoint</vt:lpstr>
      <vt:lpstr>งานนำเสนอ PowerPoint</vt:lpstr>
      <vt:lpstr>Conclusion</vt:lpstr>
      <vt:lpstr>Conclusion (cont.-)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197</cp:revision>
  <cp:lastPrinted>2018-12-04T08:44:27Z</cp:lastPrinted>
  <dcterms:created xsi:type="dcterms:W3CDTF">2018-07-02T09:53:11Z</dcterms:created>
  <dcterms:modified xsi:type="dcterms:W3CDTF">2018-12-07T08:21:05Z</dcterms:modified>
</cp:coreProperties>
</file>