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7" r:id="rId10"/>
    <p:sldId id="266" r:id="rId11"/>
    <p:sldId id="265" r:id="rId12"/>
    <p:sldId id="270" r:id="rId13"/>
    <p:sldId id="268" r:id="rId14"/>
    <p:sldId id="269" r:id="rId15"/>
    <p:sldId id="271" r:id="rId16"/>
    <p:sldId id="276" r:id="rId17"/>
    <p:sldId id="275" r:id="rId18"/>
    <p:sldId id="274" r:id="rId19"/>
    <p:sldId id="273" r:id="rId20"/>
    <p:sldId id="272" r:id="rId21"/>
    <p:sldId id="277" r:id="rId22"/>
    <p:sldId id="278" r:id="rId23"/>
    <p:sldId id="279" r:id="rId24"/>
    <p:sldId id="282" r:id="rId25"/>
    <p:sldId id="281" r:id="rId26"/>
    <p:sldId id="280"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2" d="100"/>
          <a:sy n="92" d="100"/>
        </p:scale>
        <p:origin x="49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2/2/2018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2/2/2018</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7791" y="-253615"/>
            <a:ext cx="8001000" cy="2971801"/>
          </a:xfrm>
        </p:spPr>
        <p:txBody>
          <a:bodyPr/>
          <a:lstStyle/>
          <a:p>
            <a:r>
              <a:rPr lang="en-US" sz="6000" dirty="0"/>
              <a:t>THE VISUAL ELEMENTS</a:t>
            </a:r>
            <a:br>
              <a:rPr lang="en-US" sz="6000" dirty="0"/>
            </a:br>
            <a:r>
              <a:rPr lang="en-US" dirty="0"/>
              <a:t> </a:t>
            </a:r>
            <a:endParaRPr lang="th-TH" dirty="0"/>
          </a:p>
        </p:txBody>
      </p:sp>
      <p:sp>
        <p:nvSpPr>
          <p:cNvPr id="3" name="Subtitle 2"/>
          <p:cNvSpPr>
            <a:spLocks noGrp="1"/>
          </p:cNvSpPr>
          <p:nvPr>
            <p:ph type="subTitle" idx="1"/>
          </p:nvPr>
        </p:nvSpPr>
        <p:spPr>
          <a:xfrm>
            <a:off x="4798291" y="4240217"/>
            <a:ext cx="6400800" cy="1947333"/>
          </a:xfrm>
        </p:spPr>
        <p:txBody>
          <a:bodyPr>
            <a:normAutofit/>
          </a:bodyPr>
          <a:lstStyle/>
          <a:p>
            <a:r>
              <a:rPr lang="en-US" sz="4000" dirty="0" smtClean="0">
                <a:solidFill>
                  <a:srgbClr val="FF0000"/>
                </a:solidFill>
              </a:rPr>
              <a:t>Teacher ;</a:t>
            </a:r>
          </a:p>
          <a:p>
            <a:r>
              <a:rPr lang="en-US" sz="4000" dirty="0" err="1" smtClean="0">
                <a:solidFill>
                  <a:srgbClr val="FF0000"/>
                </a:solidFill>
              </a:rPr>
              <a:t>Aj</a:t>
            </a:r>
            <a:r>
              <a:rPr lang="en-US" sz="4000" dirty="0" smtClean="0">
                <a:solidFill>
                  <a:srgbClr val="FF0000"/>
                </a:solidFill>
              </a:rPr>
              <a:t>. PAWINEE  SORAWECH</a:t>
            </a:r>
            <a:endParaRPr lang="th-TH" sz="4000" dirty="0">
              <a:solidFill>
                <a:srgbClr val="FF0000"/>
              </a:solidFill>
            </a:endParaRPr>
          </a:p>
        </p:txBody>
      </p:sp>
      <p:pic>
        <p:nvPicPr>
          <p:cNvPr id="6" name="Picture 5"/>
          <p:cNvPicPr>
            <a:picLocks noChangeAspect="1"/>
          </p:cNvPicPr>
          <p:nvPr/>
        </p:nvPicPr>
        <p:blipFill>
          <a:blip r:embed="rId2"/>
          <a:stretch>
            <a:fillRect/>
          </a:stretch>
        </p:blipFill>
        <p:spPr>
          <a:xfrm>
            <a:off x="9255914" y="623455"/>
            <a:ext cx="2066713" cy="3757660"/>
          </a:xfrm>
          <a:prstGeom prst="rect">
            <a:avLst/>
          </a:prstGeom>
        </p:spPr>
      </p:pic>
      <p:pic>
        <p:nvPicPr>
          <p:cNvPr id="7" name="Picture 6"/>
          <p:cNvPicPr>
            <a:picLocks noChangeAspect="1"/>
          </p:cNvPicPr>
          <p:nvPr/>
        </p:nvPicPr>
        <p:blipFill>
          <a:blip r:embed="rId3"/>
          <a:stretch>
            <a:fillRect/>
          </a:stretch>
        </p:blipFill>
        <p:spPr>
          <a:xfrm>
            <a:off x="1422119" y="4381115"/>
            <a:ext cx="2775808" cy="1561392"/>
          </a:xfrm>
          <a:prstGeom prst="rect">
            <a:avLst/>
          </a:prstGeom>
        </p:spPr>
      </p:pic>
      <p:pic>
        <p:nvPicPr>
          <p:cNvPr id="8" name="Picture 7"/>
          <p:cNvPicPr>
            <a:picLocks noChangeAspect="1"/>
          </p:cNvPicPr>
          <p:nvPr/>
        </p:nvPicPr>
        <p:blipFill>
          <a:blip r:embed="rId4"/>
          <a:stretch>
            <a:fillRect/>
          </a:stretch>
        </p:blipFill>
        <p:spPr>
          <a:xfrm>
            <a:off x="7871701" y="2139033"/>
            <a:ext cx="1155651" cy="2101184"/>
          </a:xfrm>
          <a:prstGeom prst="rect">
            <a:avLst/>
          </a:prstGeom>
        </p:spPr>
      </p:pic>
      <p:pic>
        <p:nvPicPr>
          <p:cNvPr id="9" name="Picture 8"/>
          <p:cNvPicPr>
            <a:picLocks noChangeAspect="1"/>
          </p:cNvPicPr>
          <p:nvPr/>
        </p:nvPicPr>
        <p:blipFill>
          <a:blip r:embed="rId5"/>
          <a:stretch>
            <a:fillRect/>
          </a:stretch>
        </p:blipFill>
        <p:spPr>
          <a:xfrm>
            <a:off x="1058678" y="2250923"/>
            <a:ext cx="3239667" cy="1822313"/>
          </a:xfrm>
          <a:prstGeom prst="rect">
            <a:avLst/>
          </a:prstGeom>
        </p:spPr>
      </p:pic>
    </p:spTree>
    <p:extLst>
      <p:ext uri="{BB962C8B-B14F-4D97-AF65-F5344CB8AC3E}">
        <p14:creationId xmlns:p14="http://schemas.microsoft.com/office/powerpoint/2010/main" val="840882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98618" y="591235"/>
            <a:ext cx="8080664" cy="1200329"/>
          </a:xfrm>
          <a:prstGeom prst="rect">
            <a:avLst/>
          </a:prstGeom>
        </p:spPr>
        <p:txBody>
          <a:bodyPr wrap="square">
            <a:spAutoFit/>
          </a:bodyPr>
          <a:lstStyle/>
          <a:p>
            <a:r>
              <a:rPr lang="en-US" sz="3600" dirty="0">
                <a:solidFill>
                  <a:srgbClr val="FF0000"/>
                </a:solidFill>
              </a:rPr>
              <a:t>THE VISUAL ELEMENTS - TEXTURE</a:t>
            </a:r>
          </a:p>
          <a:p>
            <a:r>
              <a:rPr lang="en-US" sz="3600" dirty="0">
                <a:solidFill>
                  <a:srgbClr val="FF0000"/>
                </a:solidFill>
              </a:rPr>
              <a:t> </a:t>
            </a:r>
            <a:endParaRPr lang="th-TH" sz="3600" dirty="0">
              <a:solidFill>
                <a:srgbClr val="FF0000"/>
              </a:solidFill>
            </a:endParaRPr>
          </a:p>
        </p:txBody>
      </p:sp>
      <p:pic>
        <p:nvPicPr>
          <p:cNvPr id="5" name="Picture 4"/>
          <p:cNvPicPr>
            <a:picLocks noChangeAspect="1"/>
          </p:cNvPicPr>
          <p:nvPr/>
        </p:nvPicPr>
        <p:blipFill>
          <a:blip r:embed="rId2"/>
          <a:stretch>
            <a:fillRect/>
          </a:stretch>
        </p:blipFill>
        <p:spPr>
          <a:xfrm>
            <a:off x="8827077" y="1679967"/>
            <a:ext cx="3099954" cy="3719945"/>
          </a:xfrm>
          <a:prstGeom prst="rect">
            <a:avLst/>
          </a:prstGeom>
        </p:spPr>
      </p:pic>
      <p:sp>
        <p:nvSpPr>
          <p:cNvPr id="6" name="Rectangle 5"/>
          <p:cNvSpPr/>
          <p:nvPr/>
        </p:nvSpPr>
        <p:spPr>
          <a:xfrm>
            <a:off x="644237" y="1679967"/>
            <a:ext cx="8291945" cy="4524315"/>
          </a:xfrm>
          <a:prstGeom prst="rect">
            <a:avLst/>
          </a:prstGeom>
        </p:spPr>
        <p:txBody>
          <a:bodyPr wrap="square">
            <a:spAutoFit/>
          </a:bodyPr>
          <a:lstStyle/>
          <a:p>
            <a:r>
              <a:rPr lang="en-US" sz="1600" dirty="0">
                <a:solidFill>
                  <a:srgbClr val="FF0000"/>
                </a:solidFill>
              </a:rPr>
              <a:t>Texture </a:t>
            </a:r>
            <a:r>
              <a:rPr lang="en-US" sz="1600" dirty="0"/>
              <a:t>is the surface quality of an artwork - the roughness or smoothness of the material from which it is made.</a:t>
            </a:r>
          </a:p>
          <a:p>
            <a:endParaRPr lang="en-US" sz="1600" dirty="0"/>
          </a:p>
          <a:p>
            <a:r>
              <a:rPr lang="en-US" sz="1600" dirty="0"/>
              <a:t>We experience texture in two ways: optically (through sight) and physically (through touch).</a:t>
            </a:r>
          </a:p>
          <a:p>
            <a:endParaRPr lang="en-US" sz="1600" dirty="0">
              <a:solidFill>
                <a:srgbClr val="FFFF00"/>
              </a:solidFill>
            </a:endParaRPr>
          </a:p>
          <a:p>
            <a:r>
              <a:rPr lang="en-US" sz="1600" dirty="0">
                <a:solidFill>
                  <a:srgbClr val="FFFF00"/>
                </a:solidFill>
              </a:rPr>
              <a:t>Optical Texture: An artist may use his/her skillful painting technique to create the illusion of texture. For example, in the detail from a traditional Dutch still life above you can see remarkable verisimilitude (the appearance of being real) in the painted </a:t>
            </a:r>
            <a:r>
              <a:rPr lang="en-US" sz="1600" dirty="0" smtClean="0">
                <a:solidFill>
                  <a:srgbClr val="FFFF00"/>
                </a:solidFill>
              </a:rPr>
              <a:t>insects.</a:t>
            </a:r>
            <a:endParaRPr lang="en-US" sz="1600" dirty="0">
              <a:solidFill>
                <a:srgbClr val="FFFF00"/>
              </a:solidFill>
            </a:endParaRPr>
          </a:p>
          <a:p>
            <a:endParaRPr lang="en-US" sz="1600" dirty="0">
              <a:solidFill>
                <a:srgbClr val="FF0000"/>
              </a:solidFill>
            </a:endParaRPr>
          </a:p>
          <a:p>
            <a:r>
              <a:rPr lang="en-US" sz="1600" dirty="0">
                <a:solidFill>
                  <a:srgbClr val="FF0000"/>
                </a:solidFill>
              </a:rPr>
              <a:t>Physical Texture: An artist may paint with expressive brushstrokes whose texture conveys the physical and emotional energy of both the artist and his/her subject. They may also use the natural texture of their materials to suggest their own unique qualities such as the grain of wood, </a:t>
            </a:r>
            <a:endParaRPr lang="en-US" sz="1600" dirty="0" smtClean="0">
              <a:solidFill>
                <a:srgbClr val="FF0000"/>
              </a:solidFill>
            </a:endParaRPr>
          </a:p>
          <a:p>
            <a:endParaRPr lang="en-US" sz="1600" dirty="0"/>
          </a:p>
          <a:p>
            <a:r>
              <a:rPr lang="en-US" sz="1600" dirty="0"/>
              <a:t>Ephemeral Texture: This is a third category of textures whose fleeting forms are subject to change like clouds, smoke, flames, bubbles and liquids.</a:t>
            </a:r>
            <a:endParaRPr lang="th-TH" sz="1600" dirty="0"/>
          </a:p>
        </p:txBody>
      </p:sp>
    </p:spTree>
    <p:extLst>
      <p:ext uri="{BB962C8B-B14F-4D97-AF65-F5344CB8AC3E}">
        <p14:creationId xmlns:p14="http://schemas.microsoft.com/office/powerpoint/2010/main" val="2274443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62300" y="476935"/>
            <a:ext cx="6096000" cy="861774"/>
          </a:xfrm>
          <a:prstGeom prst="rect">
            <a:avLst/>
          </a:prstGeom>
        </p:spPr>
        <p:txBody>
          <a:bodyPr>
            <a:spAutoFit/>
          </a:bodyPr>
          <a:lstStyle/>
          <a:p>
            <a:r>
              <a:rPr lang="en-US" sz="3200" dirty="0">
                <a:solidFill>
                  <a:srgbClr val="FF0000"/>
                </a:solidFill>
              </a:rPr>
              <a:t>THE VISUAL ELEMENTS - FORM</a:t>
            </a:r>
          </a:p>
          <a:p>
            <a:r>
              <a:rPr lang="en-US" dirty="0"/>
              <a:t> </a:t>
            </a:r>
            <a:endParaRPr lang="th-TH" dirty="0"/>
          </a:p>
        </p:txBody>
      </p:sp>
      <p:pic>
        <p:nvPicPr>
          <p:cNvPr id="5" name="Picture 4"/>
          <p:cNvPicPr>
            <a:picLocks noChangeAspect="1"/>
          </p:cNvPicPr>
          <p:nvPr/>
        </p:nvPicPr>
        <p:blipFill>
          <a:blip r:embed="rId2"/>
          <a:stretch>
            <a:fillRect/>
          </a:stretch>
        </p:blipFill>
        <p:spPr>
          <a:xfrm>
            <a:off x="8698499" y="1068545"/>
            <a:ext cx="3180907" cy="4241209"/>
          </a:xfrm>
          <a:prstGeom prst="rect">
            <a:avLst/>
          </a:prstGeom>
        </p:spPr>
      </p:pic>
      <p:sp>
        <p:nvSpPr>
          <p:cNvPr id="6" name="Rectangle 5"/>
          <p:cNvSpPr/>
          <p:nvPr/>
        </p:nvSpPr>
        <p:spPr>
          <a:xfrm>
            <a:off x="415636" y="1530800"/>
            <a:ext cx="8395855" cy="3693319"/>
          </a:xfrm>
          <a:prstGeom prst="rect">
            <a:avLst/>
          </a:prstGeom>
        </p:spPr>
        <p:txBody>
          <a:bodyPr wrap="square">
            <a:spAutoFit/>
          </a:bodyPr>
          <a:lstStyle/>
          <a:p>
            <a:r>
              <a:rPr lang="en-US" dirty="0">
                <a:solidFill>
                  <a:srgbClr val="FF0000"/>
                </a:solidFill>
              </a:rPr>
              <a:t>Form</a:t>
            </a:r>
            <a:r>
              <a:rPr lang="en-US" dirty="0"/>
              <a:t> is the physical volume of a shape and the space that it occupies.</a:t>
            </a:r>
          </a:p>
          <a:p>
            <a:r>
              <a:rPr lang="en-US" dirty="0"/>
              <a:t>Form can be representational or </a:t>
            </a:r>
            <a:r>
              <a:rPr lang="en-US" dirty="0" err="1" smtClean="0"/>
              <a:t>abstract.Form</a:t>
            </a:r>
            <a:r>
              <a:rPr lang="en-US" dirty="0" smtClean="0"/>
              <a:t> </a:t>
            </a:r>
            <a:r>
              <a:rPr lang="en-US" dirty="0"/>
              <a:t>generally refers to sculpture, </a:t>
            </a:r>
            <a:endParaRPr lang="en-US" dirty="0" smtClean="0"/>
          </a:p>
          <a:p>
            <a:endParaRPr lang="en-US" dirty="0"/>
          </a:p>
          <a:p>
            <a:r>
              <a:rPr lang="en-US" dirty="0">
                <a:solidFill>
                  <a:srgbClr val="FF0000"/>
                </a:solidFill>
              </a:rPr>
              <a:t>Three-Dimensional Form can be modelled (added form), carved (subtracted form) and constructed (built form). It can be created from sculptural materials like clay, wax, plaster, wood, stone, concrete, cast and constructed metal, plastics, resins, glass and mixed media. </a:t>
            </a:r>
            <a:endParaRPr lang="en-US" dirty="0" smtClean="0">
              <a:solidFill>
                <a:srgbClr val="FF0000"/>
              </a:solidFill>
            </a:endParaRPr>
          </a:p>
          <a:p>
            <a:endParaRPr lang="en-US" dirty="0">
              <a:solidFill>
                <a:srgbClr val="FFFF00"/>
              </a:solidFill>
            </a:endParaRPr>
          </a:p>
          <a:p>
            <a:r>
              <a:rPr lang="en-US" dirty="0">
                <a:solidFill>
                  <a:srgbClr val="FFFF00"/>
                </a:solidFill>
              </a:rPr>
              <a:t>Two-Dimensional Form constructs the illusion of 3D in 2D media by a skilful manipulation of the visual elements. Perspective drawing, trompe l'oeil [1], 3D computer graphics programs and holograms are examples of 2D form</a:t>
            </a:r>
            <a:endParaRPr lang="th-TH" dirty="0">
              <a:solidFill>
                <a:srgbClr val="FFFF00"/>
              </a:solidFill>
            </a:endParaRPr>
          </a:p>
        </p:txBody>
      </p:sp>
    </p:spTree>
    <p:extLst>
      <p:ext uri="{BB962C8B-B14F-4D97-AF65-F5344CB8AC3E}">
        <p14:creationId xmlns:p14="http://schemas.microsoft.com/office/powerpoint/2010/main" val="1338955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89130" y="449180"/>
            <a:ext cx="6070893" cy="707886"/>
          </a:xfrm>
          <a:prstGeom prst="rect">
            <a:avLst/>
          </a:prstGeom>
        </p:spPr>
        <p:txBody>
          <a:bodyPr wrap="none">
            <a:spAutoFit/>
          </a:bodyPr>
          <a:lstStyle/>
          <a:p>
            <a:r>
              <a:rPr lang="en-US" sz="4000" dirty="0" smtClean="0">
                <a:solidFill>
                  <a:srgbClr val="FF0000"/>
                </a:solidFill>
              </a:rPr>
              <a:t>Activities  in   Classroom</a:t>
            </a:r>
            <a:endParaRPr lang="th-TH" sz="4000" dirty="0">
              <a:solidFill>
                <a:srgbClr val="FF0000"/>
              </a:solidFill>
            </a:endParaRPr>
          </a:p>
        </p:txBody>
      </p:sp>
      <p:pic>
        <p:nvPicPr>
          <p:cNvPr id="6" name="Picture 5"/>
          <p:cNvPicPr>
            <a:picLocks noChangeAspect="1"/>
          </p:cNvPicPr>
          <p:nvPr/>
        </p:nvPicPr>
        <p:blipFill>
          <a:blip r:embed="rId2"/>
          <a:stretch>
            <a:fillRect/>
          </a:stretch>
        </p:blipFill>
        <p:spPr>
          <a:xfrm>
            <a:off x="1452576" y="1262496"/>
            <a:ext cx="9144000" cy="5143500"/>
          </a:xfrm>
          <a:prstGeom prst="rect">
            <a:avLst/>
          </a:prstGeom>
        </p:spPr>
      </p:pic>
    </p:spTree>
    <p:extLst>
      <p:ext uri="{BB962C8B-B14F-4D97-AF65-F5344CB8AC3E}">
        <p14:creationId xmlns:p14="http://schemas.microsoft.com/office/powerpoint/2010/main" val="2628503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42082" y="1646959"/>
            <a:ext cx="6382327" cy="3590059"/>
          </a:xfrm>
          <a:prstGeom prst="rect">
            <a:avLst/>
          </a:prstGeom>
        </p:spPr>
      </p:pic>
      <p:pic>
        <p:nvPicPr>
          <p:cNvPr id="5" name="Picture 4"/>
          <p:cNvPicPr>
            <a:picLocks noChangeAspect="1"/>
          </p:cNvPicPr>
          <p:nvPr/>
        </p:nvPicPr>
        <p:blipFill>
          <a:blip r:embed="rId3"/>
          <a:stretch>
            <a:fillRect/>
          </a:stretch>
        </p:blipFill>
        <p:spPr>
          <a:xfrm>
            <a:off x="3418783" y="841663"/>
            <a:ext cx="2988944" cy="5434445"/>
          </a:xfrm>
          <a:prstGeom prst="rect">
            <a:avLst/>
          </a:prstGeom>
        </p:spPr>
      </p:pic>
      <p:pic>
        <p:nvPicPr>
          <p:cNvPr id="6" name="Picture 5"/>
          <p:cNvPicPr>
            <a:picLocks noChangeAspect="1"/>
          </p:cNvPicPr>
          <p:nvPr/>
        </p:nvPicPr>
        <p:blipFill>
          <a:blip r:embed="rId4"/>
          <a:stretch>
            <a:fillRect/>
          </a:stretch>
        </p:blipFill>
        <p:spPr>
          <a:xfrm>
            <a:off x="433476" y="1142999"/>
            <a:ext cx="2657476" cy="4831774"/>
          </a:xfrm>
          <a:prstGeom prst="rect">
            <a:avLst/>
          </a:prstGeom>
        </p:spPr>
      </p:pic>
    </p:spTree>
    <p:extLst>
      <p:ext uri="{BB962C8B-B14F-4D97-AF65-F5344CB8AC3E}">
        <p14:creationId xmlns:p14="http://schemas.microsoft.com/office/powerpoint/2010/main" val="2105830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h-TH"/>
          </a:p>
        </p:txBody>
      </p:sp>
      <p:sp>
        <p:nvSpPr>
          <p:cNvPr id="3" name="Content Placeholder 2"/>
          <p:cNvSpPr>
            <a:spLocks noGrp="1"/>
          </p:cNvSpPr>
          <p:nvPr>
            <p:ph idx="1"/>
          </p:nvPr>
        </p:nvSpPr>
        <p:spPr/>
        <p:txBody>
          <a:bodyPr/>
          <a:lstStyle/>
          <a:p>
            <a:endParaRPr lang="th-TH"/>
          </a:p>
        </p:txBody>
      </p:sp>
      <p:pic>
        <p:nvPicPr>
          <p:cNvPr id="4" name="Picture 3"/>
          <p:cNvPicPr>
            <a:picLocks noChangeAspect="1"/>
          </p:cNvPicPr>
          <p:nvPr/>
        </p:nvPicPr>
        <p:blipFill>
          <a:blip r:embed="rId2"/>
          <a:stretch>
            <a:fillRect/>
          </a:stretch>
        </p:blipFill>
        <p:spPr>
          <a:xfrm>
            <a:off x="1631373" y="901313"/>
            <a:ext cx="9483435" cy="5334432"/>
          </a:xfrm>
          <a:prstGeom prst="rect">
            <a:avLst/>
          </a:prstGeom>
        </p:spPr>
      </p:pic>
    </p:spTree>
    <p:extLst>
      <p:ext uri="{BB962C8B-B14F-4D97-AF65-F5344CB8AC3E}">
        <p14:creationId xmlns:p14="http://schemas.microsoft.com/office/powerpoint/2010/main" val="2787993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022991" y="363680"/>
            <a:ext cx="3434715" cy="6244937"/>
          </a:xfrm>
          <a:prstGeom prst="rect">
            <a:avLst/>
          </a:prstGeom>
        </p:spPr>
      </p:pic>
      <p:pic>
        <p:nvPicPr>
          <p:cNvPr id="5" name="Picture 4"/>
          <p:cNvPicPr>
            <a:picLocks noChangeAspect="1"/>
          </p:cNvPicPr>
          <p:nvPr/>
        </p:nvPicPr>
        <p:blipFill>
          <a:blip r:embed="rId3"/>
          <a:stretch>
            <a:fillRect/>
          </a:stretch>
        </p:blipFill>
        <p:spPr>
          <a:xfrm>
            <a:off x="4381107" y="883229"/>
            <a:ext cx="2954654" cy="5372098"/>
          </a:xfrm>
          <a:prstGeom prst="rect">
            <a:avLst/>
          </a:prstGeom>
        </p:spPr>
      </p:pic>
      <p:pic>
        <p:nvPicPr>
          <p:cNvPr id="6" name="Picture 5"/>
          <p:cNvPicPr>
            <a:picLocks noChangeAspect="1"/>
          </p:cNvPicPr>
          <p:nvPr/>
        </p:nvPicPr>
        <p:blipFill>
          <a:blip r:embed="rId4"/>
          <a:stretch>
            <a:fillRect/>
          </a:stretch>
        </p:blipFill>
        <p:spPr>
          <a:xfrm>
            <a:off x="1071119" y="1132609"/>
            <a:ext cx="2622758" cy="4768649"/>
          </a:xfrm>
          <a:prstGeom prst="rect">
            <a:avLst/>
          </a:prstGeom>
        </p:spPr>
      </p:pic>
    </p:spTree>
    <p:extLst>
      <p:ext uri="{BB962C8B-B14F-4D97-AF65-F5344CB8AC3E}">
        <p14:creationId xmlns:p14="http://schemas.microsoft.com/office/powerpoint/2010/main" val="613787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09700" y="857250"/>
            <a:ext cx="9144000" cy="5143500"/>
          </a:xfrm>
          <a:prstGeom prst="rect">
            <a:avLst/>
          </a:prstGeom>
        </p:spPr>
      </p:pic>
    </p:spTree>
    <p:extLst>
      <p:ext uri="{BB962C8B-B14F-4D97-AF65-F5344CB8AC3E}">
        <p14:creationId xmlns:p14="http://schemas.microsoft.com/office/powerpoint/2010/main" val="2169040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8764" y="1857374"/>
            <a:ext cx="6293426" cy="4720070"/>
          </a:xfrm>
          <a:prstGeom prst="rect">
            <a:avLst/>
          </a:prstGeom>
        </p:spPr>
      </p:pic>
      <p:pic>
        <p:nvPicPr>
          <p:cNvPr id="5" name="Picture 4"/>
          <p:cNvPicPr>
            <a:picLocks noChangeAspect="1"/>
          </p:cNvPicPr>
          <p:nvPr/>
        </p:nvPicPr>
        <p:blipFill>
          <a:blip r:embed="rId3"/>
          <a:stretch>
            <a:fillRect/>
          </a:stretch>
        </p:blipFill>
        <p:spPr>
          <a:xfrm>
            <a:off x="5943600" y="353290"/>
            <a:ext cx="5929745" cy="4447309"/>
          </a:xfrm>
          <a:prstGeom prst="rect">
            <a:avLst/>
          </a:prstGeom>
        </p:spPr>
      </p:pic>
    </p:spTree>
    <p:extLst>
      <p:ext uri="{BB962C8B-B14F-4D97-AF65-F5344CB8AC3E}">
        <p14:creationId xmlns:p14="http://schemas.microsoft.com/office/powerpoint/2010/main" val="3123098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54057" y="950767"/>
            <a:ext cx="3011805" cy="5476010"/>
          </a:xfrm>
          <a:prstGeom prst="rect">
            <a:avLst/>
          </a:prstGeom>
        </p:spPr>
      </p:pic>
      <p:pic>
        <p:nvPicPr>
          <p:cNvPr id="5" name="Picture 4"/>
          <p:cNvPicPr>
            <a:picLocks noChangeAspect="1"/>
          </p:cNvPicPr>
          <p:nvPr/>
        </p:nvPicPr>
        <p:blipFill>
          <a:blip r:embed="rId3"/>
          <a:stretch>
            <a:fillRect/>
          </a:stretch>
        </p:blipFill>
        <p:spPr>
          <a:xfrm>
            <a:off x="4317996" y="1704108"/>
            <a:ext cx="7056585" cy="3969329"/>
          </a:xfrm>
          <a:prstGeom prst="rect">
            <a:avLst/>
          </a:prstGeom>
        </p:spPr>
      </p:pic>
    </p:spTree>
    <p:extLst>
      <p:ext uri="{BB962C8B-B14F-4D97-AF65-F5344CB8AC3E}">
        <p14:creationId xmlns:p14="http://schemas.microsoft.com/office/powerpoint/2010/main" val="4347025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00299" y="883227"/>
            <a:ext cx="2788919" cy="5070762"/>
          </a:xfrm>
          <a:prstGeom prst="rect">
            <a:avLst/>
          </a:prstGeom>
        </p:spPr>
      </p:pic>
      <p:pic>
        <p:nvPicPr>
          <p:cNvPr id="5" name="Picture 4"/>
          <p:cNvPicPr>
            <a:picLocks noChangeAspect="1"/>
          </p:cNvPicPr>
          <p:nvPr/>
        </p:nvPicPr>
        <p:blipFill>
          <a:blip r:embed="rId3"/>
          <a:stretch>
            <a:fillRect/>
          </a:stretch>
        </p:blipFill>
        <p:spPr>
          <a:xfrm>
            <a:off x="4090555" y="197427"/>
            <a:ext cx="3543299" cy="6442362"/>
          </a:xfrm>
          <a:prstGeom prst="rect">
            <a:avLst/>
          </a:prstGeom>
        </p:spPr>
      </p:pic>
      <p:pic>
        <p:nvPicPr>
          <p:cNvPr id="6" name="Picture 5"/>
          <p:cNvPicPr>
            <a:picLocks noChangeAspect="1"/>
          </p:cNvPicPr>
          <p:nvPr/>
        </p:nvPicPr>
        <p:blipFill>
          <a:blip r:embed="rId4"/>
          <a:stretch>
            <a:fillRect/>
          </a:stretch>
        </p:blipFill>
        <p:spPr>
          <a:xfrm>
            <a:off x="8248997" y="550717"/>
            <a:ext cx="3154680" cy="5735781"/>
          </a:xfrm>
          <a:prstGeom prst="rect">
            <a:avLst/>
          </a:prstGeom>
        </p:spPr>
      </p:pic>
    </p:spTree>
    <p:extLst>
      <p:ext uri="{BB962C8B-B14F-4D97-AF65-F5344CB8AC3E}">
        <p14:creationId xmlns:p14="http://schemas.microsoft.com/office/powerpoint/2010/main" val="996188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54282" y="394359"/>
            <a:ext cx="6096000" cy="6370975"/>
          </a:xfrm>
          <a:prstGeom prst="rect">
            <a:avLst/>
          </a:prstGeom>
        </p:spPr>
        <p:txBody>
          <a:bodyPr>
            <a:spAutoFit/>
          </a:bodyPr>
          <a:lstStyle/>
          <a:p>
            <a:r>
              <a:rPr lang="en-US" sz="2400" dirty="0"/>
              <a:t>THE VISUAL ELEMENTS</a:t>
            </a:r>
          </a:p>
          <a:p>
            <a:r>
              <a:rPr lang="en-US" sz="2400" dirty="0"/>
              <a:t> </a:t>
            </a:r>
          </a:p>
          <a:p>
            <a:r>
              <a:rPr lang="en-US" sz="2400" dirty="0"/>
              <a:t>The Building Blocks of Composition in Art</a:t>
            </a:r>
          </a:p>
          <a:p>
            <a:r>
              <a:rPr lang="en-US" sz="2400" dirty="0"/>
              <a:t> </a:t>
            </a:r>
          </a:p>
          <a:p>
            <a:endParaRPr lang="en-US" sz="2400" dirty="0"/>
          </a:p>
          <a:p>
            <a:r>
              <a:rPr lang="en-US" sz="2400" dirty="0"/>
              <a:t>ROBERT WILLIAM BUSS (1804-1875) "Dickens' Dream" (1875) Watercolor</a:t>
            </a:r>
          </a:p>
          <a:p>
            <a:endParaRPr lang="en-US" sz="2400" dirty="0"/>
          </a:p>
          <a:p>
            <a:r>
              <a:rPr lang="en-US" sz="2400" dirty="0"/>
              <a:t>MICHELANGELO BUONARROTI (1475-1564)</a:t>
            </a:r>
          </a:p>
          <a:p>
            <a:r>
              <a:rPr lang="en-US" sz="2400" dirty="0"/>
              <a:t>"Manchester Madonna", 1497 (tempera on panel)</a:t>
            </a:r>
          </a:p>
          <a:p>
            <a:endParaRPr lang="en-US" sz="2400" dirty="0"/>
          </a:p>
          <a:p>
            <a:r>
              <a:rPr lang="en-US" sz="2400" dirty="0"/>
              <a:t> </a:t>
            </a:r>
          </a:p>
          <a:p>
            <a:r>
              <a:rPr lang="en-US" sz="2400" dirty="0"/>
              <a:t>Line - Shape - Tone - Color - Pattern - Texture - Form</a:t>
            </a:r>
          </a:p>
          <a:p>
            <a:r>
              <a:rPr lang="en-US" sz="2400" dirty="0"/>
              <a:t> </a:t>
            </a:r>
            <a:endParaRPr lang="th-TH" sz="2400" dirty="0"/>
          </a:p>
        </p:txBody>
      </p:sp>
      <p:pic>
        <p:nvPicPr>
          <p:cNvPr id="6" name="Picture 5"/>
          <p:cNvPicPr>
            <a:picLocks noChangeAspect="1"/>
          </p:cNvPicPr>
          <p:nvPr/>
        </p:nvPicPr>
        <p:blipFill>
          <a:blip r:embed="rId2"/>
          <a:stretch>
            <a:fillRect/>
          </a:stretch>
        </p:blipFill>
        <p:spPr>
          <a:xfrm>
            <a:off x="7793112" y="1132786"/>
            <a:ext cx="3662433" cy="4894119"/>
          </a:xfrm>
          <a:prstGeom prst="rect">
            <a:avLst/>
          </a:prstGeom>
        </p:spPr>
      </p:pic>
    </p:spTree>
    <p:extLst>
      <p:ext uri="{BB962C8B-B14F-4D97-AF65-F5344CB8AC3E}">
        <p14:creationId xmlns:p14="http://schemas.microsoft.com/office/powerpoint/2010/main" val="1923415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75954" y="1013113"/>
            <a:ext cx="9144000" cy="5143500"/>
          </a:xfrm>
          <a:prstGeom prst="rect">
            <a:avLst/>
          </a:prstGeom>
        </p:spPr>
      </p:pic>
    </p:spTree>
    <p:extLst>
      <p:ext uri="{BB962C8B-B14F-4D97-AF65-F5344CB8AC3E}">
        <p14:creationId xmlns:p14="http://schemas.microsoft.com/office/powerpoint/2010/main" val="296298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16379" y="748145"/>
            <a:ext cx="3097530" cy="5631873"/>
          </a:xfrm>
          <a:prstGeom prst="rect">
            <a:avLst/>
          </a:prstGeom>
        </p:spPr>
      </p:pic>
      <p:pic>
        <p:nvPicPr>
          <p:cNvPr id="6" name="Picture 5"/>
          <p:cNvPicPr>
            <a:picLocks noChangeAspect="1"/>
          </p:cNvPicPr>
          <p:nvPr/>
        </p:nvPicPr>
        <p:blipFill>
          <a:blip r:embed="rId3"/>
          <a:stretch>
            <a:fillRect/>
          </a:stretch>
        </p:blipFill>
        <p:spPr>
          <a:xfrm>
            <a:off x="4589319" y="1527463"/>
            <a:ext cx="6816436" cy="3834245"/>
          </a:xfrm>
          <a:prstGeom prst="rect">
            <a:avLst/>
          </a:prstGeom>
        </p:spPr>
      </p:pic>
    </p:spTree>
    <p:extLst>
      <p:ext uri="{BB962C8B-B14F-4D97-AF65-F5344CB8AC3E}">
        <p14:creationId xmlns:p14="http://schemas.microsoft.com/office/powerpoint/2010/main" val="2937736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147165" y="477982"/>
            <a:ext cx="3383279" cy="6151417"/>
          </a:xfrm>
          <a:prstGeom prst="rect">
            <a:avLst/>
          </a:prstGeom>
        </p:spPr>
      </p:pic>
      <p:pic>
        <p:nvPicPr>
          <p:cNvPr id="5" name="Picture 4"/>
          <p:cNvPicPr>
            <a:picLocks noChangeAspect="1"/>
          </p:cNvPicPr>
          <p:nvPr/>
        </p:nvPicPr>
        <p:blipFill>
          <a:blip r:embed="rId3"/>
          <a:stretch>
            <a:fillRect/>
          </a:stretch>
        </p:blipFill>
        <p:spPr>
          <a:xfrm>
            <a:off x="4358639" y="519544"/>
            <a:ext cx="3337560" cy="6068291"/>
          </a:xfrm>
          <a:prstGeom prst="rect">
            <a:avLst/>
          </a:prstGeom>
        </p:spPr>
      </p:pic>
      <p:pic>
        <p:nvPicPr>
          <p:cNvPr id="6" name="Picture 5"/>
          <p:cNvPicPr>
            <a:picLocks noChangeAspect="1"/>
          </p:cNvPicPr>
          <p:nvPr/>
        </p:nvPicPr>
        <p:blipFill>
          <a:blip r:embed="rId4"/>
          <a:stretch>
            <a:fillRect/>
          </a:stretch>
        </p:blipFill>
        <p:spPr>
          <a:xfrm>
            <a:off x="715846" y="675407"/>
            <a:ext cx="3191827" cy="5803321"/>
          </a:xfrm>
          <a:prstGeom prst="rect">
            <a:avLst/>
          </a:prstGeom>
        </p:spPr>
      </p:pic>
    </p:spTree>
    <p:extLst>
      <p:ext uri="{BB962C8B-B14F-4D97-AF65-F5344CB8AC3E}">
        <p14:creationId xmlns:p14="http://schemas.microsoft.com/office/powerpoint/2010/main" val="38620996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03794" y="301337"/>
            <a:ext cx="3503295" cy="6369628"/>
          </a:xfrm>
          <a:prstGeom prst="rect">
            <a:avLst/>
          </a:prstGeom>
        </p:spPr>
      </p:pic>
      <p:pic>
        <p:nvPicPr>
          <p:cNvPr id="5" name="Picture 4"/>
          <p:cNvPicPr>
            <a:picLocks noChangeAspect="1"/>
          </p:cNvPicPr>
          <p:nvPr/>
        </p:nvPicPr>
        <p:blipFill>
          <a:blip r:embed="rId3"/>
          <a:stretch>
            <a:fillRect/>
          </a:stretch>
        </p:blipFill>
        <p:spPr>
          <a:xfrm>
            <a:off x="4265641" y="405247"/>
            <a:ext cx="3388995" cy="6161808"/>
          </a:xfrm>
          <a:prstGeom prst="rect">
            <a:avLst/>
          </a:prstGeom>
        </p:spPr>
      </p:pic>
      <p:pic>
        <p:nvPicPr>
          <p:cNvPr id="6" name="Picture 5"/>
          <p:cNvPicPr>
            <a:picLocks noChangeAspect="1"/>
          </p:cNvPicPr>
          <p:nvPr/>
        </p:nvPicPr>
        <p:blipFill>
          <a:blip r:embed="rId4"/>
          <a:stretch>
            <a:fillRect/>
          </a:stretch>
        </p:blipFill>
        <p:spPr>
          <a:xfrm>
            <a:off x="497118" y="405247"/>
            <a:ext cx="3400425" cy="6182591"/>
          </a:xfrm>
          <a:prstGeom prst="rect">
            <a:avLst/>
          </a:prstGeom>
        </p:spPr>
      </p:pic>
    </p:spTree>
    <p:extLst>
      <p:ext uri="{BB962C8B-B14F-4D97-AF65-F5344CB8AC3E}">
        <p14:creationId xmlns:p14="http://schemas.microsoft.com/office/powerpoint/2010/main" val="37006120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957437" y="280554"/>
            <a:ext cx="3417146" cy="6212993"/>
          </a:xfrm>
          <a:prstGeom prst="rect">
            <a:avLst/>
          </a:prstGeom>
        </p:spPr>
      </p:pic>
      <p:pic>
        <p:nvPicPr>
          <p:cNvPr id="5" name="Picture 4"/>
          <p:cNvPicPr>
            <a:picLocks noChangeAspect="1"/>
          </p:cNvPicPr>
          <p:nvPr/>
        </p:nvPicPr>
        <p:blipFill>
          <a:blip r:embed="rId3"/>
          <a:stretch>
            <a:fillRect/>
          </a:stretch>
        </p:blipFill>
        <p:spPr>
          <a:xfrm>
            <a:off x="683374" y="353290"/>
            <a:ext cx="3417570" cy="6213764"/>
          </a:xfrm>
          <a:prstGeom prst="rect">
            <a:avLst/>
          </a:prstGeom>
        </p:spPr>
      </p:pic>
      <p:pic>
        <p:nvPicPr>
          <p:cNvPr id="6" name="Picture 5"/>
          <p:cNvPicPr>
            <a:picLocks noChangeAspect="1"/>
          </p:cNvPicPr>
          <p:nvPr/>
        </p:nvPicPr>
        <p:blipFill>
          <a:blip r:embed="rId4"/>
          <a:stretch>
            <a:fillRect/>
          </a:stretch>
        </p:blipFill>
        <p:spPr>
          <a:xfrm>
            <a:off x="4496532" y="570729"/>
            <a:ext cx="3257550" cy="5922818"/>
          </a:xfrm>
          <a:prstGeom prst="rect">
            <a:avLst/>
          </a:prstGeom>
        </p:spPr>
      </p:pic>
    </p:spTree>
    <p:extLst>
      <p:ext uri="{BB962C8B-B14F-4D97-AF65-F5344CB8AC3E}">
        <p14:creationId xmlns:p14="http://schemas.microsoft.com/office/powerpoint/2010/main" val="1443807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924800" y="155863"/>
            <a:ext cx="3543300" cy="6442364"/>
          </a:xfrm>
          <a:prstGeom prst="rect">
            <a:avLst/>
          </a:prstGeom>
        </p:spPr>
      </p:pic>
    </p:spTree>
    <p:extLst>
      <p:ext uri="{BB962C8B-B14F-4D97-AF65-F5344CB8AC3E}">
        <p14:creationId xmlns:p14="http://schemas.microsoft.com/office/powerpoint/2010/main" val="4101389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h-TH"/>
          </a:p>
        </p:txBody>
      </p:sp>
      <p:sp>
        <p:nvSpPr>
          <p:cNvPr id="3" name="Content Placeholder 2"/>
          <p:cNvSpPr>
            <a:spLocks noGrp="1"/>
          </p:cNvSpPr>
          <p:nvPr>
            <p:ph idx="1"/>
          </p:nvPr>
        </p:nvSpPr>
        <p:spPr/>
        <p:txBody>
          <a:bodyPr/>
          <a:lstStyle/>
          <a:p>
            <a:endParaRPr lang="th-TH"/>
          </a:p>
        </p:txBody>
      </p:sp>
    </p:spTree>
    <p:extLst>
      <p:ext uri="{BB962C8B-B14F-4D97-AF65-F5344CB8AC3E}">
        <p14:creationId xmlns:p14="http://schemas.microsoft.com/office/powerpoint/2010/main" val="1883141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0881" y="1423554"/>
            <a:ext cx="9362209" cy="4031873"/>
          </a:xfrm>
          <a:prstGeom prst="rect">
            <a:avLst/>
          </a:prstGeom>
        </p:spPr>
        <p:txBody>
          <a:bodyPr wrap="square">
            <a:spAutoFit/>
          </a:bodyPr>
          <a:lstStyle/>
          <a:p>
            <a:r>
              <a:rPr lang="en-US" sz="3200" dirty="0" smtClean="0"/>
              <a:t>              The </a:t>
            </a:r>
            <a:r>
              <a:rPr lang="en-US" sz="3200" dirty="0"/>
              <a:t>Visual Elements of line, shape, tone, color, pattern, texture and form are the building blocks of composition in art. </a:t>
            </a:r>
            <a:endParaRPr lang="en-US" sz="3200" dirty="0" smtClean="0"/>
          </a:p>
          <a:p>
            <a:r>
              <a:rPr lang="en-US" sz="3200" dirty="0"/>
              <a:t> </a:t>
            </a:r>
            <a:r>
              <a:rPr lang="en-US" sz="3200" dirty="0" smtClean="0"/>
              <a:t>             When </a:t>
            </a:r>
            <a:r>
              <a:rPr lang="en-US" sz="3200" dirty="0"/>
              <a:t>we </a:t>
            </a:r>
            <a:r>
              <a:rPr lang="en-US" sz="3200" dirty="0" err="1"/>
              <a:t>analyse</a:t>
            </a:r>
            <a:r>
              <a:rPr lang="en-US" sz="3200" dirty="0"/>
              <a:t> any drawing, painting, sculpture or design, we examine these component parts to see how they combine to create the overall effect of the artwork.</a:t>
            </a:r>
            <a:endParaRPr lang="th-TH" sz="3200" dirty="0"/>
          </a:p>
        </p:txBody>
      </p:sp>
    </p:spTree>
    <p:extLst>
      <p:ext uri="{BB962C8B-B14F-4D97-AF65-F5344CB8AC3E}">
        <p14:creationId xmlns:p14="http://schemas.microsoft.com/office/powerpoint/2010/main" val="3127658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2390" y="653995"/>
            <a:ext cx="10543310" cy="4401205"/>
          </a:xfrm>
          <a:prstGeom prst="rect">
            <a:avLst/>
          </a:prstGeom>
        </p:spPr>
        <p:txBody>
          <a:bodyPr wrap="square">
            <a:spAutoFit/>
          </a:bodyPr>
          <a:lstStyle/>
          <a:p>
            <a:r>
              <a:rPr lang="en-US" sz="2800" dirty="0" smtClean="0"/>
              <a:t>        The </a:t>
            </a:r>
            <a:r>
              <a:rPr lang="en-US" sz="2800" dirty="0"/>
              <a:t>Visual Elements have a relationship to one another:</a:t>
            </a:r>
          </a:p>
          <a:p>
            <a:endParaRPr lang="en-US" sz="2800" dirty="0"/>
          </a:p>
          <a:p>
            <a:r>
              <a:rPr lang="en-US" sz="2800" dirty="0" smtClean="0"/>
              <a:t>      Most </a:t>
            </a:r>
            <a:r>
              <a:rPr lang="en-US" sz="2800" dirty="0"/>
              <a:t>images begin their life as line drawings.</a:t>
            </a:r>
          </a:p>
          <a:p>
            <a:r>
              <a:rPr lang="en-US" sz="2800" dirty="0"/>
              <a:t>Lines cross over one another to form shapes.</a:t>
            </a:r>
          </a:p>
          <a:p>
            <a:r>
              <a:rPr lang="en-US" sz="2800" dirty="0"/>
              <a:t>Shapes can be filled with tone and color, or repeated to create pattern.</a:t>
            </a:r>
          </a:p>
          <a:p>
            <a:r>
              <a:rPr lang="en-US" sz="2800" dirty="0" smtClean="0"/>
              <a:t>       A </a:t>
            </a:r>
            <a:r>
              <a:rPr lang="en-US" sz="2800" dirty="0"/>
              <a:t>shape may be rendered with a rough surface to create a texture.</a:t>
            </a:r>
          </a:p>
          <a:p>
            <a:r>
              <a:rPr lang="en-US" sz="2800" dirty="0" smtClean="0"/>
              <a:t>       A </a:t>
            </a:r>
            <a:r>
              <a:rPr lang="en-US" sz="2800" dirty="0"/>
              <a:t>shape may be projected into three dimensions to create form.</a:t>
            </a:r>
            <a:endParaRPr lang="th-TH" sz="2800" dirty="0"/>
          </a:p>
        </p:txBody>
      </p:sp>
    </p:spTree>
    <p:extLst>
      <p:ext uri="{BB962C8B-B14F-4D97-AF65-F5344CB8AC3E}">
        <p14:creationId xmlns:p14="http://schemas.microsoft.com/office/powerpoint/2010/main" val="1409938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7309" y="1901042"/>
            <a:ext cx="7228610" cy="4401205"/>
          </a:xfrm>
          <a:prstGeom prst="rect">
            <a:avLst/>
          </a:prstGeom>
        </p:spPr>
        <p:txBody>
          <a:bodyPr wrap="square">
            <a:spAutoFit/>
          </a:bodyPr>
          <a:lstStyle/>
          <a:p>
            <a:r>
              <a:rPr lang="en-US" sz="2000" dirty="0" smtClean="0">
                <a:solidFill>
                  <a:srgbClr val="FF0000"/>
                </a:solidFill>
              </a:rPr>
              <a:t>      Line </a:t>
            </a:r>
            <a:r>
              <a:rPr lang="en-US" sz="2000" dirty="0"/>
              <a:t>is the foundation of all drawing. It is the first and most versatile of the visual elements of art. Line in an artwork can be used in many different ways. It can be used to suggest shape, pattern, form, structure, growth, depth, distance, rhythm, movement and a range of emotions.</a:t>
            </a:r>
          </a:p>
          <a:p>
            <a:endParaRPr lang="en-US" sz="2000" dirty="0"/>
          </a:p>
          <a:p>
            <a:r>
              <a:rPr lang="en-US" sz="2000" dirty="0"/>
              <a:t>We have a psychological response to different types of lines:</a:t>
            </a:r>
          </a:p>
          <a:p>
            <a:endParaRPr lang="en-US" sz="2000" dirty="0"/>
          </a:p>
          <a:p>
            <a:r>
              <a:rPr lang="en-US" sz="2000" dirty="0">
                <a:solidFill>
                  <a:srgbClr val="FFC000"/>
                </a:solidFill>
              </a:rPr>
              <a:t>Curved lines suggest comfort and ease</a:t>
            </a:r>
          </a:p>
          <a:p>
            <a:r>
              <a:rPr lang="en-US" sz="2000" dirty="0">
                <a:solidFill>
                  <a:srgbClr val="FFC000"/>
                </a:solidFill>
              </a:rPr>
              <a:t>Horizontal lines suggest distance and calm</a:t>
            </a:r>
          </a:p>
          <a:p>
            <a:r>
              <a:rPr lang="en-US" sz="2000" dirty="0">
                <a:solidFill>
                  <a:srgbClr val="FFC000"/>
                </a:solidFill>
              </a:rPr>
              <a:t>Vertical lines suggest height and strength</a:t>
            </a:r>
          </a:p>
          <a:p>
            <a:r>
              <a:rPr lang="en-US" sz="2000" dirty="0">
                <a:solidFill>
                  <a:srgbClr val="FFC000"/>
                </a:solidFill>
              </a:rPr>
              <a:t>Jagged lines suggest turmoil and anxiety</a:t>
            </a:r>
            <a:endParaRPr lang="th-TH" sz="2000" dirty="0">
              <a:solidFill>
                <a:srgbClr val="FFC000"/>
              </a:solidFill>
            </a:endParaRPr>
          </a:p>
        </p:txBody>
      </p:sp>
      <p:sp>
        <p:nvSpPr>
          <p:cNvPr id="6" name="Rectangle 5"/>
          <p:cNvSpPr/>
          <p:nvPr/>
        </p:nvSpPr>
        <p:spPr>
          <a:xfrm>
            <a:off x="2570547" y="646607"/>
            <a:ext cx="6851556" cy="707886"/>
          </a:xfrm>
          <a:prstGeom prst="rect">
            <a:avLst/>
          </a:prstGeom>
        </p:spPr>
        <p:txBody>
          <a:bodyPr wrap="none">
            <a:spAutoFit/>
          </a:bodyPr>
          <a:lstStyle/>
          <a:p>
            <a:r>
              <a:rPr lang="en-US" sz="4000" dirty="0">
                <a:solidFill>
                  <a:srgbClr val="FF0000"/>
                </a:solidFill>
              </a:rPr>
              <a:t>THE VISUAL ELEMENTS - LINE</a:t>
            </a:r>
            <a:endParaRPr lang="th-TH" sz="4000" dirty="0">
              <a:solidFill>
                <a:srgbClr val="FF0000"/>
              </a:solidFill>
            </a:endParaRPr>
          </a:p>
        </p:txBody>
      </p:sp>
      <p:pic>
        <p:nvPicPr>
          <p:cNvPr id="7" name="Picture 6"/>
          <p:cNvPicPr>
            <a:picLocks noChangeAspect="1"/>
          </p:cNvPicPr>
          <p:nvPr/>
        </p:nvPicPr>
        <p:blipFill>
          <a:blip r:embed="rId2"/>
          <a:stretch>
            <a:fillRect/>
          </a:stretch>
        </p:blipFill>
        <p:spPr>
          <a:xfrm>
            <a:off x="8072006" y="1474209"/>
            <a:ext cx="3152235" cy="2526291"/>
          </a:xfrm>
          <a:prstGeom prst="rect">
            <a:avLst/>
          </a:prstGeom>
        </p:spPr>
      </p:pic>
    </p:spTree>
    <p:extLst>
      <p:ext uri="{BB962C8B-B14F-4D97-AF65-F5344CB8AC3E}">
        <p14:creationId xmlns:p14="http://schemas.microsoft.com/office/powerpoint/2010/main" val="1758035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11682" y="550441"/>
            <a:ext cx="6096000" cy="861774"/>
          </a:xfrm>
          <a:prstGeom prst="rect">
            <a:avLst/>
          </a:prstGeom>
        </p:spPr>
        <p:txBody>
          <a:bodyPr>
            <a:spAutoFit/>
          </a:bodyPr>
          <a:lstStyle/>
          <a:p>
            <a:r>
              <a:rPr lang="en-US" sz="3200" dirty="0">
                <a:solidFill>
                  <a:srgbClr val="FF0000"/>
                </a:solidFill>
              </a:rPr>
              <a:t>THE VISUAL ELEMENTS - SHAPE</a:t>
            </a:r>
          </a:p>
          <a:p>
            <a:r>
              <a:rPr lang="en-US" dirty="0"/>
              <a:t> </a:t>
            </a:r>
            <a:endParaRPr lang="th-TH" dirty="0"/>
          </a:p>
        </p:txBody>
      </p:sp>
      <p:pic>
        <p:nvPicPr>
          <p:cNvPr id="5" name="Picture 4"/>
          <p:cNvPicPr>
            <a:picLocks noChangeAspect="1"/>
          </p:cNvPicPr>
          <p:nvPr/>
        </p:nvPicPr>
        <p:blipFill>
          <a:blip r:embed="rId2"/>
          <a:stretch>
            <a:fillRect/>
          </a:stretch>
        </p:blipFill>
        <p:spPr>
          <a:xfrm>
            <a:off x="8259907" y="1240366"/>
            <a:ext cx="3400424" cy="4000499"/>
          </a:xfrm>
          <a:prstGeom prst="rect">
            <a:avLst/>
          </a:prstGeom>
        </p:spPr>
      </p:pic>
      <p:sp>
        <p:nvSpPr>
          <p:cNvPr id="6" name="Rectangle 5"/>
          <p:cNvSpPr/>
          <p:nvPr/>
        </p:nvSpPr>
        <p:spPr>
          <a:xfrm>
            <a:off x="803564" y="1018216"/>
            <a:ext cx="6781800" cy="2308324"/>
          </a:xfrm>
          <a:prstGeom prst="rect">
            <a:avLst/>
          </a:prstGeom>
        </p:spPr>
        <p:txBody>
          <a:bodyPr wrap="square">
            <a:spAutoFit/>
          </a:bodyPr>
          <a:lstStyle/>
          <a:p>
            <a:r>
              <a:rPr lang="en-US" sz="2000" dirty="0" smtClean="0"/>
              <a:t>        </a:t>
            </a:r>
            <a:r>
              <a:rPr lang="en-US" sz="2400" dirty="0" smtClean="0"/>
              <a:t>Shape </a:t>
            </a:r>
            <a:r>
              <a:rPr lang="en-US" sz="2400" dirty="0"/>
              <a:t>can be natural or man-made, regular or irregular, flat (2-dimensional) or solid (3-dimensional), representational or abstract, geometric or organic, transparent or opaque, positive or negative, decorative or symbolic, colored, patterned or textured.</a:t>
            </a:r>
            <a:endParaRPr lang="th-TH" sz="2400" dirty="0"/>
          </a:p>
        </p:txBody>
      </p:sp>
      <p:sp>
        <p:nvSpPr>
          <p:cNvPr id="7" name="Rectangle 6"/>
          <p:cNvSpPr/>
          <p:nvPr/>
        </p:nvSpPr>
        <p:spPr>
          <a:xfrm>
            <a:off x="533401" y="3461622"/>
            <a:ext cx="7519554" cy="2031325"/>
          </a:xfrm>
          <a:prstGeom prst="rect">
            <a:avLst/>
          </a:prstGeom>
        </p:spPr>
        <p:txBody>
          <a:bodyPr wrap="square">
            <a:spAutoFit/>
          </a:bodyPr>
          <a:lstStyle/>
          <a:p>
            <a:r>
              <a:rPr lang="en-US" dirty="0">
                <a:solidFill>
                  <a:srgbClr val="FFFF00"/>
                </a:solidFill>
              </a:rPr>
              <a:t>The </a:t>
            </a:r>
            <a:r>
              <a:rPr lang="en-US" dirty="0" err="1">
                <a:solidFill>
                  <a:srgbClr val="FFFF00"/>
                </a:solidFill>
              </a:rPr>
              <a:t>Behaviour</a:t>
            </a:r>
            <a:r>
              <a:rPr lang="en-US" dirty="0">
                <a:solidFill>
                  <a:srgbClr val="FFFF00"/>
                </a:solidFill>
              </a:rPr>
              <a:t> of Shapes: Shapes can be used to control your feelings in the composition of an artwork:</a:t>
            </a:r>
          </a:p>
          <a:p>
            <a:endParaRPr lang="en-US" dirty="0">
              <a:solidFill>
                <a:srgbClr val="FFFF00"/>
              </a:solidFill>
            </a:endParaRPr>
          </a:p>
          <a:p>
            <a:r>
              <a:rPr lang="en-US" dirty="0">
                <a:solidFill>
                  <a:srgbClr val="FFFF00"/>
                </a:solidFill>
              </a:rPr>
              <a:t>Squares and Rectangles can portray strength and stability</a:t>
            </a:r>
          </a:p>
          <a:p>
            <a:r>
              <a:rPr lang="en-US" dirty="0">
                <a:solidFill>
                  <a:srgbClr val="FFFF00"/>
                </a:solidFill>
              </a:rPr>
              <a:t>Circles and Ellipses can represent continuous movement</a:t>
            </a:r>
          </a:p>
          <a:p>
            <a:r>
              <a:rPr lang="en-US" dirty="0">
                <a:solidFill>
                  <a:srgbClr val="FFFF00"/>
                </a:solidFill>
              </a:rPr>
              <a:t>Triangles can lead the eye in an upward movement</a:t>
            </a:r>
          </a:p>
          <a:p>
            <a:r>
              <a:rPr lang="en-US" dirty="0">
                <a:solidFill>
                  <a:srgbClr val="FFFF00"/>
                </a:solidFill>
              </a:rPr>
              <a:t>Inverted Triangles can create a sense of imbalance and tension</a:t>
            </a:r>
            <a:endParaRPr lang="th-TH" dirty="0">
              <a:solidFill>
                <a:srgbClr val="FFFF00"/>
              </a:solidFill>
            </a:endParaRPr>
          </a:p>
        </p:txBody>
      </p:sp>
    </p:spTree>
    <p:extLst>
      <p:ext uri="{BB962C8B-B14F-4D97-AF65-F5344CB8AC3E}">
        <p14:creationId xmlns:p14="http://schemas.microsoft.com/office/powerpoint/2010/main" val="1213238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394" y="1188620"/>
            <a:ext cx="8534400" cy="3895435"/>
          </a:xfrm>
        </p:spPr>
        <p:txBody>
          <a:bodyPr>
            <a:normAutofit fontScale="90000"/>
          </a:bodyPr>
          <a:lstStyle/>
          <a:p>
            <a:r>
              <a:rPr lang="en-US" sz="2700" dirty="0"/>
              <a:t>Tone is the lightness or darkness of a color. The tonal values of an artwork can be adjusted to alter its expressive character.</a:t>
            </a:r>
            <a:br>
              <a:rPr lang="en-US" sz="2700" dirty="0"/>
            </a:br>
            <a:r>
              <a:rPr lang="en-US" sz="2700" dirty="0"/>
              <a:t/>
            </a:r>
            <a:br>
              <a:rPr lang="en-US" sz="2700" dirty="0"/>
            </a:br>
            <a:r>
              <a:rPr lang="en-US" sz="2200" dirty="0">
                <a:solidFill>
                  <a:srgbClr val="FFFF00"/>
                </a:solidFill>
              </a:rPr>
              <a:t>Tone can be used:</a:t>
            </a:r>
            <a:br>
              <a:rPr lang="en-US" sz="2200" dirty="0">
                <a:solidFill>
                  <a:srgbClr val="FFFF00"/>
                </a:solidFill>
              </a:rPr>
            </a:br>
            <a:r>
              <a:rPr lang="en-US" sz="2200" dirty="0">
                <a:solidFill>
                  <a:srgbClr val="FFFF00"/>
                </a:solidFill>
              </a:rPr>
              <a:t/>
            </a:r>
            <a:br>
              <a:rPr lang="en-US" sz="2200" dirty="0">
                <a:solidFill>
                  <a:srgbClr val="FFFF00"/>
                </a:solidFill>
              </a:rPr>
            </a:br>
            <a:r>
              <a:rPr lang="en-US" sz="2200" dirty="0">
                <a:solidFill>
                  <a:srgbClr val="FFFF00"/>
                </a:solidFill>
              </a:rPr>
              <a:t>to create a contrast of light and dark.</a:t>
            </a:r>
            <a:br>
              <a:rPr lang="en-US" sz="2200" dirty="0">
                <a:solidFill>
                  <a:srgbClr val="FFFF00"/>
                </a:solidFill>
              </a:rPr>
            </a:br>
            <a:r>
              <a:rPr lang="en-US" sz="2200" dirty="0">
                <a:solidFill>
                  <a:srgbClr val="FFFF00"/>
                </a:solidFill>
              </a:rPr>
              <a:t>to create the illusion of form.</a:t>
            </a:r>
            <a:br>
              <a:rPr lang="en-US" sz="2200" dirty="0">
                <a:solidFill>
                  <a:srgbClr val="FFFF00"/>
                </a:solidFill>
              </a:rPr>
            </a:br>
            <a:r>
              <a:rPr lang="en-US" sz="2200" dirty="0">
                <a:solidFill>
                  <a:srgbClr val="FFFF00"/>
                </a:solidFill>
              </a:rPr>
              <a:t>to create a dramatic or tranquil atmosphere.</a:t>
            </a:r>
            <a:br>
              <a:rPr lang="en-US" sz="2200" dirty="0">
                <a:solidFill>
                  <a:srgbClr val="FFFF00"/>
                </a:solidFill>
              </a:rPr>
            </a:br>
            <a:r>
              <a:rPr lang="en-US" sz="2200" dirty="0">
                <a:solidFill>
                  <a:srgbClr val="FFFF00"/>
                </a:solidFill>
              </a:rPr>
              <a:t>to create a sense of depth and distance.</a:t>
            </a:r>
            <a:br>
              <a:rPr lang="en-US" sz="2200" dirty="0">
                <a:solidFill>
                  <a:srgbClr val="FFFF00"/>
                </a:solidFill>
              </a:rPr>
            </a:br>
            <a:r>
              <a:rPr lang="en-US" sz="2200" dirty="0">
                <a:solidFill>
                  <a:srgbClr val="FFFF00"/>
                </a:solidFill>
              </a:rPr>
              <a:t>to create a rhythm or pattern within a composition.</a:t>
            </a:r>
            <a:endParaRPr lang="th-TH" sz="2200" dirty="0">
              <a:solidFill>
                <a:srgbClr val="FFFF00"/>
              </a:solidFill>
            </a:endParaRPr>
          </a:p>
        </p:txBody>
      </p:sp>
      <p:sp>
        <p:nvSpPr>
          <p:cNvPr id="4" name="Rectangle 3"/>
          <p:cNvSpPr/>
          <p:nvPr/>
        </p:nvSpPr>
        <p:spPr>
          <a:xfrm>
            <a:off x="3723409" y="499535"/>
            <a:ext cx="6096000" cy="1077218"/>
          </a:xfrm>
          <a:prstGeom prst="rect">
            <a:avLst/>
          </a:prstGeom>
        </p:spPr>
        <p:txBody>
          <a:bodyPr>
            <a:spAutoFit/>
          </a:bodyPr>
          <a:lstStyle/>
          <a:p>
            <a:r>
              <a:rPr lang="en-US" sz="3200" dirty="0">
                <a:solidFill>
                  <a:srgbClr val="FF0000"/>
                </a:solidFill>
              </a:rPr>
              <a:t>THE VISUAL ELEMENTS - TONE</a:t>
            </a:r>
          </a:p>
          <a:p>
            <a:r>
              <a:rPr lang="en-US" sz="3200" dirty="0">
                <a:solidFill>
                  <a:srgbClr val="FF0000"/>
                </a:solidFill>
              </a:rPr>
              <a:t> </a:t>
            </a:r>
            <a:endParaRPr lang="th-TH" sz="3200" dirty="0">
              <a:solidFill>
                <a:srgbClr val="FF0000"/>
              </a:solidFill>
            </a:endParaRPr>
          </a:p>
        </p:txBody>
      </p:sp>
      <p:pic>
        <p:nvPicPr>
          <p:cNvPr id="5" name="Picture 4"/>
          <p:cNvPicPr>
            <a:picLocks noChangeAspect="1"/>
          </p:cNvPicPr>
          <p:nvPr/>
        </p:nvPicPr>
        <p:blipFill>
          <a:blip r:embed="rId2"/>
          <a:stretch>
            <a:fillRect/>
          </a:stretch>
        </p:blipFill>
        <p:spPr>
          <a:xfrm>
            <a:off x="9010794" y="1115884"/>
            <a:ext cx="2273733" cy="3255943"/>
          </a:xfrm>
          <a:prstGeom prst="rect">
            <a:avLst/>
          </a:prstGeom>
        </p:spPr>
      </p:pic>
    </p:spTree>
    <p:extLst>
      <p:ext uri="{BB962C8B-B14F-4D97-AF65-F5344CB8AC3E}">
        <p14:creationId xmlns:p14="http://schemas.microsoft.com/office/powerpoint/2010/main" val="635849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75263" y="518499"/>
            <a:ext cx="7342909" cy="1077218"/>
          </a:xfrm>
          <a:prstGeom prst="rect">
            <a:avLst/>
          </a:prstGeom>
        </p:spPr>
        <p:txBody>
          <a:bodyPr wrap="square">
            <a:spAutoFit/>
          </a:bodyPr>
          <a:lstStyle/>
          <a:p>
            <a:r>
              <a:rPr lang="en-US" sz="3200" dirty="0">
                <a:solidFill>
                  <a:srgbClr val="FF0000"/>
                </a:solidFill>
              </a:rPr>
              <a:t>THE VISUAL ELEMENTS - COLOR</a:t>
            </a:r>
          </a:p>
          <a:p>
            <a:r>
              <a:rPr lang="en-US" sz="3200" dirty="0">
                <a:solidFill>
                  <a:srgbClr val="FF0000"/>
                </a:solidFill>
              </a:rPr>
              <a:t> </a:t>
            </a:r>
            <a:endParaRPr lang="th-TH" sz="3200" dirty="0">
              <a:solidFill>
                <a:srgbClr val="FF0000"/>
              </a:solidFill>
            </a:endParaRPr>
          </a:p>
        </p:txBody>
      </p:sp>
      <p:pic>
        <p:nvPicPr>
          <p:cNvPr id="5" name="Picture 4"/>
          <p:cNvPicPr>
            <a:picLocks noChangeAspect="1"/>
          </p:cNvPicPr>
          <p:nvPr/>
        </p:nvPicPr>
        <p:blipFill>
          <a:blip r:embed="rId2"/>
          <a:stretch>
            <a:fillRect/>
          </a:stretch>
        </p:blipFill>
        <p:spPr>
          <a:xfrm>
            <a:off x="7013446" y="1174173"/>
            <a:ext cx="4608055" cy="3377046"/>
          </a:xfrm>
          <a:prstGeom prst="rect">
            <a:avLst/>
          </a:prstGeom>
        </p:spPr>
      </p:pic>
      <p:sp>
        <p:nvSpPr>
          <p:cNvPr id="6" name="Rectangle 5"/>
          <p:cNvSpPr/>
          <p:nvPr/>
        </p:nvSpPr>
        <p:spPr>
          <a:xfrm>
            <a:off x="1087163" y="1288473"/>
            <a:ext cx="6096000" cy="4524315"/>
          </a:xfrm>
          <a:prstGeom prst="rect">
            <a:avLst/>
          </a:prstGeom>
        </p:spPr>
        <p:txBody>
          <a:bodyPr>
            <a:spAutoFit/>
          </a:bodyPr>
          <a:lstStyle/>
          <a:p>
            <a:r>
              <a:rPr lang="en-US" dirty="0"/>
              <a:t>Color is the visual element that has the strongest effect on our emotions. We use color to create the mood or atmosphere of an artwork.</a:t>
            </a:r>
          </a:p>
          <a:p>
            <a:endParaRPr lang="en-US" dirty="0"/>
          </a:p>
          <a:p>
            <a:r>
              <a:rPr lang="en-US" dirty="0">
                <a:solidFill>
                  <a:srgbClr val="FFFF00"/>
                </a:solidFill>
              </a:rPr>
              <a:t>There are many different approaches to the use of color:</a:t>
            </a:r>
          </a:p>
          <a:p>
            <a:endParaRPr lang="en-US" dirty="0">
              <a:solidFill>
                <a:srgbClr val="FFFF00"/>
              </a:solidFill>
            </a:endParaRPr>
          </a:p>
          <a:p>
            <a:r>
              <a:rPr lang="en-US" dirty="0">
                <a:solidFill>
                  <a:srgbClr val="FFFF00"/>
                </a:solidFill>
              </a:rPr>
              <a:t>Color as light</a:t>
            </a:r>
          </a:p>
          <a:p>
            <a:r>
              <a:rPr lang="en-US" dirty="0">
                <a:solidFill>
                  <a:srgbClr val="FFFF00"/>
                </a:solidFill>
              </a:rPr>
              <a:t>Color as tone</a:t>
            </a:r>
          </a:p>
          <a:p>
            <a:r>
              <a:rPr lang="en-US" dirty="0">
                <a:solidFill>
                  <a:srgbClr val="FFFF00"/>
                </a:solidFill>
              </a:rPr>
              <a:t>Color as pattern</a:t>
            </a:r>
          </a:p>
          <a:p>
            <a:r>
              <a:rPr lang="en-US" dirty="0">
                <a:solidFill>
                  <a:srgbClr val="FFFF00"/>
                </a:solidFill>
              </a:rPr>
              <a:t>Color as form</a:t>
            </a:r>
          </a:p>
          <a:p>
            <a:r>
              <a:rPr lang="en-US" dirty="0">
                <a:solidFill>
                  <a:srgbClr val="FFFF00"/>
                </a:solidFill>
              </a:rPr>
              <a:t>Color as symbol</a:t>
            </a:r>
          </a:p>
          <a:p>
            <a:r>
              <a:rPr lang="en-US" dirty="0">
                <a:solidFill>
                  <a:srgbClr val="FFFF00"/>
                </a:solidFill>
              </a:rPr>
              <a:t>Color as movement</a:t>
            </a:r>
          </a:p>
          <a:p>
            <a:r>
              <a:rPr lang="en-US" dirty="0">
                <a:solidFill>
                  <a:srgbClr val="FFFF00"/>
                </a:solidFill>
              </a:rPr>
              <a:t>Color as harmony</a:t>
            </a:r>
          </a:p>
          <a:p>
            <a:r>
              <a:rPr lang="en-US" dirty="0">
                <a:solidFill>
                  <a:srgbClr val="FFFF00"/>
                </a:solidFill>
              </a:rPr>
              <a:t>Color as contrast</a:t>
            </a:r>
          </a:p>
          <a:p>
            <a:r>
              <a:rPr lang="en-US" dirty="0">
                <a:solidFill>
                  <a:srgbClr val="FFFF00"/>
                </a:solidFill>
              </a:rPr>
              <a:t>Color as mood</a:t>
            </a:r>
            <a:endParaRPr lang="th-TH" dirty="0">
              <a:solidFill>
                <a:srgbClr val="FFFF00"/>
              </a:solidFill>
            </a:endParaRPr>
          </a:p>
        </p:txBody>
      </p:sp>
    </p:spTree>
    <p:extLst>
      <p:ext uri="{BB962C8B-B14F-4D97-AF65-F5344CB8AC3E}">
        <p14:creationId xmlns:p14="http://schemas.microsoft.com/office/powerpoint/2010/main" val="346106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68780" y="352630"/>
            <a:ext cx="7457209" cy="861774"/>
          </a:xfrm>
          <a:prstGeom prst="rect">
            <a:avLst/>
          </a:prstGeom>
        </p:spPr>
        <p:txBody>
          <a:bodyPr wrap="square">
            <a:spAutoFit/>
          </a:bodyPr>
          <a:lstStyle/>
          <a:p>
            <a:r>
              <a:rPr lang="en-US" sz="3200" dirty="0">
                <a:solidFill>
                  <a:srgbClr val="FF0000"/>
                </a:solidFill>
              </a:rPr>
              <a:t>THE VISUAL ELEMENTS - PATTERN</a:t>
            </a:r>
          </a:p>
          <a:p>
            <a:r>
              <a:rPr lang="en-US" dirty="0"/>
              <a:t> </a:t>
            </a:r>
            <a:endParaRPr lang="th-TH" dirty="0"/>
          </a:p>
        </p:txBody>
      </p:sp>
      <p:pic>
        <p:nvPicPr>
          <p:cNvPr id="5" name="Picture 4"/>
          <p:cNvPicPr>
            <a:picLocks noChangeAspect="1"/>
          </p:cNvPicPr>
          <p:nvPr/>
        </p:nvPicPr>
        <p:blipFill>
          <a:blip r:embed="rId2"/>
          <a:stretch>
            <a:fillRect/>
          </a:stretch>
        </p:blipFill>
        <p:spPr>
          <a:xfrm>
            <a:off x="8850008" y="1344253"/>
            <a:ext cx="2930686" cy="4603172"/>
          </a:xfrm>
          <a:prstGeom prst="rect">
            <a:avLst/>
          </a:prstGeom>
        </p:spPr>
      </p:pic>
      <p:sp>
        <p:nvSpPr>
          <p:cNvPr id="6" name="Rectangle 5"/>
          <p:cNvSpPr/>
          <p:nvPr/>
        </p:nvSpPr>
        <p:spPr>
          <a:xfrm>
            <a:off x="651580" y="783517"/>
            <a:ext cx="7803573" cy="5293757"/>
          </a:xfrm>
          <a:prstGeom prst="rect">
            <a:avLst/>
          </a:prstGeom>
        </p:spPr>
        <p:txBody>
          <a:bodyPr wrap="square">
            <a:spAutoFit/>
          </a:bodyPr>
          <a:lstStyle/>
          <a:p>
            <a:r>
              <a:rPr lang="en-US" dirty="0">
                <a:solidFill>
                  <a:srgbClr val="FF0000"/>
                </a:solidFill>
              </a:rPr>
              <a:t>Pattern </a:t>
            </a:r>
            <a:r>
              <a:rPr lang="en-US" dirty="0"/>
              <a:t>is made by repeating or echoing the elements of an artwork to communicate a sense of balance, harmony, contrast, rhythm or movement.</a:t>
            </a:r>
          </a:p>
          <a:p>
            <a:endParaRPr lang="en-US" dirty="0"/>
          </a:p>
          <a:p>
            <a:r>
              <a:rPr lang="en-US" dirty="0"/>
              <a:t>There are two basic types of pattern in art: Natural Pattern and Man-Made Pattern. Both natural and man-made patterns can be regular or irregular, organic or geometric, structural or decorative, positive or negative and repeating or random.</a:t>
            </a:r>
          </a:p>
          <a:p>
            <a:endParaRPr lang="en-US" dirty="0"/>
          </a:p>
          <a:p>
            <a:r>
              <a:rPr lang="en-US" sz="1600" dirty="0">
                <a:solidFill>
                  <a:srgbClr val="FF0000"/>
                </a:solidFill>
              </a:rPr>
              <a:t>Natural Pattern: Pattern in art is often based on the inspiration we get from observing the natural patterns that occur in nature. We can see these in the shape of a leaf and the branches of a tree, the structure of a crystal, the spiral of a shell, the symmetry of a snowflake and the camouflage and </a:t>
            </a:r>
            <a:r>
              <a:rPr lang="en-US" sz="1600" dirty="0" err="1">
                <a:solidFill>
                  <a:srgbClr val="FF0000"/>
                </a:solidFill>
              </a:rPr>
              <a:t>signalling</a:t>
            </a:r>
            <a:r>
              <a:rPr lang="en-US" sz="1600" dirty="0">
                <a:solidFill>
                  <a:srgbClr val="FF0000"/>
                </a:solidFill>
              </a:rPr>
              <a:t> patterns on animals, fish and insects.</a:t>
            </a:r>
          </a:p>
          <a:p>
            <a:endParaRPr lang="en-US" sz="1600" dirty="0">
              <a:solidFill>
                <a:srgbClr val="FF0000"/>
              </a:solidFill>
            </a:endParaRPr>
          </a:p>
          <a:p>
            <a:r>
              <a:rPr lang="en-US" sz="1600" dirty="0">
                <a:solidFill>
                  <a:srgbClr val="FFFF00"/>
                </a:solidFill>
              </a:rPr>
              <a:t>Man-Made Pattern: Pattern in art is used for both structural and decorative purposes. For example, an artist may plan the basic structure of an artwork by creating a compositional pattern of lines and shapes. Within that composition he/she may develop its visual elements to create a more decorative pattern of color, tone and texture across the work.</a:t>
            </a:r>
            <a:endParaRPr lang="th-TH" sz="1600" dirty="0">
              <a:solidFill>
                <a:srgbClr val="FFFF00"/>
              </a:solidFill>
            </a:endParaRPr>
          </a:p>
        </p:txBody>
      </p:sp>
    </p:spTree>
    <p:extLst>
      <p:ext uri="{BB962C8B-B14F-4D97-AF65-F5344CB8AC3E}">
        <p14:creationId xmlns:p14="http://schemas.microsoft.com/office/powerpoint/2010/main" val="3566053812"/>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69</TotalTime>
  <Words>1019</Words>
  <Application>Microsoft Office PowerPoint</Application>
  <PresentationFormat>Widescreen</PresentationFormat>
  <Paragraphs>90</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Century Gothic</vt:lpstr>
      <vt:lpstr>DilleniaUPC</vt:lpstr>
      <vt:lpstr>Wingdings 3</vt:lpstr>
      <vt:lpstr>Slice</vt:lpstr>
      <vt:lpstr>THE VISUAL ELEMENTS  </vt:lpstr>
      <vt:lpstr>PowerPoint Presentation</vt:lpstr>
      <vt:lpstr>PowerPoint Presentation</vt:lpstr>
      <vt:lpstr>PowerPoint Presentation</vt:lpstr>
      <vt:lpstr>PowerPoint Presentation</vt:lpstr>
      <vt:lpstr>PowerPoint Presentation</vt:lpstr>
      <vt:lpstr>Tone is the lightness or darkness of a color. The tonal values of an artwork can be adjusted to alter its expressive character.  Tone can be used:  to create a contrast of light and dark. to create the illusion of form. to create a dramatic or tranquil atmosphere. to create a sense of depth and distance. to create a rhythm or pattern within a composition.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VISUAL ELEMENTS  </dc:title>
  <dc:creator>EP-SD</dc:creator>
  <cp:lastModifiedBy>EP-SD</cp:lastModifiedBy>
  <cp:revision>41</cp:revision>
  <dcterms:created xsi:type="dcterms:W3CDTF">2018-02-02T02:14:38Z</dcterms:created>
  <dcterms:modified xsi:type="dcterms:W3CDTF">2018-02-02T03:24:26Z</dcterms:modified>
</cp:coreProperties>
</file>