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257" r:id="rId4"/>
    <p:sldId id="351" r:id="rId5"/>
    <p:sldId id="272" r:id="rId6"/>
    <p:sldId id="280" r:id="rId7"/>
    <p:sldId id="348" r:id="rId8"/>
    <p:sldId id="349" r:id="rId9"/>
    <p:sldId id="309" r:id="rId10"/>
    <p:sldId id="285" r:id="rId11"/>
    <p:sldId id="289" r:id="rId12"/>
    <p:sldId id="288" r:id="rId13"/>
    <p:sldId id="287" r:id="rId14"/>
    <p:sldId id="281" r:id="rId15"/>
    <p:sldId id="298" r:id="rId16"/>
    <p:sldId id="300" r:id="rId17"/>
    <p:sldId id="313" r:id="rId18"/>
    <p:sldId id="316" r:id="rId19"/>
    <p:sldId id="338" r:id="rId20"/>
    <p:sldId id="282" r:id="rId21"/>
    <p:sldId id="317" r:id="rId22"/>
    <p:sldId id="327" r:id="rId23"/>
    <p:sldId id="328" r:id="rId24"/>
    <p:sldId id="334" r:id="rId25"/>
    <p:sldId id="331" r:id="rId26"/>
    <p:sldId id="320" r:id="rId27"/>
    <p:sldId id="321" r:id="rId28"/>
    <p:sldId id="330" r:id="rId29"/>
    <p:sldId id="325" r:id="rId30"/>
    <p:sldId id="283" r:id="rId31"/>
    <p:sldId id="340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0220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18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453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6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6328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569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344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0134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3252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63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504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755B-C54D-4BCA-873E-D28AF53788C2}" type="datetimeFigureOut">
              <a:rPr lang="th-TH" smtClean="0"/>
              <a:pPr/>
              <a:t>27/10/62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5BC-7A4A-4D84-82DF-78C9D2559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9493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à¸à¸¥à¸à¸²à¸£à¸à¹à¸à¸«à¸²à¸£à¸¹à¸à¸ à¸²à¸à¸ªà¸³à¸«à¸£à¸±à¸ à¸à¹à¸²à¸à¸¸à¸¡à¸à¸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4" r="21636"/>
          <a:stretch/>
        </p:blipFill>
        <p:spPr bwMode="auto">
          <a:xfrm>
            <a:off x="0" y="-12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280920" cy="3379816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เรื่อง 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ปัญหาและผลกระทบที่มีต่อทรัพยากรธรรมชาติ และสิ่งแวดล้อม </a:t>
            </a:r>
            <a:endParaRPr lang="en-US" sz="4400" b="1" dirty="0" smtClean="0">
              <a:solidFill>
                <a:schemeClr val="tx1"/>
              </a:solidFill>
              <a:cs typeface="+mj-cs"/>
            </a:endParaRPr>
          </a:p>
          <a:p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วิชา วิทยาศาสตร์ชีวภาพ 2 (ว30120) </a:t>
            </a:r>
            <a:b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</a:b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กลุ่มสาระการเรียนรู้ วิทยาศาสตร์</a:t>
            </a:r>
          </a:p>
          <a:p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ชั้นมัธยมศึกษาปีที่ 4 ภาคเรียนที่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2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  <a:p>
            <a:endParaRPr lang="th-TH" sz="8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62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600400"/>
          </a:xfrm>
        </p:spPr>
        <p:txBody>
          <a:bodyPr>
            <a:noAutofit/>
          </a:bodyPr>
          <a:lstStyle/>
          <a:p>
            <a:pPr marL="266700" indent="-266700" algn="thaiDist">
              <a:buAutoNum type="arabicPeriod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น้ำ</a:t>
            </a:r>
            <a:r>
              <a:rPr lang="th-TH" sz="2800" b="1" dirty="0">
                <a:latin typeface="Angsana New" pitchFamily="18" charset="-34"/>
                <a:cs typeface="+mj-cs"/>
              </a:rPr>
              <a:t>ทิ้งจากโรงงานอุตสาหกรรม</a:t>
            </a:r>
            <a:r>
              <a:rPr lang="th-TH" sz="2800" dirty="0">
                <a:latin typeface="Angsana New" pitchFamily="18" charset="-34"/>
                <a:cs typeface="+mj-cs"/>
              </a:rPr>
              <a:t> </a:t>
            </a:r>
            <a:endParaRPr lang="en-US" sz="2800" dirty="0" smtClean="0">
              <a:latin typeface="Angsana New" pitchFamily="18" charset="-34"/>
              <a:cs typeface="+mj-cs"/>
            </a:endParaRPr>
          </a:p>
          <a:p>
            <a:pPr lvl="1" indent="-3429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น้ำ</a:t>
            </a:r>
            <a:r>
              <a:rPr lang="th-TH" dirty="0">
                <a:latin typeface="Angsana New" pitchFamily="18" charset="-34"/>
                <a:cs typeface="+mj-cs"/>
              </a:rPr>
              <a:t>เสียจากกระบวนการผลิต เช่น การล้างวัตถุดิบ การหล่อเย็น การทำความสะอาดเครื่องจักร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lvl="1" indent="-3429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โรงงานผลิต</a:t>
            </a:r>
            <a:r>
              <a:rPr lang="th-TH" dirty="0">
                <a:latin typeface="Angsana New" pitchFamily="18" charset="-34"/>
                <a:cs typeface="+mj-cs"/>
              </a:rPr>
              <a:t>สารเคมี น้ำทิ้งก็จะมีสารเคมีที่มีฤทธิ์เป็นกรด-ด่าง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lvl="1" indent="-3429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โรงงานผลิต</a:t>
            </a:r>
            <a:r>
              <a:rPr lang="th-TH" dirty="0">
                <a:latin typeface="Angsana New" pitchFamily="18" charset="-34"/>
                <a:cs typeface="+mj-cs"/>
              </a:rPr>
              <a:t>อาหารสัตว์ น้ำทิ้งก็จะมีสิ่งเจือปนในรูปของเศษอาหารสัตว์ กากถั่ว รำข้าว และเศษกระดูก</a:t>
            </a:r>
            <a:r>
              <a:rPr lang="th-TH" dirty="0" smtClean="0">
                <a:latin typeface="Angsana New" pitchFamily="18" charset="-34"/>
                <a:cs typeface="+mj-cs"/>
              </a:rPr>
              <a:t>ป่น</a:t>
            </a:r>
            <a:endParaRPr lang="en-US" dirty="0" smtClean="0">
              <a:latin typeface="Angsana New" pitchFamily="18" charset="-34"/>
              <a:cs typeface="+mj-cs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ªà¸£à¸¸à¸à¸à¹à¸²à¸§à¸à¸¥à¸²à¸à¸£à¸°à¹à¸à¸à¸£à¸²à¸«à¸¹à¸à¸²à¸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841500"/>
            <a:ext cx="4319910" cy="23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071538" y="4071942"/>
            <a:ext cx="338437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Angsana New" pitchFamily="18" charset="-34"/>
                <a:cs typeface="+mj-cs"/>
              </a:rPr>
              <a:t>กรณีศึกษา</a:t>
            </a:r>
            <a:r>
              <a:rPr lang="en-US" sz="2400" dirty="0" smtClean="0">
                <a:latin typeface="Angsana New" pitchFamily="18" charset="-34"/>
                <a:cs typeface="+mj-cs"/>
              </a:rPr>
              <a:t>: </a:t>
            </a:r>
            <a:r>
              <a:rPr lang="th-TH" sz="2400" dirty="0" smtClean="0">
                <a:latin typeface="Angsana New" pitchFamily="18" charset="-34"/>
                <a:cs typeface="+mj-cs"/>
              </a:rPr>
              <a:t> ปี </a:t>
            </a:r>
            <a:r>
              <a:rPr lang="en-US" sz="2400" dirty="0" smtClean="0">
                <a:latin typeface="Angsana New" pitchFamily="18" charset="-34"/>
                <a:cs typeface="+mj-cs"/>
              </a:rPr>
              <a:t>2559 </a:t>
            </a:r>
            <a:r>
              <a:rPr lang="th-TH" sz="2400" dirty="0" smtClean="0">
                <a:latin typeface="Angsana New" pitchFamily="18" charset="-34"/>
                <a:cs typeface="+mj-cs"/>
              </a:rPr>
              <a:t>ความ</a:t>
            </a:r>
            <a:r>
              <a:rPr lang="th-TH" sz="2400" dirty="0">
                <a:latin typeface="Angsana New" pitchFamily="18" charset="-34"/>
                <a:cs typeface="+mj-cs"/>
              </a:rPr>
              <a:t>เข้มข้นของแอมโมเนียอิสระสูง </a:t>
            </a:r>
            <a:r>
              <a:rPr lang="th-TH" sz="2400" dirty="0" smtClean="0">
                <a:latin typeface="Angsana New" pitchFamily="18" charset="-34"/>
                <a:cs typeface="+mj-cs"/>
              </a:rPr>
              <a:t>ผล</a:t>
            </a:r>
            <a:r>
              <a:rPr lang="th-TH" sz="2400" dirty="0">
                <a:latin typeface="Angsana New" pitchFamily="18" charset="-34"/>
                <a:cs typeface="+mj-cs"/>
              </a:rPr>
              <a:t>จากการรั่วไหลของน้ำกาก</a:t>
            </a:r>
            <a:r>
              <a:rPr lang="th-TH" sz="2400" dirty="0" smtClean="0">
                <a:latin typeface="Angsana New" pitchFamily="18" charset="-34"/>
                <a:cs typeface="+mj-cs"/>
              </a:rPr>
              <a:t>ส่าจากโรงงานราชบุรี</a:t>
            </a:r>
            <a:r>
              <a:rPr lang="th-TH" sz="2400" dirty="0">
                <a:latin typeface="Angsana New" pitchFamily="18" charset="-34"/>
                <a:cs typeface="+mj-cs"/>
              </a:rPr>
              <a:t>เอทา</a:t>
            </a:r>
            <a:r>
              <a:rPr lang="th-TH" sz="2400" dirty="0" err="1">
                <a:latin typeface="Angsana New" pitchFamily="18" charset="-34"/>
                <a:cs typeface="+mj-cs"/>
              </a:rPr>
              <a:t>นอล</a:t>
            </a:r>
            <a:r>
              <a:rPr lang="th-TH" sz="2400" dirty="0">
                <a:latin typeface="Angsana New" pitchFamily="18" charset="-34"/>
                <a:cs typeface="+mj-cs"/>
              </a:rPr>
              <a:t> ทำให้เป็นพิษต่อปลากระเบนราหูและสัตว์น้ำ</a:t>
            </a:r>
            <a:r>
              <a:rPr lang="th-TH" sz="2400" dirty="0" smtClean="0">
                <a:latin typeface="Angsana New" pitchFamily="18" charset="-34"/>
                <a:cs typeface="+mj-cs"/>
              </a:rPr>
              <a:t>อื่น ๆ โดยเฉพาะสภาวะ</a:t>
            </a:r>
            <a:r>
              <a:rPr lang="th-TH" sz="2400" dirty="0">
                <a:latin typeface="Angsana New" pitchFamily="18" charset="-34"/>
                <a:cs typeface="+mj-cs"/>
              </a:rPr>
              <a:t>ไร้อากาศใต้ท้องน้ำ </a:t>
            </a: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8098"/>
          </a:xfrm>
          <a:noFill/>
        </p:spPr>
        <p:txBody>
          <a:bodyPr>
            <a:normAutofit/>
          </a:bodyPr>
          <a:lstStyle/>
          <a:p>
            <a:r>
              <a:rPr lang="th-TH" sz="3600" b="1" dirty="0">
                <a:latin typeface="Angsana New" pitchFamily="18" charset="-34"/>
              </a:rPr>
              <a:t>มลพิษทาง</a:t>
            </a:r>
            <a:r>
              <a:rPr lang="th-TH" sz="3600" b="1" dirty="0" smtClean="0">
                <a:latin typeface="Angsana New" pitchFamily="18" charset="-34"/>
              </a:rPr>
              <a:t>น้ำ </a:t>
            </a:r>
            <a:r>
              <a:rPr lang="en-US" sz="3600" b="1" dirty="0" smtClean="0">
                <a:latin typeface="Angsana New" pitchFamily="18" charset="-34"/>
              </a:rPr>
              <a:t>(Water </a:t>
            </a:r>
            <a:r>
              <a:rPr lang="en-US" sz="3600" b="1" dirty="0">
                <a:latin typeface="Angsana New" pitchFamily="18" charset="-34"/>
              </a:rPr>
              <a:t>pollution) 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4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168352"/>
          </a:xfrm>
        </p:spPr>
        <p:txBody>
          <a:bodyPr>
            <a:noAutofit/>
          </a:bodyPr>
          <a:lstStyle/>
          <a:p>
            <a:pPr marL="355600" indent="-355600" algn="thaiDist">
              <a:buFont typeface="+mj-lt"/>
              <a:buAutoNum type="arabicPeriod" startAt="2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น้ำ</a:t>
            </a:r>
            <a:r>
              <a:rPr lang="th-TH" sz="2800" b="1" dirty="0">
                <a:latin typeface="Angsana New" pitchFamily="18" charset="-34"/>
                <a:cs typeface="+mj-cs"/>
              </a:rPr>
              <a:t>ทิ้ง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จากอาคาร</a:t>
            </a:r>
            <a:r>
              <a:rPr lang="th-TH" sz="2800" b="1" dirty="0">
                <a:latin typeface="Angsana New" pitchFamily="18" charset="-34"/>
                <a:cs typeface="+mj-cs"/>
              </a:rPr>
              <a:t>บ้านเรือนและชุมชน </a:t>
            </a:r>
            <a:endParaRPr lang="en-US" sz="2800" dirty="0" smtClean="0">
              <a:latin typeface="Angsana New" pitchFamily="18" charset="-34"/>
              <a:cs typeface="+mj-cs"/>
            </a:endParaRPr>
          </a:p>
          <a:p>
            <a:pPr marL="755650" lvl="1" indent="-3556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ชุมชน</a:t>
            </a:r>
            <a:r>
              <a:rPr lang="th-TH" dirty="0">
                <a:latin typeface="Angsana New" pitchFamily="18" charset="-34"/>
                <a:cs typeface="+mj-cs"/>
              </a:rPr>
              <a:t>ที่มีประชากรอาศัยอยู่หนาแน่น </a:t>
            </a:r>
            <a:r>
              <a:rPr lang="th-TH" dirty="0" smtClean="0">
                <a:latin typeface="Angsana New" pitchFamily="18" charset="-34"/>
                <a:cs typeface="+mj-cs"/>
              </a:rPr>
              <a:t>ทุก</a:t>
            </a:r>
            <a:r>
              <a:rPr lang="th-TH" dirty="0">
                <a:latin typeface="Angsana New" pitchFamily="18" charset="-34"/>
                <a:cs typeface="+mj-cs"/>
              </a:rPr>
              <a:t>ครัวเรือนจะปล่อยน้ำทิ้งลงสู่รางระบายน้ำสาธารณะ และน้ำทิ้งเหล่านั้นจะไหลลงสู่แหล่งน้ำธรรมชาติต่อไป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marL="755650" lvl="1" indent="-3556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ลักษณะของ</a:t>
            </a:r>
            <a:r>
              <a:rPr lang="th-TH" dirty="0">
                <a:latin typeface="Angsana New" pitchFamily="18" charset="-34"/>
                <a:cs typeface="+mj-cs"/>
              </a:rPr>
              <a:t>น้ำทิ้งจากอาคารบ้านเรือนและชุมชนจะเป็นแบบที่สามารถย่อยสลายได้โดยวิธีการทางชีววิทยา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marL="755650" lvl="1" indent="-3556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การ</a:t>
            </a:r>
            <a:r>
              <a:rPr lang="th-TH" dirty="0">
                <a:latin typeface="Angsana New" pitchFamily="18" charset="-34"/>
                <a:cs typeface="+mj-cs"/>
              </a:rPr>
              <a:t>ทิ้งขยะมูลฝอยและสิ่งปฏิกูลต่างๆ ลงสู่แม่น้ำลำคลอง</a:t>
            </a:r>
            <a:r>
              <a:rPr lang="th-TH" dirty="0" smtClean="0">
                <a:latin typeface="Angsana New" pitchFamily="18" charset="-34"/>
                <a:cs typeface="+mj-cs"/>
              </a:rPr>
              <a:t>โดยตรง</a:t>
            </a:r>
          </a:p>
        </p:txBody>
      </p:sp>
      <p:pic>
        <p:nvPicPr>
          <p:cNvPr id="4098" name="Picture 2" descr="à¸à¸¥à¸à¸²à¸£à¸à¹à¸à¸«à¸²à¸£à¸¹à¸à¸ à¸²à¸à¸ªà¸³à¸«à¸£à¸±à¸ à¸à¸´à¹à¸à¸à¸µà¹à¸à¸­à¸à¸¥à¸à¸à¹à¸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7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520700" y="332656"/>
            <a:ext cx="5419452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thaiDist">
              <a:buFont typeface="+mj-lt"/>
              <a:buAutoNum type="arabicPeriod" startAt="3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น้ำทิ้งจากการเกษตร</a:t>
            </a:r>
            <a:r>
              <a:rPr lang="th-TH" sz="2800" dirty="0" smtClean="0">
                <a:latin typeface="Angsana New" pitchFamily="18" charset="-34"/>
                <a:cs typeface="+mj-cs"/>
              </a:rPr>
              <a:t> ได้แก่ </a:t>
            </a:r>
            <a:endParaRPr lang="en-US" sz="2800" dirty="0" smtClean="0">
              <a:latin typeface="Angsana New" pitchFamily="18" charset="-34"/>
              <a:cs typeface="+mj-cs"/>
            </a:endParaRPr>
          </a:p>
          <a:p>
            <a:pPr marL="755650" lvl="1" indent="-355600" algn="thaiDist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การเพาะปลูกและเลี้ยงสัตว์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marL="755650" lvl="1" indent="-355600">
              <a:buFont typeface="Arial" panose="020B0604020202020204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+mj-cs"/>
              </a:rPr>
              <a:t>กระบวนการเพาะปลูกมักมีการใช้ปุ๋ยและสารเคมีป้องกัน กำจัดศัตรูพืชและสัตว์</a:t>
            </a:r>
            <a:r>
              <a:rPr lang="en-US" dirty="0">
                <a:latin typeface="Angsana New" pitchFamily="18" charset="-34"/>
                <a:cs typeface="+mj-cs"/>
              </a:rPr>
              <a:t> </a:t>
            </a:r>
            <a:r>
              <a:rPr lang="th-TH" dirty="0" smtClean="0">
                <a:latin typeface="Angsana New" pitchFamily="18" charset="-34"/>
                <a:cs typeface="+mj-cs"/>
              </a:rPr>
              <a:t>ทำให้สารเคมีแพร่กระจายสู่แหล่งน้ำ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marL="400050" lvl="1" indent="0">
              <a:buNone/>
            </a:pPr>
            <a:endParaRPr lang="th-TH" dirty="0" smtClean="0">
              <a:latin typeface="Angsana New" pitchFamily="18" charset="-34"/>
              <a:cs typeface="+mj-cs"/>
            </a:endParaRPr>
          </a:p>
          <a:p>
            <a:pPr marL="355600" lvl="0" indent="-355600" algn="thaiDist">
              <a:buFont typeface="+mj-lt"/>
              <a:buAutoNum type="arabicPeriod" startAt="4"/>
            </a:pPr>
            <a:r>
              <a:rPr lang="th-TH" sz="2800" b="1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น้ำเสียจากที่กำจัดขยะมูลฝอย </a:t>
            </a:r>
            <a:endParaRPr lang="en-US" sz="2800" b="1" dirty="0" smtClean="0">
              <a:solidFill>
                <a:prstClr val="black"/>
              </a:solidFill>
              <a:latin typeface="Angsana New" pitchFamily="18" charset="-34"/>
              <a:cs typeface="Angsana New"/>
            </a:endParaRPr>
          </a:p>
          <a:p>
            <a:pPr marL="625475" lvl="0" indent="-269875" algn="thaiDist"/>
            <a:r>
              <a:rPr lang="th-TH" sz="2800" dirty="0" smtClean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เมื่อ</a:t>
            </a:r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ฝนตกลงมา จะชะน้ำเสียของสารอินทรีย์ที่บูดเน่าดังกล่าวไหลปนเปื้อนสู่แหล่งน้ำผิวดินและซึมลงสู่น้ำใต้</a:t>
            </a:r>
            <a:r>
              <a:rPr lang="th-TH" sz="2800" dirty="0" smtClean="0">
                <a:solidFill>
                  <a:prstClr val="black"/>
                </a:solidFill>
                <a:latin typeface="Angsana New" pitchFamily="18" charset="-34"/>
                <a:cs typeface="Angsana New"/>
              </a:rPr>
              <a:t>ดิน</a:t>
            </a:r>
            <a:endParaRPr lang="th-TH" sz="2800" dirty="0">
              <a:solidFill>
                <a:prstClr val="black"/>
              </a:solidFill>
              <a:latin typeface="Angsana New" pitchFamily="18" charset="-34"/>
              <a:cs typeface="Angsana New"/>
            </a:endParaRPr>
          </a:p>
          <a:p>
            <a:pPr marL="355600" indent="-355600">
              <a:buFont typeface="+mj-lt"/>
              <a:buAutoNum type="arabicPeriod" startAt="3"/>
            </a:pP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à¸à¹à¹à¸²à¸à¸°à¸à¸¢à¸°à¸¡à¸¹à¸¥à¸à¸­à¸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3045731" cy="22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à¸à¸¥à¸à¸²à¸£à¸à¹à¸à¸«à¸²à¸£à¸¹à¸à¸ à¸²à¸à¸ªà¸³à¸«à¸£à¸±à¸ à¸à¸µà¸à¸¢à¸²à¸à¹à¸²à¹à¸¡à¸¥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973723" cy="21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7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199" y="332656"/>
            <a:ext cx="6131025" cy="2592288"/>
          </a:xfrm>
        </p:spPr>
        <p:txBody>
          <a:bodyPr>
            <a:noAutofit/>
          </a:bodyPr>
          <a:lstStyle/>
          <a:p>
            <a:pPr marL="355600" indent="-355600" algn="thaiDist">
              <a:buFont typeface="+mj-lt"/>
              <a:buAutoNum type="arabicPeriod" startAt="5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น้ำ</a:t>
            </a:r>
            <a:r>
              <a:rPr lang="th-TH" sz="2800" b="1" dirty="0">
                <a:latin typeface="Angsana New" pitchFamily="18" charset="-34"/>
                <a:cs typeface="+mj-cs"/>
              </a:rPr>
              <a:t>เสียในธรรมชาติ  </a:t>
            </a:r>
            <a:endParaRPr lang="en-US" sz="2800" b="1" dirty="0" smtClean="0">
              <a:latin typeface="Angsana New" pitchFamily="18" charset="-34"/>
              <a:cs typeface="+mj-cs"/>
            </a:endParaRPr>
          </a:p>
          <a:p>
            <a:pPr marL="539750" indent="-184150" algn="thaiDist"/>
            <a:r>
              <a:rPr lang="th-TH" sz="2800" dirty="0">
                <a:latin typeface="Angsana New" pitchFamily="18" charset="-34"/>
                <a:cs typeface="+mj-cs"/>
              </a:rPr>
              <a:t>การสะพรั่งของแพลงตอนแล้วตายลงพร้อม ๆ กัน เกิดจากภาวการณ์ขาดออกซิเจน</a:t>
            </a:r>
            <a:r>
              <a:rPr lang="th-TH" sz="2800" dirty="0" smtClean="0">
                <a:latin typeface="Angsana New" pitchFamily="18" charset="-34"/>
                <a:cs typeface="+mj-cs"/>
              </a:rPr>
              <a:t>ในแหล่ง</a:t>
            </a:r>
            <a:r>
              <a:rPr lang="th-TH" sz="2800" dirty="0">
                <a:latin typeface="Angsana New" pitchFamily="18" charset="-34"/>
                <a:cs typeface="+mj-cs"/>
              </a:rPr>
              <a:t>น้ำและเกิดการเน่าเสียเอง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จากการ</a:t>
            </a:r>
            <a:r>
              <a:rPr lang="th-TH" sz="2800" dirty="0">
                <a:latin typeface="Angsana New" pitchFamily="18" charset="-34"/>
                <a:cs typeface="+mj-cs"/>
              </a:rPr>
              <a:t>ย่อยซากแพลงตอนทำให้ออกซิเจนหมด</a:t>
            </a:r>
            <a:r>
              <a:rPr lang="th-TH" sz="2800" dirty="0" smtClean="0">
                <a:latin typeface="Angsana New" pitchFamily="18" charset="-34"/>
                <a:cs typeface="+mj-cs"/>
              </a:rPr>
              <a:t>ไป</a:t>
            </a:r>
          </a:p>
        </p:txBody>
      </p:sp>
      <p:sp>
        <p:nvSpPr>
          <p:cNvPr id="7" name="AutoShape 6" descr="à¸à¸¥à¸à¸²à¸£à¸à¹à¸à¸«à¸²à¸£à¸¹à¸à¸ à¸²à¸à¸ªà¸³à¸«à¸£à¸±à¸ algae bloo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0" name="Picture 8" descr="à¸à¸¥à¸à¸²à¸£à¸à¹à¸à¸«à¸²à¸£à¸¹à¸à¸ à¸²à¸à¸ªà¸³à¸«à¸£à¸±à¸ algae bl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63"/>
          <a:stretch/>
        </p:blipFill>
        <p:spPr bwMode="auto">
          <a:xfrm>
            <a:off x="6616563" y="332656"/>
            <a:ext cx="23351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8 à¸à¸µà¸à¸¥à¸´à¸à¸µà¹ ... à¹à¸¡à¸·à¹à¸­à¸à¸§à¸²à¸¡à¸¢à¸¸à¸à¸´à¸à¸£à¸£à¸¡à¸¥à¹à¸²à¸à¹à¸²à¸à¸·à¸­à¸à¸§à¸²à¸¡ &quot;à¸­à¸¢à¸¸à¸à¸´à¸à¸£à¸£à¸¡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125" y="2636912"/>
            <a:ext cx="3096344" cy="20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5866099" y="4740240"/>
            <a:ext cx="3170397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200" b="1" dirty="0" smtClean="0">
                <a:latin typeface="Angsana New" pitchFamily="18" charset="-34"/>
                <a:cs typeface="+mj-cs"/>
              </a:rPr>
              <a:t>กรณีศึกษา</a:t>
            </a:r>
            <a:r>
              <a:rPr lang="en-US" sz="2200" dirty="0" smtClean="0">
                <a:latin typeface="Angsana New" pitchFamily="18" charset="-34"/>
                <a:cs typeface="+mj-cs"/>
              </a:rPr>
              <a:t>: </a:t>
            </a:r>
            <a:r>
              <a:rPr lang="th-TH" sz="2200" dirty="0" smtClean="0">
                <a:latin typeface="Angsana New" pitchFamily="18" charset="-34"/>
                <a:cs typeface="+mj-cs"/>
              </a:rPr>
              <a:t> ปี </a:t>
            </a:r>
            <a:r>
              <a:rPr lang="en-US" sz="2200" dirty="0" smtClean="0">
                <a:latin typeface="Angsana New" pitchFamily="18" charset="-34"/>
                <a:cs typeface="+mj-cs"/>
              </a:rPr>
              <a:t>2541 </a:t>
            </a:r>
            <a:r>
              <a:rPr lang="th-TH" sz="2200" dirty="0">
                <a:cs typeface="+mj-cs"/>
              </a:rPr>
              <a:t>บริษัท ตะกั่ว คอนเซนเต</a:t>
            </a:r>
            <a:r>
              <a:rPr lang="th-TH" sz="2200" dirty="0" err="1">
                <a:cs typeface="+mj-cs"/>
              </a:rPr>
              <a:t>รทส์</a:t>
            </a:r>
            <a:r>
              <a:rPr lang="th-TH" sz="2200" dirty="0">
                <a:cs typeface="+mj-cs"/>
              </a:rPr>
              <a:t> ประเทศไทย </a:t>
            </a:r>
            <a:r>
              <a:rPr lang="th-TH" sz="2200" dirty="0" smtClean="0">
                <a:cs typeface="+mj-cs"/>
              </a:rPr>
              <a:t>จำกัด</a:t>
            </a:r>
            <a:r>
              <a:rPr lang="en-US" sz="2200" dirty="0" smtClean="0">
                <a:cs typeface="+mj-cs"/>
              </a:rPr>
              <a:t> </a:t>
            </a:r>
            <a:r>
              <a:rPr lang="th-TH" sz="2200" dirty="0">
                <a:cs typeface="+mj-cs"/>
              </a:rPr>
              <a:t>ปล่อยน้ำเสียปนเปื้อนสารตะกั่วลงสู่ลำ</a:t>
            </a:r>
            <a:r>
              <a:rPr lang="th-TH" sz="2200" dirty="0" err="1">
                <a:cs typeface="+mj-cs"/>
              </a:rPr>
              <a:t>ห้วยคลิตี้</a:t>
            </a:r>
            <a:r>
              <a:rPr lang="th-TH" sz="2200" dirty="0">
                <a:cs typeface="+mj-cs"/>
              </a:rPr>
              <a:t> ทำให้ชาวบ้านเจ็บป่วยเรื้อรังและไม่สามารถใช้สอยลำห้วย</a:t>
            </a:r>
            <a:r>
              <a:rPr lang="th-TH" sz="2200" dirty="0" smtClean="0">
                <a:cs typeface="+mj-cs"/>
              </a:rPr>
              <a:t>ได้</a:t>
            </a:r>
            <a:endParaRPr lang="th-TH" sz="2200" dirty="0">
              <a:latin typeface="Angsana New" pitchFamily="18" charset="-34"/>
              <a:cs typeface="+mj-cs"/>
            </a:endParaRPr>
          </a:p>
        </p:txBody>
      </p:sp>
      <p:sp>
        <p:nvSpPr>
          <p:cNvPr id="11" name="ตัวแทนเนื้อหา 2"/>
          <p:cNvSpPr txBox="1">
            <a:spLocks/>
          </p:cNvSpPr>
          <p:nvPr/>
        </p:nvSpPr>
        <p:spPr>
          <a:xfrm>
            <a:off x="469280" y="2636912"/>
            <a:ext cx="532685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thaiDist">
              <a:buFont typeface="+mj-lt"/>
              <a:buAutoNum type="arabicPeriod" startAt="6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จากแหล่งอื่น ๆ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เช่น </a:t>
            </a:r>
          </a:p>
          <a:p>
            <a:pPr marL="622300" indent="-266700" algn="thaiDist"/>
            <a:r>
              <a:rPr lang="th-TH" sz="2800" b="1" dirty="0" smtClean="0">
                <a:latin typeface="Angsana New" pitchFamily="18" charset="-34"/>
                <a:cs typeface="+mj-cs"/>
              </a:rPr>
              <a:t>การคมนาคมขนส่งทางน้ำ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การรั่วไหลของน้ำมันลงไปในน้ำ คราบน้ำมันที่ลอยบนผิวน้ำจะเป็นอันตรายต่อสัตว์น้ำและทำให้ออกซิเจนละลายน้ำได้ลดลง</a:t>
            </a:r>
          </a:p>
          <a:p>
            <a:pPr marL="622300" indent="-266700" algn="thaiDist"/>
            <a:r>
              <a:rPr lang="th-TH" sz="2800" b="1" dirty="0" smtClean="0">
                <a:latin typeface="Angsana New" pitchFamily="18" charset="-34"/>
                <a:cs typeface="+mj-cs"/>
              </a:rPr>
              <a:t>การทำเหมืองแร่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ที่ทำให้น้ำมีตะกอนขุ่นข้นและมีแร่ธาตุบางอย่างปะปนในน้ำในกระบวนการล้างแร่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Angsana New" panose="02020603050405020304" pitchFamily="18" charset="-34"/>
              </a:rPr>
              <a:t>มลพิษทาง</a:t>
            </a:r>
            <a:r>
              <a:rPr lang="th-TH" sz="3600" b="1" dirty="0" smtClean="0">
                <a:latin typeface="Angsana New" panose="02020603050405020304" pitchFamily="18" charset="-34"/>
              </a:rPr>
              <a:t>เสียง </a:t>
            </a:r>
            <a:r>
              <a:rPr lang="en-US" sz="3600" b="1" dirty="0">
                <a:latin typeface="Angsana New" panose="02020603050405020304" pitchFamily="18" charset="-34"/>
              </a:rPr>
              <a:t>(Noise </a:t>
            </a:r>
            <a:r>
              <a:rPr lang="en-US" sz="3600" b="1" dirty="0" smtClean="0">
                <a:latin typeface="Angsana New" panose="02020603050405020304" pitchFamily="18" charset="-34"/>
              </a:rPr>
              <a:t>pollution</a:t>
            </a:r>
            <a:r>
              <a:rPr lang="en-US" sz="3600" b="1" dirty="0">
                <a:latin typeface="Angsana New" panose="02020603050405020304" pitchFamily="18" charset="-34"/>
              </a:rPr>
              <a:t>) </a:t>
            </a:r>
            <a:endParaRPr lang="th-TH" sz="3600" dirty="0">
              <a:latin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536575" algn="l"/>
              </a:tabLst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	มลพิษ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ทาง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เสียง</a:t>
            </a:r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 (noise pollution)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หมายถึง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เสียงที่ก่อเกิดความรําคาญและเกินขีดความสามารถที่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โสตประสาท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จะรับได้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โดยเสียงมีหน่วยเป็น เดซิ</a:t>
            </a:r>
            <a:r>
              <a:rPr lang="th-TH" sz="2800" dirty="0" err="1" smtClean="0">
                <a:latin typeface="Angsana New" panose="02020603050405020304" pitchFamily="18" charset="-34"/>
                <a:cs typeface="+mj-cs"/>
              </a:rPr>
              <a:t>เบล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เอ</a:t>
            </a:r>
            <a:r>
              <a:rPr lang="en-US" sz="2800" dirty="0">
                <a:latin typeface="Angsana New" panose="02020603050405020304" pitchFamily="18" charset="-34"/>
                <a:cs typeface="+mj-cs"/>
              </a:rPr>
              <a:t>)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itchFamily="18" charset="-34"/>
                <a:cs typeface="+mj-cs"/>
              </a:rPr>
              <a:t>(Decibel A: </a:t>
            </a:r>
            <a:r>
              <a:rPr lang="en-US" sz="2800" dirty="0" err="1">
                <a:latin typeface="Angsana New" pitchFamily="18" charset="-34"/>
                <a:cs typeface="+mj-cs"/>
              </a:rPr>
              <a:t>dBA</a:t>
            </a:r>
            <a:r>
              <a:rPr lang="en-US" sz="2800" dirty="0" smtClean="0">
                <a:latin typeface="Angsana New" pitchFamily="18" charset="-34"/>
                <a:cs typeface="+mj-cs"/>
              </a:rPr>
              <a:t>)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  <a:tabLst>
                <a:tab pos="536575" algn="l"/>
              </a:tabLst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	แหล่งกําเนิด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เสียง </a:t>
            </a:r>
            <a:endParaRPr lang="th-TH" sz="2800" b="1" dirty="0" smtClean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  <a:tabLst>
                <a:tab pos="536575" algn="l"/>
              </a:tabLst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1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. เสียงจากธรรมชาติ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ได้แก่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ฟ้า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ร้อง ลมพัด เสียงภูเขาไฟระเบิด 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  <a:tabLst>
                <a:tab pos="536575" algn="l"/>
              </a:tabLst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. เสียงจากสัตว์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จะก่อให้เกิดความรําคาญ เช่น สุนัขเห่าหอน สุนัข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กัดกัน </a:t>
            </a:r>
          </a:p>
          <a:p>
            <a:pPr marL="0" indent="0" algn="thaiDist">
              <a:buNone/>
              <a:tabLst>
                <a:tab pos="536575" algn="l"/>
              </a:tabLst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3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. เสียงที่เกิดจากมนุษย์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เป็น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เสียงจา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กกิจกรรมต่าง ๆ เสียงจากสถาน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ประกอบการต่าง ๆ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และเสียง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จาก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ยานพาหนะ</a:t>
            </a:r>
            <a:endParaRPr lang="th-TH" sz="2800" dirty="0"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3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th-TH" sz="3200" b="1" u="sng" dirty="0"/>
              <a:t>สาเหตุของมลพิษทางเสียง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Autofit/>
          </a:bodyPr>
          <a:lstStyle/>
          <a:p>
            <a:pPr marL="363538" indent="-363538" algn="thaiDist">
              <a:buAutoNum type="arabicPeriod"/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การ</a:t>
            </a:r>
            <a:r>
              <a:rPr lang="th-TH" sz="2800" b="1" dirty="0">
                <a:latin typeface="Angsana New" panose="02020603050405020304" pitchFamily="18" charset="-34"/>
                <a:cs typeface="+mj-cs"/>
              </a:rPr>
              <a:t>คมนาคม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มีการใช้รถจักรยานยนต์ รถสามล้อเครื่อง รถยนต์ รถบรรทุก และเครื่องบิน เพิ่มมากขึ้น ทําให้ระดับเสียงเพิ่มมาก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ขึ้น </a:t>
            </a:r>
          </a:p>
          <a:p>
            <a:pPr marL="363538" indent="-363538" algn="thaiDist">
              <a:buAutoNum type="arabicPeriod"/>
            </a:pPr>
            <a:endParaRPr lang="th-TH" sz="2800" dirty="0">
              <a:latin typeface="Angsana New" panose="02020603050405020304" pitchFamily="18" charset="-34"/>
              <a:cs typeface="+mj-cs"/>
            </a:endParaRPr>
          </a:p>
          <a:p>
            <a:pPr marL="363538" indent="-363538" algn="thaiDist">
              <a:buAutoNum type="arabicPeriod"/>
            </a:pP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363538" indent="-363538" algn="thaiDist">
              <a:buAutoNum type="arabicPeriod"/>
            </a:pPr>
            <a:endParaRPr lang="th-TH" sz="2800" dirty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</a:pP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</a:pP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 algn="thaiDist">
              <a:buNone/>
            </a:pP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th-TH" sz="2800" dirty="0">
                <a:latin typeface="Angsana New" panose="02020603050405020304" pitchFamily="18" charset="-34"/>
                <a:cs typeface="+mj-cs"/>
              </a:rPr>
              <a:t>	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สํานักงาน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คณะกรรมการสิ่งแวดล้อมแห่งชาติ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(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2558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)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ได้กำหนดระดับเสียงอัน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เกิดจากเครื่องยนต์ หรือส่วนหนึ่งส่วนใดของรถยนต์ จักรยานยนต์ในสภาพ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ปกติ</a:t>
            </a:r>
            <a:r>
              <a:rPr lang="th-TH" sz="2800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ไม่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เกิน 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85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เดซิเบล </a:t>
            </a:r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(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เอ</a:t>
            </a:r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)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เมื่อ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วัดระดับเสียงด้วยเครื่องวัดเสียงในระยะห่าง 7.5 เมตร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โดยรอบ</a:t>
            </a:r>
            <a:endParaRPr lang="th-TH" sz="2800" dirty="0"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r="7133" b="12986"/>
          <a:stretch/>
        </p:blipFill>
        <p:spPr bwMode="auto">
          <a:xfrm>
            <a:off x="1280016" y="1988840"/>
            <a:ext cx="2782757" cy="19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3915053"/>
            <a:ext cx="3199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+mj-cs"/>
              </a:rPr>
              <a:t>รถจักรยานยนต์/สามล้อเครื่อง 35 </a:t>
            </a:r>
            <a:r>
              <a:rPr lang="th-TH" dirty="0">
                <a:latin typeface="Angsana New" panose="02020603050405020304" pitchFamily="18" charset="-34"/>
                <a:cs typeface="+mj-cs"/>
              </a:rPr>
              <a:t>เดซิ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เบล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(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เอ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)</a:t>
            </a:r>
            <a:endParaRPr lang="th-TH" dirty="0"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4100" name="Picture 4" descr="à¸à¸¥à¸à¸²à¸£à¸à¹à¸à¸«à¸²à¸£à¸¹à¸à¸ à¸²à¸à¸ªà¸³à¸«à¸£à¸±à¸ à¸£à¸à¸¢à¸à¸à¹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9" r="5871" b="9150"/>
          <a:stretch/>
        </p:blipFill>
        <p:spPr bwMode="auto">
          <a:xfrm>
            <a:off x="5126542" y="1988841"/>
            <a:ext cx="2826524" cy="19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8977" y="3928756"/>
            <a:ext cx="2885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+mj-cs"/>
              </a:rPr>
              <a:t>รถยนต์ 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60 </a:t>
            </a:r>
            <a:r>
              <a:rPr lang="th-TH" dirty="0">
                <a:latin typeface="Angsana New" panose="02020603050405020304" pitchFamily="18" charset="-34"/>
                <a:cs typeface="+mj-cs"/>
              </a:rPr>
              <a:t>-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80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dirty="0">
                <a:latin typeface="Angsana New" panose="02020603050405020304" pitchFamily="18" charset="-34"/>
                <a:cs typeface="+mj-cs"/>
              </a:rPr>
              <a:t>เดซิ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เบล 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(</a:t>
            </a:r>
            <a:r>
              <a:rPr lang="th-TH" dirty="0" smtClean="0">
                <a:latin typeface="Angsana New" panose="02020603050405020304" pitchFamily="18" charset="-34"/>
                <a:cs typeface="+mj-cs"/>
              </a:rPr>
              <a:t>เอ</a:t>
            </a:r>
            <a:r>
              <a:rPr lang="en-US" dirty="0" smtClean="0">
                <a:latin typeface="Angsana New" panose="02020603050405020304" pitchFamily="18" charset="-34"/>
                <a:cs typeface="+mj-cs"/>
              </a:rPr>
              <a:t>)</a:t>
            </a:r>
            <a:endParaRPr lang="th-TH" dirty="0"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8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23224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cs typeface="+mj-cs"/>
              </a:rPr>
              <a:t>2</a:t>
            </a:r>
            <a:r>
              <a:rPr lang="th-TH" sz="2800" b="1" dirty="0">
                <a:cs typeface="+mj-cs"/>
              </a:rPr>
              <a:t>. โรงงานอุตสาหกรรม </a:t>
            </a:r>
            <a:r>
              <a:rPr lang="th-TH" sz="2800" dirty="0">
                <a:cs typeface="+mj-cs"/>
              </a:rPr>
              <a:t>เป็นเสียงที่เกิดจากการทํางานของเครื่องจักรขนาดต่าง ๆ ซึ่งทําให้ เกิดระดับเสียงแตกต่างกันไปตั้งแต่ 60 เดซิเบล จนถึง 120 เดซิเบล แล้วแต่ขนาดแรงมาของเครื่องจักร วัสดุที่ใช้ทําฝาหรือเพดานโรงงาน รวมทั้งสภาพแวดล้อมของโรงงาน</a:t>
            </a:r>
            <a:r>
              <a:rPr lang="th-TH" sz="2800" dirty="0" smtClean="0">
                <a:cs typeface="+mj-cs"/>
              </a:rPr>
              <a:t>ด้วย</a:t>
            </a:r>
            <a:endParaRPr lang="th-TH" sz="2800" dirty="0"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u="sng" smtClean="0"/>
              <a:t>สาเหตุของมลพิษทางเสียง</a:t>
            </a:r>
            <a:endParaRPr lang="th-TH" sz="3200" b="1" u="sng" dirty="0"/>
          </a:p>
        </p:txBody>
      </p:sp>
      <p:pic>
        <p:nvPicPr>
          <p:cNvPr id="6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085847" cy="21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à¸à¸¥à¸à¸²à¸£à¸à¹à¸à¸«à¸²à¸£à¸¹à¸à¸ à¸²à¸à¸ªà¸³à¸«à¸£à¸±à¸ à¸à¸²à¸£à¹à¸ªà¹à¸­à¸¸à¸à¸à¸£à¸à¹à¸à¹à¸­à¸à¸à¸±à¸à¹à¸ªà¸µà¸¢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5518818" cy="13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33"/>
          <a:stretch/>
        </p:blipFill>
        <p:spPr bwMode="auto">
          <a:xfrm>
            <a:off x="1979712" y="2758995"/>
            <a:ext cx="1800200" cy="20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9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3"/>
            <a:ext cx="5194920" cy="201622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3</a:t>
            </a:r>
            <a:r>
              <a:rPr lang="th-TH" sz="2800" b="1" dirty="0">
                <a:latin typeface="Angsana New" pitchFamily="18" charset="-34"/>
                <a:cs typeface="+mj-cs"/>
              </a:rPr>
              <a:t>. จากครัวเรือน </a:t>
            </a:r>
            <a:r>
              <a:rPr lang="th-TH" sz="2800" dirty="0">
                <a:latin typeface="Angsana New" pitchFamily="18" charset="-34"/>
                <a:cs typeface="+mj-cs"/>
              </a:rPr>
              <a:t>เป็นเสียงที่เกิดจากเครื่องมือ เครื่องใช้ภายในบ้าน เช่น เครื่องตัดหญ้า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เครื่องดูด</a:t>
            </a:r>
            <a:r>
              <a:rPr lang="th-TH" sz="2800" dirty="0">
                <a:latin typeface="Angsana New" pitchFamily="18" charset="-34"/>
                <a:cs typeface="+mj-cs"/>
              </a:rPr>
              <a:t>ฝุ่น เครื่องขัดพื้น วิทยุ และโทรทัศน์ ทําให้เกิดระดับเสียงประมาณ 60 -70 เดซิ</a:t>
            </a:r>
            <a:r>
              <a:rPr lang="th-TH" sz="2800" dirty="0" err="1" smtClean="0">
                <a:latin typeface="Angsana New" pitchFamily="18" charset="-34"/>
                <a:cs typeface="+mj-cs"/>
              </a:rPr>
              <a:t>เบล</a:t>
            </a:r>
            <a:r>
              <a:rPr lang="th-TH" sz="2800" dirty="0" smtClean="0">
                <a:latin typeface="Angsana New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itchFamily="18" charset="-34"/>
                <a:cs typeface="+mj-cs"/>
              </a:rPr>
              <a:t>(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เอ</a:t>
            </a:r>
            <a:r>
              <a:rPr lang="en-US" sz="2800" dirty="0" smtClean="0">
                <a:latin typeface="Angsana New" pitchFamily="18" charset="-34"/>
                <a:cs typeface="+mj-cs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u="sng" dirty="0" smtClean="0"/>
              <a:t>สาเหตุของมลพิษทางเสียง</a:t>
            </a:r>
            <a:endParaRPr lang="th-TH" sz="3200" b="1" u="sng" dirty="0"/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533" y="718040"/>
            <a:ext cx="2878307" cy="19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769" y="4077072"/>
            <a:ext cx="2927623" cy="2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¸à¹à¸²à¸à¹à¸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101" y="4077072"/>
            <a:ext cx="3774457" cy="2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2482" y="3036093"/>
            <a:ext cx="8264318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4. เสียงรบกวนที่เกิดจากสาเหตุอื่น ๆ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ได้แก่ การโฆษณา ฟ้าร้อง ฟ้าผ่า และเสียงทะเลาะ วิวาทต่าง ๆ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th-TH" sz="3600" b="1" u="sng" dirty="0"/>
              <a:t>ผลกระทบของมลพิษทางเสียง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88632"/>
          </a:xfrm>
        </p:spPr>
        <p:txBody>
          <a:bodyPr>
            <a:noAutofit/>
          </a:bodyPr>
          <a:lstStyle/>
          <a:p>
            <a:pPr>
              <a:tabLst>
                <a:tab pos="363538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	ข้อกำหนดขององค์การอนามัยโลก </a:t>
            </a:r>
            <a:r>
              <a:rPr lang="th-TH" sz="2800" dirty="0" err="1" smtClean="0">
                <a:latin typeface="Angsana New" pitchFamily="18" charset="-34"/>
                <a:cs typeface="+mj-cs"/>
              </a:rPr>
              <a:t>สําหรับ</a:t>
            </a:r>
            <a:r>
              <a:rPr lang="th-TH" sz="2800" dirty="0" smtClean="0">
                <a:latin typeface="Angsana New" pitchFamily="18" charset="-34"/>
                <a:cs typeface="+mj-cs"/>
              </a:rPr>
              <a:t>ระดับเสียงที่ปลอดภัยให้ไม่เกิน 85 เดซิ</a:t>
            </a:r>
            <a:r>
              <a:rPr lang="th-TH" sz="2800" dirty="0" err="1" smtClean="0">
                <a:latin typeface="Angsana New" pitchFamily="18" charset="-34"/>
                <a:cs typeface="+mj-cs"/>
              </a:rPr>
              <a:t>เบล</a:t>
            </a:r>
            <a:r>
              <a:rPr lang="th-TH" sz="2800" dirty="0" smtClean="0">
                <a:latin typeface="Angsana New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itchFamily="18" charset="-34"/>
                <a:cs typeface="+mj-cs"/>
              </a:rPr>
              <a:t>(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เอ</a:t>
            </a:r>
            <a:r>
              <a:rPr lang="en-US" sz="2800" dirty="0" smtClean="0">
                <a:latin typeface="Angsana New" pitchFamily="18" charset="-34"/>
                <a:cs typeface="+mj-cs"/>
              </a:rPr>
              <a:t>)</a:t>
            </a:r>
            <a:r>
              <a:rPr lang="th-TH" sz="2800" dirty="0" smtClean="0">
                <a:latin typeface="Angsana New" pitchFamily="18" charset="-34"/>
                <a:cs typeface="+mj-cs"/>
              </a:rPr>
              <a:t> เมื่อสัมผัสวันละ 8 ชั่วโมง </a:t>
            </a:r>
          </a:p>
          <a:p>
            <a:pPr>
              <a:tabLst>
                <a:tab pos="363538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อันตราย</a:t>
            </a:r>
            <a:r>
              <a:rPr lang="th-TH" sz="2800" dirty="0">
                <a:latin typeface="Angsana New" pitchFamily="18" charset="-34"/>
                <a:cs typeface="+mj-cs"/>
              </a:rPr>
              <a:t>ที่เกิดจากมลพิษของเสียง ถ้าให้สัมผัสวันละหลาย ๆ ชั่วโมงเป็นเวลา นาน ๆ ก็จะก่อให้เกิดอันตรายที่พอจะจําแนกได้</a:t>
            </a:r>
            <a:r>
              <a:rPr lang="th-TH" sz="2800" dirty="0" smtClean="0">
                <a:latin typeface="Angsana New" pitchFamily="18" charset="-34"/>
                <a:cs typeface="+mj-cs"/>
              </a:rPr>
              <a:t>ดังนี้ คือ</a:t>
            </a:r>
            <a:br>
              <a:rPr lang="th-TH" sz="2800" dirty="0" smtClean="0">
                <a:latin typeface="Angsana New" pitchFamily="18" charset="-34"/>
                <a:cs typeface="+mj-cs"/>
              </a:rPr>
            </a:br>
            <a:r>
              <a:rPr lang="th-TH" sz="2800" dirty="0" smtClean="0">
                <a:latin typeface="Angsana New" pitchFamily="18" charset="-34"/>
                <a:cs typeface="+mj-cs"/>
              </a:rPr>
              <a:t>		1. ผลต่อจิตใจ</a:t>
            </a:r>
            <a:endParaRPr lang="th-TH" sz="2800" dirty="0">
              <a:latin typeface="Angsana New" pitchFamily="18" charset="-34"/>
              <a:cs typeface="+mj-cs"/>
            </a:endParaRPr>
          </a:p>
          <a:p>
            <a:pPr marL="0" indent="0">
              <a:buNone/>
              <a:tabLst>
                <a:tab pos="363538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		2. ผลต่อร่างกาย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th-TH" sz="2800" dirty="0">
                <a:cs typeface="+mj-cs"/>
              </a:rPr>
              <a:t>	</a:t>
            </a:r>
            <a:r>
              <a:rPr lang="th-TH" sz="2800" dirty="0" smtClean="0">
                <a:cs typeface="+mj-cs"/>
              </a:rPr>
              <a:t>	3</a:t>
            </a:r>
            <a:r>
              <a:rPr lang="th-TH" sz="2800" dirty="0">
                <a:cs typeface="+mj-cs"/>
              </a:rPr>
              <a:t>. ผลต่อการทำงาน </a:t>
            </a:r>
            <a:endParaRPr lang="th-TH" sz="2800" dirty="0" smtClean="0">
              <a:cs typeface="+mj-cs"/>
            </a:endParaRPr>
          </a:p>
          <a:p>
            <a:pPr marL="0" indent="0">
              <a:buNone/>
              <a:tabLst>
                <a:tab pos="363538" algn="l"/>
              </a:tabLst>
            </a:pPr>
            <a:r>
              <a:rPr lang="th-TH" sz="2800" dirty="0" smtClean="0">
                <a:cs typeface="+mj-cs"/>
              </a:rPr>
              <a:t>		4</a:t>
            </a:r>
            <a:r>
              <a:rPr lang="th-TH" sz="2800" dirty="0">
                <a:cs typeface="+mj-cs"/>
              </a:rPr>
              <a:t>. ผลต่อการ</a:t>
            </a:r>
            <a:r>
              <a:rPr lang="th-TH" sz="2800" dirty="0" smtClean="0">
                <a:cs typeface="+mj-cs"/>
              </a:rPr>
              <a:t>สื่อสาร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th-TH" sz="2800" dirty="0" smtClean="0">
                <a:cs typeface="+mj-cs"/>
              </a:rPr>
              <a:t>		5</a:t>
            </a:r>
            <a:r>
              <a:rPr lang="th-TH" sz="2800" dirty="0">
                <a:cs typeface="+mj-cs"/>
              </a:rPr>
              <a:t>. เกิดความเสียหายต่อวัตถุ</a:t>
            </a:r>
          </a:p>
          <a:p>
            <a:pPr marL="0" indent="0">
              <a:buNone/>
              <a:tabLst>
                <a:tab pos="363538" algn="l"/>
              </a:tabLst>
            </a:pPr>
            <a:r>
              <a:rPr lang="th-TH" sz="2800" dirty="0">
                <a:latin typeface="Angsana New" pitchFamily="18" charset="-34"/>
                <a:cs typeface="+mj-cs"/>
              </a:rPr>
              <a:t/>
            </a:r>
            <a:br>
              <a:rPr lang="th-TH" sz="2800" dirty="0">
                <a:latin typeface="Angsana New" pitchFamily="18" charset="-34"/>
                <a:cs typeface="+mj-cs"/>
              </a:rPr>
            </a:br>
            <a:r>
              <a:rPr lang="th-TH" sz="2800" dirty="0" smtClean="0">
                <a:latin typeface="Angsana New" pitchFamily="18" charset="-34"/>
                <a:cs typeface="+mj-cs"/>
              </a:rPr>
              <a:t>	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4" name="Picture 4" descr="à¸à¸¥à¸à¸²à¸£à¸à¹à¸à¸«à¸²à¸£à¸¹à¸à¸ à¸²à¸à¸ªà¸³à¸«à¸£à¸±à¸ à¸£à¸³à¸à¸²à¸à¹à¸ªà¸µà¸¢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9" r="29441"/>
          <a:stretch/>
        </p:blipFill>
        <p:spPr bwMode="auto">
          <a:xfrm>
            <a:off x="6357950" y="2928934"/>
            <a:ext cx="1905351" cy="27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48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3184" y="1196752"/>
            <a:ext cx="4834880" cy="720080"/>
          </a:xfrm>
        </p:spPr>
        <p:txBody>
          <a:bodyPr>
            <a:normAutofit fontScale="90000"/>
          </a:bodyPr>
          <a:lstStyle/>
          <a:p>
            <a:pPr algn="r"/>
            <a:r>
              <a:rPr lang="th-TH" sz="3600" b="1" dirty="0">
                <a:latin typeface="Angsana New" pitchFamily="18" charset="-34"/>
              </a:rPr>
              <a:t>องค์ประกอบของ</a:t>
            </a:r>
            <a:r>
              <a:rPr lang="th-TH" sz="3600" b="1" dirty="0" smtClean="0">
                <a:latin typeface="Angsana New" pitchFamily="18" charset="-34"/>
              </a:rPr>
              <a:t>อากาศ</a:t>
            </a:r>
            <a:r>
              <a:rPr lang="en-US" sz="3600" b="1" dirty="0" smtClean="0">
                <a:latin typeface="Angsana New" pitchFamily="18" charset="-34"/>
              </a:rPr>
              <a:t> (Atmosphere)</a:t>
            </a:r>
            <a:endParaRPr lang="th-TH" sz="3600" b="1" dirty="0">
              <a:latin typeface="Angsana New" pitchFamily="18" charset="-34"/>
            </a:endParaRPr>
          </a:p>
        </p:txBody>
      </p:sp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1725"/>
            <a:ext cx="4752528" cy="46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917331" y="2219971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cs typeface="+mj-cs"/>
              </a:rPr>
              <a:t>จากภาพ เรา</a:t>
            </a:r>
            <a:r>
              <a:rPr lang="th-TH" dirty="0">
                <a:cs typeface="+mj-cs"/>
              </a:rPr>
              <a:t>ถือว่าเป็นอากาศ</a:t>
            </a:r>
            <a:r>
              <a:rPr lang="th-TH" dirty="0" smtClean="0">
                <a:cs typeface="+mj-cs"/>
              </a:rPr>
              <a:t>บริสุทธิ์ แต่</a:t>
            </a:r>
            <a:r>
              <a:rPr lang="th-TH" dirty="0">
                <a:cs typeface="+mj-cs"/>
              </a:rPr>
              <a:t>เมื่อใดก็ตามที่ส่วนประกอบของอากาศเปลี่ยนแปลงไปมีปริมาณ ของฝุ่นละออง ก๊าซ กลิ่น หมอกควัน ไอ ไอน้ำ เขม่าและกัมมันตภาพรังสีอยู่ใน</a:t>
            </a:r>
            <a:r>
              <a:rPr lang="th-TH" dirty="0" smtClean="0">
                <a:cs typeface="+mj-cs"/>
              </a:rPr>
              <a:t>บรรยากาศ</a:t>
            </a:r>
            <a:r>
              <a:rPr lang="th-TH" dirty="0">
                <a:cs typeface="+mj-cs"/>
              </a:rPr>
              <a:t>มากเกินไป เราเรียกสภาวะดังกล่าวว่า </a:t>
            </a:r>
            <a:r>
              <a:rPr lang="th-TH" b="1" dirty="0" smtClean="0">
                <a:cs typeface="+mj-cs"/>
              </a:rPr>
              <a:t>อากาศเสีย </a:t>
            </a:r>
            <a:r>
              <a:rPr lang="th-TH" dirty="0" smtClean="0">
                <a:cs typeface="+mj-cs"/>
              </a:rPr>
              <a:t>หรือ</a:t>
            </a:r>
            <a:r>
              <a:rPr lang="th-TH" b="1" dirty="0" smtClean="0">
                <a:cs typeface="+mj-cs"/>
              </a:rPr>
              <a:t>มลพิษ</a:t>
            </a:r>
            <a:r>
              <a:rPr lang="th-TH" b="1" dirty="0">
                <a:cs typeface="+mj-cs"/>
              </a:rPr>
              <a:t>ทาง</a:t>
            </a:r>
            <a:r>
              <a:rPr lang="th-TH" b="1" dirty="0" smtClean="0">
                <a:cs typeface="+mj-cs"/>
              </a:rPr>
              <a:t>อากาศ</a:t>
            </a:r>
            <a:endParaRPr lang="th-TH" b="1" dirty="0">
              <a:cs typeface="+mj-cs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smtClean="0">
                <a:latin typeface="Angsana New" pitchFamily="18" charset="-34"/>
              </a:rPr>
              <a:t>มลพิษทางอากาศ </a:t>
            </a:r>
            <a:r>
              <a:rPr lang="en-US" sz="3600" b="1" smtClean="0">
                <a:latin typeface="Angsana New" pitchFamily="18" charset="-34"/>
              </a:rPr>
              <a:t>(Air pollution)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ปัญหาและผลกระทบที่มีต่อทรัพยากรธรรมชาติ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และ</a:t>
            </a:r>
            <a:r>
              <a:rPr lang="th-TH" b="1" dirty="0"/>
              <a:t>สิ่งแวดล้อม 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th-TH" dirty="0">
                <a:cs typeface="+mj-cs"/>
              </a:rPr>
              <a:t>ปัญหา</a:t>
            </a:r>
            <a:r>
              <a:rPr lang="th-TH" dirty="0" smtClean="0">
                <a:cs typeface="+mj-cs"/>
              </a:rPr>
              <a:t>สิ่งแวดล้อม</a:t>
            </a:r>
          </a:p>
          <a:p>
            <a:r>
              <a:rPr lang="th-TH" dirty="0" smtClean="0">
                <a:cs typeface="+mj-cs"/>
              </a:rPr>
              <a:t>แนวทางการแก้ไข</a:t>
            </a:r>
            <a:r>
              <a:rPr lang="th-TH" dirty="0">
                <a:latin typeface="Angsana New" panose="02020603050405020304" pitchFamily="18" charset="-34"/>
                <a:cs typeface="+mj-cs"/>
              </a:rPr>
              <a:t>ปัญหาสิ่งแวดล้อม</a:t>
            </a:r>
            <a:r>
              <a:rPr lang="th-TH" dirty="0" smtClean="0">
                <a:cs typeface="+mj-cs"/>
              </a:rPr>
              <a:t> 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310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/>
          <a:p>
            <a:r>
              <a:rPr lang="th-TH" sz="3600" b="1" dirty="0">
                <a:latin typeface="Angsana New" pitchFamily="18" charset="-34"/>
              </a:rPr>
              <a:t>มลพิษทาง</a:t>
            </a:r>
            <a:r>
              <a:rPr lang="th-TH" sz="3600" b="1" dirty="0" smtClean="0">
                <a:latin typeface="Angsana New" pitchFamily="18" charset="-34"/>
              </a:rPr>
              <a:t>อากาศ </a:t>
            </a:r>
            <a:r>
              <a:rPr lang="en-US" sz="3600" b="1" dirty="0" smtClean="0">
                <a:latin typeface="Angsana New" pitchFamily="18" charset="-34"/>
              </a:rPr>
              <a:t>(Air pollution)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	มลพิษ</a:t>
            </a:r>
            <a:r>
              <a:rPr lang="th-TH" sz="2800" b="1" dirty="0">
                <a:latin typeface="Angsana New" pitchFamily="18" charset="-34"/>
                <a:cs typeface="+mj-cs"/>
              </a:rPr>
              <a:t>ทางอากาศ 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(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air </a:t>
            </a:r>
            <a:r>
              <a:rPr lang="en-US" sz="2800" b="1" dirty="0">
                <a:latin typeface="Angsana New" pitchFamily="18" charset="-34"/>
                <a:cs typeface="+mj-cs"/>
              </a:rPr>
              <a:t>pollution)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ภาวะ</a:t>
            </a:r>
            <a:r>
              <a:rPr lang="th-TH" sz="2800" dirty="0">
                <a:latin typeface="Angsana New" pitchFamily="18" charset="-34"/>
                <a:cs typeface="+mj-cs"/>
              </a:rPr>
              <a:t>อากาศที่มีสารเจือปนอยู่ในปริมาณที่สูงกว่าระดับปกติเป็นเวลา นานพอที่จะทำให้เกิดอันตรายแก่มนุษย์ สัตว์ พืช หรือทรัพย์สินต่าง ๆ </a:t>
            </a:r>
            <a:r>
              <a:rPr lang="th-TH" sz="2800" b="1" i="1" dirty="0">
                <a:latin typeface="Angsana New" pitchFamily="18" charset="-34"/>
                <a:cs typeface="+mj-cs"/>
              </a:rPr>
              <a:t>อาจเกิดขึ้นเองตามธรรมชาติ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และ</a:t>
            </a:r>
            <a:r>
              <a:rPr lang="en-US" sz="2800" dirty="0" smtClean="0">
                <a:latin typeface="Angsana New" pitchFamily="18" charset="-34"/>
                <a:cs typeface="+mj-cs"/>
              </a:rPr>
              <a:t>/</a:t>
            </a:r>
            <a:r>
              <a:rPr lang="th-TH" sz="2800" dirty="0" smtClean="0">
                <a:latin typeface="Angsana New" pitchFamily="18" charset="-34"/>
                <a:cs typeface="+mj-cs"/>
              </a:rPr>
              <a:t>หรือ </a:t>
            </a:r>
            <a:r>
              <a:rPr lang="th-TH" sz="2800" b="1" i="1" dirty="0" smtClean="0">
                <a:latin typeface="Angsana New" pitchFamily="18" charset="-34"/>
                <a:cs typeface="+mj-cs"/>
              </a:rPr>
              <a:t>เกิด</a:t>
            </a:r>
            <a:r>
              <a:rPr lang="th-TH" sz="2800" b="1" i="1" dirty="0">
                <a:latin typeface="Angsana New" pitchFamily="18" charset="-34"/>
                <a:cs typeface="+mj-cs"/>
              </a:rPr>
              <a:t>จากการกระทำของ</a:t>
            </a:r>
            <a:r>
              <a:rPr lang="th-TH" sz="2800" b="1" i="1" dirty="0" smtClean="0">
                <a:latin typeface="Angsana New" pitchFamily="18" charset="-34"/>
                <a:cs typeface="+mj-cs"/>
              </a:rPr>
              <a:t>มนุษย์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4098" name="Picture 2" descr="à¸à¸¥à¸à¸²à¸£à¸à¹à¸à¸«à¸²à¸£à¸¹à¸à¸ à¸²à¸à¸ªà¸³à¸«à¸£à¸±à¸ à¸¡à¸¥à¸à¸´à¸©à¸à¸²à¸à¸­à¸²à¸à¸²à¸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8092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2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th-TH" sz="3600" b="1" u="sng" dirty="0"/>
              <a:t>แหล่งกำเนิดสารมลพิษทางอากาศ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199" y="1124744"/>
            <a:ext cx="5338937" cy="5001419"/>
          </a:xfrm>
          <a:noFill/>
        </p:spPr>
        <p:txBody>
          <a:bodyPr>
            <a:normAutofit lnSpcReduction="10000"/>
          </a:bodyPr>
          <a:lstStyle/>
          <a:p>
            <a:pPr marL="0" indent="442913" algn="thaiDist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แหล่งที่มนุษย์สร้างขึ้น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สำหรับแหล่งกำเนิด</a:t>
            </a:r>
            <a:r>
              <a:rPr lang="th-TH" sz="2800" dirty="0">
                <a:latin typeface="Angsana New" pitchFamily="18" charset="-34"/>
                <a:cs typeface="+mj-cs"/>
              </a:rPr>
              <a:t>มลพิษทางอากาศที่สำคัญของประเทศไทย แบ่งเป็น 2 กลุ่มใหญ่ ๆ ดังนี้</a:t>
            </a:r>
          </a:p>
          <a:p>
            <a:pPr marL="0" indent="530225">
              <a:buNone/>
            </a:pPr>
            <a:r>
              <a:rPr lang="en-US" sz="2800" dirty="0" smtClean="0">
                <a:latin typeface="Angsana New" pitchFamily="18" charset="-34"/>
                <a:cs typeface="+mj-cs"/>
              </a:rPr>
              <a:t>1.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ยานพาหนะ</a:t>
            </a:r>
            <a:endParaRPr lang="th-TH" sz="2800" dirty="0">
              <a:latin typeface="Angsana New" pitchFamily="18" charset="-34"/>
              <a:cs typeface="+mj-cs"/>
            </a:endParaRPr>
          </a:p>
          <a:p>
            <a:pPr marL="0" indent="530225">
              <a:buNone/>
            </a:pPr>
            <a:r>
              <a:rPr lang="en-US" sz="2800" dirty="0" smtClean="0">
                <a:latin typeface="Angsana New" pitchFamily="18" charset="-34"/>
                <a:cs typeface="+mj-cs"/>
              </a:rPr>
              <a:t>2.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โรงงานอุตสาหกรรม</a:t>
            </a:r>
          </a:p>
          <a:p>
            <a:pPr marL="0" indent="442913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แหล่งที่เกิดขึ้นตามธรรมชาติ</a:t>
            </a:r>
          </a:p>
          <a:p>
            <a:pPr marL="0" indent="530225" fontAlgn="base">
              <a:buNone/>
            </a:pPr>
            <a:r>
              <a:rPr lang="th-TH" sz="2800" dirty="0" smtClean="0">
                <a:cs typeface="+mj-cs"/>
              </a:rPr>
              <a:t>1. ภูเขาไฟ</a:t>
            </a:r>
          </a:p>
          <a:p>
            <a:pPr marL="0" indent="530225" fontAlgn="base">
              <a:buNone/>
            </a:pPr>
            <a:r>
              <a:rPr lang="th-TH" sz="2800" dirty="0" smtClean="0">
                <a:cs typeface="+mj-cs"/>
              </a:rPr>
              <a:t>2. ไฟป่า</a:t>
            </a:r>
          </a:p>
          <a:p>
            <a:pPr marL="808038" indent="-277813" fontAlgn="base">
              <a:buNone/>
            </a:pPr>
            <a:r>
              <a:rPr lang="th-TH" sz="2800" dirty="0" smtClean="0">
                <a:cs typeface="+mj-cs"/>
              </a:rPr>
              <a:t>3. การเน่าเปื่อยและการหมักสารอินทรีย์หรือสาร</a:t>
            </a:r>
          </a:p>
          <a:p>
            <a:pPr marL="808038" indent="-277813" fontAlgn="base">
              <a:buNone/>
            </a:pPr>
            <a:r>
              <a:rPr lang="th-TH" sz="2800" dirty="0" smtClean="0">
                <a:cs typeface="+mj-cs"/>
              </a:rPr>
              <a:t>อนินทรีย์</a:t>
            </a:r>
          </a:p>
          <a:p>
            <a:pPr marL="0" indent="530225" fontAlgn="base">
              <a:buNone/>
            </a:pPr>
            <a:r>
              <a:rPr lang="th-TH" sz="2800" dirty="0" smtClean="0">
                <a:cs typeface="+mj-cs"/>
              </a:rPr>
              <a:t>4. จุลินท</a:t>
            </a:r>
            <a:r>
              <a:rPr lang="th-TH" sz="2800" dirty="0" err="1" smtClean="0">
                <a:cs typeface="+mj-cs"/>
              </a:rPr>
              <a:t>รีย์</a:t>
            </a:r>
            <a:r>
              <a:rPr lang="th-TH" sz="2800" dirty="0" smtClean="0">
                <a:cs typeface="+mj-cs"/>
              </a:rPr>
              <a:t>ต่าง ๆ</a:t>
            </a:r>
          </a:p>
          <a:p>
            <a:pPr marL="0" indent="530225">
              <a:buNone/>
            </a:pP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2" t="6437" r="3927" b="6939"/>
          <a:stretch/>
        </p:blipFill>
        <p:spPr bwMode="auto">
          <a:xfrm>
            <a:off x="5724127" y="1203507"/>
            <a:ext cx="3264297" cy="24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42"/>
          <a:stretch/>
        </p:blipFill>
        <p:spPr bwMode="auto">
          <a:xfrm>
            <a:off x="5724126" y="3866664"/>
            <a:ext cx="3264297" cy="20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ngsana New" pitchFamily="18" charset="-34"/>
              </a:rPr>
              <a:t>Carbon monoxide</a:t>
            </a: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44008" y="2532037"/>
            <a:ext cx="4186807" cy="3777283"/>
          </a:xfrm>
        </p:spPr>
        <p:txBody>
          <a:bodyPr>
            <a:normAutofit/>
          </a:bodyPr>
          <a:lstStyle/>
          <a:p>
            <a:pPr marL="0" indent="442913" algn="thaiDist">
              <a:buNone/>
              <a:tabLst>
                <a:tab pos="442913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เมื่อ</a:t>
            </a:r>
            <a:r>
              <a:rPr lang="th-TH" sz="2800" dirty="0">
                <a:latin typeface="Angsana New" pitchFamily="18" charset="-34"/>
                <a:cs typeface="+mj-cs"/>
              </a:rPr>
              <a:t>หายใจเข้าไป </a:t>
            </a:r>
            <a:r>
              <a:rPr lang="en-US" sz="2800" dirty="0" smtClean="0">
                <a:latin typeface="Angsana New" pitchFamily="18" charset="-34"/>
                <a:cs typeface="+mj-cs"/>
              </a:rPr>
              <a:t>CO</a:t>
            </a:r>
            <a:r>
              <a:rPr lang="th-TH" sz="2800" dirty="0" smtClean="0">
                <a:latin typeface="Angsana New" pitchFamily="18" charset="-34"/>
                <a:cs typeface="+mj-cs"/>
              </a:rPr>
              <a:t> จะ</a:t>
            </a:r>
            <a:r>
              <a:rPr lang="th-TH" sz="2800" dirty="0">
                <a:latin typeface="Angsana New" pitchFamily="18" charset="-34"/>
                <a:cs typeface="+mj-cs"/>
              </a:rPr>
              <a:t>รวมตัวฮีโมโกลบิน (</a:t>
            </a:r>
            <a:r>
              <a:rPr lang="en-US" sz="2800" dirty="0" err="1">
                <a:latin typeface="Angsana New" pitchFamily="18" charset="-34"/>
                <a:cs typeface="+mj-cs"/>
              </a:rPr>
              <a:t>Haemoglobin</a:t>
            </a:r>
            <a:r>
              <a:rPr lang="en-US" sz="2800" dirty="0">
                <a:latin typeface="Angsana New" pitchFamily="18" charset="-34"/>
                <a:cs typeface="+mj-cs"/>
              </a:rPr>
              <a:t>) </a:t>
            </a:r>
            <a:r>
              <a:rPr lang="th-TH" sz="2800" dirty="0">
                <a:latin typeface="Angsana New" pitchFamily="18" charset="-34"/>
                <a:cs typeface="+mj-cs"/>
              </a:rPr>
              <a:t>ในเม็ดเลือดแดงได้มากกว่า</a:t>
            </a:r>
            <a:r>
              <a:rPr lang="th-TH" sz="2800" dirty="0" smtClean="0">
                <a:latin typeface="Angsana New" pitchFamily="18" charset="-34"/>
                <a:cs typeface="+mj-cs"/>
              </a:rPr>
              <a:t>ออกซิเจน เกิด</a:t>
            </a:r>
            <a:r>
              <a:rPr lang="th-TH" sz="2800" dirty="0">
                <a:latin typeface="Angsana New" pitchFamily="18" charset="-34"/>
                <a:cs typeface="+mj-cs"/>
              </a:rPr>
              <a:t>เป็น</a:t>
            </a:r>
            <a:r>
              <a:rPr lang="th-TH" sz="2800" dirty="0" err="1">
                <a:latin typeface="Angsana New" pitchFamily="18" charset="-34"/>
                <a:cs typeface="+mj-cs"/>
              </a:rPr>
              <a:t>คาร์</a:t>
            </a:r>
            <a:r>
              <a:rPr lang="th-TH" sz="2800" dirty="0">
                <a:latin typeface="Angsana New" pitchFamily="18" charset="-34"/>
                <a:cs typeface="+mj-cs"/>
              </a:rPr>
              <a:t>บอกซีฮีโมโกลบิน (</a:t>
            </a:r>
            <a:r>
              <a:rPr lang="en-US" sz="2800" dirty="0" err="1">
                <a:latin typeface="Angsana New" pitchFamily="18" charset="-34"/>
                <a:cs typeface="+mj-cs"/>
              </a:rPr>
              <a:t>Carboxyhaemoglobin</a:t>
            </a:r>
            <a:r>
              <a:rPr lang="en-US" sz="2800" dirty="0">
                <a:latin typeface="Angsana New" pitchFamily="18" charset="-34"/>
                <a:cs typeface="+mj-cs"/>
              </a:rPr>
              <a:t> : </a:t>
            </a:r>
            <a:r>
              <a:rPr lang="en-US" sz="2800" dirty="0" err="1">
                <a:latin typeface="Angsana New" pitchFamily="18" charset="-34"/>
                <a:cs typeface="+mj-cs"/>
              </a:rPr>
              <a:t>CoHb</a:t>
            </a:r>
            <a:r>
              <a:rPr lang="en-US" sz="2800" dirty="0">
                <a:latin typeface="Angsana New" pitchFamily="18" charset="-34"/>
                <a:cs typeface="+mj-cs"/>
              </a:rPr>
              <a:t>) </a:t>
            </a:r>
            <a:r>
              <a:rPr lang="th-TH" sz="2800" dirty="0">
                <a:latin typeface="Angsana New" pitchFamily="18" charset="-34"/>
                <a:cs typeface="+mj-cs"/>
              </a:rPr>
              <a:t>ซึ่งลดความสามารถของเลือดในการเป็นตัวนำออกซิเจนจากปอดไปยังเนื้อเยื่อ</a:t>
            </a:r>
            <a:r>
              <a:rPr lang="th-TH" sz="2800" dirty="0" smtClean="0">
                <a:latin typeface="Angsana New" pitchFamily="18" charset="-34"/>
                <a:cs typeface="+mj-cs"/>
              </a:rPr>
              <a:t>ต่าง ๆ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1026" name="Picture 2" descr="http://dpm.nida.ac.th/main/images/articles/chemical/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69" y="2056875"/>
            <a:ext cx="4212685" cy="380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¹à¸¡à¹à¸à¹à¸¥à¸·à¸­à¸à¹à¸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13581"/>
            <a:ext cx="1953568" cy="14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467544" y="1052736"/>
            <a:ext cx="5976664" cy="156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itchFamily="34" charset="0"/>
              <a:buNone/>
              <a:tabLst>
                <a:tab pos="442913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ก๊าซคาร์บอนมอนอกไซด์ (</a:t>
            </a:r>
            <a:r>
              <a:rPr lang="en-US" sz="2800" dirty="0" smtClean="0">
                <a:latin typeface="Angsana New" pitchFamily="18" charset="-34"/>
                <a:cs typeface="+mj-cs"/>
              </a:rPr>
              <a:t>Carbon monoxide : CO)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เป็นก๊าซที่ไม่มีสีรสและกลิ่นเบากว่าอากาศทั่วไปเล็กน้อย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5976" y="5787364"/>
            <a:ext cx="4589306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ngsana New" pitchFamily="18" charset="-34"/>
                <a:cs typeface="+mj-cs"/>
              </a:rPr>
              <a:t>Hb</a:t>
            </a:r>
            <a:r>
              <a:rPr lang="en-US" dirty="0" smtClean="0">
                <a:latin typeface="Angsana New" pitchFamily="18" charset="-34"/>
                <a:cs typeface="+mj-cs"/>
              </a:rPr>
              <a:t> </a:t>
            </a:r>
            <a:r>
              <a:rPr lang="th-TH" dirty="0" smtClean="0">
                <a:latin typeface="Angsana New" pitchFamily="18" charset="-34"/>
                <a:cs typeface="+mj-cs"/>
              </a:rPr>
              <a:t>สามารถจับกับ</a:t>
            </a:r>
            <a:r>
              <a:rPr lang="en-US" dirty="0">
                <a:latin typeface="Angsana New" pitchFamily="18" charset="-34"/>
                <a:cs typeface="+mj-cs"/>
              </a:rPr>
              <a:t> </a:t>
            </a:r>
            <a:r>
              <a:rPr lang="en-US" dirty="0" smtClean="0">
                <a:latin typeface="Angsana New" pitchFamily="18" charset="-34"/>
                <a:cs typeface="+mj-cs"/>
              </a:rPr>
              <a:t>CO</a:t>
            </a:r>
            <a:r>
              <a:rPr lang="th-TH" dirty="0" smtClean="0">
                <a:latin typeface="Angsana New" pitchFamily="18" charset="-34"/>
                <a:cs typeface="+mj-cs"/>
              </a:rPr>
              <a:t> ได้ดีกว่า</a:t>
            </a:r>
            <a:r>
              <a:rPr lang="en-US" dirty="0" smtClean="0">
                <a:latin typeface="Angsana New" pitchFamily="18" charset="-34"/>
              </a:rPr>
              <a:t> O</a:t>
            </a:r>
            <a:r>
              <a:rPr lang="en-US" baseline="-25000" dirty="0" smtClean="0">
                <a:latin typeface="Angsana New" pitchFamily="18" charset="-34"/>
              </a:rPr>
              <a:t>2  </a:t>
            </a:r>
            <a:r>
              <a:rPr lang="th-TH" dirty="0" smtClean="0">
                <a:latin typeface="Angsana New" pitchFamily="18" charset="-34"/>
                <a:cs typeface="+mj-cs"/>
              </a:rPr>
              <a:t>ถึง </a:t>
            </a:r>
            <a:r>
              <a:rPr lang="th-TH" dirty="0">
                <a:latin typeface="Angsana New" pitchFamily="18" charset="-34"/>
                <a:cs typeface="+mj-cs"/>
              </a:rPr>
              <a:t>200 เท่า</a:t>
            </a:r>
          </a:p>
        </p:txBody>
      </p:sp>
    </p:spTree>
    <p:extLst>
      <p:ext uri="{BB962C8B-B14F-4D97-AF65-F5344CB8AC3E}">
        <p14:creationId xmlns:p14="http://schemas.microsoft.com/office/powerpoint/2010/main" xmlns="" val="29952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ngsana New" pitchFamily="18" charset="-34"/>
              </a:rPr>
              <a:t>Oxides of Nitrogen</a:t>
            </a: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0" indent="265113" algn="thaiDist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ก๊าซออกไซด์ของไนโตรเจน (</a:t>
            </a:r>
            <a:r>
              <a:rPr lang="en-US" sz="2800" b="1" dirty="0" smtClean="0">
                <a:latin typeface="Angsana New" pitchFamily="18" charset="-34"/>
              </a:rPr>
              <a:t>Oxides of Nitrogen : </a:t>
            </a:r>
            <a:r>
              <a:rPr lang="en-US" sz="2800" b="1" dirty="0" err="1" smtClean="0">
                <a:latin typeface="Angsana New" pitchFamily="18" charset="-34"/>
                <a:cs typeface="+mj-cs"/>
              </a:rPr>
              <a:t>NOx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)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โดยเฉพา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ะ</a:t>
            </a:r>
            <a:r>
              <a:rPr lang="th-TH" sz="2800" dirty="0" smtClean="0">
                <a:latin typeface="Angsana New" pitchFamily="18" charset="-34"/>
                <a:cs typeface="+mj-cs"/>
              </a:rPr>
              <a:t>ไนตริกออกไซด์ </a:t>
            </a:r>
            <a:r>
              <a:rPr lang="en-US" sz="2800" dirty="0" smtClean="0">
                <a:latin typeface="Angsana New" pitchFamily="18" charset="-34"/>
                <a:cs typeface="+mj-cs"/>
              </a:rPr>
              <a:t>(NO)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และไนโตรเจนไดออกไซด์ </a:t>
            </a:r>
            <a:r>
              <a:rPr lang="en-US" sz="2800" dirty="0" smtClean="0">
                <a:latin typeface="Angsana New" pitchFamily="18" charset="-34"/>
                <a:cs typeface="+mj-cs"/>
              </a:rPr>
              <a:t> (NO</a:t>
            </a:r>
            <a:r>
              <a:rPr lang="en-US" sz="2800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en-US" sz="2800" dirty="0" smtClean="0">
                <a:latin typeface="Angsana New" pitchFamily="18" charset="-34"/>
                <a:cs typeface="+mj-cs"/>
              </a:rPr>
              <a:t>)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เป็นก๊าซที่เกิดขึ้นตามธรรมชาติ ได้แก่ ฟ้าผ่า ฟ้าแลบ ภูเขาไฟระเบิดปฏิกิริยาของจุลินทรีย์ในดิน และเกิดจากการกระทำของมนุษย์ เช่น การเผาผลาญเชื้อเพลิง การอุตสาหกรรม การทำกรดไนตริก กรดกำมะถัน การชุบโลหะและการทำวัตถุระเบิด เป็นต้น 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 à¸¹à¹à¸à¸²à¹à¸à¸£à¸°à¹à¸à¸´à¸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2810"/>
            <a:ext cx="3456384" cy="2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à¸£à¸à¸à¸´à¸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3334"/>
            <a:ext cx="3527318" cy="2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1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ngsana New" pitchFamily="18" charset="-34"/>
              </a:rPr>
              <a:t>Sulfurdioxide</a:t>
            </a: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65122"/>
            <a:ext cx="8456776" cy="4062589"/>
          </a:xfrm>
        </p:spPr>
        <p:txBody>
          <a:bodyPr>
            <a:noAutofit/>
          </a:bodyPr>
          <a:lstStyle/>
          <a:p>
            <a:pPr algn="thaiDist"/>
            <a:r>
              <a:rPr lang="en-US" sz="2800" b="1" dirty="0" smtClean="0">
                <a:latin typeface="Angsana New" pitchFamily="18" charset="-34"/>
                <a:cs typeface="+mj-cs"/>
              </a:rPr>
              <a:t>SO</a:t>
            </a:r>
            <a:r>
              <a:rPr lang="en-US" sz="2800" b="1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th-TH" sz="2800" b="1" baseline="-25000" dirty="0" smtClean="0">
                <a:latin typeface="Angsana New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ทำ</a:t>
            </a:r>
            <a:r>
              <a:rPr lang="th-TH" sz="2800" dirty="0">
                <a:latin typeface="Angsana New" pitchFamily="18" charset="-34"/>
                <a:cs typeface="+mj-cs"/>
              </a:rPr>
              <a:t>ให้น้ำฝนที่ตกลงมามีสภาพความเป็นกรดมาก</a:t>
            </a:r>
            <a:r>
              <a:rPr lang="th-TH" sz="2800" dirty="0" smtClean="0">
                <a:latin typeface="Angsana New" pitchFamily="18" charset="-34"/>
                <a:cs typeface="+mj-cs"/>
              </a:rPr>
              <a:t>ขึ้น เรียกว่า </a:t>
            </a:r>
            <a:r>
              <a:rPr lang="th-TH" sz="2800" b="1" i="1" dirty="0" smtClean="0">
                <a:latin typeface="Angsana New" pitchFamily="18" charset="-34"/>
                <a:cs typeface="+mj-cs"/>
              </a:rPr>
              <a:t>ฝน</a:t>
            </a:r>
            <a:r>
              <a:rPr lang="th-TH" sz="2800" b="1" i="1" dirty="0">
                <a:latin typeface="Angsana New" pitchFamily="18" charset="-34"/>
                <a:cs typeface="+mj-cs"/>
              </a:rPr>
              <a:t>กรด (</a:t>
            </a:r>
            <a:r>
              <a:rPr lang="en-US" sz="2800" b="1" i="1" dirty="0">
                <a:latin typeface="Angsana New" pitchFamily="18" charset="-34"/>
                <a:cs typeface="+mj-cs"/>
              </a:rPr>
              <a:t>acid rain</a:t>
            </a:r>
            <a:r>
              <a:rPr lang="en-US" sz="2800" b="1" i="1" dirty="0" smtClean="0">
                <a:latin typeface="Angsana New" pitchFamily="18" charset="-34"/>
                <a:cs typeface="+mj-cs"/>
              </a:rPr>
              <a:t>)</a:t>
            </a:r>
            <a:r>
              <a:rPr lang="th-TH" sz="2800" b="1" i="1" dirty="0" smtClean="0">
                <a:latin typeface="Angsana New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หรือกลายเป็น </a:t>
            </a:r>
            <a:r>
              <a:rPr lang="th-TH" sz="2800" dirty="0">
                <a:cs typeface="+mj-cs"/>
              </a:rPr>
              <a:t>กรด</a:t>
            </a:r>
            <a:r>
              <a:rPr lang="th-TH" sz="2800" dirty="0" smtClean="0">
                <a:cs typeface="+mj-cs"/>
              </a:rPr>
              <a:t>ซัลฟิวริก </a:t>
            </a:r>
            <a:r>
              <a:rPr lang="en-US" sz="2800" dirty="0" smtClean="0">
                <a:cs typeface="+mj-cs"/>
              </a:rPr>
              <a:t>(</a:t>
            </a:r>
            <a:r>
              <a:rPr lang="pt-BR" sz="2800" dirty="0" smtClean="0">
                <a:latin typeface="Angsana New" pitchFamily="18" charset="-34"/>
              </a:rPr>
              <a:t>H</a:t>
            </a:r>
            <a:r>
              <a:rPr lang="pt-BR" sz="2800" baseline="-25000" dirty="0" smtClean="0">
                <a:latin typeface="Angsana New" pitchFamily="18" charset="-34"/>
              </a:rPr>
              <a:t>2</a:t>
            </a:r>
            <a:r>
              <a:rPr lang="pt-BR" sz="2800" dirty="0" smtClean="0">
                <a:latin typeface="Angsana New" pitchFamily="18" charset="-34"/>
              </a:rPr>
              <a:t>SO</a:t>
            </a:r>
            <a:r>
              <a:rPr lang="pt-BR" sz="2800" baseline="-25000" dirty="0" smtClean="0">
                <a:latin typeface="Angsana New" pitchFamily="18" charset="-34"/>
              </a:rPr>
              <a:t>4</a:t>
            </a:r>
            <a:r>
              <a:rPr lang="en-US" sz="2800" dirty="0" smtClean="0">
                <a:cs typeface="+mj-cs"/>
              </a:rPr>
              <a:t>)</a:t>
            </a:r>
            <a:r>
              <a:rPr lang="th-TH" sz="2800" dirty="0" smtClean="0">
                <a:latin typeface="Angsana New" pitchFamily="18" charset="-34"/>
                <a:cs typeface="+mj-cs"/>
              </a:rPr>
              <a:t> </a:t>
            </a:r>
            <a:r>
              <a:rPr lang="th-TH" sz="2800" dirty="0">
                <a:latin typeface="Angsana New" pitchFamily="18" charset="-34"/>
                <a:cs typeface="+mj-cs"/>
              </a:rPr>
              <a:t>ซึ่งจะทำลายระบบ</a:t>
            </a:r>
            <a:r>
              <a:rPr lang="th-TH" sz="2800" dirty="0" smtClean="0">
                <a:latin typeface="Angsana New" pitchFamily="18" charset="-34"/>
                <a:cs typeface="+mj-cs"/>
              </a:rPr>
              <a:t>นิเวศป่า</a:t>
            </a:r>
            <a:r>
              <a:rPr lang="th-TH" sz="2800" dirty="0">
                <a:latin typeface="Angsana New" pitchFamily="18" charset="-34"/>
                <a:cs typeface="+mj-cs"/>
              </a:rPr>
              <a:t>ไม้ แหล่งน้ำ สิ่งมีชีวิตต่าง ๆ รวมถึงการกัดกร่อนอาคารและโบราณสถาน</a:t>
            </a:r>
            <a:r>
              <a:rPr lang="th-TH" sz="2800" dirty="0" smtClean="0">
                <a:latin typeface="Angsana New" pitchFamily="18" charset="-34"/>
                <a:cs typeface="+mj-cs"/>
              </a:rPr>
              <a:t>อีก</a:t>
            </a:r>
            <a:endParaRPr lang="pt-BR" sz="2800" dirty="0">
              <a:latin typeface="Angsana New" pitchFamily="18" charset="-34"/>
              <a:cs typeface="+mj-cs"/>
            </a:endParaRPr>
          </a:p>
          <a:p>
            <a:pPr marL="457200" lvl="1" indent="0">
              <a:buNone/>
            </a:pPr>
            <a:r>
              <a:rPr lang="th-TH" dirty="0" smtClean="0">
                <a:latin typeface="Angsana New" pitchFamily="18" charset="-34"/>
                <a:cs typeface="+mj-cs"/>
              </a:rPr>
              <a:t>		</a:t>
            </a:r>
            <a:r>
              <a:rPr lang="pt-BR" sz="3200" dirty="0" smtClean="0">
                <a:latin typeface="Angsana New" pitchFamily="18" charset="-34"/>
                <a:cs typeface="+mj-cs"/>
              </a:rPr>
              <a:t>2SO</a:t>
            </a:r>
            <a:r>
              <a:rPr lang="pt-BR" sz="3200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pt-BR" sz="3200" dirty="0" smtClean="0">
                <a:latin typeface="Angsana New" pitchFamily="18" charset="-34"/>
                <a:cs typeface="+mj-cs"/>
              </a:rPr>
              <a:t> </a:t>
            </a:r>
            <a:r>
              <a:rPr lang="pt-BR" sz="3200" dirty="0">
                <a:latin typeface="Angsana New" pitchFamily="18" charset="-34"/>
                <a:cs typeface="+mj-cs"/>
              </a:rPr>
              <a:t>+ </a:t>
            </a:r>
            <a:r>
              <a:rPr lang="pt-BR" sz="3200" dirty="0" smtClean="0">
                <a:latin typeface="Angsana New" pitchFamily="18" charset="-34"/>
                <a:cs typeface="+mj-cs"/>
              </a:rPr>
              <a:t>2H</a:t>
            </a:r>
            <a:r>
              <a:rPr lang="pt-BR" sz="3200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pt-BR" sz="3200" dirty="0" smtClean="0">
                <a:latin typeface="Angsana New" pitchFamily="18" charset="-34"/>
                <a:cs typeface="+mj-cs"/>
              </a:rPr>
              <a:t>O </a:t>
            </a:r>
            <a:r>
              <a:rPr lang="pt-BR" sz="3200" dirty="0">
                <a:latin typeface="Angsana New" pitchFamily="18" charset="-34"/>
                <a:cs typeface="+mj-cs"/>
              </a:rPr>
              <a:t>+ O</a:t>
            </a:r>
            <a:r>
              <a:rPr lang="pt-BR" sz="3200" baseline="-25000" dirty="0">
                <a:latin typeface="Angsana New" pitchFamily="18" charset="-34"/>
                <a:cs typeface="+mj-cs"/>
              </a:rPr>
              <a:t>2</a:t>
            </a:r>
            <a:r>
              <a:rPr lang="pt-BR" sz="3200" dirty="0">
                <a:latin typeface="Angsana New" pitchFamily="18" charset="-34"/>
                <a:cs typeface="+mj-cs"/>
              </a:rPr>
              <a:t> </a:t>
            </a:r>
            <a:r>
              <a:rPr lang="th-TH" sz="3200" dirty="0" smtClean="0">
                <a:latin typeface="Angsana New" pitchFamily="18" charset="-34"/>
                <a:cs typeface="+mj-cs"/>
              </a:rPr>
              <a:t> </a:t>
            </a:r>
            <a:r>
              <a:rPr lang="en-US" sz="3200" dirty="0" smtClean="0">
                <a:latin typeface="Angsana New" pitchFamily="18" charset="-34"/>
                <a:cs typeface="+mj-cs"/>
              </a:rPr>
              <a:t>---&gt;  </a:t>
            </a:r>
            <a:r>
              <a:rPr lang="pt-BR" sz="3200" dirty="0" smtClean="0">
                <a:latin typeface="Angsana New" pitchFamily="18" charset="-34"/>
                <a:cs typeface="+mj-cs"/>
              </a:rPr>
              <a:t>H</a:t>
            </a:r>
            <a:r>
              <a:rPr lang="pt-BR" sz="3200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pt-BR" sz="3200" dirty="0" smtClean="0">
                <a:latin typeface="Angsana New" pitchFamily="18" charset="-34"/>
                <a:cs typeface="+mj-cs"/>
              </a:rPr>
              <a:t>SO</a:t>
            </a:r>
            <a:r>
              <a:rPr lang="pt-BR" sz="3200" baseline="-25000" dirty="0" smtClean="0">
                <a:latin typeface="Angsana New" pitchFamily="18" charset="-34"/>
                <a:cs typeface="+mj-cs"/>
              </a:rPr>
              <a:t>4</a:t>
            </a:r>
            <a:endParaRPr lang="pt-BR" sz="3200" baseline="-25000" dirty="0">
              <a:latin typeface="Angsana New" pitchFamily="18" charset="-34"/>
              <a:cs typeface="+mj-cs"/>
            </a:endParaRP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+mj-cs"/>
              </a:rPr>
              <a:t>		</a:t>
            </a:r>
            <a:r>
              <a:rPr lang="pt-BR" dirty="0" smtClean="0">
                <a:latin typeface="Angsana New" pitchFamily="18" charset="-34"/>
                <a:cs typeface="+mj-cs"/>
              </a:rPr>
              <a:t>SO</a:t>
            </a:r>
            <a:r>
              <a:rPr lang="pt-BR" baseline="-25000" dirty="0" smtClean="0">
                <a:latin typeface="Angsana New" pitchFamily="18" charset="-34"/>
                <a:cs typeface="+mj-cs"/>
              </a:rPr>
              <a:t>3</a:t>
            </a:r>
            <a:r>
              <a:rPr lang="pt-BR" dirty="0" smtClean="0">
                <a:latin typeface="Angsana New" pitchFamily="18" charset="-34"/>
                <a:cs typeface="+mj-cs"/>
              </a:rPr>
              <a:t> </a:t>
            </a:r>
            <a:r>
              <a:rPr lang="pt-BR" dirty="0">
                <a:latin typeface="Angsana New" pitchFamily="18" charset="-34"/>
                <a:cs typeface="+mj-cs"/>
              </a:rPr>
              <a:t>+ </a:t>
            </a:r>
            <a:r>
              <a:rPr lang="pt-BR" dirty="0" smtClean="0">
                <a:latin typeface="Angsana New" pitchFamily="18" charset="-34"/>
                <a:cs typeface="+mj-cs"/>
              </a:rPr>
              <a:t>H</a:t>
            </a:r>
            <a:r>
              <a:rPr lang="pt-BR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pt-BR" dirty="0" smtClean="0">
                <a:latin typeface="Angsana New" pitchFamily="18" charset="-34"/>
                <a:cs typeface="+mj-cs"/>
              </a:rPr>
              <a:t>O         ---&gt;  H</a:t>
            </a:r>
            <a:r>
              <a:rPr lang="pt-BR" baseline="-25000" dirty="0" smtClean="0">
                <a:latin typeface="Angsana New" pitchFamily="18" charset="-34"/>
                <a:cs typeface="+mj-cs"/>
              </a:rPr>
              <a:t>2</a:t>
            </a:r>
            <a:r>
              <a:rPr lang="pt-BR" dirty="0" smtClean="0">
                <a:latin typeface="Angsana New" pitchFamily="18" charset="-34"/>
                <a:cs typeface="+mj-cs"/>
              </a:rPr>
              <a:t>SO</a:t>
            </a:r>
            <a:r>
              <a:rPr lang="pt-BR" baseline="-25000" dirty="0" smtClean="0">
                <a:latin typeface="Angsana New" pitchFamily="18" charset="-34"/>
                <a:cs typeface="+mj-cs"/>
              </a:rPr>
              <a:t>4</a:t>
            </a:r>
            <a:endParaRPr lang="pt-BR" baseline="-25000" dirty="0">
              <a:latin typeface="Angsana New" pitchFamily="18" charset="-34"/>
              <a:cs typeface="+mj-cs"/>
            </a:endParaRPr>
          </a:p>
        </p:txBody>
      </p:sp>
      <p:pic>
        <p:nvPicPr>
          <p:cNvPr id="3074" name="Picture 2" descr="http://119.46.166.126/digitalschool/science1_2_2/science5_3/image/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0347"/>
            <a:ext cx="4914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à¸à¸¥à¸à¸²à¸£à¸à¹à¸à¸«à¸²à¸£à¸¹à¸à¸ à¸²à¸à¸ªà¸³à¸«à¸£à¸±à¸ à¸à¸à¸à¸£à¸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894" y="3784627"/>
            <a:ext cx="3502082" cy="25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9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h-TH" sz="3600" b="1" dirty="0"/>
              <a:t>ฝุ่นละออง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ฝุ่นละออง (</a:t>
            </a:r>
            <a:r>
              <a:rPr lang="en-US" b="1" dirty="0">
                <a:latin typeface="Angsana New" pitchFamily="18" charset="-34"/>
                <a:cs typeface="+mj-cs"/>
              </a:rPr>
              <a:t>Suspended Particulate Matter : SPM</a:t>
            </a:r>
            <a:r>
              <a:rPr lang="en-US" b="1" dirty="0" smtClean="0">
                <a:latin typeface="Angsana New" pitchFamily="18" charset="-34"/>
                <a:cs typeface="+mj-cs"/>
              </a:rPr>
              <a:t>) </a:t>
            </a:r>
            <a:r>
              <a:rPr lang="th-TH" dirty="0">
                <a:latin typeface="Angsana New" pitchFamily="18" charset="-34"/>
                <a:cs typeface="+mj-cs"/>
              </a:rPr>
              <a:t>ฝุ่นละอองที่แขวนลอย อยู่ในอากาศได้นานจะเป็นฝุ่นละอองขนาดเล็ก (ขนาดเส้นผ่าศูนย์กลางต่ำกว่า 10 ไมครอน) </a:t>
            </a:r>
            <a:endParaRPr lang="en-US" dirty="0" smtClean="0">
              <a:latin typeface="Angsana New" pitchFamily="18" charset="-34"/>
              <a:cs typeface="+mj-cs"/>
            </a:endParaRPr>
          </a:p>
          <a:p>
            <a:pPr algn="thaiDist"/>
            <a:r>
              <a:rPr lang="th-TH" dirty="0" smtClean="0">
                <a:latin typeface="Angsana New" pitchFamily="18" charset="-34"/>
                <a:cs typeface="+mj-cs"/>
              </a:rPr>
              <a:t>ฝุ่นละอองที่มีขนาด</a:t>
            </a:r>
            <a:r>
              <a:rPr lang="th-TH" dirty="0">
                <a:latin typeface="Angsana New" pitchFamily="18" charset="-34"/>
                <a:cs typeface="+mj-cs"/>
              </a:rPr>
              <a:t>เล็กพอที่จะเข้าสู่ระบบทางเดินหายใจส่วนล่างและถุงลมปอดของมนุษย์</a:t>
            </a:r>
            <a:r>
              <a:rPr lang="th-TH" dirty="0" smtClean="0">
                <a:latin typeface="Angsana New" pitchFamily="18" charset="-34"/>
                <a:cs typeface="+mj-cs"/>
              </a:rPr>
              <a:t>ได้</a:t>
            </a:r>
            <a:r>
              <a:rPr lang="en-US" dirty="0" smtClean="0">
                <a:latin typeface="Angsana New" pitchFamily="18" charset="-34"/>
                <a:cs typeface="+mj-cs"/>
              </a:rPr>
              <a:t> </a:t>
            </a:r>
            <a:r>
              <a:rPr lang="th-TH" dirty="0" smtClean="0">
                <a:latin typeface="Angsana New" pitchFamily="18" charset="-34"/>
                <a:cs typeface="+mj-cs"/>
              </a:rPr>
              <a:t>เป็น</a:t>
            </a:r>
            <a:r>
              <a:rPr lang="th-TH" dirty="0">
                <a:latin typeface="Angsana New" pitchFamily="18" charset="-34"/>
                <a:cs typeface="+mj-cs"/>
              </a:rPr>
              <a:t>ผลให้เกิดโรคทางเดินหายใจโรคปอด</a:t>
            </a:r>
            <a:r>
              <a:rPr lang="th-TH" dirty="0" smtClean="0">
                <a:latin typeface="Angsana New" pitchFamily="18" charset="-34"/>
                <a:cs typeface="+mj-cs"/>
              </a:rPr>
              <a:t>ต่าง</a:t>
            </a:r>
            <a:endParaRPr lang="th-TH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6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5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https://www.bloggang.com/data/a/aicm/picture/1518580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46" b="6488"/>
          <a:stretch/>
        </p:blipFill>
        <p:spPr bwMode="auto">
          <a:xfrm>
            <a:off x="395536" y="19512"/>
            <a:ext cx="8373741" cy="68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9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ngsana New" pitchFamily="18" charset="-34"/>
              </a:rPr>
              <a:t>Chlorofluoro</a:t>
            </a:r>
            <a:r>
              <a:rPr lang="en-US" sz="3600" b="1" dirty="0" smtClean="0">
                <a:latin typeface="Angsana New" pitchFamily="18" charset="-34"/>
              </a:rPr>
              <a:t> carbons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 algn="thaiDist">
              <a:buNone/>
              <a:tabLst>
                <a:tab pos="354013" algn="l"/>
              </a:tabLst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	ก๊าช 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CFCs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หรือ </a:t>
            </a:r>
            <a:r>
              <a:rPr lang="en-US" sz="2800" b="1" dirty="0" err="1" smtClean="0">
                <a:latin typeface="Angsana New" pitchFamily="18" charset="-34"/>
                <a:cs typeface="+mj-cs"/>
              </a:rPr>
              <a:t>Chlorofluoro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 carbons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คือ</a:t>
            </a:r>
            <a:r>
              <a:rPr lang="th-TH" sz="2800" dirty="0">
                <a:latin typeface="Angsana New" pitchFamily="18" charset="-34"/>
                <a:cs typeface="+mj-cs"/>
              </a:rPr>
              <a:t>ก๊าซที่มนุษย์ประดิษฐ์ขึ้นมา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ไม่ได้</a:t>
            </a:r>
            <a:r>
              <a:rPr lang="th-TH" sz="2800" dirty="0">
                <a:latin typeface="Angsana New" pitchFamily="18" charset="-34"/>
                <a:cs typeface="+mj-cs"/>
              </a:rPr>
              <a:t>เกิดขึ้นในอากาศตามธรรมชาติ </a:t>
            </a:r>
            <a:endParaRPr lang="en-US" sz="2800" dirty="0" smtClean="0">
              <a:latin typeface="Angsana New" pitchFamily="18" charset="-34"/>
              <a:cs typeface="+mj-cs"/>
            </a:endParaRPr>
          </a:p>
          <a:p>
            <a:pPr marL="530225" indent="-176213" algn="thaiDist"/>
            <a:r>
              <a:rPr lang="en-US" sz="2800" dirty="0" smtClean="0">
                <a:latin typeface="Angsana New" pitchFamily="18" charset="-34"/>
                <a:cs typeface="+mj-cs"/>
              </a:rPr>
              <a:t>CFCs</a:t>
            </a:r>
            <a:r>
              <a:rPr lang="th-TH" sz="2800" dirty="0" smtClean="0">
                <a:latin typeface="Angsana New" pitchFamily="18" charset="-34"/>
                <a:cs typeface="+mj-cs"/>
              </a:rPr>
              <a:t> คือ</a:t>
            </a:r>
            <a:r>
              <a:rPr lang="th-TH" sz="2800" dirty="0">
                <a:latin typeface="Angsana New" pitchFamily="18" charset="-34"/>
                <a:cs typeface="+mj-cs"/>
              </a:rPr>
              <a:t>มลพิษในอากาศที่เป็นเคมี เมื่อก๊าซเหล่านี้ขึ้นไปถึงชั้นโอโซนสูงในบรรยากาศของเราจะ</a:t>
            </a:r>
            <a:r>
              <a:rPr lang="th-TH" sz="2800" b="1" dirty="0">
                <a:latin typeface="Angsana New" pitchFamily="18" charset="-34"/>
                <a:cs typeface="+mj-cs"/>
              </a:rPr>
              <a:t>ทำลายโอโซน</a:t>
            </a:r>
            <a:r>
              <a:rPr lang="th-TH" sz="2800" dirty="0">
                <a:latin typeface="Angsana New" pitchFamily="18" charset="-34"/>
                <a:cs typeface="+mj-cs"/>
              </a:rPr>
              <a:t>นั้น </a:t>
            </a:r>
            <a:endParaRPr lang="th-TH" sz="2800" dirty="0" smtClean="0">
              <a:latin typeface="Angsana New" pitchFamily="18" charset="-34"/>
              <a:cs typeface="+mj-cs"/>
            </a:endParaRPr>
          </a:p>
          <a:p>
            <a:pPr marL="530225" indent="-176213" algn="thaiDist"/>
            <a:r>
              <a:rPr lang="th-TH" sz="2800" dirty="0" smtClean="0">
                <a:latin typeface="Angsana New" pitchFamily="18" charset="-34"/>
                <a:cs typeface="+mj-cs"/>
              </a:rPr>
              <a:t>เมื่อ </a:t>
            </a:r>
            <a:r>
              <a:rPr lang="en-US" sz="2800" dirty="0" smtClean="0">
                <a:latin typeface="Angsana New" pitchFamily="18" charset="-34"/>
                <a:cs typeface="+mj-cs"/>
              </a:rPr>
              <a:t>CFCs</a:t>
            </a:r>
            <a:r>
              <a:rPr lang="th-TH" sz="2800" dirty="0" smtClean="0">
                <a:latin typeface="Angsana New" pitchFamily="18" charset="-34"/>
                <a:cs typeface="+mj-cs"/>
              </a:rPr>
              <a:t> เข้า</a:t>
            </a:r>
            <a:r>
              <a:rPr lang="th-TH" sz="2800" dirty="0">
                <a:latin typeface="Angsana New" pitchFamily="18" charset="-34"/>
                <a:cs typeface="+mj-cs"/>
              </a:rPr>
              <a:t>สู่บรรยากาศ จะทำลายออกซิเจนที่ก่อให้เกิดชั้น</a:t>
            </a:r>
            <a:r>
              <a:rPr lang="th-TH" sz="2800" b="1" dirty="0">
                <a:latin typeface="Angsana New" pitchFamily="18" charset="-34"/>
                <a:cs typeface="+mj-cs"/>
              </a:rPr>
              <a:t>โอโซน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ทำให้บรรยากาศ</a:t>
            </a:r>
            <a:r>
              <a:rPr lang="th-TH" sz="2800" dirty="0">
                <a:latin typeface="Angsana New" pitchFamily="18" charset="-34"/>
                <a:cs typeface="+mj-cs"/>
              </a:rPr>
              <a:t>ชั้น</a:t>
            </a:r>
            <a:r>
              <a:rPr lang="th-TH" sz="2800" dirty="0" smtClean="0">
                <a:latin typeface="Angsana New" pitchFamily="18" charset="-34"/>
                <a:cs typeface="+mj-cs"/>
              </a:rPr>
              <a:t>โอโซนถูกทำลายและลดลง </a:t>
            </a:r>
            <a:r>
              <a:rPr lang="th-TH" sz="2800" dirty="0">
                <a:latin typeface="Angsana New" pitchFamily="18" charset="-34"/>
                <a:cs typeface="+mj-cs"/>
              </a:rPr>
              <a:t>จนรังสีอัลตราไวโอเลตจะ</a:t>
            </a:r>
            <a:r>
              <a:rPr lang="th-TH" sz="2800" dirty="0" smtClean="0">
                <a:latin typeface="Angsana New" pitchFamily="18" charset="-34"/>
                <a:cs typeface="+mj-cs"/>
              </a:rPr>
              <a:t>สามารถ</a:t>
            </a:r>
            <a:r>
              <a:rPr lang="th-TH" sz="2800" dirty="0">
                <a:latin typeface="Angsana New" pitchFamily="18" charset="-34"/>
                <a:cs typeface="+mj-cs"/>
              </a:rPr>
              <a:t>ส่งมาถึงพื้นโลกได้โดยผ่านช่องต่าง ๆ ในชั้นโอโซน </a:t>
            </a:r>
            <a:endParaRPr lang="th-TH" sz="2800" dirty="0" smtClean="0">
              <a:latin typeface="Angsana New" pitchFamily="18" charset="-34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7660"/>
          <a:stretch/>
        </p:blipFill>
        <p:spPr bwMode="auto">
          <a:xfrm>
            <a:off x="1687335" y="4437112"/>
            <a:ext cx="57218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5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h-TH" sz="3600" b="1" dirty="0"/>
              <a:t>บทบาทของก๊าซโอโซน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584176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442913" algn="l"/>
              </a:tabLst>
            </a:pPr>
            <a:r>
              <a:rPr lang="th-TH" dirty="0" smtClean="0">
                <a:latin typeface="Angsana New" pitchFamily="18" charset="-34"/>
                <a:cs typeface="+mj-cs"/>
              </a:rPr>
              <a:t>	ก๊าซโอโซน </a:t>
            </a:r>
            <a:r>
              <a:rPr lang="en-US" dirty="0">
                <a:latin typeface="Angsana New" pitchFamily="18" charset="-34"/>
              </a:rPr>
              <a:t> (O</a:t>
            </a:r>
            <a:r>
              <a:rPr lang="en-US" baseline="-25000" dirty="0">
                <a:latin typeface="Angsana New" pitchFamily="18" charset="-34"/>
              </a:rPr>
              <a:t>3</a:t>
            </a:r>
            <a:r>
              <a:rPr lang="en-US" dirty="0" smtClean="0">
                <a:latin typeface="Angsana New" pitchFamily="18" charset="-34"/>
              </a:rPr>
              <a:t>)</a:t>
            </a:r>
            <a:r>
              <a:rPr lang="th-TH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+mj-cs"/>
              </a:rPr>
              <a:t>มีคุณสมบัติ</a:t>
            </a:r>
            <a:r>
              <a:rPr lang="th-TH" dirty="0">
                <a:latin typeface="Angsana New" pitchFamily="18" charset="-34"/>
                <a:cs typeface="+mj-cs"/>
              </a:rPr>
              <a:t>เป็นก๊าซเรือนกระจกดูดกลืนรังสีอินฟราเรดทำให้บรรยากาศมีอุณหภูมิสูง และดูดกลืนรังสีอัลตราไวโอเลตซึ่งเป็นอันตรายต่อสิ่งมีชีวิต </a:t>
            </a:r>
            <a:endParaRPr lang="en-US" dirty="0">
              <a:latin typeface="Angsana New" pitchFamily="18" charset="-34"/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79912" y="3284984"/>
            <a:ext cx="352839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+mj-cs"/>
              </a:rPr>
              <a:t>พระเอก เมื่ออยู่ในชั้น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Stratosphere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05084" y="4437112"/>
            <a:ext cx="352839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+mj-cs"/>
              </a:rPr>
              <a:t>ผู้ร้าย เมื่ออยู่ในชั้น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Troposphere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27584" y="3284984"/>
            <a:ext cx="2304256" cy="8280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O</a:t>
            </a:r>
            <a:r>
              <a:rPr lang="en-US" sz="3200" b="1" baseline="-25000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มี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2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บทบาท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131840" y="3699030"/>
            <a:ext cx="64807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131840" y="3900744"/>
            <a:ext cx="648072" cy="7523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31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</a:rPr>
              <a:t>ปัญหาสิ่งแวดล้อม </a:t>
            </a:r>
            <a:r>
              <a:rPr lang="en-US" sz="3600" b="1" dirty="0" smtClean="0">
                <a:latin typeface="Angsana New" panose="02020603050405020304" pitchFamily="18" charset="-34"/>
              </a:rPr>
              <a:t>(Environment pollution)</a:t>
            </a:r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79909"/>
            <a:ext cx="8229600" cy="49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สาเหตุหลักที่ทำให้เกิดปัญหาสิ่งแวดล้อม</a:t>
            </a:r>
          </a:p>
          <a:p>
            <a:pPr marL="271463" indent="-271463">
              <a:buAutoNum type="arabicPeriod"/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การเพิ่มจำนวนประชากร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: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ความต้องการในการใช้ทรัพยากรในการดำรงชีวิตที่มากขึ้น โดยขาดการวางแผนการจัดการ </a:t>
            </a:r>
          </a:p>
          <a:p>
            <a:pPr marL="271463" indent="-271463">
              <a:buAutoNum type="arabicPeriod"/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การขยายตัวของเมืองหรือการตั้งถิ่นฐานของมนุษย์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: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การเกษตรและอุตสาหกรรมที่มีมากขึ้น ก่อให้ระบบนิเวศเกิดการเปลี่ยนแปลง ทั้งยังขาดการวางแผนการใช้พื้นที่หรือการวางผังเมืองที่มีประสิทธิภาพ</a:t>
            </a:r>
          </a:p>
        </p:txBody>
      </p:sp>
      <p:pic>
        <p:nvPicPr>
          <p:cNvPr id="5122" name="Picture 2" descr="à¸à¸¥à¸à¸²à¸£à¸à¹à¸à¸«à¸²à¸£à¸¹à¸à¸ à¸²à¸à¸ªà¸³à¸«à¸£à¸±à¸ à¸à¸£à¸°à¸à¸²à¸à¸£à¸¥à¹à¸à¹à¸¥à¸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2168"/>
            <a:ext cx="3912682" cy="26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à¸à¸¥à¸à¸²à¸£à¸à¹à¸à¸«à¸²à¸£à¸¹à¸à¸ à¸²à¸à¸ªà¸³à¸«à¸£à¸±à¸ à¹à¸¡à¸·à¸­à¸à¹à¸­à¸­à¸±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393" y="4022168"/>
            <a:ext cx="3898776" cy="26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2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à¸´à¸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74" y="2642850"/>
            <a:ext cx="4221498" cy="40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Angsana New" pitchFamily="18" charset="-34"/>
              </a:rPr>
              <a:t>มลพิษทาง</a:t>
            </a:r>
            <a:r>
              <a:rPr lang="th-TH" sz="3600" b="1" dirty="0" smtClean="0">
                <a:latin typeface="Angsana New" pitchFamily="18" charset="-34"/>
              </a:rPr>
              <a:t>ดิน </a:t>
            </a:r>
            <a:r>
              <a:rPr lang="en-US" sz="3600" b="1" dirty="0" smtClean="0">
                <a:latin typeface="Angsana New" pitchFamily="18" charset="-34"/>
              </a:rPr>
              <a:t>(Soil Pollution</a:t>
            </a:r>
            <a:r>
              <a:rPr lang="en-US" sz="3600" b="1" dirty="0">
                <a:latin typeface="Angsana New" pitchFamily="18" charset="-34"/>
              </a:rPr>
              <a:t>) 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355600" algn="thaiDist">
              <a:buNone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มลพิษ</a:t>
            </a:r>
            <a:r>
              <a:rPr lang="th-TH" sz="2800" b="1" dirty="0">
                <a:latin typeface="Angsana New" pitchFamily="18" charset="-34"/>
                <a:cs typeface="+mj-cs"/>
              </a:rPr>
              <a:t>ทาง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ดิน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คือ ดิน</a:t>
            </a:r>
            <a:r>
              <a:rPr lang="th-TH" sz="2800" dirty="0">
                <a:latin typeface="Angsana New" pitchFamily="18" charset="-34"/>
                <a:cs typeface="+mj-cs"/>
              </a:rPr>
              <a:t>ที่เสื่อมค่าไปจากเดิมและหรือมีสารมลพิษเกินขีดจำกัดจนเป็นอันตรายต่อ</a:t>
            </a:r>
            <a:r>
              <a:rPr lang="th-TH" sz="2800" dirty="0" smtClean="0">
                <a:latin typeface="Angsana New" pitchFamily="18" charset="-34"/>
                <a:cs typeface="+mj-cs"/>
              </a:rPr>
              <a:t>สุขภาพและ</a:t>
            </a:r>
            <a:r>
              <a:rPr lang="th-TH" sz="2800" dirty="0">
                <a:latin typeface="Angsana New" pitchFamily="18" charset="-34"/>
                <a:cs typeface="+mj-cs"/>
              </a:rPr>
              <a:t>พลานามัย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ตลอดจนการ</a:t>
            </a:r>
            <a:r>
              <a:rPr lang="th-TH" sz="2800" dirty="0">
                <a:latin typeface="Angsana New" pitchFamily="18" charset="-34"/>
                <a:cs typeface="+mj-cs"/>
              </a:rPr>
              <a:t>เจริญเติบโตของ</a:t>
            </a:r>
            <a:r>
              <a:rPr lang="th-TH" sz="2800" dirty="0" smtClean="0">
                <a:latin typeface="Angsana New" pitchFamily="18" charset="-34"/>
                <a:cs typeface="+mj-cs"/>
              </a:rPr>
              <a:t>พืชและ</a:t>
            </a:r>
            <a:r>
              <a:rPr lang="th-TH" sz="2800" dirty="0">
                <a:latin typeface="Angsana New" pitchFamily="18" charset="-34"/>
                <a:cs typeface="+mj-cs"/>
              </a:rPr>
              <a:t>สัตว์ ทั้งโดยทางตรงและ</a:t>
            </a:r>
            <a:r>
              <a:rPr lang="th-TH" sz="2800" dirty="0" smtClean="0">
                <a:latin typeface="Angsana New" pitchFamily="18" charset="-34"/>
                <a:cs typeface="+mj-cs"/>
              </a:rPr>
              <a:t>ทางอ้อม</a:t>
            </a:r>
          </a:p>
          <a:p>
            <a:pPr marL="0" indent="355600" algn="thaiDist">
              <a:buNone/>
            </a:pPr>
            <a:r>
              <a:rPr lang="th-TH" sz="2800" b="1" dirty="0">
                <a:latin typeface="Angsana New" pitchFamily="18" charset="-34"/>
                <a:cs typeface="+mj-cs"/>
              </a:rPr>
              <a:t>มลพิษทางดิน </a:t>
            </a:r>
            <a:r>
              <a:rPr lang="th-TH" sz="2800" dirty="0">
                <a:latin typeface="Angsana New" pitchFamily="18" charset="-34"/>
                <a:cs typeface="+mj-cs"/>
              </a:rPr>
              <a:t>แยกได้เป็น </a:t>
            </a:r>
            <a:r>
              <a:rPr lang="en-US" sz="2800" dirty="0">
                <a:latin typeface="Angsana New" pitchFamily="18" charset="-34"/>
                <a:cs typeface="+mj-cs"/>
              </a:rPr>
              <a:t>2 </a:t>
            </a:r>
            <a:r>
              <a:rPr lang="th-TH" sz="2800" dirty="0">
                <a:latin typeface="Angsana New" pitchFamily="18" charset="-34"/>
                <a:cs typeface="+mj-cs"/>
              </a:rPr>
              <a:t>ประเภท คือ</a:t>
            </a:r>
          </a:p>
          <a:p>
            <a:pPr marL="0" indent="355600" algn="thaiDist">
              <a:buNone/>
            </a:pPr>
            <a:r>
              <a:rPr lang="th-TH" sz="2800" dirty="0" smtClean="0">
                <a:latin typeface="Angsana New" pitchFamily="18" charset="-34"/>
                <a:cs typeface="+mj-cs"/>
              </a:rPr>
              <a:t>1. สภาพ</a:t>
            </a:r>
            <a:r>
              <a:rPr lang="th-TH" sz="2800" dirty="0">
                <a:latin typeface="Angsana New" pitchFamily="18" charset="-34"/>
                <a:cs typeface="+mj-cs"/>
              </a:rPr>
              <a:t>ธรรมชาติ </a:t>
            </a:r>
            <a:endParaRPr lang="th-TH" sz="2800" dirty="0" smtClean="0">
              <a:latin typeface="Angsana New" pitchFamily="18" charset="-34"/>
              <a:cs typeface="+mj-cs"/>
            </a:endParaRPr>
          </a:p>
          <a:p>
            <a:pPr marL="0" indent="355600" algn="thaiDist">
              <a:buNone/>
            </a:pPr>
            <a:r>
              <a:rPr lang="th-TH" sz="2800" dirty="0" smtClean="0">
                <a:latin typeface="Angsana New" pitchFamily="18" charset="-34"/>
                <a:cs typeface="+mj-cs"/>
              </a:rPr>
              <a:t>2</a:t>
            </a:r>
            <a:r>
              <a:rPr lang="th-TH" sz="2800" dirty="0">
                <a:latin typeface="Angsana New" pitchFamily="18" charset="-34"/>
                <a:cs typeface="+mj-cs"/>
              </a:rPr>
              <a:t>. การกระทำของ</a:t>
            </a:r>
            <a:r>
              <a:rPr lang="th-TH" sz="2800" dirty="0" smtClean="0">
                <a:latin typeface="Angsana New" pitchFamily="18" charset="-34"/>
                <a:cs typeface="+mj-cs"/>
              </a:rPr>
              <a:t>มนุษย์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>
            <a:normAutofit/>
          </a:bodyPr>
          <a:lstStyle/>
          <a:p>
            <a:r>
              <a:rPr lang="th-TH" sz="3600" b="1" dirty="0"/>
              <a:t>มลพิษทาง</a:t>
            </a:r>
            <a:r>
              <a:rPr lang="th-TH" sz="3600" b="1" dirty="0" smtClean="0"/>
              <a:t>ดิน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354013" indent="-354013" algn="thaiDist">
              <a:buAutoNum type="arabicPeriod"/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สภาพ</a:t>
            </a:r>
            <a:r>
              <a:rPr lang="th-TH" sz="2800" b="1" dirty="0">
                <a:latin typeface="Angsana New" pitchFamily="18" charset="-34"/>
                <a:cs typeface="+mj-cs"/>
              </a:rPr>
              <a:t>ธรรมชาติ </a:t>
            </a:r>
            <a:r>
              <a:rPr lang="th-TH" sz="2800" dirty="0">
                <a:latin typeface="Angsana New" pitchFamily="18" charset="-34"/>
                <a:cs typeface="+mj-cs"/>
              </a:rPr>
              <a:t>ได้แก่ </a:t>
            </a:r>
          </a:p>
          <a:p>
            <a:pPr marL="633413" indent="-279400" algn="thaiDist">
              <a:tabLst>
                <a:tab pos="633413" algn="l"/>
              </a:tabLst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สภาพ</a:t>
            </a:r>
            <a:r>
              <a:rPr lang="th-TH" sz="2800" b="1" dirty="0">
                <a:latin typeface="Angsana New" pitchFamily="18" charset="-34"/>
                <a:cs typeface="+mj-cs"/>
              </a:rPr>
              <a:t>ที่เกิดตามธรรมชาติของบริเวณนั้น ๆ</a:t>
            </a:r>
            <a:r>
              <a:rPr lang="th-TH" sz="2800" dirty="0">
                <a:latin typeface="Angsana New" pitchFamily="18" charset="-34"/>
                <a:cs typeface="+mj-cs"/>
              </a:rPr>
              <a:t> เช่น บริเวณที่มีเกลือ</a:t>
            </a:r>
            <a:r>
              <a:rPr lang="th-TH" sz="2800" dirty="0" smtClean="0">
                <a:latin typeface="Angsana New" pitchFamily="18" charset="-34"/>
                <a:cs typeface="+mj-cs"/>
              </a:rPr>
              <a:t>ในดิน</a:t>
            </a:r>
            <a:r>
              <a:rPr lang="th-TH" sz="2800" dirty="0">
                <a:latin typeface="Angsana New" pitchFamily="18" charset="-34"/>
                <a:cs typeface="+mj-cs"/>
              </a:rPr>
              <a:t>มาก หรือบริเวณที่ดินมีความหนาแน่นน้อย เป็น</a:t>
            </a:r>
            <a:r>
              <a:rPr lang="th-TH" sz="2800" dirty="0" smtClean="0">
                <a:latin typeface="Angsana New" pitchFamily="18" charset="-34"/>
                <a:cs typeface="+mj-cs"/>
              </a:rPr>
              <a:t>ต้น ทำให้</a:t>
            </a:r>
            <a:r>
              <a:rPr lang="th-TH" sz="2800" dirty="0">
                <a:latin typeface="Angsana New" pitchFamily="18" charset="-34"/>
                <a:cs typeface="+mj-cs"/>
              </a:rPr>
              <a:t>ดินบริเวณนั้นไม่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เหมาะแก่</a:t>
            </a:r>
            <a:r>
              <a:rPr lang="th-TH" sz="2800" dirty="0">
                <a:latin typeface="Angsana New" pitchFamily="18" charset="-34"/>
                <a:cs typeface="+mj-cs"/>
              </a:rPr>
              <a:t>การเจริญเติบโตของพืช </a:t>
            </a:r>
            <a:endParaRPr lang="th-TH" sz="2800" dirty="0" smtClean="0">
              <a:latin typeface="Angsana New" pitchFamily="18" charset="-34"/>
              <a:cs typeface="+mj-cs"/>
            </a:endParaRPr>
          </a:p>
          <a:p>
            <a:pPr marL="633413" indent="-279400" algn="thaiDist">
              <a:tabLst>
                <a:tab pos="633413" algn="l"/>
              </a:tabLst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ปรากฏการณ์</a:t>
            </a:r>
            <a:r>
              <a:rPr lang="th-TH" sz="2800" b="1" dirty="0">
                <a:latin typeface="Angsana New" pitchFamily="18" charset="-34"/>
                <a:cs typeface="+mj-cs"/>
              </a:rPr>
              <a:t>ธรรมชาติบางอย่าง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เช่น พายุ</a:t>
            </a:r>
            <a:r>
              <a:rPr lang="th-TH" sz="2800" dirty="0">
                <a:latin typeface="Angsana New" pitchFamily="18" charset="-34"/>
                <a:cs typeface="+mj-cs"/>
              </a:rPr>
              <a:t>น้ำ</a:t>
            </a:r>
            <a:r>
              <a:rPr lang="th-TH" sz="2800" dirty="0" smtClean="0">
                <a:latin typeface="Angsana New" pitchFamily="18" charset="-34"/>
                <a:cs typeface="+mj-cs"/>
              </a:rPr>
              <a:t>ท่วม</a:t>
            </a:r>
            <a:endParaRPr lang="th-TH" sz="2800" dirty="0" smtClean="0">
              <a:latin typeface="Angsana New" pitchFamily="18" charset="-34"/>
              <a:cs typeface="+mj-cs"/>
            </a:endParaRPr>
          </a:p>
          <a:p>
            <a:pPr marL="354013" indent="-354013" algn="thaiDist">
              <a:buFont typeface="+mj-lt"/>
              <a:buAutoNum type="arabicPeriod" startAt="2"/>
              <a:tabLst>
                <a:tab pos="633413" algn="l"/>
              </a:tabLst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การกระทำของ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มนุษย์</a:t>
            </a:r>
          </a:p>
          <a:p>
            <a:pPr marL="754063" lvl="1" indent="-354013" algn="thaiDist">
              <a:buFont typeface="Arial" pitchFamily="34" charset="0"/>
              <a:buChar char="•"/>
              <a:tabLst>
                <a:tab pos="633413" algn="l"/>
              </a:tabLst>
            </a:pPr>
            <a:r>
              <a:rPr lang="th-TH" sz="2400" b="1" dirty="0" smtClean="0">
                <a:latin typeface="Angsana New" pitchFamily="18" charset="-34"/>
              </a:rPr>
              <a:t>การ</a:t>
            </a:r>
            <a:r>
              <a:rPr lang="th-TH" sz="2400" b="1" dirty="0" smtClean="0">
                <a:latin typeface="Angsana New" pitchFamily="18" charset="-34"/>
              </a:rPr>
              <a:t>ใช้</a:t>
            </a:r>
            <a:r>
              <a:rPr lang="th-TH" sz="2400" b="1" dirty="0" smtClean="0">
                <a:latin typeface="Angsana New" pitchFamily="18" charset="-34"/>
              </a:rPr>
              <a:t>สารเคมี</a:t>
            </a:r>
          </a:p>
          <a:p>
            <a:pPr marL="754063" lvl="1" indent="-354013" algn="thaiDist">
              <a:buFont typeface="Arial" pitchFamily="34" charset="0"/>
              <a:buChar char="•"/>
              <a:tabLst>
                <a:tab pos="633413" algn="l"/>
              </a:tabLst>
            </a:pPr>
            <a:r>
              <a:rPr lang="th-TH" sz="2400" b="1" dirty="0" smtClean="0">
                <a:latin typeface="Angsana New" pitchFamily="18" charset="-34"/>
              </a:rPr>
              <a:t>การทิ้งขยะมูล</a:t>
            </a:r>
            <a:r>
              <a:rPr lang="th-TH" sz="2400" b="1" dirty="0" smtClean="0">
                <a:latin typeface="Angsana New" pitchFamily="18" charset="-34"/>
              </a:rPr>
              <a:t>ฝอย</a:t>
            </a:r>
            <a:r>
              <a:rPr lang="th-TH" sz="2400" b="1" dirty="0" smtClean="0">
                <a:latin typeface="Angsana New" pitchFamily="18" charset="-34"/>
              </a:rPr>
              <a:t>และของเสียต่าง ๆ ลงใน</a:t>
            </a:r>
            <a:r>
              <a:rPr lang="th-TH" sz="2400" b="1" dirty="0" smtClean="0">
                <a:latin typeface="Angsana New" pitchFamily="18" charset="-34"/>
              </a:rPr>
              <a:t>ดิน</a:t>
            </a:r>
            <a:endParaRPr lang="th-TH" sz="2400" b="1" i="1" dirty="0" smtClean="0">
              <a:latin typeface="Angsana New" pitchFamily="18" charset="-34"/>
            </a:endParaRPr>
          </a:p>
          <a:p>
            <a:pPr marL="754063" lvl="1" indent="-354013" algn="thaiDist">
              <a:buFont typeface="Arial" pitchFamily="34" charset="0"/>
              <a:buChar char="•"/>
              <a:tabLst>
                <a:tab pos="633413" algn="l"/>
              </a:tabLst>
            </a:pPr>
            <a:r>
              <a:rPr lang="th-TH" sz="2400" b="1" dirty="0" smtClean="0">
                <a:latin typeface="Angsana New" pitchFamily="18" charset="-34"/>
              </a:rPr>
              <a:t>การเพาะปลูกเป็นเวลานาน</a:t>
            </a:r>
          </a:p>
          <a:p>
            <a:pPr marL="754063" lvl="1" indent="-354013" algn="thaiDist">
              <a:buFont typeface="Arial" pitchFamily="34" charset="0"/>
              <a:buChar char="•"/>
              <a:tabLst>
                <a:tab pos="633413" algn="l"/>
              </a:tabLst>
            </a:pPr>
            <a:r>
              <a:rPr lang="th-TH" sz="2400" b="1" dirty="0" smtClean="0">
                <a:latin typeface="Angsana New" pitchFamily="18" charset="-34"/>
              </a:rPr>
              <a:t>การถาง</a:t>
            </a:r>
            <a:r>
              <a:rPr lang="th-TH" sz="2400" b="1" dirty="0" smtClean="0">
                <a:latin typeface="Angsana New" pitchFamily="18" charset="-34"/>
              </a:rPr>
              <a:t>ป่า</a:t>
            </a:r>
          </a:p>
          <a:p>
            <a:pPr marL="754063" lvl="1" indent="-354013" algn="thaiDist">
              <a:buFont typeface="Arial" pitchFamily="34" charset="0"/>
              <a:buChar char="•"/>
              <a:tabLst>
                <a:tab pos="633413" algn="l"/>
              </a:tabLst>
            </a:pPr>
            <a:endParaRPr lang="th-TH" sz="2400" b="1" dirty="0" smtClean="0">
              <a:latin typeface="Angsana New" pitchFamily="18" charset="-34"/>
              <a:cs typeface="+mj-cs"/>
            </a:endParaRPr>
          </a:p>
          <a:p>
            <a:pPr marL="354013" indent="-354013" algn="thaiDist">
              <a:buFont typeface="+mj-lt"/>
              <a:buAutoNum type="arabicPeriod" startAt="2"/>
              <a:tabLst>
                <a:tab pos="633413" algn="l"/>
              </a:tabLst>
            </a:pP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4" name="Picture 2" descr="à¸à¸¥à¸à¸²à¸£à¸à¹à¸à¸«à¸²à¸£à¸¹à¸à¸ à¸²à¸à¸ªà¸³à¸«à¸£à¸±à¸ à¸à¸¸à¸à¸£à¸¸à¸à¸à¹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2857348" cy="19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</a:rPr>
              <a:t>ปัญหาสิ่งแวดล้อม </a:t>
            </a:r>
            <a:r>
              <a:rPr lang="en-US" sz="3600" b="1" dirty="0" smtClean="0">
                <a:latin typeface="Angsana New" panose="02020603050405020304" pitchFamily="18" charset="-34"/>
              </a:rPr>
              <a:t>(Environment pollution)</a:t>
            </a:r>
            <a:endParaRPr lang="th-TH" sz="3600" b="1" dirty="0">
              <a:latin typeface="Angsana New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79909"/>
            <a:ext cx="8229600" cy="49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สาเหตุหลักที่ทำให้เกิดปัญหาสิ่งแวดล้อม</a:t>
            </a:r>
          </a:p>
          <a:p>
            <a:pPr marL="269875" indent="-269875">
              <a:buFont typeface="+mj-lt"/>
              <a:buAutoNum type="arabicPeriod" startAt="3"/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การใช้เทคโนโลยีสมัยใหม่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: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เพื่อเพิ่มผลผลิตทางการเกษตร เช่น ปุ๋ยเคมี สารกำจัดแมลงและวัชพืช และเครื่องจักรกลที่ปล่อยไอเสีย</a:t>
            </a:r>
          </a:p>
          <a:p>
            <a:pPr marL="271463" indent="-271463">
              <a:buAutoNum type="arabicPeriod" startAt="3"/>
            </a:pP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การขาดความรับผิดชอบต่อสิ่งแวดล้อม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: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ขาดความตระหนักถึงความรับผิดชอบ ช่น ทิ้งขยะลงแหล่งน้ำ และ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การใช้สาร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กำจัดศัตรูพืชเกินความจำเป็น</a:t>
            </a:r>
            <a:endParaRPr lang="th-TH" sz="2800" dirty="0">
              <a:latin typeface="Angsana New" panose="02020603050405020304" pitchFamily="18" charset="-34"/>
              <a:cs typeface="+mj-cs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à¸à¸²à¸£à¹à¸à¹à¸¢à¸²à¸à¹à¸²à¹à¸¡à¸¥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9029"/>
            <a:ext cx="449386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64" y="3699029"/>
            <a:ext cx="3672408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7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700808"/>
            <a:ext cx="5400600" cy="4425355"/>
          </a:xfrm>
        </p:spPr>
        <p:txBody>
          <a:bodyPr/>
          <a:lstStyle/>
          <a:p>
            <a:r>
              <a:rPr lang="th-TH" dirty="0" smtClean="0">
                <a:cs typeface="+mj-cs"/>
              </a:rPr>
              <a:t>มลพิษทางน้ำ </a:t>
            </a:r>
          </a:p>
          <a:p>
            <a:r>
              <a:rPr lang="th-TH" dirty="0" smtClean="0">
                <a:cs typeface="+mj-cs"/>
              </a:rPr>
              <a:t>มลพิษทางเสียง</a:t>
            </a:r>
          </a:p>
          <a:p>
            <a:r>
              <a:rPr lang="th-TH" dirty="0" smtClean="0">
                <a:cs typeface="+mj-cs"/>
              </a:rPr>
              <a:t>มลพิษทางอากาศ</a:t>
            </a:r>
          </a:p>
          <a:p>
            <a:r>
              <a:rPr lang="th-TH" dirty="0" smtClean="0">
                <a:cs typeface="+mj-cs"/>
              </a:rPr>
              <a:t>มลพิษทางดิน</a:t>
            </a:r>
          </a:p>
          <a:p>
            <a:r>
              <a:rPr lang="th-TH" dirty="0">
                <a:cs typeface="+mj-cs"/>
              </a:rPr>
              <a:t>การบุกรุกพื้นที่ป่าไม้</a:t>
            </a:r>
          </a:p>
          <a:p>
            <a:endParaRPr lang="th-TH" b="1" dirty="0" smtClean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</a:rPr>
              <a:t>ปัญหาสิ่งแวดล้อมและการใช้ทรัพยากร</a:t>
            </a:r>
            <a:r>
              <a:rPr lang="en-US" sz="3600" b="1" dirty="0" smtClean="0">
                <a:latin typeface="Angsana New" panose="02020603050405020304" pitchFamily="18" charset="-34"/>
              </a:rPr>
              <a:t/>
            </a:r>
            <a:br>
              <a:rPr lang="en-US" sz="3600" b="1" dirty="0" smtClean="0">
                <a:latin typeface="Angsana New" panose="02020603050405020304" pitchFamily="18" charset="-34"/>
              </a:rPr>
            </a:br>
            <a:r>
              <a:rPr lang="en-US" sz="3600" b="1" dirty="0" smtClean="0">
                <a:latin typeface="Angsana New" panose="02020603050405020304" pitchFamily="18" charset="-34"/>
              </a:rPr>
              <a:t>(</a:t>
            </a:r>
            <a:r>
              <a:rPr lang="en-US" sz="3600" b="1" dirty="0">
                <a:latin typeface="Angsana New" panose="02020603050405020304" pitchFamily="18" charset="-34"/>
              </a:rPr>
              <a:t>Environment pollution) </a:t>
            </a:r>
            <a:endParaRPr lang="th-TH" sz="3600" b="1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Angsana New" pitchFamily="18" charset="-34"/>
              </a:rPr>
              <a:t>มลพิษทาง</a:t>
            </a:r>
            <a:r>
              <a:rPr lang="th-TH" sz="3600" b="1" dirty="0" smtClean="0">
                <a:latin typeface="Angsana New" pitchFamily="18" charset="-34"/>
              </a:rPr>
              <a:t>น้ำ </a:t>
            </a:r>
            <a:r>
              <a:rPr lang="en-US" sz="3600" b="1" dirty="0" smtClean="0">
                <a:latin typeface="Angsana New" pitchFamily="18" charset="-34"/>
              </a:rPr>
              <a:t>(Water </a:t>
            </a:r>
            <a:r>
              <a:rPr lang="en-US" sz="3600" b="1" dirty="0">
                <a:latin typeface="Angsana New" pitchFamily="18" charset="-34"/>
              </a:rPr>
              <a:t>pollution) 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444500" algn="l"/>
              </a:tabLst>
            </a:pPr>
            <a:endParaRPr lang="th-TH" sz="2800" b="1" dirty="0" smtClean="0">
              <a:latin typeface="Angsana New" pitchFamily="18" charset="-34"/>
              <a:cs typeface="+mj-cs"/>
            </a:endParaRPr>
          </a:p>
          <a:p>
            <a:pPr marL="0" indent="0" algn="just">
              <a:buNone/>
              <a:tabLst>
                <a:tab pos="444500" algn="l"/>
              </a:tabLst>
            </a:pPr>
            <a:endParaRPr lang="th-TH" sz="2800" b="1" dirty="0">
              <a:latin typeface="Angsana New" pitchFamily="18" charset="-34"/>
              <a:cs typeface="+mj-cs"/>
            </a:endParaRPr>
          </a:p>
          <a:p>
            <a:pPr marL="0" indent="0" algn="just">
              <a:buNone/>
              <a:tabLst>
                <a:tab pos="444500" algn="l"/>
              </a:tabLst>
            </a:pPr>
            <a:endParaRPr lang="th-TH" sz="2800" b="1" dirty="0" smtClean="0">
              <a:latin typeface="Angsana New" pitchFamily="18" charset="-34"/>
              <a:cs typeface="+mj-cs"/>
            </a:endParaRPr>
          </a:p>
          <a:p>
            <a:pPr marL="0" indent="0" algn="just">
              <a:buNone/>
              <a:tabLst>
                <a:tab pos="444500" algn="l"/>
              </a:tabLst>
            </a:pPr>
            <a:endParaRPr lang="th-TH" sz="2800" b="1" dirty="0" smtClean="0">
              <a:latin typeface="Angsana New" pitchFamily="18" charset="-34"/>
              <a:cs typeface="+mj-cs"/>
            </a:endParaRPr>
          </a:p>
          <a:p>
            <a:pPr marL="0" indent="0" algn="just">
              <a:buNone/>
              <a:tabLst>
                <a:tab pos="444500" algn="l"/>
              </a:tabLst>
            </a:pPr>
            <a:endParaRPr lang="th-TH" sz="2800" b="1" dirty="0">
              <a:latin typeface="Angsana New" pitchFamily="18" charset="-34"/>
              <a:cs typeface="+mj-cs"/>
            </a:endParaRPr>
          </a:p>
          <a:p>
            <a:pPr marL="0" indent="0" algn="just">
              <a:buNone/>
              <a:tabLst>
                <a:tab pos="444500" algn="l"/>
              </a:tabLst>
            </a:pPr>
            <a:r>
              <a:rPr lang="th-TH" sz="2800" b="1" dirty="0" smtClean="0">
                <a:latin typeface="Angsana New" pitchFamily="18" charset="-34"/>
                <a:cs typeface="+mj-cs"/>
              </a:rPr>
              <a:t>	มลพิษ</a:t>
            </a:r>
            <a:r>
              <a:rPr lang="th-TH" sz="2800" b="1" dirty="0">
                <a:latin typeface="Angsana New" pitchFamily="18" charset="-34"/>
                <a:cs typeface="+mj-cs"/>
              </a:rPr>
              <a:t>ทางน้ำ </a:t>
            </a:r>
            <a:r>
              <a:rPr lang="en-US" sz="2800" b="1" dirty="0" smtClean="0">
                <a:latin typeface="Angsana New" pitchFamily="18" charset="-34"/>
                <a:cs typeface="+mj-cs"/>
              </a:rPr>
              <a:t>(water pollution)</a:t>
            </a:r>
            <a:r>
              <a:rPr lang="th-TH" sz="2800" b="1" dirty="0" smtClean="0">
                <a:latin typeface="Angsana New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หมายถึง </a:t>
            </a:r>
            <a:r>
              <a:rPr lang="th-TH" sz="2800" dirty="0">
                <a:latin typeface="Angsana New" pitchFamily="18" charset="-34"/>
                <a:cs typeface="+mj-cs"/>
              </a:rPr>
              <a:t>สภาวะของน้ำที่มีสิ่งเจือปน เช่น สารพิษ โลหะหนักต่างๆ รวมถึงสารอินทรีย์ ปนเปื้อนอยู่ในปริมาณที่สูงมากพอที่จะทำให้เกิดความเสียหายต่อคุณภาพของน้ำ ระบบนิเวศ และทำให้เกิดอันตรายต่อมนุษย์ สัตว์และ</a:t>
            </a:r>
            <a:r>
              <a:rPr lang="th-TH" sz="2800" dirty="0" smtClean="0">
                <a:latin typeface="Angsana New" pitchFamily="18" charset="-34"/>
                <a:cs typeface="+mj-cs"/>
              </a:rPr>
              <a:t>พืช</a:t>
            </a:r>
            <a:endParaRPr lang="th-TH" sz="2800" dirty="0">
              <a:latin typeface="Angsana New" pitchFamily="18" charset="-34"/>
              <a:cs typeface="+mj-cs"/>
            </a:endParaRPr>
          </a:p>
        </p:txBody>
      </p:sp>
      <p:pic>
        <p:nvPicPr>
          <p:cNvPr id="717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3337112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4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h-TH" sz="3600" b="1" dirty="0"/>
              <a:t>การตรวจวัดคุณภาพ</a:t>
            </a:r>
            <a:r>
              <a:rPr lang="th-TH" sz="3600" b="1" dirty="0" smtClean="0"/>
              <a:t>น้ำ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DO (Dissolved Oxygen) 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คือ ปริมาณ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O</a:t>
            </a:r>
            <a:r>
              <a:rPr lang="en-US" sz="2800" baseline="-25000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2800" baseline="-250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ที่ละลายอยู่ในน้ำ บ่งชี้ความเหมาะสมในการดำรงชีวิตของสิ่งมีชีวิตในแหล่งน้ำ</a:t>
            </a:r>
          </a:p>
          <a:p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BOD</a:t>
            </a:r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 (</a:t>
            </a:r>
            <a:r>
              <a:rPr lang="en-US" sz="2800" b="1" dirty="0">
                <a:latin typeface="Angsana New" panose="02020603050405020304" pitchFamily="18" charset="-34"/>
                <a:cs typeface="+mj-cs"/>
              </a:rPr>
              <a:t>Biochemical Oxygen </a:t>
            </a:r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Demand)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เป็น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ปริมาณ 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+mj-cs"/>
              </a:rPr>
              <a:t>O</a:t>
            </a:r>
            <a:r>
              <a:rPr lang="en-US" sz="2800" baseline="-25000" dirty="0" smtClean="0">
                <a:latin typeface="Angsana New" panose="02020603050405020304" pitchFamily="18" charset="-34"/>
                <a:cs typeface="+mj-cs"/>
              </a:rPr>
              <a:t>2</a:t>
            </a:r>
            <a:r>
              <a:rPr lang="th-TH" sz="2800" baseline="-25000" dirty="0" smtClean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ที่จุลินทรีย์ต้องการ</a:t>
            </a:r>
            <a:r>
              <a:rPr lang="th-TH" sz="2800" dirty="0">
                <a:latin typeface="Angsana New" panose="02020603050405020304" pitchFamily="18" charset="-34"/>
                <a:cs typeface="+mj-cs"/>
              </a:rPr>
              <a:t>ใช้ในการย่อยสลายสารอินทรีย์ในน้ำ น้ำที่มีคุณภาพดี ควรมีค่าบีโอดี ไม่เกิน 6 มิลลิกรัมต่อลิตร ถ้าค่าบีโอดีสูงมากแสดงว่าน้ำนั้นเน่ามาก แหล่งน้ำที่มีค่าบีโอดีสูงกว่า 100 มิลลิกรัมต่อลิตรจะจัดเป็นน้ำเน่าหรือน้ำเสีย </a:t>
            </a:r>
            <a:endParaRPr lang="th-TH" sz="2800" dirty="0" smtClean="0">
              <a:latin typeface="Angsana New" panose="02020603050405020304" pitchFamily="18" charset="-34"/>
              <a:cs typeface="+mj-cs"/>
            </a:endParaRPr>
          </a:p>
          <a:p>
            <a:r>
              <a:rPr lang="th-TH" sz="2800" b="1" dirty="0" smtClean="0">
                <a:latin typeface="Angsana New" panose="02020603050405020304" pitchFamily="18" charset="-34"/>
                <a:cs typeface="+mj-cs"/>
              </a:rPr>
              <a:t>แบคทีเรียกลุ่มโคลิฟอร์มทั้งหมด (</a:t>
            </a:r>
            <a:r>
              <a:rPr lang="en-US" sz="2800" b="1" dirty="0" smtClean="0">
                <a:latin typeface="Angsana New" panose="02020603050405020304" pitchFamily="18" charset="-34"/>
                <a:cs typeface="+mj-cs"/>
              </a:rPr>
              <a:t>Total Coliform Bacteria: TCB) 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</a:t>
            </a:r>
            <a:r>
              <a:rPr lang="th-TH" sz="2800" dirty="0" smtClean="0">
                <a:cs typeface="+mj-cs"/>
              </a:rPr>
              <a:t>ลุ่ม</a:t>
            </a:r>
            <a:r>
              <a:rPr lang="th-TH" sz="2800" dirty="0">
                <a:cs typeface="+mj-cs"/>
              </a:rPr>
              <a:t>แบคทีเรียชนิด</a:t>
            </a:r>
            <a:r>
              <a:rPr lang="th-TH" sz="2800" dirty="0" smtClean="0">
                <a:cs typeface="+mj-cs"/>
              </a:rPr>
              <a:t>หนึ่งที่ใหญ่</a:t>
            </a:r>
            <a:r>
              <a:rPr lang="th-TH" sz="2800" dirty="0">
                <a:cs typeface="+mj-cs"/>
              </a:rPr>
              <a:t>อาศัยอยู่ในลำไส้มนุษย์หรือสัตว์ </a:t>
            </a:r>
            <a:r>
              <a:rPr lang="th-TH" sz="2800" dirty="0" smtClean="0">
                <a:cs typeface="+mj-cs"/>
              </a:rPr>
              <a:t>การ</a:t>
            </a:r>
            <a:r>
              <a:rPr lang="th-TH" sz="2800" dirty="0">
                <a:cs typeface="+mj-cs"/>
              </a:rPr>
              <a:t>ตรวจแบคทีเรียชนิดนี้ในแหล่งน้ำจะแสดงถึงความเสี่ยงต่อการปนเปื้อนหรือแพร่กระจายของเชื้อโรคในระบบทางเดิน</a:t>
            </a:r>
            <a:r>
              <a:rPr lang="th-TH" sz="2800" dirty="0" smtClean="0">
                <a:cs typeface="+mj-cs"/>
              </a:rPr>
              <a:t>อาหาร</a:t>
            </a:r>
            <a:endParaRPr lang="en-US" sz="2800" dirty="0"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มาตรฐานคุณภาพน้ำ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257634"/>
              </p:ext>
            </p:extLst>
          </p:nvPr>
        </p:nvGraphicFramePr>
        <p:xfrm>
          <a:off x="251519" y="1124744"/>
          <a:ext cx="86409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50"/>
                <a:gridCol w="1969235"/>
                <a:gridCol w="1917859"/>
                <a:gridCol w="1991622"/>
                <a:gridCol w="1844096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มาตรฐานของน้ำที่มีคุณภาพดี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น้ำเน่าเสีย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มาตรฐานคุณภาพน้ำทิ้งโรงงานอุตสาหกรรม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มาตรฐานคุณภาพแหล่งน้ำตามธรรมชาติ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ngsana New" panose="02020603050405020304" pitchFamily="18" charset="-34"/>
                          <a:cs typeface="+mj-cs"/>
                        </a:rPr>
                        <a:t>DO</a:t>
                      </a:r>
                      <a:endParaRPr lang="en-US" sz="2800" b="1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 5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8 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mg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/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l</a:t>
                      </a:r>
                      <a:r>
                        <a:rPr lang="en-US" sz="2800" baseline="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endParaRPr lang="th-TH" sz="2800" baseline="0" dirty="0" smtClean="0">
                        <a:latin typeface="Angsana New" panose="02020603050405020304" pitchFamily="18" charset="-34"/>
                        <a:cs typeface="+mj-cs"/>
                      </a:endParaRPr>
                    </a:p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หรือ 5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8 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ppm 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ต่ำกว่า 3 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ppm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2 - 6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mg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 </a:t>
                      </a:r>
                      <a:endParaRPr lang="th-TH" sz="2800" kern="1200" baseline="0" dirty="0" smtClean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ngsana New" panose="02020603050405020304" pitchFamily="18" charset="-34"/>
                          <a:cs typeface="+mj-cs"/>
                        </a:rPr>
                        <a:t>BOD</a:t>
                      </a:r>
                      <a:endParaRPr lang="en-US" sz="2800" b="1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สูงกว่า 100 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mg/l 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ไม่เกิน 20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-60</a:t>
                      </a:r>
                      <a:r>
                        <a:rPr lang="th-TH" sz="2800" dirty="0" smtClean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mg/l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j-cs"/>
                        </a:rPr>
                        <a:t>แล้วแต่ประเภทอุตสาหกรรม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1.5</a:t>
                      </a:r>
                      <a:r>
                        <a:rPr lang="en-US" sz="2800" baseline="0" dirty="0" smtClean="0">
                          <a:latin typeface="Angsana New" panose="02020603050405020304" pitchFamily="18" charset="-34"/>
                          <a:cs typeface="+mj-cs"/>
                        </a:rPr>
                        <a:t> – 4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mg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 </a:t>
                      </a:r>
                      <a:endParaRPr lang="th-TH" sz="2800" kern="1200" baseline="0" dirty="0" smtClean="0">
                        <a:solidFill>
                          <a:schemeClr val="dk1"/>
                        </a:solidFill>
                        <a:latin typeface="Angsana New" panose="02020603050405020304" pitchFamily="18" charset="-3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ngsana New" panose="02020603050405020304" pitchFamily="18" charset="-34"/>
                          <a:cs typeface="+mj-cs"/>
                        </a:rPr>
                        <a:t>TCB</a:t>
                      </a:r>
                      <a:endParaRPr lang="en-US" sz="2800" b="1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0</a:t>
                      </a:r>
                      <a:r>
                        <a:rPr lang="en-US" sz="2800" baseline="0" dirty="0" smtClean="0">
                          <a:latin typeface="Angsana New" panose="02020603050405020304" pitchFamily="18" charset="-34"/>
                          <a:cs typeface="+mj-cs"/>
                        </a:rPr>
                        <a:t> MPN/100 ml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-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ngsana New" panose="02020603050405020304" pitchFamily="18" charset="-34"/>
                          <a:cs typeface="+mj-cs"/>
                        </a:rPr>
                        <a:t>5,000</a:t>
                      </a:r>
                      <a:r>
                        <a:rPr lang="en-US" sz="2800" baseline="0" dirty="0" smtClean="0">
                          <a:latin typeface="Angsana New" panose="02020603050405020304" pitchFamily="18" charset="-34"/>
                          <a:cs typeface="+mj-cs"/>
                        </a:rPr>
                        <a:t> – 20,000 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Angsana New" panose="02020603050405020304" pitchFamily="18" charset="-34"/>
                          <a:ea typeface="+mn-ea"/>
                          <a:cs typeface="+mn-cs"/>
                        </a:rPr>
                        <a:t>MPN/100 ml</a:t>
                      </a:r>
                      <a:endParaRPr lang="en-US" sz="2800" dirty="0">
                        <a:latin typeface="Angsana New" panose="02020603050405020304" pitchFamily="18" charset="-34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684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39528"/>
            <a:ext cx="8229600" cy="5341800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444500" algn="l"/>
              </a:tabLst>
            </a:pPr>
            <a:r>
              <a:rPr lang="th-TH" sz="2800" dirty="0" smtClean="0">
                <a:latin typeface="Angsana New" pitchFamily="18" charset="-34"/>
                <a:cs typeface="+mj-cs"/>
              </a:rPr>
              <a:t>สิ่งเจือปนในน้ำมี</a:t>
            </a:r>
            <a:r>
              <a:rPr lang="th-TH" sz="2800" dirty="0">
                <a:latin typeface="Angsana New" pitchFamily="18" charset="-34"/>
                <a:cs typeface="+mj-cs"/>
              </a:rPr>
              <a:t>ลักษณะที่แตกต่างกันออกไปตามแหล่งกำเนิดมลพิษ ได้แก่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+mj-cs"/>
              </a:rPr>
              <a:t>	1</a:t>
            </a:r>
            <a:r>
              <a:rPr lang="th-TH" sz="2800" dirty="0">
                <a:latin typeface="Angsana New" pitchFamily="18" charset="-34"/>
                <a:cs typeface="+mj-cs"/>
              </a:rPr>
              <a:t>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โรงงาน</a:t>
            </a:r>
            <a:r>
              <a:rPr lang="th-TH" sz="2800" dirty="0">
                <a:latin typeface="Angsana New" pitchFamily="18" charset="-34"/>
                <a:cs typeface="+mj-cs"/>
              </a:rPr>
              <a:t>อุตสาหกรรม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+mj-cs"/>
              </a:rPr>
              <a:t>	2</a:t>
            </a:r>
            <a:r>
              <a:rPr lang="th-TH" sz="2800" dirty="0">
                <a:latin typeface="Angsana New" pitchFamily="18" charset="-34"/>
                <a:cs typeface="+mj-cs"/>
              </a:rPr>
              <a:t>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อาคาร</a:t>
            </a:r>
            <a:r>
              <a:rPr lang="th-TH" sz="2800" dirty="0">
                <a:latin typeface="Angsana New" pitchFamily="18" charset="-34"/>
                <a:cs typeface="+mj-cs"/>
              </a:rPr>
              <a:t>บ้านเรือน </a:t>
            </a:r>
            <a:r>
              <a:rPr lang="th-TH" sz="2800" dirty="0" smtClean="0">
                <a:latin typeface="Angsana New" pitchFamily="18" charset="-34"/>
                <a:cs typeface="+mj-cs"/>
              </a:rPr>
              <a:t>และชุมชน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+mj-cs"/>
              </a:rPr>
              <a:t>	</a:t>
            </a:r>
            <a:r>
              <a:rPr lang="th-TH" sz="2800" dirty="0" smtClean="0">
                <a:latin typeface="Angsana New" pitchFamily="18" charset="-34"/>
                <a:cs typeface="+mj-cs"/>
              </a:rPr>
              <a:t>3. การเกษตร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+mj-cs"/>
              </a:rPr>
              <a:t>	</a:t>
            </a:r>
            <a:r>
              <a:rPr lang="en-US" sz="2800" dirty="0" smtClean="0">
                <a:latin typeface="Angsana New" pitchFamily="18" charset="-34"/>
                <a:cs typeface="+mj-cs"/>
              </a:rPr>
              <a:t>4. </a:t>
            </a:r>
            <a:r>
              <a:rPr lang="th-TH" sz="2800" dirty="0">
                <a:solidFill>
                  <a:prstClr val="black"/>
                </a:solidFill>
                <a:latin typeface="Angsana New" pitchFamily="18" charset="-34"/>
                <a:cs typeface="+mj-cs"/>
              </a:rPr>
              <a:t>น้ำเสียจากที่กำจัดขยะมูลฝอย 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+mj-cs"/>
              </a:rPr>
              <a:t>	5.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น้ำ</a:t>
            </a:r>
            <a:r>
              <a:rPr lang="th-TH" sz="2800" dirty="0">
                <a:latin typeface="Angsana New" pitchFamily="18" charset="-34"/>
                <a:cs typeface="+mj-cs"/>
              </a:rPr>
              <a:t>เสียใน</a:t>
            </a:r>
            <a:r>
              <a:rPr lang="th-TH" sz="2800" dirty="0" smtClean="0">
                <a:latin typeface="Angsana New" pitchFamily="18" charset="-34"/>
                <a:cs typeface="+mj-cs"/>
              </a:rPr>
              <a:t>ธรรมชาติ</a:t>
            </a: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+mj-cs"/>
              </a:rPr>
              <a:t>	6. </a:t>
            </a:r>
            <a:r>
              <a:rPr lang="th-TH" sz="2800" dirty="0" smtClean="0">
                <a:latin typeface="Angsana New" pitchFamily="18" charset="-34"/>
                <a:cs typeface="+mj-cs"/>
              </a:rPr>
              <a:t>จาก</a:t>
            </a:r>
            <a:r>
              <a:rPr lang="th-TH" sz="2800" dirty="0">
                <a:latin typeface="Angsana New" pitchFamily="18" charset="-34"/>
                <a:cs typeface="+mj-cs"/>
              </a:rPr>
              <a:t>แหล่งอื่น ๆ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134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1408</Words>
  <Application>Microsoft Office PowerPoint</Application>
  <PresentationFormat>On-screen Show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ชุดรูปแบบของ Office</vt:lpstr>
      <vt:lpstr>Slide 1</vt:lpstr>
      <vt:lpstr>ปัญหาและผลกระทบที่มีต่อทรัพยากรธรรมชาติ  และสิ่งแวดล้อม </vt:lpstr>
      <vt:lpstr>ปัญหาสิ่งแวดล้อม (Environment pollution)</vt:lpstr>
      <vt:lpstr>ปัญหาสิ่งแวดล้อม (Environment pollution)</vt:lpstr>
      <vt:lpstr>ปัญหาสิ่งแวดล้อมและการใช้ทรัพยากร (Environment pollution) </vt:lpstr>
      <vt:lpstr>มลพิษทางน้ำ (Water pollution) </vt:lpstr>
      <vt:lpstr>การตรวจวัดคุณภาพน้ำ</vt:lpstr>
      <vt:lpstr>มาตรฐานคุณภาพน้ำ</vt:lpstr>
      <vt:lpstr>Slide 9</vt:lpstr>
      <vt:lpstr>มลพิษทางน้ำ (Water pollution) </vt:lpstr>
      <vt:lpstr>Slide 11</vt:lpstr>
      <vt:lpstr>Slide 12</vt:lpstr>
      <vt:lpstr>Slide 13</vt:lpstr>
      <vt:lpstr>มลพิษทางเสียง (Noise pollution) </vt:lpstr>
      <vt:lpstr>สาเหตุของมลพิษทางเสียง</vt:lpstr>
      <vt:lpstr>Slide 16</vt:lpstr>
      <vt:lpstr>Slide 17</vt:lpstr>
      <vt:lpstr>ผลกระทบของมลพิษทางเสียง</vt:lpstr>
      <vt:lpstr>องค์ประกอบของอากาศ (Atmosphere)</vt:lpstr>
      <vt:lpstr>มลพิษทางอากาศ (Air pollution)</vt:lpstr>
      <vt:lpstr>แหล่งกำเนิดสารมลพิษทางอากาศ</vt:lpstr>
      <vt:lpstr>Carbon monoxide</vt:lpstr>
      <vt:lpstr>Oxides of Nitrogen</vt:lpstr>
      <vt:lpstr>Sulfurdioxide</vt:lpstr>
      <vt:lpstr>ฝุ่นละออง</vt:lpstr>
      <vt:lpstr>Slide 26</vt:lpstr>
      <vt:lpstr>Slide 27</vt:lpstr>
      <vt:lpstr>Chlorofluoro carbons</vt:lpstr>
      <vt:lpstr>บทบาทของก๊าซโอโซน</vt:lpstr>
      <vt:lpstr>มลพิษทางดิน (Soil Pollution) </vt:lpstr>
      <vt:lpstr>มลพิษทางดิน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asus</cp:lastModifiedBy>
  <cp:revision>236</cp:revision>
  <dcterms:created xsi:type="dcterms:W3CDTF">2018-09-25T20:25:41Z</dcterms:created>
  <dcterms:modified xsi:type="dcterms:W3CDTF">2019-10-27T07:51:51Z</dcterms:modified>
</cp:coreProperties>
</file>