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27-Jul-20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12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6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02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27-Jul-20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13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8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63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2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6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27-Jul-20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2.bp.blogspot.com/-q25eH6X1Xs4/WxP_QR4PApI/AAAAAAAABpI/2M8UetJh-QwQ1jN4rZaxvQLGBa9cXO_LACLcBGAs/s640/The%2BHormone%2BSystem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www.bknowledge.org/bknow/userfiles/content/health/pineal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btf-thyroid.org/GetImage.aspx?IDMF=9dfb287d-73ff-4d18-897e-66f789144938&amp;w=353&amp;h=244&amp;src=m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CF9563FB-2CE0-45DE-91D2-5B02D940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6889" b="6214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65AB-476B-4EB3-8FCF-F2A80FD07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087" y="2512046"/>
            <a:ext cx="6253039" cy="1040067"/>
          </a:xfrm>
        </p:spPr>
        <p:txBody>
          <a:bodyPr anchor="b">
            <a:noAutofit/>
          </a:bodyPr>
          <a:lstStyle/>
          <a:p>
            <a:pPr algn="l"/>
            <a:r>
              <a:rPr lang="th-TH" sz="6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ฮอร์โมนจากต่อมไร้ท่อ</a:t>
            </a:r>
            <a:endParaRPr lang="en-US" sz="6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2852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6E3C3FD-1166-4AA7-8231-A317AEB6C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96" y="539488"/>
            <a:ext cx="8892208" cy="60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047BC8-3AD7-449F-9A54-C8228CA0E18D}"/>
              </a:ext>
            </a:extLst>
          </p:cNvPr>
          <p:cNvSpPr txBox="1"/>
          <p:nvPr/>
        </p:nvSpPr>
        <p:spPr>
          <a:xfrm>
            <a:off x="869054" y="426859"/>
            <a:ext cx="489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ภาวะผิดปกติที่เกิดขึ้นกับ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Thyroid gland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DF49C-1167-4735-9B6F-963CF09C4CA3}"/>
              </a:ext>
            </a:extLst>
          </p:cNvPr>
          <p:cNvSpPr txBox="1"/>
          <p:nvPr/>
        </p:nvSpPr>
        <p:spPr>
          <a:xfrm>
            <a:off x="630515" y="1044865"/>
            <a:ext cx="6043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  <a:sym typeface="Wingdings 2"/>
              </a:rPr>
              <a:t> </a:t>
            </a:r>
            <a:r>
              <a:rPr lang="en-US" sz="2800" b="1" dirty="0" err="1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Hypothyroidsm</a:t>
            </a:r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ภาวะที่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thyroid hormone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ผลิตออกมาไม่เพียงพอต่อความต้องการของร่างกาย เนื่องจากร่างกายได้รับไอโอดีนในปริมาณที่น้อยเกินไป </a:t>
            </a: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อัตราเมทาบอลิซึมลดต่ำลง การหายใจช้าลง ระบบการไหลเวียนเลือด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และระบบย่อยอาหารทำงานผิดปกติ </a:t>
            </a:r>
          </a:p>
          <a:p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	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6146" name="Picture 2" descr="Hypothyroidism / Hyperthyroidism | Hyperthyroidism ...">
            <a:extLst>
              <a:ext uri="{FF2B5EF4-FFF2-40B4-BE49-F238E27FC236}">
                <a16:creationId xmlns:a16="http://schemas.microsoft.com/office/drawing/2014/main" id="{E0113A26-73CF-4D17-9640-CCD5707E5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673643" y="294285"/>
            <a:ext cx="3319261" cy="322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1E06A-0B39-48E4-90C6-169439D738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00"/>
          <a:stretch/>
        </p:blipFill>
        <p:spPr>
          <a:xfrm>
            <a:off x="1311965" y="3281577"/>
            <a:ext cx="3307178" cy="32148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9094DF-40AD-4A74-9840-FE92389630CD}"/>
              </a:ext>
            </a:extLst>
          </p:cNvPr>
          <p:cNvSpPr txBox="1"/>
          <p:nvPr/>
        </p:nvSpPr>
        <p:spPr>
          <a:xfrm>
            <a:off x="5194853" y="3818751"/>
            <a:ext cx="627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Hyperthyroidism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ภาวะที่ผลิต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thyroid hormone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มากเกินไป เนื่องจากความผิดปกติของระบบภูมิคุ้มกันในร่างกาย ไปกระตุ้นให้ต่อมไทรอยด์ทำงานมากเกินไป </a:t>
            </a: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กระบวนการเมทาบอลิซ</a:t>
            </a:r>
            <a:r>
              <a:rPr lang="th-TH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ึม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สูงมาก อัตราการหายใจและการไหลเวียนเลือดสูงกว่าที่จำเป็น </a:t>
            </a:r>
          </a:p>
          <a:p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623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E2BF67-3FC3-4676-B6D4-2BFA9F8D2D21}"/>
              </a:ext>
            </a:extLst>
          </p:cNvPr>
          <p:cNvSpPr txBox="1"/>
          <p:nvPr/>
        </p:nvSpPr>
        <p:spPr>
          <a:xfrm>
            <a:off x="795131" y="736568"/>
            <a:ext cx="542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ingdings 2" panose="05020102010507070707" pitchFamily="18" charset="2"/>
              </a:rPr>
              <a:t></a:t>
            </a:r>
            <a:r>
              <a:rPr lang="th-TH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ต่อมพาราไทรอยด์ (</a:t>
            </a:r>
            <a:r>
              <a:rPr lang="en-US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Parathyroid gland)</a:t>
            </a:r>
            <a:endParaRPr lang="en-US" sz="3200" dirty="0">
              <a:solidFill>
                <a:srgbClr val="00B05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436E5-94F4-4117-B6AA-4E518286C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131" y="2213570"/>
            <a:ext cx="4436344" cy="3100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E6DF1-92D0-4BBB-AB5C-E273BCE413CB}"/>
              </a:ext>
            </a:extLst>
          </p:cNvPr>
          <p:cNvSpPr txBox="1"/>
          <p:nvPr/>
        </p:nvSpPr>
        <p:spPr>
          <a:xfrm>
            <a:off x="5420140" y="1778459"/>
            <a:ext cx="57646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-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สร้าง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Parathyroid hormone: PTH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หรือ 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Para hormone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-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ช่วยควบคุมสมดุลของ</a:t>
            </a:r>
            <a:r>
              <a:rPr lang="th-TH" sz="2800" dirty="0" err="1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เเคลเซียม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ในเลือดให้คงที่ </a:t>
            </a:r>
          </a:p>
          <a:p>
            <a:r>
              <a:rPr lang="en-US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-</a:t>
            </a:r>
            <a:r>
              <a:rPr lang="th-TH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สร้าง</a:t>
            </a:r>
            <a:r>
              <a:rPr lang="th-TH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Parathyroid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hormone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น้อย ทำให้การดูดแคลเซียมกลับที่ท่อของหน่วยไต</a:t>
            </a:r>
            <a:r>
              <a:rPr lang="th-TH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ลดลง       กล้ามเนื้อเกร็ง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และชักกระตุก ปอดไม่ทำงาน</a:t>
            </a:r>
          </a:p>
          <a:p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-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สร้าง</a:t>
            </a:r>
            <a:r>
              <a:rPr lang="th-TH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Parathyroid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hormone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มากเกินไป 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     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กระตุ้นให้สลายแคลเซียมและฟอสฟอรัสออกจากกระดูกและฟัน ทำให้เลือดมีแคลเซียมสูงกว่าปกติ</a:t>
            </a:r>
            <a:r>
              <a:rPr lang="en-US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เกิดอาการกระดูกบาง ฟันหักและผุง่าย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	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715006-FCBE-42C4-96EA-479037D9C58A}"/>
              </a:ext>
            </a:extLst>
          </p:cNvPr>
          <p:cNvCxnSpPr/>
          <p:nvPr/>
        </p:nvCxnSpPr>
        <p:spPr>
          <a:xfrm>
            <a:off x="9269894" y="3286541"/>
            <a:ext cx="357809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4DEA9A-0D93-43FB-9ACD-AA0816CFF901}"/>
              </a:ext>
            </a:extLst>
          </p:cNvPr>
          <p:cNvCxnSpPr/>
          <p:nvPr/>
        </p:nvCxnSpPr>
        <p:spPr>
          <a:xfrm>
            <a:off x="9627703" y="4161184"/>
            <a:ext cx="357809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63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49BD81-57BA-4BB4-8783-45349D004A10}"/>
              </a:ext>
            </a:extLst>
          </p:cNvPr>
          <p:cNvSpPr txBox="1"/>
          <p:nvPr/>
        </p:nvSpPr>
        <p:spPr>
          <a:xfrm>
            <a:off x="795131" y="736568"/>
            <a:ext cx="542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ingdings 2" panose="05020102010507070707" pitchFamily="18" charset="2"/>
              </a:rPr>
              <a:t></a:t>
            </a:r>
            <a:r>
              <a:rPr lang="th-TH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ต่อมหมวกไต (</a:t>
            </a:r>
            <a:r>
              <a:rPr lang="en-US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Adrenal gland)</a:t>
            </a:r>
            <a:endParaRPr lang="en-US" sz="3200" dirty="0">
              <a:solidFill>
                <a:srgbClr val="00B05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1B865-E8B0-4B9F-89B5-E71291C2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98" y="1431235"/>
            <a:ext cx="4742680" cy="5018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BB047D-8461-41BF-96B2-AE3A08DA8662}"/>
              </a:ext>
            </a:extLst>
          </p:cNvPr>
          <p:cNvSpPr txBox="1"/>
          <p:nvPr/>
        </p:nvSpPr>
        <p:spPr>
          <a:xfrm>
            <a:off x="6215270" y="1028955"/>
            <a:ext cx="518159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Adrenal cortex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แบ่งได้เป็น 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3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ชั้น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คือ</a:t>
            </a:r>
            <a:endParaRPr lang="en-US" sz="2800" dirty="0"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  <a:sym typeface="Wingdings 2"/>
              </a:rPr>
              <a:t>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  <a:sym typeface="Wingdings 2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Zona glomerulosa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สร้างฮอร์โมนกลุ่ม 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mineralocorticoids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เช่น </a:t>
            </a:r>
            <a:r>
              <a:rPr lang="en-US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aldosterone</a:t>
            </a:r>
            <a:r>
              <a:rPr lang="th-TH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ซึ่งออกฤทธิ์ควบคุมสมดุลของเกลือแร่และน้ำในร่างกาย </a:t>
            </a:r>
          </a:p>
          <a:p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	</a:t>
            </a:r>
            <a:r>
              <a:rPr lang="en-US" sz="2800" b="1" dirty="0">
                <a:solidFill>
                  <a:srgbClr val="0070C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Zona fasciculata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สร้างฮอร์โมนกลุ่ม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glucocorticoids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เช่น </a:t>
            </a:r>
            <a:r>
              <a:rPr lang="en-US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cortisol</a:t>
            </a:r>
            <a:r>
              <a:rPr lang="th-TH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ซึ่งออกฤทธิ์ควบคุมเมทาบอลิซ</a:t>
            </a:r>
            <a:r>
              <a:rPr lang="th-TH" sz="2800" dirty="0" err="1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ึม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ของสาร</a:t>
            </a:r>
            <a:r>
              <a:rPr lang="th-TH" sz="2800" dirty="0" err="1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ต่างๆ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ในร่างกาย 	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	</a:t>
            </a:r>
            <a:r>
              <a:rPr lang="en-US" sz="2800" b="1" dirty="0">
                <a:solidFill>
                  <a:srgbClr val="0070C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Zona reticularis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สร้างฮอร์โมนกลุ่ม 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sex hormones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ได้แก่ 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androgen</a:t>
            </a:r>
            <a:r>
              <a:rPr lang="en-US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, 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estrogen</a:t>
            </a:r>
            <a:r>
              <a:rPr lang="en-US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, 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progesterone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4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A98058-6586-466D-B455-DD2769BFEA9A}"/>
              </a:ext>
            </a:extLst>
          </p:cNvPr>
          <p:cNvSpPr txBox="1"/>
          <p:nvPr/>
        </p:nvSpPr>
        <p:spPr>
          <a:xfrm>
            <a:off x="795131" y="736568"/>
            <a:ext cx="542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ingdings 2" panose="05020102010507070707" pitchFamily="18" charset="2"/>
              </a:rPr>
              <a:t></a:t>
            </a:r>
            <a:r>
              <a:rPr lang="th-TH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ต่อมไท</a:t>
            </a:r>
            <a:r>
              <a:rPr lang="th-TH" sz="3200" b="1" dirty="0" err="1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มัส</a:t>
            </a:r>
            <a:r>
              <a:rPr lang="th-TH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(</a:t>
            </a:r>
            <a:r>
              <a:rPr lang="en-US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Thymus gland)</a:t>
            </a:r>
            <a:endParaRPr lang="en-US" sz="3200" dirty="0">
              <a:solidFill>
                <a:srgbClr val="00B05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16418-827B-48D9-8C38-888AB0440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95" y="1878495"/>
            <a:ext cx="4180952" cy="2742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AB3A6-A9A7-44B3-BCA8-76CD6550609A}"/>
              </a:ext>
            </a:extLst>
          </p:cNvPr>
          <p:cNvSpPr txBox="1"/>
          <p:nvPr/>
        </p:nvSpPr>
        <p:spPr>
          <a:xfrm>
            <a:off x="533454" y="1603513"/>
            <a:ext cx="67022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-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ในขณะที่อายุน้อย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Thymus gland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จะเจริญเติบโตดี เพราะเป็นส่วนที่สร้างเซลล์</a:t>
            </a:r>
            <a:r>
              <a:rPr lang="th-TH" sz="2800" dirty="0" err="1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นํ้า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เหลือง หรือเม็ดเลือดขาว หรือสร้างภูมิคุ้มกันโรค </a:t>
            </a:r>
            <a:endParaRPr lang="en-US" sz="2800" dirty="0"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-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ในสัตว์ที่อายุมาก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Thymus gland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จะมีขนาดเล็กลง และถูกแทนที่ด้วยไขมัน และเนื้อเยื่อเกี่ยวพัน </a:t>
            </a:r>
            <a:endParaRPr lang="en-US" sz="2800" dirty="0"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-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สร้างฮอร์โมน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Thymosin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ที่กระตุ้นการแบ่งเซลล์เม็ดเลือดขาวประเภท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lymphocyte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หรือ 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T cell 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ที่ยังอ่อน</a:t>
            </a:r>
            <a:r>
              <a:rPr lang="th-TH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ให้เจริญเต็มที่แล้วส่ง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ไปอยู่บริเวณม้ามและต่อมน้ำเหลืองทั่วร่างกาย เพื่อทำหน้าที่สร้างภูมิคุ้มกันโรค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069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C19778-32A8-4A99-9B41-EB072CF15019}"/>
              </a:ext>
            </a:extLst>
          </p:cNvPr>
          <p:cNvSpPr txBox="1"/>
          <p:nvPr/>
        </p:nvSpPr>
        <p:spPr>
          <a:xfrm>
            <a:off x="795131" y="736568"/>
            <a:ext cx="542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ingdings 2" panose="05020102010507070707" pitchFamily="18" charset="2"/>
              </a:rPr>
              <a:t></a:t>
            </a:r>
            <a:r>
              <a:rPr lang="th-TH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ตับอ่อน (</a:t>
            </a:r>
            <a:r>
              <a:rPr lang="en-US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Pancreas)</a:t>
            </a:r>
            <a:endParaRPr lang="en-US" sz="3200" dirty="0">
              <a:solidFill>
                <a:srgbClr val="00B05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BF573-8E60-4F52-B096-557C3CF68F11}"/>
              </a:ext>
            </a:extLst>
          </p:cNvPr>
          <p:cNvSpPr txBox="1"/>
          <p:nvPr/>
        </p:nvSpPr>
        <p:spPr>
          <a:xfrm>
            <a:off x="6347791" y="914400"/>
            <a:ext cx="50490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Islets of Langerhans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ของเนื้อเยื่อตับอ่อนทำหน้าที่ผลิตฮอร์โมน ได้แก่</a:t>
            </a:r>
          </a:p>
          <a:p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  <a:sym typeface="Wingdings 2"/>
              </a:rPr>
              <a:t> </a:t>
            </a:r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Insulin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ทำหน้าที่ลดระดับน้ำตาลในเลือด โดยเพิ่มการนำกลูโคสเข้าสู่เซลล์กล้ามเนื้อและเซลล์ตับ กระตุ้นให้เซลล์ตับและเซลล์กล้ามเนื้อเปลี่ยนกลูโคสให้เป็นไกลโคเจน เก็บสะสมไว้ภายในเซลล์</a:t>
            </a:r>
          </a:p>
          <a:p>
            <a:r>
              <a:rPr lang="th-TH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 </a:t>
            </a:r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Glucagon</a:t>
            </a:r>
            <a:r>
              <a:rPr lang="th-TH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ทำหน้าที่กระตุ้นให้เซลล์ตับและเซลล์กล้ามเนื้อเปลี่ยนไกลโคเจนให้เป็นกลูโคสปล่อยเข้าสู่กระแสเลือด และเพิ่มการสังเคราะห์กลูโคสจากกรดอะมิโนและกรดไขมัน ทำให้เพิ่มระดับน้ำตาลในกระแสเลือด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406A6-5502-42E3-9365-2883BCCCF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19" y="1981381"/>
            <a:ext cx="5552381" cy="2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3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2FF160-4DF4-4581-876A-801BBB0A2631}"/>
              </a:ext>
            </a:extLst>
          </p:cNvPr>
          <p:cNvSpPr txBox="1"/>
          <p:nvPr/>
        </p:nvSpPr>
        <p:spPr>
          <a:xfrm>
            <a:off x="675861" y="713724"/>
            <a:ext cx="542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ingdings 2" panose="05020102010507070707" pitchFamily="18" charset="2"/>
              </a:rPr>
              <a:t></a:t>
            </a:r>
            <a:r>
              <a:rPr lang="th-TH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ต่อมเพศ (</a:t>
            </a:r>
            <a:r>
              <a:rPr lang="en-US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Gonad gland)</a:t>
            </a:r>
            <a:endParaRPr lang="en-US" sz="3200" dirty="0">
              <a:solidFill>
                <a:srgbClr val="00B05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D9BF5C-BE9E-4C34-A535-21C7C9469556}"/>
              </a:ext>
            </a:extLst>
          </p:cNvPr>
          <p:cNvSpPr txBox="1"/>
          <p:nvPr/>
        </p:nvSpPr>
        <p:spPr>
          <a:xfrm>
            <a:off x="689114" y="1298499"/>
            <a:ext cx="73001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Ovary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2800" dirty="0">
                <a:solidFill>
                  <a:srgbClr val="00000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ทำหน้าที่ผลิตฮอร์โมน</a:t>
            </a:r>
            <a:endParaRPr lang="en-US" sz="2800" dirty="0">
              <a:solidFill>
                <a:srgbClr val="00000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  <a:sym typeface="Wingdings 2"/>
              </a:rPr>
              <a:t>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  <a:sym typeface="Wingdings 2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Estrogen </a:t>
            </a:r>
            <a:r>
              <a:rPr lang="th-TH" sz="2800" dirty="0">
                <a:solidFill>
                  <a:srgbClr val="00000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ทำหน้าที่ช่วยกระตุ้นการเจริญเติบโตของเยื่อบุมดลูก ทำให้รอบระยะการเป็นสัด (</a:t>
            </a:r>
            <a:r>
              <a:rPr lang="en-US" sz="2800" dirty="0">
                <a:solidFill>
                  <a:srgbClr val="00000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estrus cycle) </a:t>
            </a:r>
            <a:r>
              <a:rPr lang="th-TH" sz="2800" dirty="0">
                <a:solidFill>
                  <a:srgbClr val="00000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เป็นปกติ และกระตุ้นการเจริญเติบโตของต่อม</a:t>
            </a:r>
            <a:r>
              <a:rPr lang="th-TH" sz="2800" dirty="0" err="1">
                <a:solidFill>
                  <a:srgbClr val="00000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นํ้า</a:t>
            </a:r>
            <a:r>
              <a:rPr lang="th-TH" sz="2800" dirty="0">
                <a:solidFill>
                  <a:srgbClr val="00000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นม</a:t>
            </a:r>
            <a:endParaRPr lang="en-US" sz="2800" dirty="0">
              <a:solidFill>
                <a:srgbClr val="00000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Progesterone</a:t>
            </a:r>
            <a:r>
              <a:rPr lang="en-US" sz="2800" dirty="0">
                <a:solidFill>
                  <a:srgbClr val="00000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2800" dirty="0">
                <a:solidFill>
                  <a:srgbClr val="00000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ทำหน้าที่กระตุ้นเยื่อบุมดลูกให้เจริญเต็มที่เพื่อเตรียมตัวสำหรับการฝังตัวของตัวอ่อน ทำให้ท่อน้ำนมและถุงน้ำนมเจริญอย</a:t>
            </a:r>
            <a:r>
              <a:rPr lang="th-TH" sz="2800" dirty="0">
                <a:solidFill>
                  <a:srgbClr val="0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่างสมบูรณ์</a:t>
            </a:r>
            <a:endParaRPr lang="en-US" sz="2800" dirty="0">
              <a:solidFill>
                <a:srgbClr val="00000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E4CF1-7599-446A-B398-E8CE232A8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247" y="1054691"/>
            <a:ext cx="3696094" cy="2045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C9F4A4-DA0E-4B9B-9504-5363F935D38E}"/>
              </a:ext>
            </a:extLst>
          </p:cNvPr>
          <p:cNvSpPr txBox="1"/>
          <p:nvPr/>
        </p:nvSpPr>
        <p:spPr>
          <a:xfrm>
            <a:off x="5761619" y="4429886"/>
            <a:ext cx="5923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Testis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ทำหน้าที่ผลิตฮอร์โมน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Testosterone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เพื่อควบคุมลักษณะต่าง ๆ ของเพศชาย เช่น มีเสียงแตกห้าว ลูกกระเดือกแหลม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17E6D5-E775-4D37-A6B5-1A5349DE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905" y="4310616"/>
            <a:ext cx="3087756" cy="20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34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578EFD-0CAA-4E4B-B04B-E8C0AA0788F7}"/>
              </a:ext>
            </a:extLst>
          </p:cNvPr>
          <p:cNvSpPr txBox="1"/>
          <p:nvPr/>
        </p:nvSpPr>
        <p:spPr>
          <a:xfrm>
            <a:off x="675860" y="713724"/>
            <a:ext cx="905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ingdings 2" panose="05020102010507070707" pitchFamily="18" charset="2"/>
              </a:rPr>
              <a:t></a:t>
            </a:r>
            <a:r>
              <a:rPr lang="th-TH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ต่อมในกระเพาะอาหารและลำไส้ (</a:t>
            </a:r>
            <a:r>
              <a:rPr lang="en-US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Gastrointestinal tract gland) </a:t>
            </a:r>
            <a:endParaRPr lang="en-US" sz="3200" dirty="0">
              <a:solidFill>
                <a:srgbClr val="00B05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CE72A-0E10-4EEA-B55F-D12B5B830AB7}"/>
              </a:ext>
            </a:extLst>
          </p:cNvPr>
          <p:cNvSpPr txBox="1"/>
          <p:nvPr/>
        </p:nvSpPr>
        <p:spPr>
          <a:xfrm>
            <a:off x="1192695" y="1619961"/>
            <a:ext cx="9806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ผลิตฮอร์โมน</a:t>
            </a:r>
          </a:p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Gastrin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กระตุ้นให้มีการหลั่ง</a:t>
            </a:r>
            <a:r>
              <a:rPr lang="th-TH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นํ้า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ย่อย เช่น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Pepsin, Rennin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และ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Gastric lipase </a:t>
            </a:r>
            <a:endParaRPr lang="th-TH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Secretin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กระตุ้นให้มีการหลั่ง</a:t>
            </a:r>
            <a:r>
              <a:rPr lang="th-TH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นํ้า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ย่อยจากตับ เช่น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Trypsin, </a:t>
            </a:r>
            <a:r>
              <a:rPr lang="en-US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Polypeptidase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, Dipeptidase </a:t>
            </a:r>
            <a:r>
              <a:rPr lang="en-US" sz="2800" b="1" dirty="0" err="1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Pancreaozymin</a:t>
            </a:r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กระตุ้นให้มีการหลั่ง</a:t>
            </a:r>
            <a:r>
              <a:rPr lang="th-TH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นํ้า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ย่อยจากตับอ่อน เช่น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Dipeptidase Amylopsin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และ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Lipase </a:t>
            </a:r>
          </a:p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Cholecystokinin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กระตุ้นให้มีการหลั่ง</a:t>
            </a:r>
            <a:r>
              <a:rPr lang="th-TH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นํ้า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ดีออกมาจากถุง</a:t>
            </a:r>
            <a:r>
              <a:rPr lang="th-TH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นํ้า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ดี เช่น </a:t>
            </a:r>
            <a:r>
              <a:rPr lang="en-US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Cholecystokinase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Enterocrinin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ทำให้มีการหลั่ง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succus entericus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จากลำไส้เล็ก เช่น </a:t>
            </a:r>
            <a:r>
              <a:rPr lang="en-US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Polypeptidase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, </a:t>
            </a: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Dipeptidase, Maltase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และ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Lactase 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Villikinin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กระตุ้นให้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villi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ทำหน้าที่ในการดูดซึมสารอาหาร</a:t>
            </a:r>
            <a:r>
              <a:rPr lang="th-TH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ต่างๆ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</a:p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Enterogastrone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ยับยั้งการหลั่งของสารคัดหลั่ง</a:t>
            </a:r>
            <a:r>
              <a:rPr lang="th-TH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ต่างๆ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และการเคลื่อนไหวของกระเพาะอาหาร	</a:t>
            </a:r>
            <a:r>
              <a:rPr lang="th-TH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3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5354-4EAC-41B9-91DD-3D97589E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70"/>
            <a:ext cx="10515600" cy="6287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ระบบต่อมไร้ท่อ</a:t>
            </a:r>
            <a:endParaRPr lang="en-US" sz="4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9C384-4636-4388-9E88-D482469DE086}"/>
              </a:ext>
            </a:extLst>
          </p:cNvPr>
          <p:cNvSpPr txBox="1"/>
          <p:nvPr/>
        </p:nvSpPr>
        <p:spPr>
          <a:xfrm>
            <a:off x="838200" y="141671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ebdings" panose="05030102010509060703" pitchFamily="18" charset="2"/>
              </a:rPr>
              <a:t></a:t>
            </a:r>
            <a:r>
              <a:rPr lang="th-TH" sz="3200" b="1" dirty="0">
                <a:solidFill>
                  <a:schemeClr val="accent1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เรื่องที่ </a:t>
            </a:r>
            <a:r>
              <a:rPr lang="en-US" sz="3200" b="1" dirty="0">
                <a:solidFill>
                  <a:schemeClr val="accent1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1 </a:t>
            </a:r>
            <a:r>
              <a:rPr lang="th-TH" sz="3200" b="1" dirty="0">
                <a:solidFill>
                  <a:schemeClr val="accent1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ระบบต่อมไร้ท่อ</a:t>
            </a:r>
            <a:r>
              <a:rPr lang="en-US" sz="3200" b="1" dirty="0">
                <a:solidFill>
                  <a:srgbClr val="FFC00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ebdings" panose="05030102010509060703" pitchFamily="18" charset="2"/>
              </a:rPr>
              <a:t></a:t>
            </a:r>
            <a:endParaRPr lang="en-US" sz="3200" dirty="0">
              <a:solidFill>
                <a:srgbClr val="FFC00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3418C-DE5B-4439-876B-A38310D87113}"/>
              </a:ext>
            </a:extLst>
          </p:cNvPr>
          <p:cNvSpPr txBox="1"/>
          <p:nvPr/>
        </p:nvSpPr>
        <p:spPr>
          <a:xfrm>
            <a:off x="1060174" y="2301971"/>
            <a:ext cx="10058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  <a:sym typeface="Wingdings 2"/>
              </a:rPr>
              <a:t> </a:t>
            </a:r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ระบบต่อมไร้ท่อ (</a:t>
            </a:r>
            <a:r>
              <a:rPr lang="en-US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Endocrine System)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หมายถึง ระบบที่ทำหน้าที่สร้างและปลดปล่อยสารประกอบอินทรีย์เคมี เรียกว่า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hormone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เข้าไปในเส้นเลือด หรือเส้น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32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นํ้า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เหลืองโดยตรง ไหลผ่านทุกส่วนของร่างกาย แต่จะมีผลเฉพาะต่ออวัยวะเป้าหมาย (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target organ)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เพราะที่เซลล์ของอวัยวะเป้าหมายจะมีส่วนความรู้สึกเฉพาะ (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receptor)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สำหรับฮอร์โมนแต่ละชนิด 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360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82B485-BA77-484C-B1BC-BFFD2A2EFB95}"/>
              </a:ext>
            </a:extLst>
          </p:cNvPr>
          <p:cNvSpPr txBox="1"/>
          <p:nvPr/>
        </p:nvSpPr>
        <p:spPr>
          <a:xfrm>
            <a:off x="1378226" y="781878"/>
            <a:ext cx="7103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ingdings 2" panose="05020102010507070707" pitchFamily="18" charset="2"/>
              </a:rPr>
              <a:t></a:t>
            </a:r>
            <a:r>
              <a:rPr lang="th-TH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ชนิดของฮอร์โมนที่สร้างจากต่อมไร้ท่อ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89917-B205-474A-A010-D2BDA70DD9CD}"/>
              </a:ext>
            </a:extLst>
          </p:cNvPr>
          <p:cNvSpPr txBox="1"/>
          <p:nvPr/>
        </p:nvSpPr>
        <p:spPr>
          <a:xfrm>
            <a:off x="1192695" y="1499174"/>
            <a:ext cx="10031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FreesiaUPC" panose="020B0604020202020204" pitchFamily="34" charset="-34"/>
                <a:cs typeface="FreesiaUPC" panose="020B0604020202020204" pitchFamily="34" charset="-34"/>
                <a:sym typeface="Wingdings 2"/>
              </a:rPr>
              <a:t>	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  <a:sym typeface="Wingdings 2"/>
              </a:rPr>
              <a:t></a:t>
            </a:r>
            <a:r>
              <a:rPr lang="en-US" sz="32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1. </a:t>
            </a:r>
            <a:r>
              <a:rPr lang="th-TH" sz="32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ฮอร์โมน</a:t>
            </a:r>
            <a:r>
              <a:rPr lang="th-TH" sz="3200" b="1" dirty="0" err="1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สเ</a:t>
            </a:r>
            <a:r>
              <a:rPr lang="th-TH" sz="32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ทอรอย</a:t>
            </a:r>
            <a:r>
              <a:rPr lang="th-TH" sz="3200" b="1" dirty="0" err="1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ด์</a:t>
            </a:r>
            <a:r>
              <a:rPr lang="th-TH" sz="32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(</a:t>
            </a:r>
            <a:r>
              <a:rPr lang="en-US" sz="32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stero</a:t>
            </a:r>
            <a:r>
              <a:rPr lang="en-US" sz="3200" b="1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i</a:t>
            </a:r>
            <a:r>
              <a:rPr lang="en-US" sz="32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d hormone)</a:t>
            </a:r>
            <a:r>
              <a:rPr lang="en-US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สร้างจากต่อมไร้ท่อที่เจริญมาจาก </a:t>
            </a:r>
            <a:r>
              <a:rPr lang="en-US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mesoderm </a:t>
            </a:r>
            <a:r>
              <a:rPr lang="th-TH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เช่น </a:t>
            </a:r>
            <a:r>
              <a:rPr lang="en-US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testosterone, estrogen, glucocorticoids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	</a:t>
            </a:r>
            <a:r>
              <a:rPr lang="en-US" sz="32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  <a:sym typeface="Wingdings 2"/>
              </a:rPr>
              <a:t></a:t>
            </a:r>
            <a:r>
              <a:rPr lang="th-TH" sz="32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2.  ฮอร์โมนที่เป็นโปรตีน (</a:t>
            </a:r>
            <a:r>
              <a:rPr lang="en-US" sz="32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protein hormone)</a:t>
            </a:r>
            <a:r>
              <a:rPr lang="en-US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เป็นฮอร์โมนที่มาจากพวกกรดอะมิโน หรือ</a:t>
            </a:r>
            <a:r>
              <a:rPr lang="en-US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polypeptide </a:t>
            </a:r>
            <a:r>
              <a:rPr lang="th-TH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หรือโปรตีนสร้างมาจากต่อมไร้ท่อที่เจริญมาจาก </a:t>
            </a:r>
            <a:r>
              <a:rPr lang="en-US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ectoderm </a:t>
            </a:r>
            <a:r>
              <a:rPr lang="th-TH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หรือ </a:t>
            </a:r>
            <a:r>
              <a:rPr lang="en-US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endoderm </a:t>
            </a:r>
            <a:r>
              <a:rPr lang="th-TH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เช่น </a:t>
            </a:r>
            <a:r>
              <a:rPr lang="en-US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adrenalin, noradrenalin, insulin, glucagon, follicle stimulating hormone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	      </a:t>
            </a:r>
            <a:r>
              <a:rPr lang="th-TH" sz="32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3</a:t>
            </a:r>
            <a:r>
              <a:rPr lang="en-US" sz="32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.</a:t>
            </a:r>
            <a:r>
              <a:rPr lang="th-TH" sz="32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ฮอร์โมนชนิดอื่น </a:t>
            </a:r>
            <a:r>
              <a:rPr lang="th-TH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ๆ เช่น </a:t>
            </a:r>
            <a:r>
              <a:rPr lang="en-US" sz="32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prostaglandins, thyroxine, calcitonin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3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D3B45D-1251-4F04-8610-EB32F42D8FF5}"/>
              </a:ext>
            </a:extLst>
          </p:cNvPr>
          <p:cNvSpPr txBox="1"/>
          <p:nvPr/>
        </p:nvSpPr>
        <p:spPr>
          <a:xfrm>
            <a:off x="838200" y="71330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ebdings" panose="05030102010509060703" pitchFamily="18" charset="2"/>
              </a:rPr>
              <a:t></a:t>
            </a:r>
            <a:r>
              <a:rPr lang="th-TH" sz="3200" b="1" dirty="0">
                <a:solidFill>
                  <a:schemeClr val="accent1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เรื่องที่ </a:t>
            </a:r>
            <a:r>
              <a:rPr lang="en-US" sz="3200" b="1" dirty="0">
                <a:solidFill>
                  <a:schemeClr val="accent1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2 </a:t>
            </a:r>
            <a:r>
              <a:rPr lang="th-TH" sz="3200" b="1" dirty="0">
                <a:solidFill>
                  <a:schemeClr val="accent1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ตำแหน่งและหน้าที่ของต่อมไร้ท่อ</a:t>
            </a:r>
            <a:r>
              <a:rPr lang="en-US" sz="3200" b="1" dirty="0">
                <a:solidFill>
                  <a:srgbClr val="FFC00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ebdings" panose="05030102010509060703" pitchFamily="18" charset="2"/>
              </a:rPr>
              <a:t></a:t>
            </a:r>
            <a:endParaRPr lang="en-US" sz="3200" dirty="0">
              <a:solidFill>
                <a:srgbClr val="FFC00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4C8225-B655-4969-9B18-7B642501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r="4086"/>
          <a:stretch>
            <a:fillRect/>
          </a:stretch>
        </p:blipFill>
        <p:spPr bwMode="auto">
          <a:xfrm>
            <a:off x="1823071" y="1434409"/>
            <a:ext cx="8545857" cy="529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69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39BA52-4173-4E1C-8349-583C6E912E33}"/>
              </a:ext>
            </a:extLst>
          </p:cNvPr>
          <p:cNvSpPr txBox="1"/>
          <p:nvPr/>
        </p:nvSpPr>
        <p:spPr>
          <a:xfrm>
            <a:off x="795131" y="736568"/>
            <a:ext cx="542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ingdings 2" panose="05020102010507070707" pitchFamily="18" charset="2"/>
              </a:rPr>
              <a:t></a:t>
            </a:r>
            <a:r>
              <a:rPr lang="th-TH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ต่อมใต้สมอง (</a:t>
            </a:r>
            <a:r>
              <a:rPr lang="en-US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Pituitary Gland)</a:t>
            </a:r>
            <a:r>
              <a:rPr lang="en-US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3198A-D655-49DF-A9E8-6F3A0C4DF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1" y="2002427"/>
            <a:ext cx="5777890" cy="3405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47440F-565B-47C6-8529-EA394C942044}"/>
              </a:ext>
            </a:extLst>
          </p:cNvPr>
          <p:cNvSpPr txBox="1"/>
          <p:nvPr/>
        </p:nvSpPr>
        <p:spPr>
          <a:xfrm>
            <a:off x="6533263" y="1028955"/>
            <a:ext cx="51684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anterior pituitary</a:t>
            </a:r>
            <a:r>
              <a:rPr lang="th-TH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ผลิตฮอร์โมน 7 ชนิด ได้แก่</a:t>
            </a:r>
          </a:p>
          <a:p>
            <a:r>
              <a:rPr lang="en-US" sz="2800" b="1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  <a:sym typeface="Wingdings 2"/>
              </a:rPr>
              <a:t> </a:t>
            </a:r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ACTH (</a:t>
            </a:r>
            <a:r>
              <a:rPr lang="en-US" sz="2800" b="1" dirty="0" err="1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Adenocorticotropic</a:t>
            </a:r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hormone) </a:t>
            </a:r>
            <a:endParaRPr lang="th-TH" sz="2800" b="1" dirty="0">
              <a:solidFill>
                <a:srgbClr val="0070C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ควบคุมกลูโคส โปรตีน การเมทาบอลิซ</a:t>
            </a:r>
            <a:r>
              <a:rPr lang="th-TH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ึม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ไขมัน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ยับยั้งการตอบสนองของระบบภูมิคุ้มกัน 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ช่วยรักษาความดันโลหิต</a:t>
            </a:r>
          </a:p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MSH (Melanocyte stimulating hormone)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endParaRPr lang="th-TH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–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กระตุ้นเซลล์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Melanocyte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ให้เกิดการสร้างเม็ดสี</a:t>
            </a:r>
          </a:p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GH (Growth hormone) </a:t>
            </a:r>
            <a:endParaRPr lang="th-TH" sz="2800" b="1" dirty="0">
              <a:solidFill>
                <a:srgbClr val="0070C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ควบคุมการเจริญเติบโต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ลดการสะสมไขมัน 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รักษาระดับน้ำตาลกลูโคส</a:t>
            </a:r>
          </a:p>
        </p:txBody>
      </p:sp>
    </p:spTree>
    <p:extLst>
      <p:ext uri="{BB962C8B-B14F-4D97-AF65-F5344CB8AC3E}">
        <p14:creationId xmlns:p14="http://schemas.microsoft.com/office/powerpoint/2010/main" val="263186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56586A-10E2-409C-873A-0A26DE5117C2}"/>
              </a:ext>
            </a:extLst>
          </p:cNvPr>
          <p:cNvSpPr txBox="1"/>
          <p:nvPr/>
        </p:nvSpPr>
        <p:spPr>
          <a:xfrm>
            <a:off x="728811" y="350345"/>
            <a:ext cx="5539467" cy="49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PRL (Prolactin hormone) </a:t>
            </a:r>
          </a:p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กระตุ้นต่อมน้ำนมให้สร้างน้ำนมในผู้หญิงที่ตั้งครรภ์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FSH (Follicle stimulating hormone)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ควบคุมการสร้างฮอร์โมนเพศหญิงและการสร้างอสุจิในเพศชาย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LH (Luteinizing hormone)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กระตุ้นให้สร้างฮอร์โมน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testosterone </a:t>
            </a: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กระตุ้นการตกไข่ 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ทำให้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corpus luteum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สร้างฮอร์โมน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progesterone </a:t>
            </a: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ทำหน้าที่ร่วมกับฮอร์โมน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estrogen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ช่วยให้รังไข่และมดลูกพร้อมรับการฝังตัวของเอ็มบริโอ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C30B9-4C98-44EC-AFF3-42BE4A4D305A}"/>
              </a:ext>
            </a:extLst>
          </p:cNvPr>
          <p:cNvSpPr txBox="1"/>
          <p:nvPr/>
        </p:nvSpPr>
        <p:spPr>
          <a:xfrm>
            <a:off x="5658678" y="5122660"/>
            <a:ext cx="5247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TSH (Thyroid stimulating hormone) </a:t>
            </a:r>
            <a:endParaRPr lang="th-TH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กระตุ้นและควบคุมการทำงานของต่อมไทรอยด์ 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กระตุ้นการสลายไขมันจากเนื้อเยื่อไขมัน 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26" name="Picture 2" descr="Hormones Of The Anterior Pituitary And Its Disorders: A Case Study ...">
            <a:extLst>
              <a:ext uri="{FF2B5EF4-FFF2-40B4-BE49-F238E27FC236}">
                <a16:creationId xmlns:a16="http://schemas.microsoft.com/office/drawing/2014/main" id="{6A4A287A-6BA3-45FE-BD6A-2B8BFBC1C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88" y="260029"/>
            <a:ext cx="4081669" cy="49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0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75C713-8A29-4E23-8FFC-4EC33AEFE6B3}"/>
              </a:ext>
            </a:extLst>
          </p:cNvPr>
          <p:cNvSpPr txBox="1"/>
          <p:nvPr/>
        </p:nvSpPr>
        <p:spPr>
          <a:xfrm>
            <a:off x="5791141" y="667850"/>
            <a:ext cx="50756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posterior pituitary</a:t>
            </a:r>
            <a:r>
              <a:rPr lang="th-TH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เป็นที่เก็บและหลั่ง ฮอร์โมน 2 ชนิด ซึ่งสร้างจากเซลล์ประสาทส่วน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hypothalamus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คือ</a:t>
            </a:r>
          </a:p>
          <a:p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  <a:sym typeface="Wingdings 2"/>
              </a:rPr>
              <a:t>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Antidiuretic hormone (ADH)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หรือ </a:t>
            </a:r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Vasopressin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ทำหน้าที่ช่วยรักษาสมดุลน้ำ โดยกระตุ้นการดูดน้ำกลับสู่กระแสเลือดบริเวณ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collecting duct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ของหน่วยไต 	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Oxytocin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กระตุ้นให้มดลูกหดตัวเป็นระยะ ช่วยให้เกิดกระบวนการคลอด</a:t>
            </a:r>
          </a:p>
        </p:txBody>
      </p:sp>
      <p:pic>
        <p:nvPicPr>
          <p:cNvPr id="2050" name="Picture 2" descr="Posterior pituitary: Oxytocin (contract uterus, stimulates milk ...">
            <a:extLst>
              <a:ext uri="{FF2B5EF4-FFF2-40B4-BE49-F238E27FC236}">
                <a16:creationId xmlns:a16="http://schemas.microsoft.com/office/drawing/2014/main" id="{5812EEDE-53F5-4942-BCA4-B69C8FF82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87" b="5609"/>
          <a:stretch/>
        </p:blipFill>
        <p:spPr bwMode="auto">
          <a:xfrm>
            <a:off x="874643" y="216893"/>
            <a:ext cx="4002157" cy="64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1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91595A-E4CF-4F05-A66C-206708C1D2C4}"/>
              </a:ext>
            </a:extLst>
          </p:cNvPr>
          <p:cNvSpPr txBox="1"/>
          <p:nvPr/>
        </p:nvSpPr>
        <p:spPr>
          <a:xfrm>
            <a:off x="795131" y="736568"/>
            <a:ext cx="542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ingdings 2" panose="05020102010507070707" pitchFamily="18" charset="2"/>
              </a:rPr>
              <a:t></a:t>
            </a:r>
            <a:r>
              <a:rPr lang="th-TH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ต่อม</a:t>
            </a:r>
            <a:r>
              <a:rPr lang="th-TH" sz="3200" b="1" dirty="0" err="1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ไพเนี</a:t>
            </a:r>
            <a:r>
              <a:rPr lang="th-TH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ยล (</a:t>
            </a:r>
            <a:r>
              <a:rPr lang="en-US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Pineal Gland)</a:t>
            </a:r>
            <a:endParaRPr lang="en-US" sz="3200" dirty="0">
              <a:solidFill>
                <a:srgbClr val="00B05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607A33-D122-4480-A7FC-4DA54454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3" y="1813172"/>
            <a:ext cx="4936464" cy="409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CF6D13-FF5D-46C1-B163-9FAE8051DFB2}"/>
              </a:ext>
            </a:extLst>
          </p:cNvPr>
          <p:cNvSpPr txBox="1"/>
          <p:nvPr/>
        </p:nvSpPr>
        <p:spPr>
          <a:xfrm>
            <a:off x="6042497" y="1228397"/>
            <a:ext cx="5043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tabLst>
                <a:tab pos="712470" algn="l"/>
                <a:tab pos="2865755" algn="ctr"/>
              </a:tabLst>
            </a:pP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-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ในสัตว์เลี้ยงลูกด้วยนม สร้างฮอร์โมน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Melatonin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ในเวลากลางคืน </a:t>
            </a:r>
            <a:r>
              <a:rPr lang="th-TH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ทำหน้าที่ยับยั้งการเจริญเติบโตของอวัยวะสืบพันธุ์ไม่ให้เติบโตเร็วเกินไป และ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สร้างฮอร์โมน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serotonin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ในเวลากลางวัน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marR="0" indent="457200" algn="l">
              <a:spcBef>
                <a:spcPts val="0"/>
              </a:spcBef>
              <a:spcAft>
                <a:spcPts val="0"/>
              </a:spcAft>
              <a:tabLst>
                <a:tab pos="712470" algn="l"/>
                <a:tab pos="2865755" algn="ctr"/>
              </a:tabLst>
            </a:pP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-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ในสัตว์มีกระดูกสันหลังชั้นต่ำ ทำหน้าที่</a:t>
            </a:r>
            <a:r>
              <a:rPr lang="th-TH" sz="2800" dirty="0"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รับ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แสงคล้ายกับกลุ่มเซลล์รับแสงในชั้นเรตินาของนัยน์ตาคน </a:t>
            </a:r>
          </a:p>
          <a:p>
            <a:pPr indent="457200">
              <a:tabLst>
                <a:tab pos="712470" algn="l"/>
                <a:tab pos="2865755" algn="ctr"/>
              </a:tabLst>
            </a:pP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-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ในสัตว์เลือดเย็นบางชนิด เช่น กบ ฮอร์โมน</a:t>
            </a:r>
            <a:r>
              <a:rPr lang="en-US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Melatonin </a:t>
            </a:r>
            <a:r>
              <a:rPr lang="th-TH" sz="2800" dirty="0"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เปลี่ยนสีผิวให้จางลง</a:t>
            </a:r>
          </a:p>
        </p:txBody>
      </p:sp>
    </p:spTree>
    <p:extLst>
      <p:ext uri="{BB962C8B-B14F-4D97-AF65-F5344CB8AC3E}">
        <p14:creationId xmlns:p14="http://schemas.microsoft.com/office/powerpoint/2010/main" val="409626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29FB89-DA67-4D69-8DD3-8594140B6175}"/>
              </a:ext>
            </a:extLst>
          </p:cNvPr>
          <p:cNvSpPr txBox="1"/>
          <p:nvPr/>
        </p:nvSpPr>
        <p:spPr>
          <a:xfrm>
            <a:off x="795131" y="736568"/>
            <a:ext cx="542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  <a:sym typeface="Wingdings 2" panose="05020102010507070707" pitchFamily="18" charset="2"/>
              </a:rPr>
              <a:t></a:t>
            </a:r>
            <a:r>
              <a:rPr lang="th-TH" sz="3200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ต่อมไทรอยด์ (</a:t>
            </a:r>
            <a:r>
              <a:rPr lang="en-US" sz="3200" b="1" dirty="0">
                <a:solidFill>
                  <a:srgbClr val="00B050"/>
                </a:solidFill>
                <a:effectLst/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Thyroid gland)</a:t>
            </a:r>
            <a:endParaRPr lang="en-US" sz="3200" dirty="0">
              <a:solidFill>
                <a:srgbClr val="00B05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1A77E32-F7B4-4A3E-A0E0-7458DD90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24" y="1789043"/>
            <a:ext cx="5073798" cy="3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24A49-CD5A-4012-A324-F6E25B627E3F}"/>
              </a:ext>
            </a:extLst>
          </p:cNvPr>
          <p:cNvSpPr txBox="1"/>
          <p:nvPr/>
        </p:nvSpPr>
        <p:spPr>
          <a:xfrm>
            <a:off x="1272208" y="1606902"/>
            <a:ext cx="5314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ผลิต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thyroid hormone (Triiodothyronine, T3 +Thyroxine, T4)</a:t>
            </a: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ช่วยกระตุ้นให้อวัยวะ</a:t>
            </a:r>
            <a:r>
              <a:rPr lang="th-TH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ต่างๆ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ทั่วร่างกายทำงาน โดยเฉพาะหัวใจและสมอง </a:t>
            </a: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ควบคุมระบบการเผาผลาญของเซลล์</a:t>
            </a:r>
            <a:r>
              <a:rPr lang="th-TH" sz="28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ต่างๆ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 ระดับไขมันในเลือด ระบบย่อยอาหาร อุณหภูมิร่างกาย และการทำงานของกล้ามเนื้อ</a:t>
            </a:r>
          </a:p>
          <a:p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-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การหลั่งไทรอยด์ฮอร์โมนของต่อมไทรอยด์จะอยู่ภายใต้การควบคุมของฮอร์โมนที่ชื่อว่า 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TSH (Thyroid-stimulating hormone)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2560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RightStep">
      <a:dk1>
        <a:srgbClr val="000000"/>
      </a:dk1>
      <a:lt1>
        <a:srgbClr val="FFFFFF"/>
      </a:lt1>
      <a:dk2>
        <a:srgbClr val="322441"/>
      </a:dk2>
      <a:lt2>
        <a:srgbClr val="E8E8E2"/>
      </a:lt2>
      <a:accent1>
        <a:srgbClr val="3F3DE3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1285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FreesiaUPC</vt:lpstr>
      <vt:lpstr>Tw Cen MT</vt:lpstr>
      <vt:lpstr>ShapesVTI</vt:lpstr>
      <vt:lpstr>ฮอร์โมนจากต่อมไร้ท่อ</vt:lpstr>
      <vt:lpstr>ระบบต่อมไร้ท่อ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ฮอร์โมนจากต่อมไร้ท่อ</dc:title>
  <dc:creator>Asus</dc:creator>
  <cp:lastModifiedBy>Asus</cp:lastModifiedBy>
  <cp:revision>23</cp:revision>
  <dcterms:created xsi:type="dcterms:W3CDTF">2020-06-07T12:58:22Z</dcterms:created>
  <dcterms:modified xsi:type="dcterms:W3CDTF">2020-07-27T16:55:16Z</dcterms:modified>
</cp:coreProperties>
</file>