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09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88" r:id="rId8"/>
    <p:sldId id="289" r:id="rId9"/>
    <p:sldId id="290" r:id="rId10"/>
    <p:sldId id="291" r:id="rId11"/>
    <p:sldId id="293" r:id="rId12"/>
    <p:sldId id="295" r:id="rId13"/>
    <p:sldId id="294" r:id="rId14"/>
    <p:sldId id="296" r:id="rId15"/>
    <p:sldId id="272" r:id="rId16"/>
    <p:sldId id="297" r:id="rId17"/>
    <p:sldId id="298" r:id="rId18"/>
    <p:sldId id="273" r:id="rId19"/>
    <p:sldId id="299" r:id="rId20"/>
    <p:sldId id="300" r:id="rId21"/>
    <p:sldId id="301" r:id="rId22"/>
    <p:sldId id="277" r:id="rId23"/>
    <p:sldId id="302" r:id="rId24"/>
    <p:sldId id="303" r:id="rId25"/>
    <p:sldId id="304" r:id="rId26"/>
    <p:sldId id="305" r:id="rId27"/>
    <p:sldId id="311" r:id="rId28"/>
    <p:sldId id="306" r:id="rId29"/>
    <p:sldId id="313" r:id="rId30"/>
    <p:sldId id="314" r:id="rId31"/>
    <p:sldId id="315" r:id="rId32"/>
    <p:sldId id="316" r:id="rId33"/>
    <p:sldId id="317" r:id="rId34"/>
    <p:sldId id="318" r:id="rId35"/>
    <p:sldId id="319" r:id="rId36"/>
    <p:sldId id="320" r:id="rId37"/>
    <p:sldId id="307" r:id="rId38"/>
    <p:sldId id="308" r:id="rId39"/>
    <p:sldId id="309" r:id="rId40"/>
    <p:sldId id="310" r:id="rId41"/>
    <p:sldId id="312" r:id="rId4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82E"/>
    <a:srgbClr val="4A2318"/>
    <a:srgbClr val="A1C5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343" autoAdjust="0"/>
  </p:normalViewPr>
  <p:slideViewPr>
    <p:cSldViewPr snapToGrid="0">
      <p:cViewPr varScale="1">
        <p:scale>
          <a:sx n="65" d="100"/>
          <a:sy n="65" d="100"/>
        </p:scale>
        <p:origin x="66" y="2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4909932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7/19/2023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78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911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7/19/2023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685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8492379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7/19/2023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567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158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638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2739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2A54C80-263E-416B-A8E0-580EDEADCBDC}" type="datetimeFigureOut">
              <a:rPr lang="en-US" smtClean="0"/>
              <a:t>7/19/2023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228677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2303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92860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9" r:id="rId1"/>
    <p:sldLayoutId id="2147484100" r:id="rId2"/>
    <p:sldLayoutId id="2147484101" r:id="rId3"/>
    <p:sldLayoutId id="2147484102" r:id="rId4"/>
    <p:sldLayoutId id="2147484103" r:id="rId5"/>
    <p:sldLayoutId id="2147484104" r:id="rId6"/>
    <p:sldLayoutId id="2147484105" r:id="rId7"/>
    <p:sldLayoutId id="2147484106" r:id="rId8"/>
    <p:sldLayoutId id="2147484107" r:id="rId9"/>
    <p:sldLayoutId id="2147484108" r:id="rId10"/>
    <p:sldLayoutId id="214748410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10.wdp"/><Relationship Id="rId7" Type="http://schemas.microsoft.com/office/2007/relationships/hdphoto" Target="../media/hdphoto1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microsoft.com/office/2007/relationships/hdphoto" Target="../media/hdphoto14.wdp"/><Relationship Id="rId5" Type="http://schemas.microsoft.com/office/2007/relationships/hdphoto" Target="../media/hdphoto11.wdp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microsoft.com/office/2007/relationships/hdphoto" Target="../media/hdphoto13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3.wdp"/><Relationship Id="rId4" Type="http://schemas.openxmlformats.org/officeDocument/2006/relationships/image" Target="../media/image3.png"/><Relationship Id="rId9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6.wdp"/><Relationship Id="rId7" Type="http://schemas.microsoft.com/office/2007/relationships/hdphoto" Target="../media/hdphoto8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microsoft.com/office/2007/relationships/hdphoto" Target="../media/hdphoto7.wdp"/><Relationship Id="rId4" Type="http://schemas.openxmlformats.org/officeDocument/2006/relationships/image" Target="../media/image7.png"/><Relationship Id="rId9" Type="http://schemas.microsoft.com/office/2007/relationships/hdphoto" Target="../media/hdphoto9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6366" y="940526"/>
            <a:ext cx="10240755" cy="49508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1714766" y="1178923"/>
            <a:ext cx="8993777" cy="1470025"/>
          </a:xfrm>
        </p:spPr>
        <p:txBody>
          <a:bodyPr/>
          <a:lstStyle/>
          <a:p>
            <a:r>
              <a:rPr lang="th-TH" b="1" cap="none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การศึกษาในสายสามัญ</a:t>
            </a:r>
            <a:endParaRPr lang="th-TH" b="1" cap="none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3203665" y="3831133"/>
            <a:ext cx="6400800" cy="1752600"/>
          </a:xfrm>
        </p:spPr>
        <p:txBody>
          <a:bodyPr>
            <a:noAutofit/>
          </a:bodyPr>
          <a:lstStyle/>
          <a:p>
            <a:r>
              <a:rPr lang="th-TH" sz="3200" b="1" dirty="0" smtClean="0">
                <a:solidFill>
                  <a:schemeClr val="accent6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คืออะไร</a:t>
            </a:r>
            <a:r>
              <a:rPr lang="en-US" sz="3200" b="1" dirty="0" smtClean="0">
                <a:solidFill>
                  <a:schemeClr val="accent6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3200" b="1" dirty="0">
                <a:solidFill>
                  <a:schemeClr val="accent6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?</a:t>
            </a:r>
            <a:endParaRPr lang="th-TH" sz="3200" b="1" dirty="0" smtClean="0">
              <a:solidFill>
                <a:schemeClr val="accent6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th-TH" sz="3200" b="1" dirty="0" smtClean="0">
                <a:solidFill>
                  <a:schemeClr val="accent6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ทำอะไรได้ในอนาคต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?</a:t>
            </a:r>
            <a:endParaRPr lang="th-TH" sz="3200" b="1" dirty="0" smtClean="0">
              <a:solidFill>
                <a:schemeClr val="accent6">
                  <a:lumMod val="75000"/>
                </a:schemeClr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th-TH" sz="3200" b="1" dirty="0" smtClean="0">
                <a:solidFill>
                  <a:schemeClr val="accent6">
                    <a:lumMod val="5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แผนการเรียนที่เปิดสอน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?</a:t>
            </a:r>
            <a:endParaRPr lang="th-TH" sz="3200" b="1" dirty="0">
              <a:solidFill>
                <a:schemeClr val="accent6">
                  <a:lumMod val="50000"/>
                </a:schemeClr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1842392" y="3567793"/>
            <a:ext cx="8738526" cy="1634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4320802" y="2414173"/>
            <a:ext cx="362791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7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และสายอาชีพ</a:t>
            </a:r>
            <a:endParaRPr lang="en-US" sz="72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1026" name="Picture 2" descr="Image result for นักเรียน clipart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961" r="99805">
                        <a14:foregroundMark x1="28418" y1="45089" x2="26172" y2="62612"/>
                        <a14:foregroundMark x1="33105" y1="50781" x2="33984" y2="57589"/>
                        <a14:foregroundMark x1="35547" y1="46540" x2="35547" y2="67857"/>
                        <a14:foregroundMark x1="23438" y1="40513" x2="21484" y2="54353"/>
                        <a14:foregroundMark x1="27734" y1="80022" x2="25586" y2="88951"/>
                        <a14:foregroundMark x1="35254" y1="81473" x2="35547" y2="88616"/>
                        <a14:foregroundMark x1="70801" y1="11607" x2="69238" y2="87835"/>
                        <a14:foregroundMark x1="82715" y1="17634" x2="83301" y2="28348"/>
                        <a14:foregroundMark x1="74609" y1="45089" x2="77344" y2="67188"/>
                        <a14:foregroundMark x1="66504" y1="48661" x2="65234" y2="63951"/>
                        <a14:backgroundMark x1="30273" y1="86496" x2="29980" y2="83594"/>
                        <a14:backgroundMark x1="73633" y1="86830" x2="73340" y2="82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47909"/>
          <a:stretch/>
        </p:blipFill>
        <p:spPr bwMode="auto">
          <a:xfrm>
            <a:off x="624176" y="2963129"/>
            <a:ext cx="2181179" cy="3663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Image result for นักเรียน clipart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961" r="99805">
                        <a14:foregroundMark x1="28418" y1="45089" x2="26172" y2="62612"/>
                        <a14:foregroundMark x1="33105" y1="50781" x2="33984" y2="57589"/>
                        <a14:foregroundMark x1="35547" y1="46540" x2="35547" y2="67857"/>
                        <a14:foregroundMark x1="23438" y1="40513" x2="21484" y2="54353"/>
                        <a14:foregroundMark x1="27734" y1="80022" x2="25586" y2="88951"/>
                        <a14:foregroundMark x1="35254" y1="81473" x2="35547" y2="88616"/>
                        <a14:foregroundMark x1="70801" y1="11607" x2="69238" y2="87835"/>
                        <a14:foregroundMark x1="82715" y1="17634" x2="83301" y2="28348"/>
                        <a14:foregroundMark x1="74609" y1="45089" x2="77344" y2="67188"/>
                        <a14:foregroundMark x1="66504" y1="48661" x2="65234" y2="63951"/>
                        <a14:backgroundMark x1="30273" y1="86496" x2="29980" y2="83594"/>
                        <a14:backgroundMark x1="73633" y1="86830" x2="73340" y2="82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51467"/>
          <a:stretch/>
        </p:blipFill>
        <p:spPr bwMode="auto">
          <a:xfrm>
            <a:off x="9423929" y="3017975"/>
            <a:ext cx="2032204" cy="3663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9257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 build="p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654861"/>
              </p:ext>
            </p:extLst>
          </p:nvPr>
        </p:nvGraphicFramePr>
        <p:xfrm>
          <a:off x="1201002" y="204714"/>
          <a:ext cx="10255122" cy="6414449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5127561">
                  <a:extLst>
                    <a:ext uri="{9D8B030D-6E8A-4147-A177-3AD203B41FA5}">
                      <a16:colId xmlns:a16="http://schemas.microsoft.com/office/drawing/2014/main" val="4134237072"/>
                    </a:ext>
                  </a:extLst>
                </a:gridCol>
                <a:gridCol w="5127561">
                  <a:extLst>
                    <a:ext uri="{9D8B030D-6E8A-4147-A177-3AD203B41FA5}">
                      <a16:colId xmlns:a16="http://schemas.microsoft.com/office/drawing/2014/main" val="2497803464"/>
                    </a:ext>
                  </a:extLst>
                </a:gridCol>
              </a:tblGrid>
              <a:tr h="52565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0" dirty="0" smtClean="0">
                          <a:solidFill>
                            <a:schemeClr val="bg1"/>
                          </a:solidFill>
                          <a:latin typeface="supermarket" panose="02000000000000000000" pitchFamily="2" charset="0"/>
                          <a:cs typeface="+mj-cs"/>
                        </a:rPr>
                        <a:t>แนวทางการศึกษาต่อ</a:t>
                      </a:r>
                      <a:endParaRPr lang="en-US" sz="1800" b="0" dirty="0" smtClean="0">
                        <a:solidFill>
                          <a:schemeClr val="bg1"/>
                        </a:solidFill>
                        <a:latin typeface="supermarket" panose="02000000000000000000" pitchFamily="2" charset="0"/>
                        <a:ea typeface="Times New Roman"/>
                        <a:cs typeface="+mj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0" dirty="0" smtClean="0">
                          <a:solidFill>
                            <a:schemeClr val="bg1"/>
                          </a:solidFill>
                          <a:latin typeface="supermarket" panose="02000000000000000000" pitchFamily="2" charset="0"/>
                          <a:cs typeface="+mj-cs"/>
                        </a:rPr>
                        <a:t>แนวทางการประกอบอาชีพ</a:t>
                      </a:r>
                      <a:endParaRPr lang="en-US" sz="1800" b="0" dirty="0" smtClean="0">
                        <a:solidFill>
                          <a:schemeClr val="bg1"/>
                        </a:solidFill>
                        <a:latin typeface="supermarket" panose="02000000000000000000" pitchFamily="2" charset="0"/>
                        <a:ea typeface="Times New Roman"/>
                        <a:cs typeface="+mj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90000"/>
                        <a:lumOff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5213901"/>
                  </a:ext>
                </a:extLst>
              </a:tr>
              <a:tr h="1469439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th-TH" sz="2400" b="0" dirty="0">
                          <a:latin typeface="TH Sarabun New" panose="020B0500040200020003" pitchFamily="34" charset="-34"/>
                          <a:cs typeface="+mj-cs"/>
                        </a:rPr>
                        <a:t>นิเทศศาสตร์  วารสารศาสตร์ และสื่อมวลชน</a:t>
                      </a:r>
                      <a:endParaRPr lang="en-US" sz="2400" b="0" dirty="0">
                        <a:latin typeface="TH Sarabun New" panose="020B0500040200020003" pitchFamily="34" charset="-34"/>
                        <a:cs typeface="+mj-cs"/>
                      </a:endParaRP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th-TH" sz="2400" b="0" dirty="0">
                          <a:latin typeface="TH Sarabun New" panose="020B0500040200020003" pitchFamily="34" charset="-34"/>
                          <a:cs typeface="+mj-cs"/>
                        </a:rPr>
                        <a:t>ศิลปกรรมศาสตร์</a:t>
                      </a:r>
                      <a:endParaRPr lang="en-US" sz="2400" b="0" dirty="0">
                        <a:latin typeface="TH Sarabun New" panose="020B0500040200020003" pitchFamily="34" charset="-34"/>
                        <a:ea typeface="Times New Roman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th-TH" sz="2400" b="0" dirty="0">
                          <a:latin typeface="TH Sarabun New" panose="020B0500040200020003" pitchFamily="34" charset="-34"/>
                          <a:cs typeface="+mj-cs"/>
                        </a:rPr>
                        <a:t>นักสื่อสารมวลชนทุกแขนง เช่น นักประชาสัมพันธ์ </a:t>
                      </a:r>
                      <a:endParaRPr lang="en-US" sz="2400" b="0" dirty="0">
                        <a:latin typeface="TH Sarabun New" panose="020B0500040200020003" pitchFamily="34" charset="-34"/>
                        <a:cs typeface="+mj-cs"/>
                      </a:endParaRP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th-TH" sz="2400" b="0" dirty="0">
                          <a:latin typeface="TH Sarabun New" panose="020B0500040200020003" pitchFamily="34" charset="-34"/>
                          <a:cs typeface="+mj-cs"/>
                        </a:rPr>
                        <a:t>นักโฆษณา นักข่าว พิธีกร  นักหนังสือพิมพ์ </a:t>
                      </a:r>
                      <a:endParaRPr lang="en-US" sz="2400" b="0" dirty="0">
                        <a:latin typeface="TH Sarabun New" panose="020B0500040200020003" pitchFamily="34" charset="-34"/>
                        <a:cs typeface="+mj-cs"/>
                      </a:endParaRP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th-TH" sz="2400" b="0" dirty="0">
                          <a:latin typeface="TH Sarabun New" panose="020B0500040200020003" pitchFamily="34" charset="-34"/>
                          <a:cs typeface="+mj-cs"/>
                        </a:rPr>
                        <a:t>นักจัดรายการวิทยุ </a:t>
                      </a:r>
                      <a:r>
                        <a:rPr lang="en-US" sz="2400" b="0" dirty="0">
                          <a:latin typeface="TH Sarabun New" panose="020B0500040200020003" pitchFamily="34" charset="-34"/>
                          <a:cs typeface="+mj-cs"/>
                        </a:rPr>
                        <a:t>– </a:t>
                      </a:r>
                      <a:r>
                        <a:rPr lang="th-TH" sz="2400" b="0" dirty="0">
                          <a:latin typeface="TH Sarabun New" panose="020B0500040200020003" pitchFamily="34" charset="-34"/>
                          <a:cs typeface="+mj-cs"/>
                        </a:rPr>
                        <a:t>โทรทัศน์ นักเขียนบทละคร</a:t>
                      </a:r>
                      <a:r>
                        <a:rPr lang="en-US" sz="2400" b="0" dirty="0">
                          <a:latin typeface="TH Sarabun New" panose="020B0500040200020003" pitchFamily="34" charset="-34"/>
                          <a:cs typeface="+mj-cs"/>
                        </a:rPr>
                        <a:t>- </a:t>
                      </a:r>
                      <a:r>
                        <a:rPr lang="th-TH" sz="2400" b="0" dirty="0">
                          <a:latin typeface="TH Sarabun New" panose="020B0500040200020003" pitchFamily="34" charset="-34"/>
                          <a:cs typeface="+mj-cs"/>
                        </a:rPr>
                        <a:t>บทภาพยนตร์  ผู้กำกับการแสดง </a:t>
                      </a:r>
                      <a:endParaRPr lang="en-US" sz="2400" b="0" dirty="0">
                        <a:latin typeface="TH Sarabun New" panose="020B0500040200020003" pitchFamily="34" charset="-34"/>
                        <a:ea typeface="Times New Roman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5160815"/>
                  </a:ext>
                </a:extLst>
              </a:tr>
              <a:tr h="525653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latin typeface="TH Sarabun New" panose="020B0500040200020003" pitchFamily="34" charset="-34"/>
                          <a:cs typeface="+mj-cs"/>
                        </a:rPr>
                        <a:t>รัฐศาสตร์</a:t>
                      </a:r>
                      <a:endParaRPr lang="en-US" sz="2400" dirty="0">
                        <a:latin typeface="TH Sarabun New" panose="020B0500040200020003" pitchFamily="34" charset="-34"/>
                        <a:ea typeface="Times New Roman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th-TH" sz="2400">
                          <a:latin typeface="TH Sarabun New" panose="020B0500040200020003" pitchFamily="34" charset="-34"/>
                          <a:cs typeface="+mj-cs"/>
                        </a:rPr>
                        <a:t>นักปกครอง นักการทูต</a:t>
                      </a:r>
                      <a:endParaRPr lang="en-US" sz="2400">
                        <a:latin typeface="TH Sarabun New" panose="020B0500040200020003" pitchFamily="34" charset="-34"/>
                        <a:ea typeface="Times New Roman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441334258"/>
                  </a:ext>
                </a:extLst>
              </a:tr>
              <a:tr h="525653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latin typeface="TH Sarabun New" panose="020B0500040200020003" pitchFamily="34" charset="-34"/>
                          <a:cs typeface="+mj-cs"/>
                        </a:rPr>
                        <a:t>นิติศาสตร์</a:t>
                      </a:r>
                      <a:endParaRPr lang="en-US" sz="2400" dirty="0">
                        <a:latin typeface="TH Sarabun New" panose="020B0500040200020003" pitchFamily="34" charset="-34"/>
                        <a:ea typeface="Times New Roman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latin typeface="TH Sarabun New" panose="020B0500040200020003" pitchFamily="34" charset="-34"/>
                          <a:cs typeface="+mj-cs"/>
                        </a:rPr>
                        <a:t>นักกฎหมาย อัยการ ผู้พิพากษา ทนายความ</a:t>
                      </a:r>
                      <a:endParaRPr lang="en-US" sz="2400" dirty="0">
                        <a:latin typeface="TH Sarabun New" panose="020B0500040200020003" pitchFamily="34" charset="-34"/>
                        <a:ea typeface="Times New Roman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0448264"/>
                  </a:ext>
                </a:extLst>
              </a:tr>
              <a:tr h="525653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th-TH" sz="2400">
                          <a:latin typeface="TH Sarabun New" panose="020B0500040200020003" pitchFamily="34" charset="-34"/>
                          <a:cs typeface="+mj-cs"/>
                        </a:rPr>
                        <a:t>โบราณคดี  มานุษยวิทยา ปรัชญา </a:t>
                      </a:r>
                      <a:endParaRPr lang="en-US" sz="2400">
                        <a:latin typeface="TH Sarabun New" panose="020B0500040200020003" pitchFamily="34" charset="-34"/>
                        <a:ea typeface="Times New Roman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latin typeface="TH Sarabun New" panose="020B0500040200020003" pitchFamily="34" charset="-34"/>
                          <a:cs typeface="+mj-cs"/>
                        </a:rPr>
                        <a:t>นักโบราณคดี นักมานุษยวิทยา นักสังคมวิทยา</a:t>
                      </a:r>
                      <a:endParaRPr lang="en-US" sz="2400" dirty="0">
                        <a:latin typeface="TH Sarabun New" panose="020B0500040200020003" pitchFamily="34" charset="-34"/>
                        <a:ea typeface="Times New Roman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0083952"/>
                  </a:ext>
                </a:extLst>
              </a:tr>
              <a:tr h="525653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latin typeface="TH Sarabun New" panose="020B0500040200020003" pitchFamily="34" charset="-34"/>
                          <a:cs typeface="+mj-cs"/>
                        </a:rPr>
                        <a:t>สังคมสงเคราะห์ศาสตร์ </a:t>
                      </a:r>
                      <a:endParaRPr lang="en-US" sz="2400" dirty="0">
                        <a:latin typeface="TH Sarabun New" panose="020B0500040200020003" pitchFamily="34" charset="-34"/>
                        <a:ea typeface="Times New Roman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latin typeface="TH Sarabun New" panose="020B0500040200020003" pitchFamily="34" charset="-34"/>
                          <a:cs typeface="+mj-cs"/>
                        </a:rPr>
                        <a:t>นักสังคมสงเคราะห์ศาสตร์</a:t>
                      </a:r>
                      <a:endParaRPr lang="en-US" sz="2400" dirty="0">
                        <a:latin typeface="TH Sarabun New" panose="020B0500040200020003" pitchFamily="34" charset="-34"/>
                        <a:ea typeface="Times New Roman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4767757"/>
                  </a:ext>
                </a:extLst>
              </a:tr>
              <a:tr h="525653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latin typeface="TH Sarabun New" panose="020B0500040200020003" pitchFamily="34" charset="-34"/>
                          <a:cs typeface="+mj-cs"/>
                        </a:rPr>
                        <a:t>สังคมศาสตร์</a:t>
                      </a:r>
                      <a:endParaRPr lang="en-US" sz="2400" dirty="0">
                        <a:latin typeface="TH Sarabun New" panose="020B0500040200020003" pitchFamily="34" charset="-34"/>
                        <a:ea typeface="Times New Roman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latin typeface="TH Sarabun New" panose="020B0500040200020003" pitchFamily="34" charset="-34"/>
                          <a:cs typeface="+mj-cs"/>
                        </a:rPr>
                        <a:t>นักประวัติศาสตร์ นักภูมิศาสตร์ นักวิจัยทางสังคม</a:t>
                      </a:r>
                      <a:endParaRPr lang="en-US" sz="2400" dirty="0">
                        <a:latin typeface="TH Sarabun New" panose="020B0500040200020003" pitchFamily="34" charset="-34"/>
                        <a:ea typeface="Times New Roman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32733970"/>
                  </a:ext>
                </a:extLst>
              </a:tr>
              <a:tr h="525653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latin typeface="TH Sarabun New" panose="020B0500040200020003" pitchFamily="34" charset="-34"/>
                          <a:cs typeface="+mj-cs"/>
                        </a:rPr>
                        <a:t>ครุศาสตร์  ศึกษาศาสตร์</a:t>
                      </a:r>
                      <a:endParaRPr lang="en-US" sz="2400" dirty="0">
                        <a:latin typeface="TH Sarabun New" panose="020B0500040200020003" pitchFamily="34" charset="-34"/>
                        <a:ea typeface="Times New Roman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latin typeface="TH Sarabun New" panose="020B0500040200020003" pitchFamily="34" charset="-34"/>
                          <a:cs typeface="+mj-cs"/>
                        </a:rPr>
                        <a:t>ครู อาจารย์ นักวิชาการ</a:t>
                      </a:r>
                      <a:endParaRPr lang="en-US" sz="2400" dirty="0">
                        <a:latin typeface="TH Sarabun New" panose="020B0500040200020003" pitchFamily="34" charset="-34"/>
                        <a:ea typeface="Times New Roman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7611464"/>
                  </a:ext>
                </a:extLst>
              </a:tr>
              <a:tr h="739786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th-TH" sz="2400">
                          <a:latin typeface="TH Sarabun New" panose="020B0500040200020003" pitchFamily="34" charset="-34"/>
                          <a:cs typeface="+mj-cs"/>
                        </a:rPr>
                        <a:t>มัณฑนศิลป์ ศิลปกรรม นิเทศศิลป์ จิตรกรรม ประติมากรรม</a:t>
                      </a:r>
                      <a:endParaRPr lang="en-US" sz="2400">
                        <a:latin typeface="TH Sarabun New" panose="020B0500040200020003" pitchFamily="34" charset="-34"/>
                        <a:ea typeface="Times New Roman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latin typeface="TH Sarabun New" panose="020B0500040200020003" pitchFamily="34" charset="-34"/>
                          <a:cs typeface="+mj-cs"/>
                        </a:rPr>
                        <a:t>นักออกแบบภายใน  นักออกแบบผลิตภัณฑ์ต่าง ๆ </a:t>
                      </a:r>
                      <a:endParaRPr lang="en-US" sz="2400" dirty="0">
                        <a:latin typeface="TH Sarabun New" panose="020B0500040200020003" pitchFamily="34" charset="-34"/>
                        <a:cs typeface="+mj-cs"/>
                      </a:endParaRP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latin typeface="TH Sarabun New" panose="020B0500040200020003" pitchFamily="34" charset="-34"/>
                          <a:cs typeface="+mj-cs"/>
                        </a:rPr>
                        <a:t>นักจิตรกรรม  นักประติมากรรม</a:t>
                      </a:r>
                      <a:endParaRPr lang="en-US" sz="2400" dirty="0">
                        <a:latin typeface="TH Sarabun New" panose="020B0500040200020003" pitchFamily="34" charset="-34"/>
                        <a:ea typeface="Times New Roman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5906928"/>
                  </a:ext>
                </a:extLst>
              </a:tr>
              <a:tr h="525653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latin typeface="TH Sarabun New" panose="020B0500040200020003" pitchFamily="34" charset="-34"/>
                          <a:cs typeface="+mj-cs"/>
                        </a:rPr>
                        <a:t>จิตวิทยา</a:t>
                      </a:r>
                      <a:endParaRPr lang="en-US" sz="2400" dirty="0">
                        <a:latin typeface="TH Sarabun New" panose="020B0500040200020003" pitchFamily="34" charset="-34"/>
                        <a:ea typeface="Times New Roman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latin typeface="TH Sarabun New" panose="020B0500040200020003" pitchFamily="34" charset="-34"/>
                          <a:cs typeface="+mj-cs"/>
                        </a:rPr>
                        <a:t>นักจิตวิทยา</a:t>
                      </a:r>
                      <a:endParaRPr lang="en-US" sz="2400" dirty="0">
                        <a:latin typeface="TH Sarabun New" panose="020B0500040200020003" pitchFamily="34" charset="-34"/>
                        <a:ea typeface="Times New Roman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3193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309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63886" y="-1"/>
            <a:ext cx="7228114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4963886" cy="6858000"/>
          </a:xfrm>
          <a:prstGeom prst="rect">
            <a:avLst/>
          </a:prstGeom>
          <a:solidFill>
            <a:srgbClr val="A1C5F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877634" y="1895773"/>
            <a:ext cx="5547360" cy="304698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thaiDist">
              <a:buNone/>
            </a:pPr>
            <a:r>
              <a:rPr lang="th-TH" sz="3200" dirty="0"/>
              <a:t>	</a:t>
            </a:r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นักเรียนที่จะศึกษาในแผนการ</a:t>
            </a:r>
            <a:r>
              <a:rPr lang="th-TH" sz="32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เรียนนี้ </a:t>
            </a:r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ควรจะมีทักษะและความรู้ทางด้านภาษาเป็นอย่างดี รวมถึงบุคลิกที่ใฝ่เรียนรู้ในสิ่งใหม่ๆ เปิดรับสิ่งใหม่ๆ  เข้ากับผู้อื่นได้ง่ายมีทักษะในการฟังและการพูดที่ดี มีความกล้าแสดงออก มีความคล่องตัว/ไหวพริบในการเขียนและการพูดโต้ตอบ </a:t>
            </a:r>
            <a:endParaRPr lang="en-US" sz="4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93743" y="759355"/>
            <a:ext cx="56778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“</a:t>
            </a:r>
            <a:endParaRPr lang="en-US" sz="9600" dirty="0">
              <a:solidFill>
                <a:schemeClr val="tx2">
                  <a:lumMod val="90000"/>
                  <a:lumOff val="10000"/>
                </a:schemeClr>
              </a:solidFill>
              <a:latin typeface="supermarket" panose="02000000000000000000" pitchFamily="2" charset="0"/>
              <a:cs typeface="supermarket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30683" y="4942762"/>
            <a:ext cx="58862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”</a:t>
            </a:r>
            <a:endParaRPr lang="en-US" sz="9600" dirty="0">
              <a:solidFill>
                <a:schemeClr val="tx2">
                  <a:lumMod val="90000"/>
                  <a:lumOff val="10000"/>
                </a:schemeClr>
              </a:solidFill>
              <a:latin typeface="supermarket" panose="02000000000000000000" pitchFamily="2" charset="0"/>
              <a:cs typeface="supermarket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4296" y="379148"/>
            <a:ext cx="17187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800" dirty="0">
                <a:solidFill>
                  <a:schemeClr val="accent4">
                    <a:lumMod val="50000"/>
                  </a:schemeClr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แผนการ</a:t>
            </a:r>
            <a:r>
              <a:rPr lang="th-TH" sz="2800" dirty="0" smtClean="0">
                <a:solidFill>
                  <a:schemeClr val="accent4">
                    <a:lumMod val="50000"/>
                  </a:schemeClr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เรียน</a:t>
            </a:r>
            <a:endParaRPr lang="en-US" sz="2800" dirty="0">
              <a:solidFill>
                <a:schemeClr val="accent4">
                  <a:lumMod val="50000"/>
                </a:schemeClr>
              </a:solidFill>
              <a:latin typeface="supermarket" panose="02000000000000000000" pitchFamily="2" charset="0"/>
              <a:cs typeface="supermarket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2190" y="674563"/>
            <a:ext cx="315182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5400" b="1" dirty="0" smtClean="0">
                <a:solidFill>
                  <a:schemeClr val="accent4">
                    <a:lumMod val="50000"/>
                  </a:schemeClr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อังกฤษ - จีน</a:t>
            </a:r>
            <a:endParaRPr lang="en-US" sz="5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854995" y="-2"/>
            <a:ext cx="1784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52394" y1="37556" x2="64362" y2="53556"/>
                        <a14:foregroundMark x1="59309" y1="34000" x2="61170" y2="40444"/>
                        <a14:foregroundMark x1="62766" y1="35111" x2="69149" y2="41111"/>
                        <a14:foregroundMark x1="52394" y1="38667" x2="51330" y2="51111"/>
                        <a14:backgroundMark x1="30851" y1="23111" x2="30851" y2="206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5141" y="1948151"/>
            <a:ext cx="2432959" cy="291178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0046" y="3850988"/>
            <a:ext cx="1592959" cy="151596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193" b="96842" l="9842" r="89807">
                        <a14:foregroundMark x1="31283" y1="44386" x2="34622" y2="51579"/>
                        <a14:foregroundMark x1="72759" y1="72281" x2="73638" y2="65789"/>
                        <a14:foregroundMark x1="51494" y1="58772" x2="46749" y2="5105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21484" y="1142933"/>
            <a:ext cx="3027836" cy="303315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08917">
            <a:off x="305919" y="4921337"/>
            <a:ext cx="2402876" cy="161250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46993" y1="22177" x2="71458" y2="22746"/>
                        <a14:foregroundMark x1="57288" y1="15191" x2="81549" y2="25426"/>
                        <a14:foregroundMark x1="40265" y1="96751" x2="66055" y2="95938"/>
                        <a14:foregroundMark x1="70438" y1="96994" x2="90316" y2="96101"/>
                        <a14:foregroundMark x1="18145" y1="97807" x2="40265" y2="96507"/>
                        <a14:foregroundMark x1="11111" y1="97563" x2="17125" y2="97563"/>
                        <a14:foregroundMark x1="8053" y1="97563" x2="11621" y2="97563"/>
                        <a14:foregroundMark x1="33333" y1="3493" x2="20387" y2="28351"/>
                        <a14:foregroundMark x1="34862" y1="9423" x2="25892" y2="21527"/>
                        <a14:foregroundMark x1="22528" y1="18440" x2="18858" y2="28351"/>
                        <a14:foregroundMark x1="46177" y1="24614" x2="54434" y2="26076"/>
                        <a14:foregroundMark x1="62997" y1="25833" x2="71458" y2="24858"/>
                        <a14:foregroundMark x1="95209" y1="97157" x2="88277" y2="939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2758" y="4501192"/>
            <a:ext cx="1627106" cy="204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650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9648807"/>
              </p:ext>
            </p:extLst>
          </p:nvPr>
        </p:nvGraphicFramePr>
        <p:xfrm>
          <a:off x="1119116" y="476048"/>
          <a:ext cx="10337008" cy="5827769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5168504">
                  <a:extLst>
                    <a:ext uri="{9D8B030D-6E8A-4147-A177-3AD203B41FA5}">
                      <a16:colId xmlns:a16="http://schemas.microsoft.com/office/drawing/2014/main" val="4134237072"/>
                    </a:ext>
                  </a:extLst>
                </a:gridCol>
                <a:gridCol w="5168504">
                  <a:extLst>
                    <a:ext uri="{9D8B030D-6E8A-4147-A177-3AD203B41FA5}">
                      <a16:colId xmlns:a16="http://schemas.microsoft.com/office/drawing/2014/main" val="2497803464"/>
                    </a:ext>
                  </a:extLst>
                </a:gridCol>
              </a:tblGrid>
              <a:tr h="48403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0" dirty="0" smtClean="0">
                          <a:solidFill>
                            <a:schemeClr val="bg1"/>
                          </a:solidFill>
                          <a:latin typeface="supermarket" panose="02000000000000000000" pitchFamily="2" charset="0"/>
                          <a:cs typeface="supermarket" panose="02000000000000000000" pitchFamily="2" charset="0"/>
                        </a:rPr>
                        <a:t>แนวทางการศึกษาต่อ</a:t>
                      </a:r>
                      <a:endParaRPr lang="en-US" sz="2000" b="0" dirty="0" smtClean="0">
                        <a:solidFill>
                          <a:schemeClr val="bg1"/>
                        </a:solidFill>
                        <a:latin typeface="supermarket" panose="02000000000000000000" pitchFamily="2" charset="0"/>
                        <a:ea typeface="Times New Roman"/>
                        <a:cs typeface="supermarket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0" dirty="0" smtClean="0">
                          <a:solidFill>
                            <a:schemeClr val="bg1"/>
                          </a:solidFill>
                          <a:latin typeface="supermarket" panose="02000000000000000000" pitchFamily="2" charset="0"/>
                          <a:cs typeface="supermarket" panose="02000000000000000000" pitchFamily="2" charset="0"/>
                        </a:rPr>
                        <a:t>แนวทางการประกอบอาชีพ</a:t>
                      </a:r>
                      <a:endParaRPr lang="en-US" sz="2000" b="0" dirty="0" smtClean="0">
                        <a:solidFill>
                          <a:schemeClr val="bg1"/>
                        </a:solidFill>
                        <a:latin typeface="supermarket" panose="02000000000000000000" pitchFamily="2" charset="0"/>
                        <a:ea typeface="Times New Roman"/>
                        <a:cs typeface="supermarket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  <a:lumOff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5213901"/>
                  </a:ext>
                </a:extLst>
              </a:tr>
              <a:tr h="13359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latin typeface="TH Sarabun New" panose="020B0500040200020003" pitchFamily="34" charset="-34"/>
                          <a:cs typeface="+mj-cs"/>
                        </a:rPr>
                        <a:t>อักษรศาสตร์  มนุษยศาสตร์  ศิลปศาสตร์</a:t>
                      </a:r>
                      <a:endParaRPr lang="en-US" sz="2400" dirty="0">
                        <a:latin typeface="TH Sarabun New" panose="020B0500040200020003" pitchFamily="34" charset="-34"/>
                        <a:ea typeface="Times New Roman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latin typeface="TH Sarabun New" panose="020B0500040200020003" pitchFamily="34" charset="-34"/>
                          <a:cs typeface="+mj-cs"/>
                        </a:rPr>
                        <a:t>นักอักษรศาสตร์ นักภาษาศาสตร์  นักแปล </a:t>
                      </a:r>
                      <a:endParaRPr lang="en-US" sz="2400" dirty="0">
                        <a:latin typeface="TH Sarabun New" panose="020B0500040200020003" pitchFamily="34" charset="-34"/>
                        <a:cs typeface="+mj-c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latin typeface="TH Sarabun New" panose="020B0500040200020003" pitchFamily="34" charset="-34"/>
                          <a:cs typeface="+mj-cs"/>
                        </a:rPr>
                        <a:t>นักวิจารณ์ นักประพันธ์ กวี พิธีกร  ล่าม นักแสดง </a:t>
                      </a:r>
                      <a:endParaRPr lang="en-US" sz="2400" dirty="0">
                        <a:latin typeface="TH Sarabun New" panose="020B0500040200020003" pitchFamily="34" charset="-34"/>
                        <a:cs typeface="+mj-c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latin typeface="TH Sarabun New" panose="020B0500040200020003" pitchFamily="34" charset="-34"/>
                          <a:cs typeface="+mj-cs"/>
                        </a:rPr>
                        <a:t>นักประชาสัมพันธ์</a:t>
                      </a:r>
                      <a:endParaRPr lang="en-US" sz="2400" dirty="0">
                        <a:latin typeface="TH Sarabun New" panose="020B0500040200020003" pitchFamily="34" charset="-34"/>
                        <a:ea typeface="Times New Roman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3387801"/>
                  </a:ext>
                </a:extLst>
              </a:tr>
              <a:tr h="17812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latin typeface="TH Sarabun New" panose="020B0500040200020003" pitchFamily="34" charset="-34"/>
                          <a:cs typeface="+mj-cs"/>
                        </a:rPr>
                        <a:t>นิเทศศาสตร์  วารสารศาสตร์และสื่อสารมวลชน</a:t>
                      </a:r>
                      <a:endParaRPr lang="en-US" sz="2400" dirty="0">
                        <a:latin typeface="TH Sarabun New" panose="020B0500040200020003" pitchFamily="34" charset="-34"/>
                        <a:cs typeface="+mj-c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latin typeface="TH Sarabun New" panose="020B0500040200020003" pitchFamily="34" charset="-34"/>
                          <a:cs typeface="+mj-cs"/>
                        </a:rPr>
                        <a:t>ศิลปกรรมศาสตร์</a:t>
                      </a:r>
                      <a:endParaRPr lang="en-US" sz="2400" dirty="0">
                        <a:latin typeface="TH Sarabun New" panose="020B0500040200020003" pitchFamily="34" charset="-34"/>
                        <a:ea typeface="Times New Roman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latin typeface="TH Sarabun New" panose="020B0500040200020003" pitchFamily="34" charset="-34"/>
                          <a:cs typeface="+mj-cs"/>
                        </a:rPr>
                        <a:t>นักสื่อสารมวลชนทุกแขนง เช่น นักประชาสัมพันธ์ </a:t>
                      </a:r>
                      <a:endParaRPr lang="en-US" sz="2400" dirty="0">
                        <a:latin typeface="TH Sarabun New" panose="020B0500040200020003" pitchFamily="34" charset="-34"/>
                        <a:cs typeface="+mj-c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latin typeface="TH Sarabun New" panose="020B0500040200020003" pitchFamily="34" charset="-34"/>
                          <a:cs typeface="+mj-cs"/>
                        </a:rPr>
                        <a:t>นักโฆษณา นักข่าว พิธีกร  นักหนังสือพิมพ์ </a:t>
                      </a:r>
                      <a:endParaRPr lang="en-US" sz="2400" dirty="0">
                        <a:latin typeface="TH Sarabun New" panose="020B0500040200020003" pitchFamily="34" charset="-34"/>
                        <a:cs typeface="+mj-c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latin typeface="TH Sarabun New" panose="020B0500040200020003" pitchFamily="34" charset="-34"/>
                          <a:cs typeface="+mj-cs"/>
                        </a:rPr>
                        <a:t>นักจัดรายการวิทยุ </a:t>
                      </a:r>
                      <a:r>
                        <a:rPr lang="en-US" sz="2400" dirty="0">
                          <a:latin typeface="TH Sarabun New" panose="020B0500040200020003" pitchFamily="34" charset="-34"/>
                          <a:cs typeface="+mj-cs"/>
                        </a:rPr>
                        <a:t>– </a:t>
                      </a:r>
                      <a:r>
                        <a:rPr lang="th-TH" sz="2400" dirty="0">
                          <a:latin typeface="TH Sarabun New" panose="020B0500040200020003" pitchFamily="34" charset="-34"/>
                          <a:cs typeface="+mj-cs"/>
                        </a:rPr>
                        <a:t>โทรทัศน์ นักเขียนบทละคร</a:t>
                      </a:r>
                      <a:r>
                        <a:rPr lang="en-US" sz="2400" dirty="0">
                          <a:latin typeface="TH Sarabun New" panose="020B0500040200020003" pitchFamily="34" charset="-34"/>
                          <a:cs typeface="+mj-cs"/>
                        </a:rPr>
                        <a:t>- </a:t>
                      </a:r>
                      <a:r>
                        <a:rPr lang="th-TH" sz="2400" dirty="0">
                          <a:latin typeface="TH Sarabun New" panose="020B0500040200020003" pitchFamily="34" charset="-34"/>
                          <a:cs typeface="+mj-cs"/>
                        </a:rPr>
                        <a:t>บทภาพยนตร์  ผู้กำกับการแสดง</a:t>
                      </a:r>
                      <a:endParaRPr lang="en-US" sz="2400" dirty="0">
                        <a:latin typeface="TH Sarabun New" panose="020B0500040200020003" pitchFamily="34" charset="-34"/>
                        <a:ea typeface="Times New Roman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503761150"/>
                  </a:ext>
                </a:extLst>
              </a:tr>
              <a:tr h="4453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latin typeface="TH Sarabun New" panose="020B0500040200020003" pitchFamily="34" charset="-34"/>
                          <a:cs typeface="+mj-cs"/>
                        </a:rPr>
                        <a:t>การจัดการท่องเที่ยว</a:t>
                      </a:r>
                      <a:endParaRPr lang="en-US" sz="2400" dirty="0">
                        <a:latin typeface="TH Sarabun New" panose="020B0500040200020003" pitchFamily="34" charset="-34"/>
                        <a:ea typeface="Times New Roman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latin typeface="TH Sarabun New" panose="020B0500040200020003" pitchFamily="34" charset="-34"/>
                          <a:cs typeface="+mj-cs"/>
                        </a:rPr>
                        <a:t>ธุรกิจด้านการท่องเที่ยว</a:t>
                      </a:r>
                      <a:endParaRPr lang="en-US" sz="2400" dirty="0">
                        <a:latin typeface="TH Sarabun New" panose="020B0500040200020003" pitchFamily="34" charset="-34"/>
                        <a:ea typeface="Times New Roman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8882924"/>
                  </a:ext>
                </a:extLst>
              </a:tr>
              <a:tr h="4453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>
                          <a:latin typeface="TH Sarabun New" panose="020B0500040200020003" pitchFamily="34" charset="-34"/>
                          <a:cs typeface="+mj-cs"/>
                        </a:rPr>
                        <a:t>รัฐศาสตร์</a:t>
                      </a:r>
                      <a:endParaRPr lang="en-US" sz="2400">
                        <a:latin typeface="TH Sarabun New" panose="020B0500040200020003" pitchFamily="34" charset="-34"/>
                        <a:ea typeface="Times New Roman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latin typeface="TH Sarabun New" panose="020B0500040200020003" pitchFamily="34" charset="-34"/>
                          <a:cs typeface="+mj-cs"/>
                        </a:rPr>
                        <a:t>นักปกครอง นักการทูต</a:t>
                      </a:r>
                      <a:endParaRPr lang="en-US" sz="2400" dirty="0">
                        <a:latin typeface="TH Sarabun New" panose="020B0500040200020003" pitchFamily="34" charset="-34"/>
                        <a:ea typeface="Times New Roman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82020326"/>
                  </a:ext>
                </a:extLst>
              </a:tr>
              <a:tr h="4453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latin typeface="TH Sarabun New" panose="020B0500040200020003" pitchFamily="34" charset="-34"/>
                          <a:cs typeface="+mj-cs"/>
                        </a:rPr>
                        <a:t>นิติศาสตร์</a:t>
                      </a:r>
                      <a:endParaRPr lang="en-US" sz="2400" dirty="0">
                        <a:latin typeface="TH Sarabun New" panose="020B0500040200020003" pitchFamily="34" charset="-34"/>
                        <a:ea typeface="Times New Roman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latin typeface="TH Sarabun New" panose="020B0500040200020003" pitchFamily="34" charset="-34"/>
                          <a:cs typeface="+mj-cs"/>
                        </a:rPr>
                        <a:t>นักกฎหมาย อัยการ ผู้พิพากษา ทนายความ</a:t>
                      </a:r>
                      <a:endParaRPr lang="en-US" sz="2400" dirty="0">
                        <a:latin typeface="TH Sarabun New" panose="020B0500040200020003" pitchFamily="34" charset="-34"/>
                        <a:ea typeface="Times New Roman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9680386"/>
                  </a:ext>
                </a:extLst>
              </a:tr>
              <a:tr h="8906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latin typeface="TH Sarabun New" panose="020B0500040200020003" pitchFamily="34" charset="-34"/>
                          <a:cs typeface="+mj-cs"/>
                        </a:rPr>
                        <a:t>โบราณคดี   มานุษยวิทยา  ปรัชญา  </a:t>
                      </a:r>
                      <a:endParaRPr lang="en-US" sz="2400" dirty="0">
                        <a:latin typeface="TH Sarabun New" panose="020B0500040200020003" pitchFamily="34" charset="-34"/>
                        <a:ea typeface="Times New Roman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latin typeface="TH Sarabun New" panose="020B0500040200020003" pitchFamily="34" charset="-34"/>
                          <a:cs typeface="+mj-cs"/>
                        </a:rPr>
                        <a:t>นักโบราณคดี นักมานุษยวิทยา นักปรัชญา</a:t>
                      </a:r>
                      <a:endParaRPr lang="en-US" sz="2400" dirty="0">
                        <a:latin typeface="TH Sarabun New" panose="020B0500040200020003" pitchFamily="34" charset="-34"/>
                        <a:cs typeface="+mj-c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latin typeface="TH Sarabun New" panose="020B0500040200020003" pitchFamily="34" charset="-34"/>
                          <a:cs typeface="+mj-cs"/>
                        </a:rPr>
                        <a:t>นักสังคมวิทยา</a:t>
                      </a:r>
                      <a:endParaRPr lang="en-US" sz="2400" dirty="0">
                        <a:latin typeface="TH Sarabun New" panose="020B0500040200020003" pitchFamily="34" charset="-34"/>
                        <a:ea typeface="Times New Roman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50694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204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220404"/>
              </p:ext>
            </p:extLst>
          </p:nvPr>
        </p:nvGraphicFramePr>
        <p:xfrm>
          <a:off x="1280159" y="622988"/>
          <a:ext cx="10254342" cy="5528429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5127171">
                  <a:extLst>
                    <a:ext uri="{9D8B030D-6E8A-4147-A177-3AD203B41FA5}">
                      <a16:colId xmlns:a16="http://schemas.microsoft.com/office/drawing/2014/main" val="4134237072"/>
                    </a:ext>
                  </a:extLst>
                </a:gridCol>
                <a:gridCol w="5127171">
                  <a:extLst>
                    <a:ext uri="{9D8B030D-6E8A-4147-A177-3AD203B41FA5}">
                      <a16:colId xmlns:a16="http://schemas.microsoft.com/office/drawing/2014/main" val="2497803464"/>
                    </a:ext>
                  </a:extLst>
                </a:gridCol>
              </a:tblGrid>
              <a:tr h="52567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0" dirty="0" smtClean="0">
                          <a:solidFill>
                            <a:schemeClr val="bg1"/>
                          </a:solidFill>
                          <a:latin typeface="supermarket" panose="02000000000000000000" pitchFamily="2" charset="0"/>
                          <a:cs typeface="+mj-cs"/>
                        </a:rPr>
                        <a:t>แนวทางการศึกษาต่อ</a:t>
                      </a:r>
                      <a:endParaRPr lang="en-US" sz="2000" b="0" dirty="0" smtClean="0">
                        <a:solidFill>
                          <a:schemeClr val="bg1"/>
                        </a:solidFill>
                        <a:latin typeface="supermarket" panose="02000000000000000000" pitchFamily="2" charset="0"/>
                        <a:ea typeface="Times New Roman"/>
                        <a:cs typeface="+mj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0" dirty="0" smtClean="0">
                          <a:solidFill>
                            <a:schemeClr val="bg1"/>
                          </a:solidFill>
                          <a:latin typeface="supermarket" panose="02000000000000000000" pitchFamily="2" charset="0"/>
                          <a:cs typeface="+mj-cs"/>
                        </a:rPr>
                        <a:t>แนวทางการประกอบอาชีพ</a:t>
                      </a:r>
                      <a:endParaRPr lang="en-US" sz="2000" b="0" dirty="0" smtClean="0">
                        <a:solidFill>
                          <a:schemeClr val="bg1"/>
                        </a:solidFill>
                        <a:latin typeface="supermarket" panose="02000000000000000000" pitchFamily="2" charset="0"/>
                        <a:ea typeface="Times New Roman"/>
                        <a:cs typeface="+mj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  <a:lumOff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5213901"/>
                  </a:ext>
                </a:extLst>
              </a:tr>
              <a:tr h="5002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0" dirty="0">
                          <a:latin typeface="TH Sarabun New" panose="020B0500040200020003" pitchFamily="34" charset="-34"/>
                          <a:cs typeface="+mj-cs"/>
                        </a:rPr>
                        <a:t>สังคมสงเคราะห์ศาสตร์ จิตวิทยา</a:t>
                      </a:r>
                      <a:endParaRPr lang="en-US" sz="1800" b="0" dirty="0">
                        <a:latin typeface="TH Sarabun New" panose="020B0500040200020003" pitchFamily="34" charset="-34"/>
                        <a:ea typeface="Times New Roman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0" dirty="0">
                          <a:latin typeface="TH Sarabun New" panose="020B0500040200020003" pitchFamily="34" charset="-34"/>
                          <a:cs typeface="+mj-cs"/>
                        </a:rPr>
                        <a:t>นักสังคมสงเคราะห์ นักจิตวิทยา</a:t>
                      </a:r>
                      <a:endParaRPr lang="en-US" sz="1800" b="0" dirty="0">
                        <a:latin typeface="TH Sarabun New" panose="020B0500040200020003" pitchFamily="34" charset="-34"/>
                        <a:ea typeface="Times New Roman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7584335"/>
                  </a:ext>
                </a:extLst>
              </a:tr>
              <a:tr h="5002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latin typeface="TH Sarabun New" panose="020B0500040200020003" pitchFamily="34" charset="-34"/>
                          <a:cs typeface="+mj-cs"/>
                        </a:rPr>
                        <a:t>สังคมศาสตร์</a:t>
                      </a:r>
                      <a:endParaRPr lang="en-US" sz="1800" dirty="0">
                        <a:latin typeface="TH Sarabun New" panose="020B0500040200020003" pitchFamily="34" charset="-34"/>
                        <a:ea typeface="Times New Roman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latin typeface="TH Sarabun New" panose="020B0500040200020003" pitchFamily="34" charset="-34"/>
                          <a:cs typeface="+mj-cs"/>
                        </a:rPr>
                        <a:t>นักประวัติศาสตร์ นักภูมิศาสตร์ นักวิจัยทางสังคม</a:t>
                      </a:r>
                      <a:endParaRPr lang="en-US" sz="1800" dirty="0">
                        <a:latin typeface="TH Sarabun New" panose="020B0500040200020003" pitchFamily="34" charset="-34"/>
                        <a:ea typeface="Times New Roman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975547993"/>
                  </a:ext>
                </a:extLst>
              </a:tr>
              <a:tr h="5002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latin typeface="TH Sarabun New" panose="020B0500040200020003" pitchFamily="34" charset="-34"/>
                          <a:cs typeface="+mj-cs"/>
                        </a:rPr>
                        <a:t>ครุศาสตร์  ศึกษาศาสตร์</a:t>
                      </a:r>
                      <a:endParaRPr lang="en-US" sz="1800" dirty="0">
                        <a:latin typeface="TH Sarabun New" panose="020B0500040200020003" pitchFamily="34" charset="-34"/>
                        <a:ea typeface="Times New Roman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latin typeface="TH Sarabun New" panose="020B0500040200020003" pitchFamily="34" charset="-34"/>
                          <a:cs typeface="+mj-cs"/>
                        </a:rPr>
                        <a:t>ครู อาจารย์ นักวิชาการ </a:t>
                      </a:r>
                      <a:endParaRPr lang="en-US" sz="1800" dirty="0">
                        <a:latin typeface="TH Sarabun New" panose="020B0500040200020003" pitchFamily="34" charset="-34"/>
                        <a:ea typeface="Times New Roman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8348426"/>
                  </a:ext>
                </a:extLst>
              </a:tr>
              <a:tr h="5002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latin typeface="TH Sarabun New" panose="020B0500040200020003" pitchFamily="34" charset="-34"/>
                          <a:cs typeface="+mj-cs"/>
                        </a:rPr>
                        <a:t>บรรณารักษ์ศาสตร์ สารนิเทศศาสตร์</a:t>
                      </a:r>
                      <a:endParaRPr lang="en-US" sz="1800" dirty="0">
                        <a:latin typeface="TH Sarabun New" panose="020B0500040200020003" pitchFamily="34" charset="-34"/>
                        <a:ea typeface="Times New Roman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latin typeface="TH Sarabun New" panose="020B0500040200020003" pitchFamily="34" charset="-34"/>
                          <a:cs typeface="+mj-cs"/>
                        </a:rPr>
                        <a:t>บรรณารักษ์ นักสารสนเทศ</a:t>
                      </a:r>
                      <a:endParaRPr lang="en-US" sz="1800" dirty="0">
                        <a:latin typeface="TH Sarabun New" panose="020B0500040200020003" pitchFamily="34" charset="-34"/>
                        <a:ea typeface="Times New Roman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468750245"/>
                  </a:ext>
                </a:extLst>
              </a:tr>
              <a:tr h="5002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latin typeface="TH Sarabun New" panose="020B0500040200020003" pitchFamily="34" charset="-34"/>
                          <a:cs typeface="+mj-cs"/>
                        </a:rPr>
                        <a:t>มัณฑนศิลป์  </a:t>
                      </a:r>
                      <a:endParaRPr lang="en-US" sz="1800" dirty="0">
                        <a:latin typeface="TH Sarabun New" panose="020B0500040200020003" pitchFamily="34" charset="-34"/>
                        <a:ea typeface="Times New Roman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latin typeface="TH Sarabun New" panose="020B0500040200020003" pitchFamily="34" charset="-34"/>
                          <a:cs typeface="+mj-cs"/>
                        </a:rPr>
                        <a:t>นักออกแบบภายใน นักออกแบบผลิตภัณฑ์ต่าง ๆ</a:t>
                      </a:r>
                      <a:endParaRPr lang="en-US" sz="1800" dirty="0">
                        <a:latin typeface="TH Sarabun New" panose="020B0500040200020003" pitchFamily="34" charset="-34"/>
                        <a:ea typeface="Times New Roman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7821557"/>
                  </a:ext>
                </a:extLst>
              </a:tr>
              <a:tr h="5002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>
                          <a:latin typeface="TH Sarabun New" panose="020B0500040200020003" pitchFamily="34" charset="-34"/>
                          <a:cs typeface="+mj-cs"/>
                        </a:rPr>
                        <a:t>นิเทศศิลป์</a:t>
                      </a:r>
                      <a:endParaRPr lang="en-US" sz="1800">
                        <a:latin typeface="TH Sarabun New" panose="020B0500040200020003" pitchFamily="34" charset="-34"/>
                        <a:ea typeface="Times New Roman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latin typeface="TH Sarabun New" panose="020B0500040200020003" pitchFamily="34" charset="-34"/>
                          <a:cs typeface="+mj-cs"/>
                        </a:rPr>
                        <a:t>นักออกแบบนิเทศศิลป์</a:t>
                      </a:r>
                      <a:endParaRPr lang="en-US" sz="1800" dirty="0">
                        <a:latin typeface="TH Sarabun New" panose="020B0500040200020003" pitchFamily="34" charset="-34"/>
                        <a:ea typeface="Times New Roman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733333053"/>
                  </a:ext>
                </a:extLst>
              </a:tr>
              <a:tr h="5002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latin typeface="TH Sarabun New" panose="020B0500040200020003" pitchFamily="34" charset="-34"/>
                          <a:cs typeface="+mj-cs"/>
                        </a:rPr>
                        <a:t>จิตรกรรม </a:t>
                      </a:r>
                      <a:r>
                        <a:rPr lang="en-US" sz="2400" dirty="0">
                          <a:latin typeface="TH Sarabun New" panose="020B0500040200020003" pitchFamily="34" charset="-34"/>
                          <a:cs typeface="+mj-cs"/>
                        </a:rPr>
                        <a:t>(</a:t>
                      </a:r>
                      <a:r>
                        <a:rPr lang="th-TH" sz="2400" dirty="0">
                          <a:latin typeface="TH Sarabun New" panose="020B0500040200020003" pitchFamily="34" charset="-34"/>
                          <a:cs typeface="+mj-cs"/>
                        </a:rPr>
                        <a:t>วิจิตรศิลป์</a:t>
                      </a:r>
                      <a:r>
                        <a:rPr lang="en-US" sz="2400" dirty="0">
                          <a:latin typeface="TH Sarabun New" panose="020B0500040200020003" pitchFamily="34" charset="-34"/>
                          <a:cs typeface="+mj-cs"/>
                        </a:rPr>
                        <a:t>)</a:t>
                      </a:r>
                      <a:endParaRPr lang="en-US" sz="1800" dirty="0">
                        <a:latin typeface="TH Sarabun New" panose="020B0500040200020003" pitchFamily="34" charset="-34"/>
                        <a:ea typeface="Times New Roman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 smtClean="0">
                          <a:latin typeface="TH Sarabun New" panose="020B0500040200020003" pitchFamily="34" charset="-34"/>
                          <a:cs typeface="+mj-cs"/>
                        </a:rPr>
                        <a:t>จิตกร</a:t>
                      </a:r>
                      <a:endParaRPr lang="en-US" sz="1800" dirty="0">
                        <a:latin typeface="TH Sarabun New" panose="020B0500040200020003" pitchFamily="34" charset="-34"/>
                        <a:ea typeface="Times New Roman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1139689"/>
                  </a:ext>
                </a:extLst>
              </a:tr>
              <a:tr h="5002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>
                          <a:latin typeface="TH Sarabun New" panose="020B0500040200020003" pitchFamily="34" charset="-34"/>
                          <a:cs typeface="+mj-cs"/>
                        </a:rPr>
                        <a:t>ประติมากรรม</a:t>
                      </a:r>
                      <a:endParaRPr lang="en-US" sz="1800">
                        <a:latin typeface="TH Sarabun New" panose="020B0500040200020003" pitchFamily="34" charset="-34"/>
                        <a:ea typeface="Times New Roman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latin typeface="TH Sarabun New" panose="020B0500040200020003" pitchFamily="34" charset="-34"/>
                          <a:cs typeface="+mj-cs"/>
                        </a:rPr>
                        <a:t>ปฏิมากร</a:t>
                      </a:r>
                      <a:endParaRPr lang="en-US" sz="1800" dirty="0">
                        <a:latin typeface="TH Sarabun New" panose="020B0500040200020003" pitchFamily="34" charset="-34"/>
                        <a:ea typeface="Times New Roman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161300022"/>
                  </a:ext>
                </a:extLst>
              </a:tr>
              <a:tr h="5002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latin typeface="TH Sarabun New" panose="020B0500040200020003" pitchFamily="34" charset="-34"/>
                          <a:cs typeface="+mj-cs"/>
                        </a:rPr>
                        <a:t>วิทยาศาสตร์การกีฬา</a:t>
                      </a:r>
                      <a:endParaRPr lang="en-US" sz="1800" dirty="0">
                        <a:latin typeface="TH Sarabun New" panose="020B0500040200020003" pitchFamily="34" charset="-34"/>
                        <a:ea typeface="Times New Roman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latin typeface="TH Sarabun New" panose="020B0500040200020003" pitchFamily="34" charset="-34"/>
                          <a:cs typeface="+mj-cs"/>
                        </a:rPr>
                        <a:t>งานต่างๆที่เกี่ยวข้องกับการกีฬา นักเทคนิคทางกีฬา</a:t>
                      </a:r>
                      <a:endParaRPr lang="en-US" sz="1800" dirty="0">
                        <a:latin typeface="TH Sarabun New" panose="020B0500040200020003" pitchFamily="34" charset="-34"/>
                        <a:ea typeface="Times New Roman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3029944"/>
                  </a:ext>
                </a:extLst>
              </a:tr>
              <a:tr h="5002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>
                          <a:latin typeface="TH Sarabun New" panose="020B0500040200020003" pitchFamily="34" charset="-34"/>
                          <a:cs typeface="+mj-cs"/>
                        </a:rPr>
                        <a:t>จิตวิทยา</a:t>
                      </a:r>
                      <a:endParaRPr lang="en-US" sz="1800">
                        <a:latin typeface="TH Sarabun New" panose="020B0500040200020003" pitchFamily="34" charset="-34"/>
                        <a:ea typeface="Times New Roman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latin typeface="TH Sarabun New" panose="020B0500040200020003" pitchFamily="34" charset="-34"/>
                          <a:cs typeface="+mj-cs"/>
                        </a:rPr>
                        <a:t>นักจิตวิทยา</a:t>
                      </a:r>
                      <a:endParaRPr lang="en-US" sz="1800" dirty="0">
                        <a:latin typeface="TH Sarabun New" panose="020B0500040200020003" pitchFamily="34" charset="-34"/>
                        <a:ea typeface="Times New Roman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04086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041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53589" y="-13063"/>
            <a:ext cx="10254342" cy="6871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870059" y="644825"/>
            <a:ext cx="46073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600" dirty="0" smtClean="0">
                <a:solidFill>
                  <a:schemeClr val="accent6">
                    <a:lumMod val="50000"/>
                  </a:schemeClr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แนวทางการเตรียมตัวศึกษาต่อ</a:t>
            </a:r>
            <a:endParaRPr lang="en-US" sz="3600" dirty="0">
              <a:solidFill>
                <a:schemeClr val="accent6">
                  <a:lumMod val="50000"/>
                </a:schemeClr>
              </a:solidFill>
              <a:latin typeface="supermarket" panose="02000000000000000000" pitchFamily="2" charset="0"/>
              <a:cs typeface="supermarket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70059" y="1009393"/>
            <a:ext cx="261802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6600" b="1" dirty="0" smtClean="0">
                <a:solidFill>
                  <a:schemeClr val="accent6">
                    <a:lumMod val="50000"/>
                  </a:schemeClr>
                </a:solidFill>
                <a:latin typeface="supermarket" panose="02000000000000000000" pitchFamily="2" charset="0"/>
                <a:cs typeface="+mj-cs"/>
              </a:rPr>
              <a:t>สายสามัญ</a:t>
            </a:r>
            <a:endParaRPr lang="en-US" sz="6600" b="1" dirty="0">
              <a:solidFill>
                <a:schemeClr val="accent6">
                  <a:lumMod val="50000"/>
                </a:schemeClr>
              </a:solidFill>
              <a:latin typeface="supermarket" panose="02000000000000000000" pitchFamily="2" charset="0"/>
              <a:cs typeface="+mj-cs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1750951" y="2065564"/>
            <a:ext cx="8738526" cy="1634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870060" y="2330088"/>
            <a:ext cx="861941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buNone/>
            </a:pPr>
            <a:r>
              <a:rPr lang="th-TH" sz="2800" dirty="0" smtClean="0">
                <a:latin typeface="TH Sarabun New" panose="020B0500040200020003" pitchFamily="34" charset="-34"/>
                <a:cs typeface="+mj-cs"/>
              </a:rPr>
              <a:t>	หลักสูตร</a:t>
            </a:r>
            <a:r>
              <a:rPr lang="th-TH" sz="2800" dirty="0">
                <a:latin typeface="TH Sarabun New" panose="020B0500040200020003" pitchFamily="34" charset="-34"/>
                <a:cs typeface="+mj-cs"/>
              </a:rPr>
              <a:t>การเรียนการสอนสายสามัญ เป็นหลักสูตรที่จัดเพื่อตอบสนองความสนใจ ความถนัด และความสามารถของนักเรียน และตอบสนองการเลือกสาขาวิชาชีพในระดับอุดมศึกษา  ผู้ที่จะประสบความสำเร็จในการเรียน สามารถไปถึงเป้าหมายที่วางไว้ได้ จำเป็นต้องมีความรู้เพียงพอที่จะศึกษาต่อได้ในระดับอุดมศึกษา นอกจากนี้ผู้ที่ต้องการเรียนต่อสายสามัญต้องพิจารณาและประเมินตนเองอย่างรอบคอบ สอดคล้องกับความเป็นจริง เนื่องจากการเรียนสายสามัญไม่ได้สิ้นสุดอยู่ที่การจบชั้น ม. 6</a:t>
            </a:r>
            <a:r>
              <a:rPr lang="en-US" sz="2800" dirty="0">
                <a:latin typeface="TH Sarabun New" panose="020B0500040200020003" pitchFamily="34" charset="-34"/>
                <a:cs typeface="+mj-cs"/>
              </a:rPr>
              <a:t> </a:t>
            </a:r>
            <a:r>
              <a:rPr lang="th-TH" sz="2800" dirty="0">
                <a:latin typeface="TH Sarabun New" panose="020B0500040200020003" pitchFamily="34" charset="-34"/>
                <a:cs typeface="+mj-cs"/>
              </a:rPr>
              <a:t>แต่เป็นการเรียนเพื่อให้มีความรู้และทักษะพื้นฐานที่จำเป็นต่อการศึกษาต่อในสาขาวิชาชีพในระดับอุดมศึกษา ซึ่งต้องใช้ความรู้ ความสามารถในการแข่งขันเพื่อรับการคัดเลือกเข้าศึกษาต่อในระดับอุดมศึกษา โดยวิธีการใดวิธีการหนึ่งต่อไปนี้</a:t>
            </a:r>
            <a:endParaRPr lang="en-US" sz="2800" dirty="0">
              <a:latin typeface="TH Sarabun New" panose="020B0500040200020003" pitchFamily="34" charset="-34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94781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1186161" y="0"/>
            <a:ext cx="100583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" y="0"/>
            <a:ext cx="100583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54825" y="0"/>
            <a:ext cx="1045048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525048" y="1115290"/>
            <a:ext cx="4724400" cy="4627419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h-TH" sz="4000" b="1" dirty="0">
                <a:latin typeface="supermarket" panose="02000000000000000000" pitchFamily="2" charset="0"/>
                <a:cs typeface="supermarket" panose="02000000000000000000" pitchFamily="2" charset="0"/>
              </a:rPr>
              <a:t>สมัคร </a:t>
            </a:r>
            <a:endParaRPr lang="th-TH" sz="4000" b="1" dirty="0" smtClean="0">
              <a:latin typeface="supermarket" panose="02000000000000000000" pitchFamily="2" charset="0"/>
              <a:cs typeface="supermarket" panose="02000000000000000000" pitchFamily="2" charset="0"/>
            </a:endParaRPr>
          </a:p>
          <a:p>
            <a:pPr algn="ctr">
              <a:buNone/>
            </a:pPr>
            <a:r>
              <a:rPr lang="en-US" sz="4000" b="1" dirty="0" smtClean="0">
                <a:latin typeface="supermarket" panose="02000000000000000000" pitchFamily="2" charset="0"/>
                <a:cs typeface="supermarket" panose="02000000000000000000" pitchFamily="2" charset="0"/>
              </a:rPr>
              <a:t>TCAS </a:t>
            </a:r>
            <a:r>
              <a:rPr lang="th-TH" sz="4000" b="1" dirty="0" smtClean="0">
                <a:latin typeface="supermarket" panose="02000000000000000000" pitchFamily="2" charset="0"/>
                <a:cs typeface="supermarket" panose="02000000000000000000" pitchFamily="2" charset="0"/>
              </a:rPr>
              <a:t>เพื่อ</a:t>
            </a:r>
            <a:r>
              <a:rPr lang="th-TH" sz="4000" b="1" dirty="0">
                <a:latin typeface="supermarket" panose="02000000000000000000" pitchFamily="2" charset="0"/>
                <a:cs typeface="supermarket" panose="02000000000000000000" pitchFamily="2" charset="0"/>
              </a:rPr>
              <a:t>เข้ามหาวิทยาลัยของรัฐและเอกชน</a:t>
            </a:r>
            <a:endParaRPr lang="en-US" sz="4000" b="1" dirty="0">
              <a:latin typeface="supermarket" panose="02000000000000000000" pitchFamily="2" charset="0"/>
              <a:cs typeface="supermarke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441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53589" y="-13063"/>
            <a:ext cx="10254342" cy="6871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1750951" y="2065564"/>
            <a:ext cx="8738526" cy="1634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856205" y="2521824"/>
            <a:ext cx="876310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th-TH" sz="3600" b="1" dirty="0">
                <a:latin typeface="TH Sarabun New" panose="020B0500040200020003" pitchFamily="34" charset="-34"/>
                <a:cs typeface="+mj-cs"/>
              </a:rPr>
              <a:t>พิจารณาสิ่งสำคัญต่อไปนี้ให้รอบคอบ</a:t>
            </a:r>
          </a:p>
          <a:p>
            <a:pPr>
              <a:buNone/>
            </a:pPr>
            <a:r>
              <a:rPr lang="th-TH" sz="3600" dirty="0">
                <a:latin typeface="TH Sarabun New" panose="020B0500040200020003" pitchFamily="34" charset="-34"/>
                <a:cs typeface="+mj-cs"/>
              </a:rPr>
              <a:t>	1. ความสามารถทางวิชาการ</a:t>
            </a:r>
          </a:p>
          <a:p>
            <a:pPr>
              <a:buNone/>
            </a:pPr>
            <a:r>
              <a:rPr lang="th-TH" sz="3600" dirty="0">
                <a:latin typeface="TH Sarabun New" panose="020B0500040200020003" pitchFamily="34" charset="-34"/>
                <a:cs typeface="+mj-cs"/>
              </a:rPr>
              <a:t>	2. บุคลิกภาพ ความสนใจและความถนัดในการเรียน</a:t>
            </a:r>
          </a:p>
          <a:p>
            <a:pPr>
              <a:buNone/>
            </a:pPr>
            <a:r>
              <a:rPr lang="th-TH" sz="3600" dirty="0">
                <a:latin typeface="TH Sarabun New" panose="020B0500040200020003" pitchFamily="34" charset="-34"/>
                <a:cs typeface="+mj-cs"/>
              </a:rPr>
              <a:t>	3. เป้าหมายอาชีพในอนาคต</a:t>
            </a:r>
          </a:p>
          <a:p>
            <a:pPr>
              <a:buNone/>
            </a:pPr>
            <a:r>
              <a:rPr lang="th-TH" sz="3600" dirty="0">
                <a:latin typeface="TH Sarabun New" panose="020B0500040200020003" pitchFamily="34" charset="-34"/>
                <a:cs typeface="+mj-cs"/>
              </a:rPr>
              <a:t>	4. ความสามารถในการส่งให้เรียนของครอบครัว </a:t>
            </a:r>
            <a:endParaRPr lang="th-TH" sz="3600" dirty="0" smtClean="0">
              <a:latin typeface="TH Sarabun New" panose="020B0500040200020003" pitchFamily="34" charset="-34"/>
              <a:cs typeface="+mj-cs"/>
            </a:endParaRPr>
          </a:p>
          <a:p>
            <a:pPr>
              <a:buNone/>
            </a:pPr>
            <a:r>
              <a:rPr lang="th-TH" sz="3600" dirty="0">
                <a:latin typeface="TH Sarabun New" panose="020B0500040200020003" pitchFamily="34" charset="-34"/>
                <a:cs typeface="+mj-cs"/>
              </a:rPr>
              <a:t>	</a:t>
            </a:r>
            <a:r>
              <a:rPr lang="th-TH" sz="3600" dirty="0" smtClean="0">
                <a:latin typeface="TH Sarabun New" panose="020B0500040200020003" pitchFamily="34" charset="-34"/>
                <a:cs typeface="+mj-cs"/>
              </a:rPr>
              <a:t>(</a:t>
            </a:r>
            <a:r>
              <a:rPr lang="th-TH" sz="3600" dirty="0">
                <a:latin typeface="TH Sarabun New" panose="020B0500040200020003" pitchFamily="34" charset="-34"/>
                <a:cs typeface="+mj-cs"/>
              </a:rPr>
              <a:t>เศรษฐกิจของครอบครัว)</a:t>
            </a:r>
          </a:p>
        </p:txBody>
      </p:sp>
      <p:sp>
        <p:nvSpPr>
          <p:cNvPr id="2" name="Rectangle 1"/>
          <p:cNvSpPr/>
          <p:nvPr/>
        </p:nvSpPr>
        <p:spPr>
          <a:xfrm>
            <a:off x="1750951" y="491349"/>
            <a:ext cx="429957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dirty="0">
                <a:solidFill>
                  <a:schemeClr val="tx2">
                    <a:lumMod val="90000"/>
                    <a:lumOff val="10000"/>
                  </a:schemeClr>
                </a:solidFill>
                <a:latin typeface="supermarket" panose="02000000000000000000" pitchFamily="2" charset="0"/>
                <a:cs typeface="+mj-cs"/>
              </a:rPr>
              <a:t>เพื่อให้การตัดสินใจเลือกศึกษาต่อสาย</a:t>
            </a:r>
            <a:r>
              <a:rPr lang="th-TH" sz="32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supermarket" panose="02000000000000000000" pitchFamily="2" charset="0"/>
                <a:cs typeface="+mj-cs"/>
              </a:rPr>
              <a:t>สามัญ</a:t>
            </a:r>
          </a:p>
          <a:p>
            <a:r>
              <a:rPr lang="th-TH" sz="32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supermarket" panose="02000000000000000000" pitchFamily="2" charset="0"/>
                <a:cs typeface="+mj-cs"/>
              </a:rPr>
              <a:t>เป็นไป</a:t>
            </a:r>
            <a:r>
              <a:rPr lang="th-TH" sz="3200" dirty="0">
                <a:solidFill>
                  <a:schemeClr val="tx2">
                    <a:lumMod val="90000"/>
                    <a:lumOff val="10000"/>
                  </a:schemeClr>
                </a:solidFill>
                <a:latin typeface="supermarket" panose="02000000000000000000" pitchFamily="2" charset="0"/>
                <a:cs typeface="+mj-cs"/>
              </a:rPr>
              <a:t>อย่างเหมาะสมกับ</a:t>
            </a:r>
            <a:r>
              <a:rPr lang="th-TH" sz="32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supermarket" panose="02000000000000000000" pitchFamily="2" charset="0"/>
                <a:cs typeface="+mj-cs"/>
              </a:rPr>
              <a:t>ตนเอง</a:t>
            </a:r>
            <a:endParaRPr lang="en-US" sz="3200" dirty="0">
              <a:solidFill>
                <a:schemeClr val="tx2">
                  <a:lumMod val="90000"/>
                  <a:lumOff val="10000"/>
                </a:schemeClr>
              </a:solidFill>
              <a:latin typeface="supermarket" panose="02000000000000000000" pitchFamily="2" charset="0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718432" y="940194"/>
            <a:ext cx="238719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60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supermarket" panose="02000000000000000000" pitchFamily="2" charset="0"/>
                <a:cs typeface="+mj-cs"/>
              </a:rPr>
              <a:t>จึงควร</a:t>
            </a:r>
            <a:r>
              <a:rPr lang="en-US" sz="60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supermarket" panose="02000000000000000000" pitchFamily="2" charset="0"/>
                <a:cs typeface="+mj-cs"/>
              </a:rPr>
              <a:t>!!!</a:t>
            </a:r>
          </a:p>
        </p:txBody>
      </p:sp>
    </p:spTree>
    <p:extLst>
      <p:ext uri="{BB962C8B-B14F-4D97-AF65-F5344CB8AC3E}">
        <p14:creationId xmlns:p14="http://schemas.microsoft.com/office/powerpoint/2010/main" val="1371138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53589" y="-13063"/>
            <a:ext cx="10254342" cy="68710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739507" y="570406"/>
            <a:ext cx="43412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>
                <a:solidFill>
                  <a:schemeClr val="bg2">
                    <a:lumMod val="90000"/>
                    <a:lumOff val="10000"/>
                  </a:schemeClr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สรุปแนวทางการเตรียมตัว</a:t>
            </a:r>
            <a:endParaRPr lang="en-US" sz="4000" b="1" dirty="0">
              <a:solidFill>
                <a:schemeClr val="bg2">
                  <a:lumMod val="90000"/>
                  <a:lumOff val="10000"/>
                </a:schemeClr>
              </a:solidFill>
              <a:latin typeface="supermarket" panose="02000000000000000000" pitchFamily="2" charset="0"/>
              <a:cs typeface="supermarket" panose="02000000000000000000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1750951" y="1345125"/>
            <a:ext cx="8738526" cy="1634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739507" y="1861761"/>
            <a:ext cx="874997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th-TH" sz="2800" dirty="0" smtClean="0">
                <a:solidFill>
                  <a:schemeClr val="bg1"/>
                </a:solidFill>
                <a:latin typeface="TH Sarabun New" panose="020B0500040200020003" pitchFamily="34" charset="-34"/>
                <a:cs typeface="+mj-cs"/>
              </a:rPr>
              <a:t>ค้นหา</a:t>
            </a:r>
            <a:r>
              <a:rPr lang="th-TH" sz="2800" dirty="0">
                <a:solidFill>
                  <a:schemeClr val="bg1"/>
                </a:solidFill>
                <a:latin typeface="TH Sarabun New" panose="020B0500040200020003" pitchFamily="34" charset="-34"/>
                <a:cs typeface="+mj-cs"/>
              </a:rPr>
              <a:t>ความถนัด ความสนใจ และความสามารถของ</a:t>
            </a:r>
            <a:r>
              <a:rPr lang="th-TH" sz="2800" dirty="0" smtClean="0">
                <a:solidFill>
                  <a:schemeClr val="bg1"/>
                </a:solidFill>
                <a:latin typeface="TH Sarabun New" panose="020B0500040200020003" pitchFamily="34" charset="-34"/>
                <a:cs typeface="+mj-cs"/>
              </a:rPr>
              <a:t>ตน</a:t>
            </a:r>
          </a:p>
          <a:p>
            <a:endParaRPr lang="en-US" sz="2800" dirty="0">
              <a:solidFill>
                <a:schemeClr val="bg1"/>
              </a:solidFill>
              <a:latin typeface="TH Sarabun New" panose="020B0500040200020003" pitchFamily="34" charset="-34"/>
              <a:cs typeface="+mj-cs"/>
            </a:endParaRPr>
          </a:p>
          <a:p>
            <a:pPr>
              <a:buNone/>
            </a:pPr>
            <a:r>
              <a:rPr lang="th-TH" sz="2800" dirty="0" smtClean="0">
                <a:solidFill>
                  <a:schemeClr val="bg1"/>
                </a:solidFill>
                <a:latin typeface="TH Sarabun New" panose="020B0500040200020003" pitchFamily="34" charset="-34"/>
                <a:cs typeface="+mj-cs"/>
              </a:rPr>
              <a:t>2</a:t>
            </a:r>
            <a:r>
              <a:rPr lang="th-TH" sz="2800" dirty="0">
                <a:solidFill>
                  <a:schemeClr val="bg1"/>
                </a:solidFill>
                <a:latin typeface="TH Sarabun New" panose="020B0500040200020003" pitchFamily="34" charset="-34"/>
                <a:cs typeface="+mj-cs"/>
              </a:rPr>
              <a:t>. เลือกกลุ่มการเรียนที่เหมาะสมกับความถนัด ความสนใจและความสามารถของตนเอง เพราะจะมีผลต่อความสุข และความสำเร็จในการ</a:t>
            </a:r>
            <a:r>
              <a:rPr lang="th-TH" sz="2800" dirty="0" smtClean="0">
                <a:solidFill>
                  <a:schemeClr val="bg1"/>
                </a:solidFill>
                <a:latin typeface="TH Sarabun New" panose="020B0500040200020003" pitchFamily="34" charset="-34"/>
                <a:cs typeface="+mj-cs"/>
              </a:rPr>
              <a:t>เรียน</a:t>
            </a:r>
          </a:p>
          <a:p>
            <a:pPr>
              <a:buNone/>
            </a:pPr>
            <a:endParaRPr lang="en-US" sz="2800" dirty="0">
              <a:solidFill>
                <a:schemeClr val="bg1"/>
              </a:solidFill>
              <a:latin typeface="TH Sarabun New" panose="020B0500040200020003" pitchFamily="34" charset="-34"/>
              <a:cs typeface="+mj-cs"/>
            </a:endParaRPr>
          </a:p>
          <a:p>
            <a:pPr>
              <a:buNone/>
            </a:pPr>
            <a:r>
              <a:rPr lang="th-TH" sz="2800" dirty="0" smtClean="0">
                <a:solidFill>
                  <a:schemeClr val="bg1"/>
                </a:solidFill>
                <a:latin typeface="TH Sarabun New" panose="020B0500040200020003" pitchFamily="34" charset="-34"/>
                <a:cs typeface="+mj-cs"/>
              </a:rPr>
              <a:t>3</a:t>
            </a:r>
            <a:r>
              <a:rPr lang="th-TH" sz="2800" dirty="0">
                <a:solidFill>
                  <a:schemeClr val="bg1"/>
                </a:solidFill>
                <a:latin typeface="TH Sarabun New" panose="020B0500040200020003" pitchFamily="34" charset="-34"/>
                <a:cs typeface="+mj-cs"/>
              </a:rPr>
              <a:t>. ต้องตั้งใจเรียนในแต่ละรายวิชา ตั้งแต่ชั้น ม. 4-</a:t>
            </a:r>
            <a:r>
              <a:rPr lang="en-US" sz="2800" dirty="0">
                <a:solidFill>
                  <a:schemeClr val="bg1"/>
                </a:solidFill>
                <a:latin typeface="TH Sarabun New" panose="020B0500040200020003" pitchFamily="34" charset="-34"/>
                <a:cs typeface="+mj-cs"/>
              </a:rPr>
              <a:t> </a:t>
            </a:r>
            <a:r>
              <a:rPr lang="th-TH" sz="2800" dirty="0">
                <a:solidFill>
                  <a:schemeClr val="bg1"/>
                </a:solidFill>
                <a:latin typeface="TH Sarabun New" panose="020B0500040200020003" pitchFamily="34" charset="-34"/>
                <a:cs typeface="+mj-cs"/>
              </a:rPr>
              <a:t>ม. 6</a:t>
            </a:r>
            <a:r>
              <a:rPr lang="en-US" sz="2800" dirty="0">
                <a:solidFill>
                  <a:schemeClr val="bg1"/>
                </a:solidFill>
                <a:latin typeface="TH Sarabun New" panose="020B0500040200020003" pitchFamily="34" charset="-34"/>
                <a:cs typeface="+mj-cs"/>
              </a:rPr>
              <a:t> </a:t>
            </a:r>
            <a:r>
              <a:rPr lang="th-TH" sz="2800" dirty="0">
                <a:solidFill>
                  <a:schemeClr val="bg1"/>
                </a:solidFill>
                <a:latin typeface="TH Sarabun New" panose="020B0500040200020003" pitchFamily="34" charset="-34"/>
                <a:cs typeface="+mj-cs"/>
              </a:rPr>
              <a:t>เพราะผลการเรียน 6 ภาคเรียน (3 ปี) เป็นองค์ประกอบสำคัญในการคัดเลือกเข้าศึกษาต่อในระดับอุดมศึกษา  </a:t>
            </a:r>
            <a:endParaRPr lang="th-TH" sz="2800" dirty="0" smtClean="0">
              <a:solidFill>
                <a:schemeClr val="bg1"/>
              </a:solidFill>
              <a:latin typeface="TH Sarabun New" panose="020B0500040200020003" pitchFamily="34" charset="-34"/>
              <a:cs typeface="+mj-cs"/>
            </a:endParaRPr>
          </a:p>
          <a:p>
            <a:pPr>
              <a:buNone/>
            </a:pPr>
            <a:endParaRPr lang="en-US" sz="2800" dirty="0">
              <a:solidFill>
                <a:schemeClr val="bg1"/>
              </a:solidFill>
              <a:latin typeface="TH Sarabun New" panose="020B0500040200020003" pitchFamily="34" charset="-34"/>
              <a:cs typeface="+mj-cs"/>
            </a:endParaRPr>
          </a:p>
          <a:p>
            <a:pPr>
              <a:buNone/>
            </a:pPr>
            <a:r>
              <a:rPr lang="th-TH" sz="2800" dirty="0" smtClean="0">
                <a:solidFill>
                  <a:schemeClr val="bg1"/>
                </a:solidFill>
                <a:latin typeface="TH Sarabun New" panose="020B0500040200020003" pitchFamily="34" charset="-34"/>
                <a:cs typeface="+mj-cs"/>
              </a:rPr>
              <a:t>4</a:t>
            </a:r>
            <a:r>
              <a:rPr lang="th-TH" sz="2800" dirty="0">
                <a:solidFill>
                  <a:schemeClr val="bg1"/>
                </a:solidFill>
                <a:latin typeface="TH Sarabun New" panose="020B0500040200020003" pitchFamily="34" charset="-34"/>
                <a:cs typeface="+mj-cs"/>
              </a:rPr>
              <a:t>.</a:t>
            </a:r>
            <a:r>
              <a:rPr lang="en-US" sz="2800" dirty="0">
                <a:solidFill>
                  <a:schemeClr val="bg1"/>
                </a:solidFill>
                <a:latin typeface="TH Sarabun New" panose="020B0500040200020003" pitchFamily="34" charset="-34"/>
                <a:cs typeface="+mj-cs"/>
              </a:rPr>
              <a:t> </a:t>
            </a:r>
            <a:r>
              <a:rPr lang="th-TH" sz="2800" dirty="0">
                <a:solidFill>
                  <a:schemeClr val="bg1"/>
                </a:solidFill>
                <a:latin typeface="TH Sarabun New" panose="020B0500040200020003" pitchFamily="34" charset="-34"/>
                <a:cs typeface="+mj-cs"/>
              </a:rPr>
              <a:t>ตั้งใจฝึกฝนทักษะทางด้านภาษา (ภาษาไทย และภาษาอังกฤษ)และการคิด</a:t>
            </a:r>
            <a:r>
              <a:rPr lang="th-TH" sz="2800" dirty="0" smtClean="0">
                <a:solidFill>
                  <a:schemeClr val="bg1"/>
                </a:solidFill>
                <a:latin typeface="TH Sarabun New" panose="020B0500040200020003" pitchFamily="34" charset="-34"/>
                <a:cs typeface="+mj-cs"/>
              </a:rPr>
              <a:t>คำนวณ รวมถึงทักษะอื่นๆที่จำเป็นต่อไปในอนาคต</a:t>
            </a:r>
            <a:endParaRPr lang="en-US" sz="2800" dirty="0">
              <a:solidFill>
                <a:schemeClr val="bg1"/>
              </a:solidFill>
              <a:latin typeface="TH Sarabun New" panose="020B0500040200020003" pitchFamily="34" charset="-34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29752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53589" y="-13063"/>
            <a:ext cx="10254342" cy="68710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739507" y="708956"/>
            <a:ext cx="31309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dirty="0">
                <a:solidFill>
                  <a:schemeClr val="bg2">
                    <a:lumMod val="90000"/>
                    <a:lumOff val="10000"/>
                  </a:schemeClr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เส้นทางการศึกษาต่อ</a:t>
            </a:r>
            <a:r>
              <a:rPr lang="th-TH" sz="3200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ใน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1750951" y="1982437"/>
            <a:ext cx="8738526" cy="1634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750951" y="1028035"/>
            <a:ext cx="650530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800" b="1" dirty="0">
                <a:solidFill>
                  <a:schemeClr val="bg2">
                    <a:lumMod val="90000"/>
                    <a:lumOff val="10000"/>
                  </a:schemeClr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ระดับปริญญาตรีของสายสามัญ</a:t>
            </a:r>
            <a:endParaRPr lang="en-US" sz="4800" b="1" dirty="0">
              <a:solidFill>
                <a:schemeClr val="bg2">
                  <a:lumMod val="90000"/>
                  <a:lumOff val="10000"/>
                </a:schemeClr>
              </a:solidFill>
              <a:latin typeface="supermarket" panose="02000000000000000000" pitchFamily="2" charset="0"/>
              <a:cs typeface="supermarket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463604" y="3625628"/>
            <a:ext cx="79043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>
                <a:solidFill>
                  <a:schemeClr val="bg1"/>
                </a:solidFill>
                <a:latin typeface="TH Sarabun New" panose="020B0500040200020003" pitchFamily="34" charset="-34"/>
                <a:cs typeface="+mj-cs"/>
              </a:rPr>
              <a:t>เข้าสู่ระบบ </a:t>
            </a:r>
            <a:r>
              <a:rPr lang="en-US" sz="4000" b="1" dirty="0">
                <a:solidFill>
                  <a:schemeClr val="bg1"/>
                </a:solidFill>
                <a:latin typeface="TH Sarabun New" panose="020B0500040200020003" pitchFamily="34" charset="-34"/>
                <a:cs typeface="+mj-cs"/>
              </a:rPr>
              <a:t>TCAS </a:t>
            </a:r>
            <a:r>
              <a:rPr lang="th-TH" sz="4000" b="1" dirty="0">
                <a:solidFill>
                  <a:schemeClr val="bg1"/>
                </a:solidFill>
                <a:latin typeface="TH Sarabun New" panose="020B0500040200020003" pitchFamily="34" charset="-34"/>
                <a:cs typeface="+mj-cs"/>
              </a:rPr>
              <a:t>เพื่อเข้าศึกษาต่อในระดับอุดมศึกษา</a:t>
            </a:r>
          </a:p>
        </p:txBody>
      </p:sp>
    </p:spTree>
    <p:extLst>
      <p:ext uri="{BB962C8B-B14F-4D97-AF65-F5344CB8AC3E}">
        <p14:creationId xmlns:p14="http://schemas.microsoft.com/office/powerpoint/2010/main" val="1975799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53589" y="-13063"/>
            <a:ext cx="10254342" cy="68710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1653969" y="2744437"/>
            <a:ext cx="8738526" cy="1634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653969" y="510971"/>
            <a:ext cx="4164923" cy="20005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dirty="0">
                <a:solidFill>
                  <a:schemeClr val="bg2">
                    <a:lumMod val="90000"/>
                    <a:lumOff val="10000"/>
                  </a:schemeClr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การสอบโดย</a:t>
            </a:r>
            <a:r>
              <a:rPr lang="th-TH" sz="3200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ใช้</a:t>
            </a:r>
          </a:p>
          <a:p>
            <a:r>
              <a:rPr lang="th-TH" sz="6000" b="1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ข้อสอบกลาง</a:t>
            </a:r>
          </a:p>
          <a:p>
            <a:r>
              <a:rPr lang="th-TH" sz="3200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ที่</a:t>
            </a:r>
            <a:r>
              <a:rPr lang="th-TH" sz="3200" dirty="0">
                <a:solidFill>
                  <a:schemeClr val="bg2">
                    <a:lumMod val="90000"/>
                    <a:lumOff val="10000"/>
                  </a:schemeClr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นักเรียนต้องใช้สอบในอนาคต</a:t>
            </a:r>
            <a:endParaRPr lang="en-US" sz="3200" dirty="0">
              <a:solidFill>
                <a:schemeClr val="bg2">
                  <a:lumMod val="90000"/>
                  <a:lumOff val="10000"/>
                </a:schemeClr>
              </a:solidFill>
              <a:latin typeface="supermarket" panose="02000000000000000000" pitchFamily="2" charset="0"/>
              <a:cs typeface="supermarket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86858" y="3536432"/>
            <a:ext cx="755072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dirty="0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องค์ประกอบ</a:t>
            </a:r>
            <a:r>
              <a:rPr lang="th-TH" sz="3200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ที่ 2  </a:t>
            </a:r>
            <a:r>
              <a:rPr lang="en-US" sz="3200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O-NET </a:t>
            </a:r>
            <a:r>
              <a:rPr lang="th-TH" sz="3200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ผลการสอบทางการศึกษาแห่งชาติ จะมีการจัดให้นักเรียนสอบในช่วงท้ายแต่ละช่วงชั้น เช่น ป.6,ม.3,ม.6 ใน 8 กลุ่มสาระการเรียนรู้ ภาษาไทย,คณิตศาสตร์,วิทยาศาสตร์,สังคมศึกษา ศาสนาและวัฒนธรรม,ภาษาอังกฤษ</a:t>
            </a:r>
          </a:p>
        </p:txBody>
      </p:sp>
      <p:sp>
        <p:nvSpPr>
          <p:cNvPr id="5" name="Rectangle 4"/>
          <p:cNvSpPr/>
          <p:nvPr/>
        </p:nvSpPr>
        <p:spPr>
          <a:xfrm>
            <a:off x="1716512" y="3578392"/>
            <a:ext cx="108302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1)</a:t>
            </a:r>
            <a:endParaRPr lang="th-TH" sz="6600" b="1" dirty="0">
              <a:solidFill>
                <a:schemeClr val="bg2">
                  <a:lumMod val="90000"/>
                  <a:lumOff val="10000"/>
                </a:schemeClr>
              </a:solidFill>
              <a:latin typeface="supermarket" panose="02000000000000000000" pitchFamily="2" charset="0"/>
              <a:cs typeface="supermarke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793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486957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2806" y="2688525"/>
            <a:ext cx="366207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การศึกษา</a:t>
            </a: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ต่อสายสามัญในระดับชั้นมัธยมศึกษาตอนปลาย </a:t>
            </a:r>
            <a:endParaRPr lang="th-TH" sz="28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(</a:t>
            </a: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ม.4</a:t>
            </a:r>
            <a:r>
              <a:rPr lang="en-US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 – </a:t>
            </a: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ม.6</a:t>
            </a:r>
            <a:r>
              <a:rPr lang="en-US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  <a:r>
              <a:rPr lang="en-US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  </a:t>
            </a: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เป็นทางเลือกทางหนึ่งสำหรับนักเรียนที่จบชั้น ม.3</a:t>
            </a:r>
            <a:r>
              <a:rPr lang="en-US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  </a:t>
            </a: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ซึ่งมุ่งเรียนวิชาพื้นฐานสำหรับศึกษาต่อในชั้นอุดมศึกษา ใช้เวลาเรียนปกติ 3</a:t>
            </a:r>
            <a:r>
              <a:rPr lang="en-US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ปี</a:t>
            </a:r>
            <a:r>
              <a:rPr lang="en-US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4869574" y="1267096"/>
            <a:ext cx="7322426" cy="55909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3418" y="801581"/>
            <a:ext cx="252024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66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สาย</a:t>
            </a:r>
            <a:r>
              <a:rPr lang="th-TH" sz="66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สามัญ</a:t>
            </a:r>
            <a:endParaRPr lang="en-US" sz="6600" b="1" dirty="0">
              <a:solidFill>
                <a:schemeClr val="tx2">
                  <a:lumMod val="90000"/>
                  <a:lumOff val="10000"/>
                </a:schemeClr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6481" y="486382"/>
            <a:ext cx="17075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600" dirty="0">
                <a:solidFill>
                  <a:schemeClr val="tx2">
                    <a:lumMod val="90000"/>
                    <a:lumOff val="1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การศึกษาใน</a:t>
            </a:r>
            <a:endParaRPr lang="en-US" sz="36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8914" y="2143819"/>
            <a:ext cx="54534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“</a:t>
            </a:r>
            <a:endParaRPr lang="en-US" sz="9600" dirty="0">
              <a:solidFill>
                <a:schemeClr val="tx2">
                  <a:lumMod val="90000"/>
                  <a:lumOff val="10000"/>
                </a:schemeClr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28511" y="4961042"/>
            <a:ext cx="54534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”</a:t>
            </a:r>
            <a:endParaRPr lang="en-US" sz="9600" dirty="0">
              <a:solidFill>
                <a:schemeClr val="tx2">
                  <a:lumMod val="90000"/>
                  <a:lumOff val="10000"/>
                </a:schemeClr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550330" y="331901"/>
            <a:ext cx="42846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มี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หน่วยงานที่รับผิดชอบจัดการศึกษาระดับมัธยมศึกษาตอนปลายสายสามัญ</a:t>
            </a:r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อยู่ </a:t>
            </a:r>
            <a:r>
              <a:rPr lang="th-TH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3 หน่วยงาน </a:t>
            </a:r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คือ</a:t>
            </a:r>
            <a:endParaRPr lang="th-TH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673858" y="935282"/>
            <a:ext cx="1878010" cy="1835877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endParaRPr lang="en-US" sz="2400" dirty="0">
              <a:solidFill>
                <a:schemeClr val="tx2">
                  <a:lumMod val="90000"/>
                  <a:lumOff val="10000"/>
                </a:schemeClr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470495" y="1121429"/>
            <a:ext cx="229470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400" b="1" dirty="0" smtClean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สำนักงาน</a:t>
            </a:r>
          </a:p>
          <a:p>
            <a:pPr algn="ctr"/>
            <a:r>
              <a:rPr lang="th-TH" sz="2400" b="1" dirty="0" smtClean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คณะ</a:t>
            </a:r>
            <a:r>
              <a:rPr lang="th-TH" sz="2400" b="1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กรรม</a:t>
            </a:r>
            <a:endParaRPr lang="en-US" sz="2400" b="1" dirty="0">
              <a:solidFill>
                <a:schemeClr val="bg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r>
              <a:rPr lang="th-TH" sz="2400" b="1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</a:t>
            </a:r>
            <a:r>
              <a:rPr lang="th-TH" sz="2400" b="1" dirty="0" smtClean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การศึกษา</a:t>
            </a:r>
          </a:p>
          <a:p>
            <a:pPr algn="ctr"/>
            <a:r>
              <a:rPr lang="th-TH" sz="2400" b="1" dirty="0" smtClean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ขั้น</a:t>
            </a:r>
            <a:r>
              <a:rPr lang="th-TH" sz="2400" b="1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พื้นฐาน</a:t>
            </a:r>
            <a:endParaRPr lang="en-US" sz="2400" b="1" dirty="0">
              <a:solidFill>
                <a:schemeClr val="bg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641770" y="1406125"/>
            <a:ext cx="43368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ได้แก่ โรงเรียน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รัฐบาลทั่วประเทศทั้งในส่วนกลางและส่วนภูมิภาค</a:t>
            </a:r>
            <a:r>
              <a:rPr lang="en-US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  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เปิดรับสมัคร และสอบคัดเลือกตามนโยบายกระทรวงศึกษาธิการ </a:t>
            </a:r>
            <a:endParaRPr lang="en-US" sz="24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5667732" y="2850464"/>
            <a:ext cx="1878010" cy="1835877"/>
          </a:xfrm>
          <a:prstGeom prst="ellipse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endParaRPr lang="en-US" sz="2400" dirty="0">
              <a:solidFill>
                <a:schemeClr val="tx2">
                  <a:lumMod val="90000"/>
                  <a:lumOff val="10000"/>
                </a:schemeClr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5667732" y="4776618"/>
            <a:ext cx="1878010" cy="1835877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endParaRPr lang="en-US" sz="2400" dirty="0">
              <a:solidFill>
                <a:schemeClr val="tx2">
                  <a:lumMod val="90000"/>
                  <a:lumOff val="10000"/>
                </a:schemeClr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52890" y="1552316"/>
            <a:ext cx="4475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0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1.</a:t>
            </a:r>
            <a:endParaRPr lang="en-US" sz="4000" b="1" dirty="0">
              <a:solidFill>
                <a:schemeClr val="tx2">
                  <a:lumMod val="90000"/>
                  <a:lumOff val="10000"/>
                </a:schemeClr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209045" y="3459980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0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</a:t>
            </a:r>
            <a:r>
              <a:rPr lang="th-TH" sz="40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.</a:t>
            </a:r>
            <a:endParaRPr lang="en-US" sz="4000" b="1" dirty="0">
              <a:solidFill>
                <a:schemeClr val="tx2">
                  <a:lumMod val="90000"/>
                  <a:lumOff val="10000"/>
                </a:schemeClr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209045" y="5375162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0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3</a:t>
            </a:r>
            <a:r>
              <a:rPr lang="th-TH" sz="40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.</a:t>
            </a:r>
            <a:endParaRPr lang="en-US" sz="4000" b="1" dirty="0">
              <a:solidFill>
                <a:schemeClr val="tx2">
                  <a:lumMod val="90000"/>
                  <a:lumOff val="10000"/>
                </a:schemeClr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712457" y="3029093"/>
            <a:ext cx="183941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400" b="1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กระทรวงการอุดมศึกษา วิทยาศาสตร์ วิจัยและนวัตกรรม</a:t>
            </a:r>
            <a:endParaRPr lang="en-US" sz="2400" dirty="0">
              <a:solidFill>
                <a:schemeClr val="bg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641770" y="3605480"/>
            <a:ext cx="42723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ได้แก่ โรงเรียน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มัธยมสาธิตของมหาวิทยาลัยต่าง ๆ </a:t>
            </a:r>
            <a:endParaRPr lang="en-US" sz="24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779562" y="4966394"/>
            <a:ext cx="16543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400" b="1" dirty="0" smtClean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สำนักงานคณะกรรมการการศึกษาเอกชน (สช.)</a:t>
            </a:r>
            <a:endParaRPr lang="en-US" sz="2400" dirty="0">
              <a:solidFill>
                <a:schemeClr val="bg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641770" y="5366181"/>
            <a:ext cx="43368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ได้แก่  โรงเรียนเอกชนที่เปิดสอนในระดับม.4</a:t>
            </a:r>
            <a:r>
              <a:rPr lang="en-US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 – 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ม.6</a:t>
            </a:r>
            <a:r>
              <a:rPr lang="en-US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  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ซึ่งมีทั้งในส่วนกลางและส่วนภูมิภาค</a:t>
            </a:r>
            <a:endParaRPr lang="en-US" sz="24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872446" y="0"/>
            <a:ext cx="11756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49378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/>
      <p:bldP spid="13" grpId="0" animBg="1"/>
      <p:bldP spid="14" grpId="0"/>
      <p:bldP spid="15" grpId="0"/>
      <p:bldP spid="20" grpId="0" animBg="1"/>
      <p:bldP spid="21" grpId="0" animBg="1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53589" y="-13063"/>
            <a:ext cx="10254342" cy="68710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603829" y="752065"/>
            <a:ext cx="108302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dirty="0">
                <a:solidFill>
                  <a:schemeClr val="bg2">
                    <a:lumMod val="90000"/>
                    <a:lumOff val="10000"/>
                  </a:schemeClr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2</a:t>
            </a:r>
            <a:r>
              <a:rPr lang="en-US" sz="6600" b="1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)</a:t>
            </a:r>
            <a:endParaRPr lang="th-TH" sz="6600" b="1" dirty="0">
              <a:solidFill>
                <a:schemeClr val="bg2">
                  <a:lumMod val="90000"/>
                  <a:lumOff val="10000"/>
                </a:schemeClr>
              </a:solidFill>
              <a:latin typeface="supermarket" panose="02000000000000000000" pitchFamily="2" charset="0"/>
              <a:cs typeface="supermarket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39635" y="3733185"/>
            <a:ext cx="834043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3600" dirty="0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ความสามารถ</a:t>
            </a:r>
            <a:r>
              <a:rPr lang="th-TH" sz="3600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ในการอ่าน เขียน คิดวิเคราะห์ และแก้โจทย์ปัญหา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3600" dirty="0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ความ</a:t>
            </a:r>
            <a:r>
              <a:rPr lang="th-TH" sz="3600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สาม</a:t>
            </a:r>
            <a:r>
              <a:rPr lang="th-TH" sz="3600" dirty="0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ราถ</a:t>
            </a:r>
            <a:r>
              <a:rPr lang="th-TH" sz="3600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ในการสื่อสารด้วยภาษาอังกฤษ</a:t>
            </a:r>
          </a:p>
          <a:p>
            <a:r>
              <a:rPr lang="th-TH" sz="3600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(แบ่งเป็นอย่างละ ร้อยละ 50)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39258" y="616863"/>
            <a:ext cx="185178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 smtClean="0">
                <a:solidFill>
                  <a:schemeClr val="accent1"/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GAT</a:t>
            </a:r>
            <a:endParaRPr lang="en-US" sz="8800" b="1" dirty="0">
              <a:solidFill>
                <a:schemeClr val="accent1"/>
              </a:solidFill>
              <a:latin typeface="supermarket" panose="02000000000000000000" pitchFamily="2" charset="0"/>
              <a:cs typeface="supermarket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91498" y="2179497"/>
            <a:ext cx="78885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คือ การวัดศักยภาพในการเรียนมหาวิทยาลัยให้ประสบความสำเร็จ มี 2 ส่วน *สอบ2ครั้งต่อปี คะแนนเต็ม 300 คะแนน</a:t>
            </a:r>
          </a:p>
        </p:txBody>
      </p:sp>
    </p:spTree>
    <p:extLst>
      <p:ext uri="{BB962C8B-B14F-4D97-AF65-F5344CB8AC3E}">
        <p14:creationId xmlns:p14="http://schemas.microsoft.com/office/powerpoint/2010/main" val="2884538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53589" y="-13063"/>
            <a:ext cx="10254342" cy="68710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62264" y="502676"/>
            <a:ext cx="108302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6600" b="1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3</a:t>
            </a:r>
            <a:r>
              <a:rPr lang="en-US" sz="6600" b="1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)</a:t>
            </a:r>
            <a:endParaRPr lang="th-TH" sz="6600" b="1" dirty="0">
              <a:solidFill>
                <a:schemeClr val="bg2">
                  <a:lumMod val="90000"/>
                  <a:lumOff val="10000"/>
                </a:schemeClr>
              </a:solidFill>
              <a:latin typeface="supermarket" panose="02000000000000000000" pitchFamily="2" charset="0"/>
              <a:cs typeface="supermarket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45293" y="502676"/>
            <a:ext cx="138050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>
                <a:solidFill>
                  <a:schemeClr val="accent1"/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PAT</a:t>
            </a:r>
            <a:endParaRPr lang="en-US" sz="6600" b="1" dirty="0">
              <a:solidFill>
                <a:schemeClr val="accent1"/>
              </a:solidFill>
              <a:latin typeface="supermarket" panose="02000000000000000000" pitchFamily="2" charset="0"/>
              <a:cs typeface="supermarket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71070" y="656565"/>
            <a:ext cx="66354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คือความถนัดในวิชาชีพ ความรู้พื้นฐานที่จะเรียนในวิชานั้น กับศักยภาพที่จะเรียนในวิชานั้นๆให้ประสบความสำเร็จ มีทั้งหมด 7 อย่าง </a:t>
            </a:r>
            <a:endParaRPr lang="en-US" sz="4000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73383" y="1910624"/>
            <a:ext cx="92825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*สอบ2ครั้งต่อปี คะแนนเต็ม 300 คะแนน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PAT  </a:t>
            </a:r>
            <a:r>
              <a:rPr lang="en-US" sz="32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</a:t>
            </a:r>
            <a:r>
              <a:rPr lang="en-US" sz="3200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3200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ความถนัดทางคณิตศาสตร์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PAT  </a:t>
            </a:r>
            <a:r>
              <a:rPr lang="en-US" sz="32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</a:t>
            </a:r>
            <a:r>
              <a:rPr lang="en-US" sz="3200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3200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ความถนัดทางวิทยาศาสตร์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PAT  </a:t>
            </a:r>
            <a:r>
              <a:rPr lang="en-US" sz="32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3</a:t>
            </a:r>
            <a:r>
              <a:rPr lang="en-US" sz="3200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3200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ความถนัดทางวิศวกรรมศาสตร์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PAT  </a:t>
            </a:r>
            <a:r>
              <a:rPr lang="en-US" sz="32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4</a:t>
            </a:r>
            <a:r>
              <a:rPr lang="en-US" sz="3200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3200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ความถนัดทางสถาปัตยกรรมศาสตร์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PAT  </a:t>
            </a:r>
            <a:r>
              <a:rPr lang="en-US" sz="32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5</a:t>
            </a:r>
            <a:r>
              <a:rPr lang="en-US" sz="3200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3200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ความถนัดทางครู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PAT  </a:t>
            </a:r>
            <a:r>
              <a:rPr lang="en-US" sz="32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6</a:t>
            </a:r>
            <a:r>
              <a:rPr lang="en-US" sz="3200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</a:t>
            </a:r>
            <a:r>
              <a:rPr lang="th-TH" sz="3200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ความถนัดทางศิลปะ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PAT  </a:t>
            </a:r>
            <a:r>
              <a:rPr lang="en-US" sz="32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7</a:t>
            </a:r>
            <a:r>
              <a:rPr lang="en-US" sz="3200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3200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ความถนัดทางภาษาต่างประเทศ </a:t>
            </a:r>
            <a:endParaRPr lang="en-US" sz="3200" dirty="0" smtClean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en-US" sz="3200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  <a:r>
              <a:rPr lang="en-US" sz="3200" dirty="0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	</a:t>
            </a:r>
            <a:r>
              <a:rPr lang="th-TH" sz="3200" dirty="0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(ญี่ปุ่น จีน </a:t>
            </a:r>
            <a:r>
              <a:rPr lang="th-TH" sz="3200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ฝรั่งเศส  เยอรมัน บาลี อาหรับ เกาหลี)</a:t>
            </a:r>
          </a:p>
        </p:txBody>
      </p:sp>
    </p:spTree>
    <p:extLst>
      <p:ext uri="{BB962C8B-B14F-4D97-AF65-F5344CB8AC3E}">
        <p14:creationId xmlns:p14="http://schemas.microsoft.com/office/powerpoint/2010/main" val="2878171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2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6582" y="1177636"/>
            <a:ext cx="11485418" cy="56803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022629" y="161973"/>
            <a:ext cx="214674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60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ตัวอย่าง</a:t>
            </a:r>
          </a:p>
        </p:txBody>
      </p:sp>
      <p:sp>
        <p:nvSpPr>
          <p:cNvPr id="4" name="Rectangle 3"/>
          <p:cNvSpPr/>
          <p:nvPr/>
        </p:nvSpPr>
        <p:spPr>
          <a:xfrm>
            <a:off x="706581" y="1399309"/>
            <a:ext cx="10958945" cy="52370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1" y="1177636"/>
            <a:ext cx="484909" cy="56803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248561" y="1854795"/>
            <a:ext cx="98749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กลุ่มมนุษยศาสตร์และสังคมศาสตร์  นิเทศศาสตร์ วารสารศาสตร์ อักษรศาสตร์ ศิลปศาสตร์ มนุษยศาสตร์ รัฐศาสตร์ นิติศาสตร์ สังคมวิทยา สังคมสงเคราะห์ศาสตร์</a:t>
            </a:r>
          </a:p>
        </p:txBody>
      </p:sp>
      <p:sp>
        <p:nvSpPr>
          <p:cNvPr id="7" name="Rectangle 6"/>
          <p:cNvSpPr/>
          <p:nvPr/>
        </p:nvSpPr>
        <p:spPr>
          <a:xfrm>
            <a:off x="1601026" y="3137019"/>
            <a:ext cx="969653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1</a:t>
            </a:r>
            <a:r>
              <a:rPr lang="th-TH" sz="32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.</a:t>
            </a:r>
            <a:r>
              <a:rPr lang="en-US" sz="32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  <a:r>
              <a:rPr lang="th-TH" sz="32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พื้นฐาน</a:t>
            </a:r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วิทยาศาสตร์  </a:t>
            </a:r>
            <a:r>
              <a:rPr lang="en-US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GPAX 20% ONET 30% GAT  30% PAT1 20</a:t>
            </a:r>
            <a:r>
              <a:rPr lang="en-US" sz="32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%</a:t>
            </a:r>
          </a:p>
          <a:p>
            <a:endParaRPr lang="en-US" sz="32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2</a:t>
            </a:r>
            <a:r>
              <a:rPr lang="th-TH" sz="32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.</a:t>
            </a:r>
            <a:r>
              <a:rPr lang="en-US" sz="32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  <a:r>
              <a:rPr lang="th-TH" sz="32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พื้นฐาน</a:t>
            </a:r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ศิลปศาสตร์ รูปแบบที่ 1 </a:t>
            </a:r>
            <a:r>
              <a:rPr lang="en-US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GPAX 20% ONET 30% GAT  50</a:t>
            </a:r>
            <a:r>
              <a:rPr lang="en-US" sz="32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%</a:t>
            </a:r>
          </a:p>
          <a:p>
            <a:endParaRPr lang="en-US" sz="32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3</a:t>
            </a:r>
            <a:r>
              <a:rPr lang="th-TH" sz="32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.</a:t>
            </a:r>
            <a:r>
              <a:rPr lang="en-US" sz="32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  <a:r>
              <a:rPr lang="th-TH" sz="32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พื้นฐาน</a:t>
            </a:r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ศิลปศาสตร์ รูปแบบที่ 2 </a:t>
            </a:r>
            <a:r>
              <a:rPr lang="en-US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GPAX 20% ONET 30% GAT  30% PAT7 20</a:t>
            </a:r>
            <a:endParaRPr lang="th-TH" sz="32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44708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486957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j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69574" y="0"/>
            <a:ext cx="7322426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8813" y="2713513"/>
            <a:ext cx="365196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96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supermarket" panose="02000000000000000000" pitchFamily="2" charset="0"/>
                <a:cs typeface="+mj-cs"/>
              </a:rPr>
              <a:t>สายอาชีพ</a:t>
            </a:r>
            <a:endParaRPr lang="en-US" sz="9600" b="1" dirty="0">
              <a:solidFill>
                <a:schemeClr val="tx2">
                  <a:lumMod val="90000"/>
                  <a:lumOff val="10000"/>
                </a:schemeClr>
              </a:solidFill>
              <a:latin typeface="supermarket" panose="02000000000000000000" pitchFamily="2" charset="0"/>
              <a:cs typeface="+mj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1876" y="2107364"/>
            <a:ext cx="211468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5400" dirty="0">
                <a:solidFill>
                  <a:schemeClr val="tx2">
                    <a:lumMod val="90000"/>
                    <a:lumOff val="10000"/>
                  </a:schemeClr>
                </a:solidFill>
                <a:latin typeface="supermarket" panose="02000000000000000000" pitchFamily="2" charset="0"/>
                <a:cs typeface="+mj-cs"/>
              </a:rPr>
              <a:t>การศึกษาใน</a:t>
            </a:r>
            <a:endParaRPr lang="en-US" sz="5400" dirty="0">
              <a:cs typeface="+mj-cs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872446" y="0"/>
            <a:ext cx="11756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j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543005" y="1910272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th-TH" sz="4000" dirty="0">
                <a:latin typeface="TH Sarabun New" panose="020B0500040200020003" pitchFamily="34" charset="-34"/>
                <a:cs typeface="+mj-cs"/>
              </a:rPr>
              <a:t>ปวช.-ปวส.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h-TH" sz="4000" dirty="0">
                <a:latin typeface="TH Sarabun New" panose="020B0500040200020003" pitchFamily="34" charset="-34"/>
                <a:cs typeface="+mj-cs"/>
              </a:rPr>
              <a:t>ลักษณะใดถึงเหมาะสมในการเรียนสายอาชีพ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h-TH" sz="4000" dirty="0">
                <a:latin typeface="TH Sarabun New" panose="020B0500040200020003" pitchFamily="34" charset="-34"/>
                <a:cs typeface="+mj-cs"/>
              </a:rPr>
              <a:t>เส้นทางการศึกษา</a:t>
            </a:r>
          </a:p>
        </p:txBody>
      </p:sp>
    </p:spTree>
    <p:extLst>
      <p:ext uri="{BB962C8B-B14F-4D97-AF65-F5344CB8AC3E}">
        <p14:creationId xmlns:p14="http://schemas.microsoft.com/office/powerpoint/2010/main" val="3974792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869574" y="1132714"/>
            <a:ext cx="7322426" cy="57252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j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645645" y="1132712"/>
            <a:ext cx="3546355" cy="572528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486957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j-cs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858591" y="0"/>
            <a:ext cx="11756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j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3418" y="801581"/>
            <a:ext cx="256833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66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supermarket" panose="02000000000000000000" pitchFamily="2" charset="0"/>
                <a:cs typeface="+mj-cs"/>
              </a:rPr>
              <a:t>สายอาชีพ</a:t>
            </a:r>
            <a:endParaRPr lang="en-US" sz="6600" b="1" dirty="0">
              <a:solidFill>
                <a:schemeClr val="tx2">
                  <a:lumMod val="90000"/>
                  <a:lumOff val="10000"/>
                </a:schemeClr>
              </a:solidFill>
              <a:latin typeface="supermarket" panose="02000000000000000000" pitchFamily="2" charset="0"/>
              <a:cs typeface="+mj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96481" y="486382"/>
            <a:ext cx="14702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600" dirty="0">
                <a:solidFill>
                  <a:schemeClr val="tx2">
                    <a:lumMod val="90000"/>
                    <a:lumOff val="10000"/>
                  </a:schemeClr>
                </a:solidFill>
                <a:latin typeface="supermarket" panose="02000000000000000000" pitchFamily="2" charset="0"/>
                <a:cs typeface="+mj-cs"/>
              </a:rPr>
              <a:t>การศึกษาใน</a:t>
            </a:r>
            <a:endParaRPr lang="en-US" sz="3600" dirty="0"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05492" y="2529576"/>
            <a:ext cx="332959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200" dirty="0">
                <a:latin typeface="TH Sarabun New" panose="020B0500040200020003" pitchFamily="34" charset="-34"/>
                <a:cs typeface="+mj-cs"/>
              </a:rPr>
              <a:t>สายอาชีพ คือ สายการศึกษาเฉพาะทาง โดยเน้นให้ผู้เรียนที่จบการศึกษาสามารถนำความรู้ที่ได้รับไปประกอบอาชีพ หรือสมัครงานตามสาขานั้น ๆ ได้ </a:t>
            </a:r>
            <a:endParaRPr lang="en-US" sz="3200" dirty="0">
              <a:latin typeface="TH Sarabun New" panose="020B0500040200020003" pitchFamily="34" charset="-34"/>
              <a:cs typeface="+mj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8914" y="2143819"/>
            <a:ext cx="72327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supermarket" panose="02000000000000000000" pitchFamily="2" charset="0"/>
                <a:cs typeface="+mj-cs"/>
              </a:rPr>
              <a:t>“</a:t>
            </a:r>
            <a:endParaRPr lang="en-US" sz="9600" dirty="0">
              <a:solidFill>
                <a:schemeClr val="tx2">
                  <a:lumMod val="90000"/>
                  <a:lumOff val="10000"/>
                </a:schemeClr>
              </a:solidFill>
              <a:latin typeface="supermarket" panose="02000000000000000000" pitchFamily="2" charset="0"/>
              <a:cs typeface="+mj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28511" y="4961042"/>
            <a:ext cx="72327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supermarket" panose="02000000000000000000" pitchFamily="2" charset="0"/>
                <a:cs typeface="+mj-cs"/>
              </a:rPr>
              <a:t>”</a:t>
            </a:r>
            <a:endParaRPr lang="en-US" sz="9600" dirty="0">
              <a:solidFill>
                <a:schemeClr val="tx2">
                  <a:lumMod val="90000"/>
                  <a:lumOff val="10000"/>
                </a:schemeClr>
              </a:solidFill>
              <a:latin typeface="supermarket" panose="02000000000000000000" pitchFamily="2" charset="0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525360" y="193946"/>
            <a:ext cx="60108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th-TH" sz="2400" dirty="0">
                <a:latin typeface="TH Sarabun New" panose="020B0500040200020003" pitchFamily="34" charset="-34"/>
                <a:cs typeface="+mj-cs"/>
              </a:rPr>
              <a:t>ซึ่งถือว่าผู้ที่เรียนจบสาขาวิชานั้น ๆ เป็นผู้มีความรู้พื้นฐานสำหรับประกอบอาชีพนั้น ๆ ได้ เช่น</a:t>
            </a:r>
          </a:p>
        </p:txBody>
      </p:sp>
      <p:sp>
        <p:nvSpPr>
          <p:cNvPr id="7" name="Oval 6"/>
          <p:cNvSpPr/>
          <p:nvPr/>
        </p:nvSpPr>
        <p:spPr>
          <a:xfrm>
            <a:off x="5630080" y="1438518"/>
            <a:ext cx="2274749" cy="228835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>
                <a:latin typeface="supermarket" panose="02000000000000000000" pitchFamily="2" charset="0"/>
                <a:cs typeface="+mj-cs"/>
              </a:rPr>
              <a:t>หลักสูตร ปวช.</a:t>
            </a:r>
            <a:endParaRPr lang="en-US" sz="3600">
              <a:latin typeface="supermarket" panose="02000000000000000000" pitchFamily="2" charset="0"/>
              <a:cs typeface="+mj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275357" y="3823375"/>
            <a:ext cx="29841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th-TH" sz="2400" dirty="0">
                <a:latin typeface="supermarket" panose="02000000000000000000" pitchFamily="2" charset="0"/>
                <a:cs typeface="+mj-cs"/>
              </a:rPr>
              <a:t>คือ หลักสูตรประกาศนียบัตรวิชาชีพ</a:t>
            </a:r>
          </a:p>
        </p:txBody>
      </p:sp>
      <p:sp>
        <p:nvSpPr>
          <p:cNvPr id="17" name="Oval 16"/>
          <p:cNvSpPr/>
          <p:nvPr/>
        </p:nvSpPr>
        <p:spPr>
          <a:xfrm>
            <a:off x="9212441" y="1438518"/>
            <a:ext cx="2274749" cy="2288356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dirty="0">
                <a:latin typeface="supermarket" panose="02000000000000000000" pitchFamily="2" charset="0"/>
                <a:cs typeface="+mj-cs"/>
              </a:rPr>
              <a:t>หลักสูตร </a:t>
            </a:r>
            <a:r>
              <a:rPr lang="th-TH" sz="3600" dirty="0" smtClean="0">
                <a:latin typeface="supermarket" panose="02000000000000000000" pitchFamily="2" charset="0"/>
                <a:cs typeface="+mj-cs"/>
              </a:rPr>
              <a:t>ปวส.</a:t>
            </a:r>
            <a:endParaRPr lang="en-US" sz="3600" dirty="0">
              <a:latin typeface="supermarket" panose="02000000000000000000" pitchFamily="2" charset="0"/>
              <a:cs typeface="+mj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870320" y="3823375"/>
            <a:ext cx="29589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400" dirty="0">
                <a:latin typeface="supermarket" panose="02000000000000000000" pitchFamily="2" charset="0"/>
                <a:cs typeface="+mj-cs"/>
              </a:rPr>
              <a:t>คือ หลักสูตรประกาศนียบัตรวิชาชีพชั้นสูง</a:t>
            </a:r>
            <a:endParaRPr lang="en-US" sz="2400" dirty="0">
              <a:latin typeface="supermarket" panose="02000000000000000000" pitchFamily="2" charset="0"/>
              <a:cs typeface="+mj-cs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5377639" y="4737501"/>
            <a:ext cx="277962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9029007" y="4737501"/>
            <a:ext cx="277962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5275357" y="5012921"/>
            <a:ext cx="306185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buNone/>
            </a:pPr>
            <a:r>
              <a:rPr lang="th-TH" sz="2000" dirty="0">
                <a:latin typeface="TH Sarabun New" panose="020B0500040200020003" pitchFamily="34" charset="-34"/>
                <a:cs typeface="+mj-cs"/>
              </a:rPr>
              <a:t>ระดับ ปวช. เป็นระดับการฝึกวิชาชีพระดับพื้นฐานในงานสายอาชีพนั้น ๆ ซึ่งมีรู้สามารถนำไปประกอบอาชีพได้ตามความรู้ที่เรียน</a:t>
            </a:r>
          </a:p>
        </p:txBody>
      </p:sp>
      <p:sp>
        <p:nvSpPr>
          <p:cNvPr id="32" name="Rectangle 31"/>
          <p:cNvSpPr/>
          <p:nvPr/>
        </p:nvSpPr>
        <p:spPr>
          <a:xfrm>
            <a:off x="8971619" y="5012921"/>
            <a:ext cx="283701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buNone/>
            </a:pPr>
            <a:r>
              <a:rPr lang="th-TH" sz="2000" dirty="0">
                <a:latin typeface="TH Sarabun New" panose="020B0500040200020003" pitchFamily="34" charset="-34"/>
                <a:cs typeface="+mj-cs"/>
              </a:rPr>
              <a:t>ส่วนระดับ ปวส. เป็นระดับความรู้ที่สูงขึ้นจาก ปวช. โดยเน้นความรู้เฉพาะมากขึ้นมีความรู้ความชำนาญพิเศษมากขึ้น</a:t>
            </a:r>
          </a:p>
        </p:txBody>
      </p:sp>
    </p:spTree>
    <p:extLst>
      <p:ext uri="{BB962C8B-B14F-4D97-AF65-F5344CB8AC3E}">
        <p14:creationId xmlns:p14="http://schemas.microsoft.com/office/powerpoint/2010/main" val="1199287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3" grpId="0"/>
      <p:bldP spid="12" grpId="0"/>
      <p:bldP spid="13" grpId="0"/>
      <p:bldP spid="4" grpId="0"/>
      <p:bldP spid="7" grpId="0" animBg="1"/>
      <p:bldP spid="14" grpId="0"/>
      <p:bldP spid="17" grpId="0" animBg="1"/>
      <p:bldP spid="16" grpId="0"/>
      <p:bldP spid="30" grpId="0"/>
      <p:bldP spid="3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53589" y="-13063"/>
            <a:ext cx="10254342" cy="6871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j-cs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1750951" y="2176402"/>
            <a:ext cx="8738526" cy="1634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1750951" y="499161"/>
            <a:ext cx="886163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en-US" sz="2400" dirty="0" smtClean="0">
                <a:latin typeface="TH Sarabun New" panose="020B0500040200020003" pitchFamily="34" charset="-34"/>
                <a:cs typeface="+mj-cs"/>
              </a:rPr>
              <a:t>	</a:t>
            </a:r>
            <a:r>
              <a:rPr lang="th-TH" sz="2400" dirty="0" smtClean="0">
                <a:latin typeface="TH Sarabun New" panose="020B0500040200020003" pitchFamily="34" charset="-34"/>
                <a:cs typeface="+mj-cs"/>
              </a:rPr>
              <a:t>การศึกษา</a:t>
            </a:r>
            <a:r>
              <a:rPr lang="th-TH" sz="2400" dirty="0">
                <a:latin typeface="TH Sarabun New" panose="020B0500040200020003" pitchFamily="34" charset="-34"/>
                <a:cs typeface="+mj-cs"/>
              </a:rPr>
              <a:t>ต่อสายอาชีพ เป็นทางเลือกที่น่าสนใจสำหรับผู้จบชั้น ม</a:t>
            </a:r>
            <a:r>
              <a:rPr lang="en-US" sz="2400" dirty="0">
                <a:latin typeface="TH Sarabun New" panose="020B0500040200020003" pitchFamily="34" charset="-34"/>
                <a:cs typeface="+mj-cs"/>
              </a:rPr>
              <a:t>.3 </a:t>
            </a:r>
            <a:r>
              <a:rPr lang="th-TH" sz="2400" dirty="0">
                <a:latin typeface="TH Sarabun New" panose="020B0500040200020003" pitchFamily="34" charset="-34"/>
                <a:cs typeface="+mj-cs"/>
              </a:rPr>
              <a:t>ซึ่งมุ่งศึกษาและฝึกฝนวิชาชีพสาขาใดสาขาหนึ่งโดยเฉพาะ โดยเน้นให้ผู้เรียนที่จบการศึกษาสามารถนำความรู้ที่ได้รับไปประกอบอาชีพ หรือสมัครงานตามสาขานั้น ๆ ได้ ซึ่งถือว่าผู้ที่เรียนจบสาขาวิชานั้น ๆ เป็นผู้มีความรู้พื้นฐานสำหรับประกอบอาชีพนั้น ๆ ได้ตามหลักสูตรที่เรียนเช่น ระดับกึ่งฝีมือ ระดับฝีมือและระดับผู้ชำนาญการเฉพาะสาขา</a:t>
            </a:r>
            <a:r>
              <a:rPr lang="th-TH" sz="2400" dirty="0" smtClean="0">
                <a:latin typeface="TH Sarabun New" panose="020B0500040200020003" pitchFamily="34" charset="-34"/>
                <a:cs typeface="+mj-cs"/>
              </a:rPr>
              <a:t>วิชาชีพ</a:t>
            </a:r>
            <a:r>
              <a:rPr lang="en-US" sz="2400" dirty="0" smtClean="0">
                <a:latin typeface="TH Sarabun New" panose="020B0500040200020003" pitchFamily="34" charset="-34"/>
                <a:cs typeface="+mj-cs"/>
              </a:rPr>
              <a:t> </a:t>
            </a:r>
            <a:r>
              <a:rPr lang="th-TH" sz="2400" dirty="0" smtClean="0">
                <a:latin typeface="TH Sarabun New" panose="020B0500040200020003" pitchFamily="34" charset="-34"/>
                <a:cs typeface="+mj-cs"/>
              </a:rPr>
              <a:t>(</a:t>
            </a:r>
            <a:r>
              <a:rPr lang="th-TH" sz="2400" dirty="0">
                <a:latin typeface="TH Sarabun New" panose="020B0500040200020003" pitchFamily="34" charset="-34"/>
                <a:cs typeface="+mj-cs"/>
              </a:rPr>
              <a:t>ระดับเทคนิค) </a:t>
            </a:r>
            <a:endParaRPr lang="en-US" sz="2400" dirty="0">
              <a:latin typeface="TH Sarabun New" panose="020B0500040200020003" pitchFamily="34" charset="-34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50951" y="2350212"/>
            <a:ext cx="33826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supermarket" panose="02000000000000000000" pitchFamily="2" charset="0"/>
                <a:cs typeface="+mj-cs"/>
              </a:rPr>
              <a:t>หลักสูตรที่เปิดสอนสายอาชีพ มี 3 ระดับ คือ</a:t>
            </a:r>
          </a:p>
        </p:txBody>
      </p:sp>
      <p:sp>
        <p:nvSpPr>
          <p:cNvPr id="9" name="Oval 8"/>
          <p:cNvSpPr/>
          <p:nvPr/>
        </p:nvSpPr>
        <p:spPr>
          <a:xfrm>
            <a:off x="1750950" y="2984053"/>
            <a:ext cx="2405413" cy="2391511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dirty="0" smtClean="0">
                <a:latin typeface="TH Sarabun New" panose="020B0500040200020003" pitchFamily="34" charset="-34"/>
                <a:cs typeface="+mj-cs"/>
              </a:rPr>
              <a:t>หลักสูตร</a:t>
            </a:r>
            <a:r>
              <a:rPr lang="th-TH" sz="2800" dirty="0">
                <a:latin typeface="TH Sarabun New" panose="020B0500040200020003" pitchFamily="34" charset="-34"/>
                <a:cs typeface="+mj-cs"/>
              </a:rPr>
              <a:t>ระดับประกาศนียบัตรวิชาชีพ (ปวช.)</a:t>
            </a:r>
            <a:endParaRPr lang="en-US" sz="2800" dirty="0">
              <a:latin typeface="TH Sarabun New" panose="020B0500040200020003" pitchFamily="34" charset="-34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85389" y="5547740"/>
            <a:ext cx="214834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2400" dirty="0">
                <a:latin typeface="TH Sarabun New" panose="020B0500040200020003" pitchFamily="34" charset="-34"/>
                <a:cs typeface="+mj-cs"/>
              </a:rPr>
              <a:t>ใช้เวลาเรียนต่อจากชั้น ม.3 </a:t>
            </a:r>
            <a:endParaRPr lang="en-US" sz="2400" dirty="0" smtClean="0">
              <a:latin typeface="TH Sarabun New" panose="020B0500040200020003" pitchFamily="34" charset="-34"/>
              <a:cs typeface="+mj-cs"/>
            </a:endParaRPr>
          </a:p>
          <a:p>
            <a:pPr algn="ctr"/>
            <a:r>
              <a:rPr lang="th-TH" sz="2400" dirty="0" smtClean="0">
                <a:latin typeface="TH Sarabun New" panose="020B0500040200020003" pitchFamily="34" charset="-34"/>
                <a:cs typeface="+mj-cs"/>
              </a:rPr>
              <a:t>เป็น</a:t>
            </a:r>
            <a:r>
              <a:rPr lang="th-TH" sz="2400" dirty="0">
                <a:latin typeface="TH Sarabun New" panose="020B0500040200020003" pitchFamily="34" charset="-34"/>
                <a:cs typeface="+mj-cs"/>
              </a:rPr>
              <a:t>เวลา 3 ปี</a:t>
            </a:r>
            <a:endParaRPr lang="en-US" sz="2400" dirty="0">
              <a:latin typeface="TH Sarabun New" panose="020B0500040200020003" pitchFamily="34" charset="-34"/>
              <a:cs typeface="+mj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4917507" y="3005342"/>
            <a:ext cx="2405413" cy="2391511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smtClean="0">
                <a:latin typeface="TH Sarabun New" panose="020B0500040200020003" pitchFamily="34" charset="-34"/>
                <a:cs typeface="+mj-cs"/>
              </a:rPr>
              <a:t>หลักสูตรระดับประกาศนียบัตรวิชาชีพชั้นสูง (ปวส.)</a:t>
            </a:r>
            <a:endParaRPr lang="en-US" sz="2800" dirty="0">
              <a:latin typeface="TH Sarabun New" panose="020B0500040200020003" pitchFamily="34" charset="-34"/>
              <a:cs typeface="+mj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96986" y="5547739"/>
            <a:ext cx="236955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2400" dirty="0">
                <a:latin typeface="TH Sarabun New" panose="020B0500040200020003" pitchFamily="34" charset="-34"/>
                <a:cs typeface="+mj-cs"/>
              </a:rPr>
              <a:t>ใช้เวลาเรียนต่อจากระดับ ปวช. </a:t>
            </a:r>
            <a:endParaRPr lang="en-US" sz="2400" dirty="0" smtClean="0">
              <a:latin typeface="TH Sarabun New" panose="020B0500040200020003" pitchFamily="34" charset="-34"/>
              <a:cs typeface="+mj-cs"/>
            </a:endParaRPr>
          </a:p>
          <a:p>
            <a:pPr algn="ctr"/>
            <a:r>
              <a:rPr lang="th-TH" sz="2400" dirty="0" smtClean="0">
                <a:latin typeface="TH Sarabun New" panose="020B0500040200020003" pitchFamily="34" charset="-34"/>
                <a:cs typeface="+mj-cs"/>
              </a:rPr>
              <a:t>2 </a:t>
            </a:r>
            <a:r>
              <a:rPr lang="th-TH" sz="2400" dirty="0">
                <a:latin typeface="TH Sarabun New" panose="020B0500040200020003" pitchFamily="34" charset="-34"/>
                <a:cs typeface="+mj-cs"/>
              </a:rPr>
              <a:t>ปี</a:t>
            </a:r>
            <a:endParaRPr lang="en-US" sz="2400" dirty="0">
              <a:latin typeface="TH Sarabun New" panose="020B0500040200020003" pitchFamily="34" charset="-34"/>
              <a:cs typeface="+mj-cs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8207169" y="3005342"/>
            <a:ext cx="2405413" cy="2391511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dirty="0" smtClean="0">
                <a:latin typeface="TH Sarabun New" panose="020B0500040200020003" pitchFamily="34" charset="-34"/>
                <a:cs typeface="+mj-cs"/>
              </a:rPr>
              <a:t>หลักสูตร</a:t>
            </a:r>
            <a:r>
              <a:rPr lang="th-TH" sz="2800" dirty="0">
                <a:latin typeface="TH Sarabun New" panose="020B0500040200020003" pitchFamily="34" charset="-34"/>
                <a:cs typeface="+mj-cs"/>
              </a:rPr>
              <a:t>ระดับวิชาชีพระยะสั้น</a:t>
            </a:r>
            <a:endParaRPr lang="en-US" sz="2800" dirty="0">
              <a:latin typeface="TH Sarabun New" panose="020B0500040200020003" pitchFamily="34" charset="-34"/>
              <a:cs typeface="+mj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447912" y="5547738"/>
            <a:ext cx="192392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2400" dirty="0">
                <a:latin typeface="TH Sarabun New" panose="020B0500040200020003" pitchFamily="34" charset="-34"/>
                <a:cs typeface="+mj-cs"/>
              </a:rPr>
              <a:t>ใช้เวลาเรียนตามที่</a:t>
            </a:r>
            <a:r>
              <a:rPr lang="th-TH" sz="2400" dirty="0" smtClean="0">
                <a:latin typeface="TH Sarabun New" panose="020B0500040200020003" pitchFamily="34" charset="-34"/>
                <a:cs typeface="+mj-cs"/>
              </a:rPr>
              <a:t>กำหนด</a:t>
            </a:r>
            <a:endParaRPr lang="en-US" sz="2400" dirty="0" smtClean="0">
              <a:latin typeface="TH Sarabun New" panose="020B0500040200020003" pitchFamily="34" charset="-34"/>
              <a:cs typeface="+mj-cs"/>
            </a:endParaRPr>
          </a:p>
          <a:p>
            <a:pPr algn="ctr"/>
            <a:r>
              <a:rPr lang="th-TH" sz="2400" dirty="0" smtClean="0">
                <a:latin typeface="TH Sarabun New" panose="020B0500040200020003" pitchFamily="34" charset="-34"/>
                <a:cs typeface="+mj-cs"/>
              </a:rPr>
              <a:t>แต่</a:t>
            </a:r>
            <a:r>
              <a:rPr lang="th-TH" sz="2400" dirty="0">
                <a:latin typeface="TH Sarabun New" panose="020B0500040200020003" pitchFamily="34" charset="-34"/>
                <a:cs typeface="+mj-cs"/>
              </a:rPr>
              <a:t>ละสาขางานที่เรียน</a:t>
            </a:r>
            <a:endParaRPr lang="en-US" sz="2400" dirty="0">
              <a:latin typeface="TH Sarabun New" panose="020B0500040200020003" pitchFamily="34" charset="-34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38312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53589" y="-13063"/>
            <a:ext cx="10254342" cy="6871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1750951" y="1760764"/>
            <a:ext cx="8738526" cy="1634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692570" y="397174"/>
            <a:ext cx="89200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en-US" sz="2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  <a:r>
              <a:rPr lang="th-TH" sz="2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เรียนสายอาชีพ สามารถศึกษาต่อจนถึงระดับปริญญาตรีและปริญญาโทได้ โดยสามารถศึกษาต่อในสถาบันอุดมศึกษาหลายแห่ง เช่น มหาวิทยาลัยของรัฐและเอกชน มหาวิทยาลัยราชภัฎ มหาวิทยาลัยเทคโนโลยีราชมงคล  ฯลฯ</a:t>
            </a:r>
          </a:p>
        </p:txBody>
      </p:sp>
      <p:sp>
        <p:nvSpPr>
          <p:cNvPr id="3" name="Rectangle 2"/>
          <p:cNvSpPr/>
          <p:nvPr/>
        </p:nvSpPr>
        <p:spPr>
          <a:xfrm>
            <a:off x="1692570" y="2007740"/>
            <a:ext cx="60901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เส้นทางการศึกษาต่อสายอาชีพ แสดงได้ตามแผนภาพข้างล่างนี้</a:t>
            </a:r>
            <a:endParaRPr lang="en-US" sz="2400" dirty="0">
              <a:solidFill>
                <a:schemeClr val="tx2">
                  <a:lumMod val="90000"/>
                  <a:lumOff val="10000"/>
                </a:schemeClr>
              </a:solidFill>
              <a:latin typeface="supermarket" panose="02000000000000000000" pitchFamily="2" charset="0"/>
              <a:cs typeface="supermarket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52256" y="5278580"/>
            <a:ext cx="2867891" cy="108065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dirty="0" smtClean="0">
                <a:solidFill>
                  <a:schemeClr val="tx1"/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จบม.3</a:t>
            </a:r>
            <a:endParaRPr lang="en-US" sz="4000" dirty="0">
              <a:solidFill>
                <a:schemeClr val="tx1"/>
              </a:solidFill>
              <a:latin typeface="supermarket" panose="02000000000000000000" pitchFamily="2" charset="0"/>
              <a:cs typeface="supermarket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404173" y="5278579"/>
            <a:ext cx="2867891" cy="108065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dirty="0" smtClean="0">
                <a:solidFill>
                  <a:schemeClr val="tx1"/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ต่อปวช.</a:t>
            </a:r>
            <a:endParaRPr lang="en-US" sz="3600" dirty="0">
              <a:solidFill>
                <a:schemeClr val="tx1"/>
              </a:solidFill>
              <a:latin typeface="supermarket" panose="02000000000000000000" pitchFamily="2" charset="0"/>
              <a:cs typeface="supermarket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367653" y="3991044"/>
            <a:ext cx="2867891" cy="108065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dirty="0" smtClean="0">
                <a:solidFill>
                  <a:schemeClr val="tx1"/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ต่อปวส.</a:t>
            </a:r>
            <a:endParaRPr lang="en-US" sz="3600" dirty="0">
              <a:solidFill>
                <a:schemeClr val="tx1"/>
              </a:solidFill>
              <a:latin typeface="supermarket" panose="02000000000000000000" pitchFamily="2" charset="0"/>
              <a:cs typeface="supermarket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452255" y="3991044"/>
            <a:ext cx="2867891" cy="108065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dirty="0" smtClean="0">
                <a:solidFill>
                  <a:schemeClr val="tx1"/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ปริญญาตรี</a:t>
            </a:r>
            <a:endParaRPr lang="en-US" sz="3600" dirty="0">
              <a:solidFill>
                <a:schemeClr val="tx1"/>
              </a:solidFill>
              <a:latin typeface="supermarket" panose="02000000000000000000" pitchFamily="2" charset="0"/>
              <a:cs typeface="supermarket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452255" y="2732141"/>
            <a:ext cx="2867891" cy="108065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 smtClean="0">
                <a:solidFill>
                  <a:schemeClr val="tx1"/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ปริญญาโท-เอก</a:t>
            </a:r>
            <a:endParaRPr lang="en-US" sz="3200" dirty="0">
              <a:solidFill>
                <a:schemeClr val="tx1"/>
              </a:solidFill>
              <a:latin typeface="supermarket" panose="02000000000000000000" pitchFamily="2" charset="0"/>
              <a:cs typeface="supermarket" panose="02000000000000000000" pitchFamily="2" charset="0"/>
            </a:endParaRPr>
          </a:p>
        </p:txBody>
      </p:sp>
      <p:sp>
        <p:nvSpPr>
          <p:cNvPr id="21" name="Up Arrow 20"/>
          <p:cNvSpPr/>
          <p:nvPr/>
        </p:nvSpPr>
        <p:spPr>
          <a:xfrm rot="5400000">
            <a:off x="5665266" y="4937326"/>
            <a:ext cx="622306" cy="1763161"/>
          </a:xfrm>
          <a:prstGeom prst="upArrow">
            <a:avLst>
              <a:gd name="adj1" fmla="val 47142"/>
              <a:gd name="adj2" fmla="val 5000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Up Arrow 21"/>
          <p:cNvSpPr/>
          <p:nvPr/>
        </p:nvSpPr>
        <p:spPr>
          <a:xfrm rot="16200000">
            <a:off x="5626079" y="3664106"/>
            <a:ext cx="622306" cy="1763161"/>
          </a:xfrm>
          <a:prstGeom prst="upArrow">
            <a:avLst>
              <a:gd name="adj1" fmla="val 47142"/>
              <a:gd name="adj2" fmla="val 5000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Up Arrow 22"/>
          <p:cNvSpPr/>
          <p:nvPr/>
        </p:nvSpPr>
        <p:spPr>
          <a:xfrm>
            <a:off x="8289801" y="4705527"/>
            <a:ext cx="622306" cy="802226"/>
          </a:xfrm>
          <a:prstGeom prst="upArrow">
            <a:avLst>
              <a:gd name="adj1" fmla="val 47142"/>
              <a:gd name="adj2" fmla="val 5000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Up Arrow 23"/>
          <p:cNvSpPr/>
          <p:nvPr/>
        </p:nvSpPr>
        <p:spPr>
          <a:xfrm>
            <a:off x="2460958" y="3472879"/>
            <a:ext cx="622306" cy="802226"/>
          </a:xfrm>
          <a:prstGeom prst="upArrow">
            <a:avLst>
              <a:gd name="adj1" fmla="val 47142"/>
              <a:gd name="adj2" fmla="val 5000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71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486957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j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69574" y="-1"/>
            <a:ext cx="7322426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4849" y="2551836"/>
            <a:ext cx="4459875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54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supermarket" panose="02000000000000000000" pitchFamily="2" charset="0"/>
                <a:cs typeface="+mj-cs"/>
              </a:rPr>
              <a:t>ประเภทวิชา</a:t>
            </a:r>
          </a:p>
          <a:p>
            <a:pPr algn="ctr"/>
            <a:r>
              <a:rPr lang="th-TH" sz="54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supermarket" panose="02000000000000000000" pitchFamily="2" charset="0"/>
                <a:cs typeface="+mj-cs"/>
              </a:rPr>
              <a:t>ในหลักสูตรอาชีวศึกษา</a:t>
            </a:r>
            <a:endParaRPr lang="en-US" sz="5400" b="1" dirty="0">
              <a:solidFill>
                <a:schemeClr val="tx2">
                  <a:lumMod val="90000"/>
                  <a:lumOff val="10000"/>
                </a:schemeClr>
              </a:solidFill>
              <a:latin typeface="supermarket" panose="02000000000000000000" pitchFamily="2" charset="0"/>
              <a:cs typeface="+mj-cs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872446" y="0"/>
            <a:ext cx="11756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j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673012" y="850038"/>
            <a:ext cx="5990253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th-TH" sz="3200" b="1" dirty="0" smtClean="0">
                <a:latin typeface="TH Sarabun New" panose="020B0500040200020003" pitchFamily="34" charset="-34"/>
                <a:cs typeface="+mj-cs"/>
              </a:rPr>
              <a:t>1.</a:t>
            </a:r>
            <a:r>
              <a:rPr lang="th-TH" sz="3200" b="1" dirty="0">
                <a:latin typeface="TH Sarabun New" panose="020B0500040200020003" pitchFamily="34" charset="-34"/>
                <a:cs typeface="+mj-cs"/>
              </a:rPr>
              <a:t>ประเภทวิชาอุตสาหกรรม</a:t>
            </a:r>
          </a:p>
        </p:txBody>
      </p:sp>
      <p:sp>
        <p:nvSpPr>
          <p:cNvPr id="10" name="Rectangle 9"/>
          <p:cNvSpPr/>
          <p:nvPr/>
        </p:nvSpPr>
        <p:spPr>
          <a:xfrm>
            <a:off x="5673008" y="1443095"/>
            <a:ext cx="5990253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th-TH" sz="3200" b="1" dirty="0">
                <a:latin typeface="TH Sarabun New" panose="020B0500040200020003" pitchFamily="34" charset="-34"/>
                <a:cs typeface="+mj-cs"/>
              </a:rPr>
              <a:t>2</a:t>
            </a:r>
            <a:r>
              <a:rPr lang="th-TH" sz="3200" b="1" dirty="0" smtClean="0">
                <a:latin typeface="TH Sarabun New" panose="020B0500040200020003" pitchFamily="34" charset="-34"/>
                <a:cs typeface="+mj-cs"/>
              </a:rPr>
              <a:t>.</a:t>
            </a:r>
            <a:r>
              <a:rPr lang="th-TH" sz="3200" b="1" dirty="0">
                <a:latin typeface="TH Sarabun New" panose="020B0500040200020003" pitchFamily="34" charset="-34"/>
                <a:cs typeface="+mj-cs"/>
              </a:rPr>
              <a:t>ประเภท</a:t>
            </a:r>
            <a:r>
              <a:rPr lang="th-TH" sz="3200" b="1" dirty="0" smtClean="0">
                <a:latin typeface="TH Sarabun New" panose="020B0500040200020003" pitchFamily="34" charset="-34"/>
                <a:cs typeface="+mj-cs"/>
              </a:rPr>
              <a:t>วิชาพาณิชยกรรม/บริหารธุรกิจ</a:t>
            </a:r>
            <a:endParaRPr lang="th-TH" sz="3200" b="1" dirty="0">
              <a:latin typeface="TH Sarabun New" panose="020B0500040200020003" pitchFamily="34" charset="-34"/>
              <a:cs typeface="+mj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673007" y="2027870"/>
            <a:ext cx="5990253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th-TH" sz="3200" b="1" dirty="0" smtClean="0">
                <a:latin typeface="TH Sarabun New" panose="020B0500040200020003" pitchFamily="34" charset="-34"/>
                <a:cs typeface="+mj-cs"/>
              </a:rPr>
              <a:t>3.</a:t>
            </a:r>
            <a:r>
              <a:rPr lang="th-TH" sz="3200" b="1" dirty="0">
                <a:latin typeface="TH Sarabun New" panose="020B0500040200020003" pitchFamily="34" charset="-34"/>
                <a:cs typeface="+mj-cs"/>
              </a:rPr>
              <a:t>ประเภท</a:t>
            </a:r>
            <a:r>
              <a:rPr lang="th-TH" sz="3200" b="1" dirty="0" smtClean="0">
                <a:latin typeface="TH Sarabun New" panose="020B0500040200020003" pitchFamily="34" charset="-34"/>
                <a:cs typeface="+mj-cs"/>
              </a:rPr>
              <a:t>วิชาศิลปกรรม</a:t>
            </a:r>
            <a:endParaRPr lang="th-TH" sz="3200" b="1" dirty="0">
              <a:latin typeface="TH Sarabun New" panose="020B0500040200020003" pitchFamily="34" charset="-34"/>
              <a:cs typeface="+mj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73012" y="2612645"/>
            <a:ext cx="5990253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th-TH" sz="3200" b="1" dirty="0">
                <a:latin typeface="TH Sarabun New" panose="020B0500040200020003" pitchFamily="34" charset="-34"/>
                <a:cs typeface="+mj-cs"/>
              </a:rPr>
              <a:t>4</a:t>
            </a:r>
            <a:r>
              <a:rPr lang="th-TH" sz="3200" b="1" dirty="0" smtClean="0">
                <a:latin typeface="TH Sarabun New" panose="020B0500040200020003" pitchFamily="34" charset="-34"/>
                <a:cs typeface="+mj-cs"/>
              </a:rPr>
              <a:t>.</a:t>
            </a:r>
            <a:r>
              <a:rPr lang="th-TH" sz="3200" b="1" dirty="0">
                <a:latin typeface="TH Sarabun New" panose="020B0500040200020003" pitchFamily="34" charset="-34"/>
                <a:cs typeface="+mj-cs"/>
              </a:rPr>
              <a:t>ประเภท</a:t>
            </a:r>
            <a:r>
              <a:rPr lang="th-TH" sz="3200" b="1" dirty="0" smtClean="0">
                <a:latin typeface="TH Sarabun New" panose="020B0500040200020003" pitchFamily="34" charset="-34"/>
                <a:cs typeface="+mj-cs"/>
              </a:rPr>
              <a:t>วิชาคหกรรม</a:t>
            </a:r>
            <a:endParaRPr lang="th-TH" sz="3200" b="1" dirty="0">
              <a:latin typeface="TH Sarabun New" panose="020B0500040200020003" pitchFamily="34" charset="-34"/>
              <a:cs typeface="+mj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673012" y="3197420"/>
            <a:ext cx="5990253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th-TH" sz="3200" b="1" dirty="0" smtClean="0">
                <a:latin typeface="TH Sarabun New" panose="020B0500040200020003" pitchFamily="34" charset="-34"/>
                <a:cs typeface="+mj-cs"/>
              </a:rPr>
              <a:t>5.ประเภทวิชาเกษตรกรรม</a:t>
            </a:r>
            <a:endParaRPr lang="th-TH" sz="3200" b="1" dirty="0">
              <a:latin typeface="TH Sarabun New" panose="020B0500040200020003" pitchFamily="34" charset="-34"/>
              <a:cs typeface="+mj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673012" y="3737640"/>
            <a:ext cx="5990253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th-TH" sz="3200" b="1" dirty="0">
                <a:latin typeface="TH Sarabun New" panose="020B0500040200020003" pitchFamily="34" charset="-34"/>
                <a:cs typeface="+mj-cs"/>
              </a:rPr>
              <a:t>6</a:t>
            </a:r>
            <a:r>
              <a:rPr lang="th-TH" sz="3200" b="1" dirty="0" smtClean="0">
                <a:latin typeface="TH Sarabun New" panose="020B0500040200020003" pitchFamily="34" charset="-34"/>
                <a:cs typeface="+mj-cs"/>
              </a:rPr>
              <a:t>.ประเภทวิชาประมง</a:t>
            </a:r>
            <a:endParaRPr lang="th-TH" sz="3200" b="1" dirty="0">
              <a:latin typeface="TH Sarabun New" panose="020B0500040200020003" pitchFamily="34" charset="-34"/>
              <a:cs typeface="+mj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673009" y="4322417"/>
            <a:ext cx="5990253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th-TH" sz="3200" b="1" dirty="0" smtClean="0">
                <a:latin typeface="TH Sarabun New" panose="020B0500040200020003" pitchFamily="34" charset="-34"/>
                <a:cs typeface="+mj-cs"/>
              </a:rPr>
              <a:t>7.ประเภทวิชาอุตสาหกรรมท่องเที่ยว</a:t>
            </a:r>
            <a:endParaRPr lang="th-TH" sz="3200" b="1" dirty="0">
              <a:latin typeface="TH Sarabun New" panose="020B0500040200020003" pitchFamily="34" charset="-34"/>
              <a:cs typeface="+mj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673006" y="4907192"/>
            <a:ext cx="5990253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th-TH" sz="3200" b="1" dirty="0">
                <a:latin typeface="TH Sarabun New" panose="020B0500040200020003" pitchFamily="34" charset="-34"/>
                <a:cs typeface="+mj-cs"/>
              </a:rPr>
              <a:t>8</a:t>
            </a:r>
            <a:r>
              <a:rPr lang="th-TH" sz="3200" b="1" dirty="0" smtClean="0">
                <a:latin typeface="TH Sarabun New" panose="020B0500040200020003" pitchFamily="34" charset="-34"/>
                <a:cs typeface="+mj-cs"/>
              </a:rPr>
              <a:t>.ประเภทวิชาอุตสาหกรรมสิ่งทอ</a:t>
            </a:r>
            <a:endParaRPr lang="th-TH" sz="3200" b="1" dirty="0">
              <a:latin typeface="TH Sarabun New" panose="020B0500040200020003" pitchFamily="34" charset="-34"/>
              <a:cs typeface="+mj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673012" y="5491967"/>
            <a:ext cx="5990253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th-TH" sz="3200" b="1" dirty="0">
                <a:latin typeface="TH Sarabun New" panose="020B0500040200020003" pitchFamily="34" charset="-34"/>
                <a:cs typeface="+mj-cs"/>
              </a:rPr>
              <a:t>9</a:t>
            </a:r>
            <a:r>
              <a:rPr lang="th-TH" sz="3200" b="1" smtClean="0">
                <a:latin typeface="TH Sarabun New" panose="020B0500040200020003" pitchFamily="34" charset="-34"/>
                <a:cs typeface="+mj-cs"/>
              </a:rPr>
              <a:t>.</a:t>
            </a:r>
            <a:r>
              <a:rPr lang="th-TH" sz="3200" b="1" dirty="0" smtClean="0">
                <a:latin typeface="TH Sarabun New" panose="020B0500040200020003" pitchFamily="34" charset="-34"/>
                <a:cs typeface="+mj-cs"/>
              </a:rPr>
              <a:t>ประเภทวิชาเทคโนโลยีสารสนเทศและการสื่อสาร</a:t>
            </a:r>
            <a:endParaRPr lang="th-TH" sz="3200" b="1" dirty="0">
              <a:latin typeface="TH Sarabun New" panose="020B0500040200020003" pitchFamily="34" charset="-34"/>
              <a:cs typeface="+mj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684086" y="6211827"/>
            <a:ext cx="31854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th-TH" sz="20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supermarket" panose="02000000000000000000" pitchFamily="2" charset="0"/>
                <a:cs typeface="+mj-cs"/>
              </a:rPr>
              <a:t>ประกาศกระทรวงศึกษาธิการ</a:t>
            </a:r>
          </a:p>
          <a:p>
            <a:pPr algn="r"/>
            <a:r>
              <a:rPr lang="th-TH" sz="20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supermarket" panose="02000000000000000000" pitchFamily="2" charset="0"/>
                <a:cs typeface="+mj-cs"/>
              </a:rPr>
              <a:t>หลักสูตรประกาศณียบัตรวิชาชีพ (2562)</a:t>
            </a:r>
            <a:endParaRPr lang="en-US" sz="2000" b="1" dirty="0">
              <a:solidFill>
                <a:schemeClr val="tx2">
                  <a:lumMod val="90000"/>
                  <a:lumOff val="10000"/>
                </a:schemeClr>
              </a:solidFill>
              <a:latin typeface="supermarket" panose="02000000000000000000" pitchFamily="2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72680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6582" y="1177636"/>
            <a:ext cx="11485418" cy="56803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81210" y="103558"/>
            <a:ext cx="5803192" cy="10156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th-TH" sz="6000" b="1" dirty="0">
                <a:solidFill>
                  <a:schemeClr val="tx2"/>
                </a:solidFill>
                <a:latin typeface="TH Sarabun New" panose="020B0500040200020003" pitchFamily="34" charset="-34"/>
                <a:cs typeface="+mj-cs"/>
              </a:rPr>
              <a:t>1.ประเภทวิชาอุตสาหกรรม</a:t>
            </a:r>
          </a:p>
        </p:txBody>
      </p:sp>
      <p:sp>
        <p:nvSpPr>
          <p:cNvPr id="4" name="Rectangle 3"/>
          <p:cNvSpPr/>
          <p:nvPr/>
        </p:nvSpPr>
        <p:spPr>
          <a:xfrm>
            <a:off x="706581" y="1399309"/>
            <a:ext cx="10958945" cy="54586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" y="1177636"/>
            <a:ext cx="484909" cy="56803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j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6582" y="1399307"/>
            <a:ext cx="347699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th-TH" sz="2000" b="1" dirty="0" smtClean="0">
                <a:latin typeface="TH Sarabun New" panose="020B0500040200020003" pitchFamily="34" charset="-34"/>
                <a:cs typeface="+mj-cs"/>
              </a:rPr>
              <a:t>1.สาขาวิชา</a:t>
            </a:r>
            <a:r>
              <a:rPr lang="th-TH" sz="2000" b="1" dirty="0">
                <a:latin typeface="TH Sarabun New" panose="020B0500040200020003" pitchFamily="34" charset="-34"/>
                <a:cs typeface="+mj-cs"/>
              </a:rPr>
              <a:t>ช่างยนต์</a:t>
            </a:r>
            <a:endParaRPr lang="th-TH" sz="2000" dirty="0">
              <a:latin typeface="TH Sarabun New" panose="020B0500040200020003" pitchFamily="34" charset="-34"/>
              <a:cs typeface="+mj-cs"/>
            </a:endParaRPr>
          </a:p>
          <a:p>
            <a:pPr lvl="1" fontAlgn="base"/>
            <a:r>
              <a:rPr lang="th-TH" sz="2000" dirty="0">
                <a:latin typeface="TH Sarabun New" panose="020B0500040200020003" pitchFamily="34" charset="-34"/>
                <a:cs typeface="+mj-cs"/>
              </a:rPr>
              <a:t>สาขางานยานยนต์</a:t>
            </a:r>
          </a:p>
          <a:p>
            <a:pPr lvl="1" fontAlgn="base"/>
            <a:r>
              <a:rPr lang="th-TH" sz="2000" dirty="0">
                <a:latin typeface="TH Sarabun New" panose="020B0500040200020003" pitchFamily="34" charset="-34"/>
                <a:cs typeface="+mj-cs"/>
              </a:rPr>
              <a:t>สาขางานเครื่องกลอุตสาหกรรม</a:t>
            </a:r>
          </a:p>
          <a:p>
            <a:pPr lvl="1" fontAlgn="base"/>
            <a:r>
              <a:rPr lang="th-TH" sz="2000" dirty="0">
                <a:latin typeface="TH Sarabun New" panose="020B0500040200020003" pitchFamily="34" charset="-34"/>
                <a:cs typeface="+mj-cs"/>
              </a:rPr>
              <a:t>สาขางานเครื่องกลเรือ</a:t>
            </a:r>
          </a:p>
          <a:p>
            <a:pPr lvl="1" fontAlgn="base"/>
            <a:r>
              <a:rPr lang="th-TH" sz="2000" dirty="0">
                <a:latin typeface="TH Sarabun New" panose="020B0500040200020003" pitchFamily="34" charset="-34"/>
                <a:cs typeface="+mj-cs"/>
              </a:rPr>
              <a:t>สาขางานเครื่องกลเกษตร</a:t>
            </a:r>
          </a:p>
          <a:p>
            <a:pPr lvl="1" fontAlgn="base"/>
            <a:r>
              <a:rPr lang="th-TH" sz="2000" dirty="0">
                <a:latin typeface="TH Sarabun New" panose="020B0500040200020003" pitchFamily="34" charset="-34"/>
                <a:cs typeface="+mj-cs"/>
              </a:rPr>
              <a:t>สาขาตัวถังและสี</a:t>
            </a:r>
            <a:r>
              <a:rPr lang="th-TH" sz="2000" dirty="0" smtClean="0">
                <a:latin typeface="TH Sarabun New" panose="020B0500040200020003" pitchFamily="34" charset="-34"/>
                <a:cs typeface="+mj-cs"/>
              </a:rPr>
              <a:t>รถยนต</a:t>
            </a:r>
          </a:p>
          <a:p>
            <a:pPr fontAlgn="base"/>
            <a:r>
              <a:rPr lang="th-TH" sz="2000" b="1" dirty="0" smtClean="0">
                <a:latin typeface="TH Sarabun New" panose="020B0500040200020003" pitchFamily="34" charset="-34"/>
                <a:cs typeface="+mj-cs"/>
              </a:rPr>
              <a:t>2.สาขาวิชา</a:t>
            </a:r>
            <a:r>
              <a:rPr lang="th-TH" sz="2000" b="1" dirty="0">
                <a:latin typeface="TH Sarabun New" panose="020B0500040200020003" pitchFamily="34" charset="-34"/>
                <a:cs typeface="+mj-cs"/>
              </a:rPr>
              <a:t>ช่างกลโรงงาน</a:t>
            </a:r>
            <a:endParaRPr lang="th-TH" sz="2000" dirty="0">
              <a:latin typeface="TH Sarabun New" panose="020B0500040200020003" pitchFamily="34" charset="-34"/>
              <a:cs typeface="+mj-cs"/>
            </a:endParaRPr>
          </a:p>
          <a:p>
            <a:pPr lvl="1" fontAlgn="base"/>
            <a:r>
              <a:rPr lang="th-TH" sz="2000" dirty="0">
                <a:latin typeface="TH Sarabun New" panose="020B0500040200020003" pitchFamily="34" charset="-34"/>
                <a:cs typeface="+mj-cs"/>
              </a:rPr>
              <a:t>สาขางานเครื่องมือกล</a:t>
            </a:r>
          </a:p>
          <a:p>
            <a:pPr lvl="1" fontAlgn="base"/>
            <a:r>
              <a:rPr lang="th-TH" sz="2000" dirty="0">
                <a:latin typeface="TH Sarabun New" panose="020B0500040200020003" pitchFamily="34" charset="-34"/>
                <a:cs typeface="+mj-cs"/>
              </a:rPr>
              <a:t>สาขางานแม่พิมพ์โลหะ</a:t>
            </a:r>
          </a:p>
          <a:p>
            <a:pPr lvl="1" fontAlgn="base"/>
            <a:r>
              <a:rPr lang="th-TH" sz="2000" dirty="0">
                <a:latin typeface="TH Sarabun New" panose="020B0500040200020003" pitchFamily="34" charset="-34"/>
                <a:cs typeface="+mj-cs"/>
              </a:rPr>
              <a:t>สาขางานแม่พิมพ์พลาสติก</a:t>
            </a:r>
          </a:p>
          <a:p>
            <a:pPr lvl="1" fontAlgn="base"/>
            <a:r>
              <a:rPr lang="th-TH" sz="2000" dirty="0">
                <a:latin typeface="TH Sarabun New" panose="020B0500040200020003" pitchFamily="34" charset="-34"/>
                <a:cs typeface="+mj-cs"/>
              </a:rPr>
              <a:t>สาขางานผลิตชิ้นส่วนยานยนต์</a:t>
            </a:r>
          </a:p>
          <a:p>
            <a:pPr fontAlgn="base"/>
            <a:r>
              <a:rPr lang="th-TH" sz="2000" b="1" dirty="0" smtClean="0">
                <a:latin typeface="TH Sarabun New" panose="020B0500040200020003" pitchFamily="34" charset="-34"/>
                <a:cs typeface="+mj-cs"/>
              </a:rPr>
              <a:t>3.สาขาวิชา</a:t>
            </a:r>
            <a:r>
              <a:rPr lang="th-TH" sz="2000" b="1" dirty="0">
                <a:latin typeface="TH Sarabun New" panose="020B0500040200020003" pitchFamily="34" charset="-34"/>
                <a:cs typeface="+mj-cs"/>
              </a:rPr>
              <a:t>ช่างเชื่อมโลหะสาขางานผลิตภัณฑ์</a:t>
            </a:r>
            <a:endParaRPr lang="th-TH" sz="2000" dirty="0">
              <a:latin typeface="TH Sarabun New" panose="020B0500040200020003" pitchFamily="34" charset="-34"/>
              <a:cs typeface="+mj-cs"/>
            </a:endParaRPr>
          </a:p>
          <a:p>
            <a:pPr lvl="1" fontAlgn="base"/>
            <a:r>
              <a:rPr lang="th-TH" sz="2000" dirty="0">
                <a:latin typeface="TH Sarabun New" panose="020B0500040200020003" pitchFamily="34" charset="-34"/>
                <a:cs typeface="+mj-cs"/>
              </a:rPr>
              <a:t>สาขางานโครงสร้าง</a:t>
            </a:r>
          </a:p>
          <a:p>
            <a:pPr lvl="1" fontAlgn="base"/>
            <a:r>
              <a:rPr lang="th-TH" sz="2000" dirty="0">
                <a:latin typeface="TH Sarabun New" panose="020B0500040200020003" pitchFamily="34" charset="-34"/>
                <a:cs typeface="+mj-cs"/>
              </a:rPr>
              <a:t>สาขางานอุตสาหกรรมต่อตัวถังรถ</a:t>
            </a:r>
            <a:r>
              <a:rPr lang="th-TH" sz="2000" dirty="0" smtClean="0">
                <a:latin typeface="TH Sarabun New" panose="020B0500040200020003" pitchFamily="34" charset="-34"/>
                <a:cs typeface="+mj-cs"/>
              </a:rPr>
              <a:t>โดยสาร</a:t>
            </a:r>
          </a:p>
          <a:p>
            <a:pPr fontAlgn="base"/>
            <a:r>
              <a:rPr lang="th-TH" sz="2000" b="1" dirty="0" smtClean="0">
                <a:latin typeface="TH Sarabun New" panose="020B0500040200020003" pitchFamily="34" charset="-34"/>
                <a:cs typeface="+mj-cs"/>
              </a:rPr>
              <a:t>4.สาขาวิชา</a:t>
            </a:r>
            <a:r>
              <a:rPr lang="th-TH" sz="2000" b="1" dirty="0">
                <a:latin typeface="TH Sarabun New" panose="020B0500040200020003" pitchFamily="34" charset="-34"/>
                <a:cs typeface="+mj-cs"/>
              </a:rPr>
              <a:t>ช่างไฟฟ้ากำลัง</a:t>
            </a:r>
            <a:endParaRPr lang="th-TH" sz="2000" dirty="0">
              <a:latin typeface="TH Sarabun New" panose="020B0500040200020003" pitchFamily="34" charset="-34"/>
              <a:cs typeface="+mj-cs"/>
            </a:endParaRPr>
          </a:p>
          <a:p>
            <a:pPr lvl="1" fontAlgn="base"/>
            <a:r>
              <a:rPr lang="th-TH" sz="2000" dirty="0">
                <a:latin typeface="TH Sarabun New" panose="020B0500040200020003" pitchFamily="34" charset="-34"/>
                <a:cs typeface="+mj-cs"/>
              </a:rPr>
              <a:t>สาขางานไฟฟ้ากำลัง</a:t>
            </a:r>
          </a:p>
          <a:p>
            <a:pPr fontAlgn="base"/>
            <a:r>
              <a:rPr lang="th-TH" sz="2000" b="1" dirty="0" smtClean="0">
                <a:latin typeface="TH Sarabun New" panose="020B0500040200020003" pitchFamily="34" charset="-34"/>
                <a:cs typeface="+mj-cs"/>
              </a:rPr>
              <a:t>5.สาขาวิชา</a:t>
            </a:r>
            <a:r>
              <a:rPr lang="th-TH" sz="2000" b="1" dirty="0">
                <a:latin typeface="TH Sarabun New" panose="020B0500040200020003" pitchFamily="34" charset="-34"/>
                <a:cs typeface="+mj-cs"/>
              </a:rPr>
              <a:t>ช่างอิเล็กทรอนิกส์</a:t>
            </a:r>
            <a:endParaRPr lang="th-TH" sz="2000" dirty="0">
              <a:latin typeface="TH Sarabun New" panose="020B0500040200020003" pitchFamily="34" charset="-34"/>
              <a:cs typeface="+mj-cs"/>
            </a:endParaRPr>
          </a:p>
          <a:p>
            <a:pPr lvl="1" fontAlgn="base"/>
            <a:r>
              <a:rPr lang="th-TH" sz="2000" dirty="0">
                <a:latin typeface="TH Sarabun New" panose="020B0500040200020003" pitchFamily="34" charset="-34"/>
                <a:cs typeface="+mj-cs"/>
              </a:rPr>
              <a:t>สาขางานอิเล็กทรอนิก</a:t>
            </a:r>
          </a:p>
          <a:p>
            <a:pPr lvl="1" fontAlgn="base"/>
            <a:endParaRPr lang="th-TH" dirty="0">
              <a:cs typeface="+mj-cs"/>
            </a:endParaRPr>
          </a:p>
          <a:p>
            <a:pPr lvl="1" fontAlgn="base"/>
            <a:endParaRPr lang="th-TH" dirty="0">
              <a:cs typeface="+mj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55026" y="1399306"/>
            <a:ext cx="3476994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th-TH" sz="2000" b="1" dirty="0" smtClean="0">
                <a:latin typeface="TH Sarabun New" panose="020B0500040200020003" pitchFamily="34" charset="-34"/>
                <a:cs typeface="+mj-cs"/>
              </a:rPr>
              <a:t>6.สาขาวิชา</a:t>
            </a:r>
            <a:r>
              <a:rPr lang="th-TH" sz="2000" b="1" dirty="0">
                <a:latin typeface="TH Sarabun New" panose="020B0500040200020003" pitchFamily="34" charset="-34"/>
                <a:cs typeface="+mj-cs"/>
              </a:rPr>
              <a:t>ช่างก่อสร้าง</a:t>
            </a:r>
          </a:p>
          <a:p>
            <a:pPr fontAlgn="base"/>
            <a:r>
              <a:rPr lang="th-TH" sz="2000" b="1" dirty="0" smtClean="0">
                <a:latin typeface="TH Sarabun New" panose="020B0500040200020003" pitchFamily="34" charset="-34"/>
                <a:cs typeface="+mj-cs"/>
              </a:rPr>
              <a:t>	สาขา</a:t>
            </a:r>
            <a:r>
              <a:rPr lang="th-TH" sz="2000" b="1" dirty="0">
                <a:latin typeface="TH Sarabun New" panose="020B0500040200020003" pitchFamily="34" charset="-34"/>
                <a:cs typeface="+mj-cs"/>
              </a:rPr>
              <a:t>งาน</a:t>
            </a:r>
            <a:r>
              <a:rPr lang="th-TH" sz="2000" b="1" dirty="0" smtClean="0">
                <a:latin typeface="TH Sarabun New" panose="020B0500040200020003" pitchFamily="34" charset="-34"/>
                <a:cs typeface="+mj-cs"/>
              </a:rPr>
              <a:t>ก่อสร้าง</a:t>
            </a:r>
          </a:p>
          <a:p>
            <a:pPr fontAlgn="base"/>
            <a:r>
              <a:rPr lang="th-TH" sz="2000" b="1" dirty="0" smtClean="0">
                <a:latin typeface="TH Sarabun New" panose="020B0500040200020003" pitchFamily="34" charset="-34"/>
                <a:cs typeface="+mj-cs"/>
              </a:rPr>
              <a:t>7.</a:t>
            </a:r>
            <a:r>
              <a:rPr lang="th-TH" sz="2000" b="1" dirty="0">
                <a:latin typeface="TH Sarabun New" panose="020B0500040200020003" pitchFamily="34" charset="-34"/>
                <a:cs typeface="+mj-cs"/>
              </a:rPr>
              <a:t> สาขาวิชาช่างเครื่องเรือนและตกแต่งภายใน</a:t>
            </a:r>
            <a:endParaRPr lang="th-TH" sz="2000" dirty="0">
              <a:latin typeface="TH Sarabun New" panose="020B0500040200020003" pitchFamily="34" charset="-34"/>
              <a:cs typeface="+mj-cs"/>
            </a:endParaRPr>
          </a:p>
          <a:p>
            <a:pPr lvl="1" fontAlgn="base"/>
            <a:r>
              <a:rPr lang="th-TH" sz="2000" dirty="0">
                <a:latin typeface="TH Sarabun New" panose="020B0500040200020003" pitchFamily="34" charset="-34"/>
                <a:cs typeface="+mj-cs"/>
              </a:rPr>
              <a:t>สาขางานเครื่องเรือนและตกแต่งภายใน</a:t>
            </a:r>
          </a:p>
          <a:p>
            <a:pPr fontAlgn="base"/>
            <a:r>
              <a:rPr lang="th-TH" sz="2000" b="1" dirty="0" smtClean="0">
                <a:latin typeface="TH Sarabun New" panose="020B0500040200020003" pitchFamily="34" charset="-34"/>
                <a:cs typeface="+mj-cs"/>
              </a:rPr>
              <a:t>8.สาขาวิชา</a:t>
            </a:r>
            <a:r>
              <a:rPr lang="th-TH" sz="2000" b="1" dirty="0">
                <a:latin typeface="TH Sarabun New" panose="020B0500040200020003" pitchFamily="34" charset="-34"/>
                <a:cs typeface="+mj-cs"/>
              </a:rPr>
              <a:t>สถาปัตยกรรม</a:t>
            </a:r>
            <a:endParaRPr lang="th-TH" sz="2000" dirty="0">
              <a:latin typeface="TH Sarabun New" panose="020B0500040200020003" pitchFamily="34" charset="-34"/>
              <a:cs typeface="+mj-cs"/>
            </a:endParaRPr>
          </a:p>
          <a:p>
            <a:pPr lvl="1" fontAlgn="base"/>
            <a:r>
              <a:rPr lang="th-TH" sz="2000" dirty="0">
                <a:latin typeface="TH Sarabun New" panose="020B0500040200020003" pitchFamily="34" charset="-34"/>
                <a:cs typeface="+mj-cs"/>
              </a:rPr>
              <a:t>สาขางานสถาปัตยกรรม</a:t>
            </a:r>
          </a:p>
          <a:p>
            <a:pPr fontAlgn="base"/>
            <a:r>
              <a:rPr lang="th-TH" sz="2000" b="1" dirty="0" smtClean="0">
                <a:latin typeface="TH Sarabun New" panose="020B0500040200020003" pitchFamily="34" charset="-34"/>
                <a:cs typeface="+mj-cs"/>
              </a:rPr>
              <a:t>9.สาขาวิชา</a:t>
            </a:r>
            <a:r>
              <a:rPr lang="th-TH" sz="2000" b="1" dirty="0">
                <a:latin typeface="TH Sarabun New" panose="020B0500040200020003" pitchFamily="34" charset="-34"/>
                <a:cs typeface="+mj-cs"/>
              </a:rPr>
              <a:t>สำรวจ</a:t>
            </a:r>
            <a:endParaRPr lang="th-TH" sz="2000" dirty="0">
              <a:latin typeface="TH Sarabun New" panose="020B0500040200020003" pitchFamily="34" charset="-34"/>
              <a:cs typeface="+mj-cs"/>
            </a:endParaRPr>
          </a:p>
          <a:p>
            <a:pPr lvl="1" fontAlgn="base"/>
            <a:r>
              <a:rPr lang="th-TH" sz="2000" dirty="0">
                <a:latin typeface="TH Sarabun New" panose="020B0500040200020003" pitchFamily="34" charset="-34"/>
                <a:cs typeface="+mj-cs"/>
              </a:rPr>
              <a:t>สาขางานสำรวจ</a:t>
            </a:r>
          </a:p>
          <a:p>
            <a:pPr fontAlgn="base"/>
            <a:r>
              <a:rPr lang="th-TH" sz="2000" b="1" dirty="0" smtClean="0">
                <a:latin typeface="TH Sarabun New" panose="020B0500040200020003" pitchFamily="34" charset="-34"/>
                <a:cs typeface="+mj-cs"/>
              </a:rPr>
              <a:t>10.สาขาวิชา</a:t>
            </a:r>
            <a:r>
              <a:rPr lang="th-TH" sz="2000" b="1" dirty="0">
                <a:latin typeface="TH Sarabun New" panose="020B0500040200020003" pitchFamily="34" charset="-34"/>
                <a:cs typeface="+mj-cs"/>
              </a:rPr>
              <a:t>ช่างเขียนแบบเครื่องกล</a:t>
            </a:r>
            <a:endParaRPr lang="th-TH" sz="2000" dirty="0">
              <a:latin typeface="TH Sarabun New" panose="020B0500040200020003" pitchFamily="34" charset="-34"/>
              <a:cs typeface="+mj-cs"/>
            </a:endParaRPr>
          </a:p>
          <a:p>
            <a:pPr lvl="1" fontAlgn="base"/>
            <a:r>
              <a:rPr lang="th-TH" sz="2000" dirty="0">
                <a:latin typeface="TH Sarabun New" panose="020B0500040200020003" pitchFamily="34" charset="-34"/>
                <a:cs typeface="+mj-cs"/>
              </a:rPr>
              <a:t>สาขางานเขียนแบบเครื่องกล</a:t>
            </a:r>
          </a:p>
          <a:p>
            <a:pPr fontAlgn="base"/>
            <a:r>
              <a:rPr lang="th-TH" sz="2000" b="1" dirty="0" smtClean="0">
                <a:latin typeface="TH Sarabun New" panose="020B0500040200020003" pitchFamily="34" charset="-34"/>
                <a:cs typeface="+mj-cs"/>
              </a:rPr>
              <a:t>11.สาขาวิชา</a:t>
            </a:r>
            <a:r>
              <a:rPr lang="th-TH" sz="2000" b="1" dirty="0">
                <a:latin typeface="TH Sarabun New" panose="020B0500040200020003" pitchFamily="34" charset="-34"/>
                <a:cs typeface="+mj-cs"/>
              </a:rPr>
              <a:t>ช่างซ่อมบำรุง</a:t>
            </a:r>
            <a:endParaRPr lang="th-TH" sz="2000" dirty="0">
              <a:latin typeface="TH Sarabun New" panose="020B0500040200020003" pitchFamily="34" charset="-34"/>
              <a:cs typeface="+mj-cs"/>
            </a:endParaRPr>
          </a:p>
          <a:p>
            <a:pPr lvl="1" fontAlgn="base"/>
            <a:r>
              <a:rPr lang="th-TH" sz="2000" dirty="0">
                <a:latin typeface="TH Sarabun New" panose="020B0500040200020003" pitchFamily="34" charset="-34"/>
                <a:cs typeface="+mj-cs"/>
              </a:rPr>
              <a:t>สาขางานซ่อมบำรุง</a:t>
            </a:r>
          </a:p>
          <a:p>
            <a:pPr fontAlgn="base"/>
            <a:r>
              <a:rPr lang="th-TH" sz="2000" b="1" dirty="0" smtClean="0">
                <a:latin typeface="TH Sarabun New" panose="020B0500040200020003" pitchFamily="34" charset="-34"/>
                <a:cs typeface="+mj-cs"/>
              </a:rPr>
              <a:t>12.สาขาวิชา</a:t>
            </a:r>
            <a:r>
              <a:rPr lang="th-TH" sz="2000" b="1" dirty="0">
                <a:latin typeface="TH Sarabun New" panose="020B0500040200020003" pitchFamily="34" charset="-34"/>
                <a:cs typeface="+mj-cs"/>
              </a:rPr>
              <a:t>ช่างพิมพ์</a:t>
            </a:r>
            <a:endParaRPr lang="th-TH" sz="2000" dirty="0">
              <a:latin typeface="TH Sarabun New" panose="020B0500040200020003" pitchFamily="34" charset="-34"/>
              <a:cs typeface="+mj-cs"/>
            </a:endParaRPr>
          </a:p>
          <a:p>
            <a:pPr lvl="1" fontAlgn="base"/>
            <a:r>
              <a:rPr lang="th-TH" sz="2000" dirty="0">
                <a:latin typeface="TH Sarabun New" panose="020B0500040200020003" pitchFamily="34" charset="-34"/>
                <a:cs typeface="+mj-cs"/>
              </a:rPr>
              <a:t>สาขางานช่างพิมพ์</a:t>
            </a:r>
          </a:p>
          <a:p>
            <a:pPr fontAlgn="base"/>
            <a:r>
              <a:rPr lang="th-TH" sz="2000" b="1" dirty="0" smtClean="0">
                <a:latin typeface="TH Sarabun New" panose="020B0500040200020003" pitchFamily="34" charset="-34"/>
                <a:cs typeface="+mj-cs"/>
              </a:rPr>
              <a:t>13.สาขาวิชา</a:t>
            </a:r>
            <a:r>
              <a:rPr lang="th-TH" sz="2000" b="1" dirty="0">
                <a:latin typeface="TH Sarabun New" panose="020B0500040200020003" pitchFamily="34" charset="-34"/>
                <a:cs typeface="+mj-cs"/>
              </a:rPr>
              <a:t>เทคนิคแว่นตาและเลนส์</a:t>
            </a:r>
            <a:endParaRPr lang="th-TH" sz="2000" dirty="0">
              <a:latin typeface="TH Sarabun New" panose="020B0500040200020003" pitchFamily="34" charset="-34"/>
              <a:cs typeface="+mj-cs"/>
            </a:endParaRPr>
          </a:p>
          <a:p>
            <a:pPr lvl="1" fontAlgn="base"/>
            <a:r>
              <a:rPr lang="th-TH" sz="2000" dirty="0">
                <a:latin typeface="TH Sarabun New" panose="020B0500040200020003" pitchFamily="34" charset="-34"/>
                <a:cs typeface="+mj-cs"/>
              </a:rPr>
              <a:t>สาขางานแว่นตาและเลนส์</a:t>
            </a:r>
          </a:p>
          <a:p>
            <a:pPr fontAlgn="base"/>
            <a:endParaRPr lang="th-TH" dirty="0" smtClean="0">
              <a:cs typeface="+mj-cs"/>
            </a:endParaRPr>
          </a:p>
          <a:p>
            <a:pPr lvl="1" fontAlgn="base"/>
            <a:endParaRPr lang="th-TH" dirty="0">
              <a:cs typeface="+mj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832019" y="1399306"/>
            <a:ext cx="3983743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th-TH" sz="2000" b="1" dirty="0" smtClean="0">
                <a:latin typeface="TH Sarabun New" panose="020B0500040200020003" pitchFamily="34" charset="-34"/>
                <a:cs typeface="+mj-cs"/>
              </a:rPr>
              <a:t>14. </a:t>
            </a:r>
            <a:r>
              <a:rPr lang="th-TH" sz="2000" b="1" dirty="0">
                <a:latin typeface="TH Sarabun New" panose="020B0500040200020003" pitchFamily="34" charset="-34"/>
                <a:cs typeface="+mj-cs"/>
              </a:rPr>
              <a:t>สาขาวิชาช่างต่อเรือ</a:t>
            </a:r>
            <a:endParaRPr lang="th-TH" sz="2000" dirty="0">
              <a:latin typeface="TH Sarabun New" panose="020B0500040200020003" pitchFamily="34" charset="-34"/>
              <a:cs typeface="+mj-cs"/>
            </a:endParaRPr>
          </a:p>
          <a:p>
            <a:pPr lvl="1" fontAlgn="base"/>
            <a:r>
              <a:rPr lang="th-TH" sz="2000" dirty="0">
                <a:latin typeface="TH Sarabun New" panose="020B0500040200020003" pitchFamily="34" charset="-34"/>
                <a:cs typeface="+mj-cs"/>
              </a:rPr>
              <a:t>สาขางานต่อเรือโลหะ</a:t>
            </a:r>
          </a:p>
          <a:p>
            <a:pPr lvl="1" fontAlgn="base"/>
            <a:r>
              <a:rPr lang="th-TH" sz="2000" dirty="0">
                <a:latin typeface="TH Sarabun New" panose="020B0500040200020003" pitchFamily="34" charset="-34"/>
                <a:cs typeface="+mj-cs"/>
              </a:rPr>
              <a:t>สาขางานต่อเรือไม้และไฟเบอร์กลาส</a:t>
            </a:r>
          </a:p>
          <a:p>
            <a:pPr lvl="1" fontAlgn="base"/>
            <a:r>
              <a:rPr lang="th-TH" sz="2000" dirty="0">
                <a:latin typeface="TH Sarabun New" panose="020B0500040200020003" pitchFamily="34" charset="-34"/>
                <a:cs typeface="+mj-cs"/>
              </a:rPr>
              <a:t>สาขางานนาวาสถาปัตย์</a:t>
            </a:r>
          </a:p>
          <a:p>
            <a:pPr fontAlgn="base"/>
            <a:r>
              <a:rPr lang="th-TH" sz="2000" b="1" dirty="0" smtClean="0">
                <a:latin typeface="TH Sarabun New" panose="020B0500040200020003" pitchFamily="34" charset="-34"/>
                <a:cs typeface="+mj-cs"/>
              </a:rPr>
              <a:t>15.สาขาวิชา</a:t>
            </a:r>
            <a:r>
              <a:rPr lang="th-TH" sz="2000" b="1" dirty="0">
                <a:latin typeface="TH Sarabun New" panose="020B0500040200020003" pitchFamily="34" charset="-34"/>
                <a:cs typeface="+mj-cs"/>
              </a:rPr>
              <a:t>โทรคมนาคม</a:t>
            </a:r>
            <a:endParaRPr lang="th-TH" sz="2000" dirty="0">
              <a:latin typeface="TH Sarabun New" panose="020B0500040200020003" pitchFamily="34" charset="-34"/>
              <a:cs typeface="+mj-cs"/>
            </a:endParaRPr>
          </a:p>
          <a:p>
            <a:pPr lvl="1" fontAlgn="base"/>
            <a:r>
              <a:rPr lang="th-TH" sz="2000" dirty="0">
                <a:latin typeface="TH Sarabun New" panose="020B0500040200020003" pitchFamily="34" charset="-34"/>
                <a:cs typeface="+mj-cs"/>
              </a:rPr>
              <a:t>สาขางานโทรคมนาคม</a:t>
            </a:r>
          </a:p>
          <a:p>
            <a:pPr fontAlgn="base"/>
            <a:r>
              <a:rPr lang="th-TH" sz="2000" b="1" dirty="0" smtClean="0">
                <a:latin typeface="TH Sarabun New" panose="020B0500040200020003" pitchFamily="34" charset="-34"/>
                <a:cs typeface="+mj-cs"/>
              </a:rPr>
              <a:t>16สาขาวิชา</a:t>
            </a:r>
            <a:r>
              <a:rPr lang="th-TH" sz="2000" b="1" dirty="0">
                <a:latin typeface="TH Sarabun New" panose="020B0500040200020003" pitchFamily="34" charset="-34"/>
                <a:cs typeface="+mj-cs"/>
              </a:rPr>
              <a:t>โยธา</a:t>
            </a:r>
            <a:endParaRPr lang="th-TH" sz="2000" dirty="0">
              <a:latin typeface="TH Sarabun New" panose="020B0500040200020003" pitchFamily="34" charset="-34"/>
              <a:cs typeface="+mj-cs"/>
            </a:endParaRPr>
          </a:p>
          <a:p>
            <a:pPr lvl="1" fontAlgn="base"/>
            <a:r>
              <a:rPr lang="th-TH" sz="2000" dirty="0">
                <a:latin typeface="TH Sarabun New" panose="020B0500040200020003" pitchFamily="34" charset="-34"/>
                <a:cs typeface="+mj-cs"/>
              </a:rPr>
              <a:t>สาขางานโยธา</a:t>
            </a:r>
          </a:p>
          <a:p>
            <a:pPr fontAlgn="base"/>
            <a:r>
              <a:rPr lang="th-TH" sz="2000" b="1" dirty="0" smtClean="0">
                <a:latin typeface="TH Sarabun New" panose="020B0500040200020003" pitchFamily="34" charset="-34"/>
                <a:cs typeface="+mj-cs"/>
              </a:rPr>
              <a:t>17.สาขาวิชา</a:t>
            </a:r>
            <a:r>
              <a:rPr lang="th-TH" sz="2000" b="1" dirty="0">
                <a:latin typeface="TH Sarabun New" panose="020B0500040200020003" pitchFamily="34" charset="-34"/>
                <a:cs typeface="+mj-cs"/>
              </a:rPr>
              <a:t>อุตสาหกรรมยาง</a:t>
            </a:r>
            <a:endParaRPr lang="th-TH" sz="2000" dirty="0">
              <a:latin typeface="TH Sarabun New" panose="020B0500040200020003" pitchFamily="34" charset="-34"/>
              <a:cs typeface="+mj-cs"/>
            </a:endParaRPr>
          </a:p>
          <a:p>
            <a:pPr lvl="1" fontAlgn="base"/>
            <a:r>
              <a:rPr lang="th-TH" sz="2000" dirty="0">
                <a:latin typeface="TH Sarabun New" panose="020B0500040200020003" pitchFamily="34" charset="-34"/>
                <a:cs typeface="+mj-cs"/>
              </a:rPr>
              <a:t>สาขางานอุตสาหกรรมยาง</a:t>
            </a:r>
          </a:p>
          <a:p>
            <a:pPr fontAlgn="base"/>
            <a:r>
              <a:rPr lang="th-TH" sz="2000" b="1" dirty="0" smtClean="0">
                <a:latin typeface="TH Sarabun New" panose="020B0500040200020003" pitchFamily="34" charset="-34"/>
                <a:cs typeface="+mj-cs"/>
              </a:rPr>
              <a:t>18.สาขาวิชา</a:t>
            </a:r>
            <a:r>
              <a:rPr lang="th-TH" sz="2000" b="1" dirty="0">
                <a:latin typeface="TH Sarabun New" panose="020B0500040200020003" pitchFamily="34" charset="-34"/>
                <a:cs typeface="+mj-cs"/>
              </a:rPr>
              <a:t>เมคคาทรอนิกส์</a:t>
            </a:r>
            <a:endParaRPr lang="th-TH" sz="2000" dirty="0">
              <a:latin typeface="TH Sarabun New" panose="020B0500040200020003" pitchFamily="34" charset="-34"/>
              <a:cs typeface="+mj-cs"/>
            </a:endParaRPr>
          </a:p>
          <a:p>
            <a:pPr lvl="1" fontAlgn="base"/>
            <a:r>
              <a:rPr lang="th-TH" sz="2000" dirty="0">
                <a:latin typeface="TH Sarabun New" panose="020B0500040200020003" pitchFamily="34" charset="-34"/>
                <a:cs typeface="+mj-cs"/>
              </a:rPr>
              <a:t>สาขางานเมคคาทรอนิกส์</a:t>
            </a:r>
          </a:p>
          <a:p>
            <a:pPr fontAlgn="base"/>
            <a:r>
              <a:rPr lang="th-TH" b="1" dirty="0" smtClean="0">
                <a:latin typeface="TH Sarabun New" panose="020B0500040200020003" pitchFamily="34" charset="-34"/>
                <a:cs typeface="+mj-cs"/>
              </a:rPr>
              <a:t>19.สาขาช่างเทคนิคคอมพิวเตอร์</a:t>
            </a:r>
          </a:p>
          <a:p>
            <a:pPr fontAlgn="base"/>
            <a:r>
              <a:rPr lang="th-TH" b="1" dirty="0" smtClean="0">
                <a:latin typeface="TH Sarabun New" panose="020B0500040200020003" pitchFamily="34" charset="-34"/>
                <a:cs typeface="+mj-cs"/>
              </a:rPr>
              <a:t>20.สาขาเทคโนโลยีฟอกหนัง</a:t>
            </a:r>
          </a:p>
          <a:p>
            <a:pPr fontAlgn="base"/>
            <a:r>
              <a:rPr lang="th-TH" b="1" dirty="0" smtClean="0">
                <a:latin typeface="TH Sarabun New" panose="020B0500040200020003" pitchFamily="34" charset="-34"/>
                <a:cs typeface="+mj-cs"/>
              </a:rPr>
              <a:t>21.สาขาวิชาช่างเขียนแบบเครือ่งกล</a:t>
            </a:r>
          </a:p>
          <a:p>
            <a:pPr fontAlgn="base"/>
            <a:r>
              <a:rPr lang="th-TH" b="1" dirty="0" smtClean="0">
                <a:latin typeface="TH Sarabun New" panose="020B0500040200020003" pitchFamily="34" charset="-34"/>
                <a:cs typeface="+mj-cs"/>
              </a:rPr>
              <a:t>22.สาขาวิชาช่างซ่อมบำรุง</a:t>
            </a:r>
          </a:p>
          <a:p>
            <a:pPr fontAlgn="base"/>
            <a:r>
              <a:rPr lang="th-TH" b="1" dirty="0" smtClean="0">
                <a:latin typeface="TH Sarabun New" panose="020B0500040200020003" pitchFamily="34" charset="-34"/>
                <a:cs typeface="+mj-cs"/>
              </a:rPr>
              <a:t>23สาขาวิชาช่างต่อเรือ</a:t>
            </a:r>
          </a:p>
          <a:p>
            <a:pPr fontAlgn="base"/>
            <a:r>
              <a:rPr lang="th-TH" b="1" dirty="0" smtClean="0">
                <a:latin typeface="TH Sarabun New" panose="020B0500040200020003" pitchFamily="34" charset="-34"/>
                <a:cs typeface="+mj-cs"/>
              </a:rPr>
              <a:t>24.สาขาวิชาช่างเครื่องทำความเย็นและปรับอากาศ</a:t>
            </a:r>
          </a:p>
          <a:p>
            <a:pPr lvl="1" fontAlgn="base"/>
            <a:endParaRPr lang="th-TH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13591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  <p:bldP spid="7" grpId="0"/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6582" y="1177636"/>
            <a:ext cx="11485418" cy="56803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00555" y="161973"/>
            <a:ext cx="9086142" cy="10156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th-TH" sz="6000" b="1" dirty="0">
                <a:solidFill>
                  <a:schemeClr val="tx2"/>
                </a:solidFill>
                <a:latin typeface="TH Sarabun New" panose="020B0500040200020003" pitchFamily="34" charset="-34"/>
                <a:cs typeface="+mj-cs"/>
              </a:rPr>
              <a:t>2. ประเภทวิชาพาณิชยกรรม/บริหารธุรกิจ</a:t>
            </a:r>
          </a:p>
        </p:txBody>
      </p:sp>
      <p:sp>
        <p:nvSpPr>
          <p:cNvPr id="4" name="Rectangle 3"/>
          <p:cNvSpPr/>
          <p:nvPr/>
        </p:nvSpPr>
        <p:spPr>
          <a:xfrm>
            <a:off x="706581" y="1399309"/>
            <a:ext cx="10958945" cy="54586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" y="1177636"/>
            <a:ext cx="484909" cy="56803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j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06582" y="1399307"/>
            <a:ext cx="3476994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th-TH" sz="2800" b="1" dirty="0" smtClean="0">
                <a:latin typeface="TH SarabunPSK" panose="020B0500040200020003" pitchFamily="34" charset="-34"/>
                <a:cs typeface="+mj-cs"/>
              </a:rPr>
              <a:t>1.สาขาวิชา</a:t>
            </a:r>
            <a:r>
              <a:rPr lang="th-TH" sz="2800" b="1" dirty="0">
                <a:latin typeface="TH SarabunPSK" panose="020B0500040200020003" pitchFamily="34" charset="-34"/>
                <a:cs typeface="+mj-cs"/>
              </a:rPr>
              <a:t>การบัญชี</a:t>
            </a:r>
            <a:endParaRPr lang="th-TH" sz="2800" dirty="0">
              <a:latin typeface="TH SarabunPSK" panose="020B0500040200020003" pitchFamily="34" charset="-34"/>
              <a:cs typeface="+mj-cs"/>
            </a:endParaRPr>
          </a:p>
          <a:p>
            <a:pPr lvl="1" fontAlgn="base"/>
            <a:r>
              <a:rPr lang="th-TH" sz="2800" dirty="0">
                <a:latin typeface="TH SarabunPSK" panose="020B0500040200020003" pitchFamily="34" charset="-34"/>
                <a:cs typeface="+mj-cs"/>
              </a:rPr>
              <a:t>สาขางานการบัญชี</a:t>
            </a:r>
          </a:p>
          <a:p>
            <a:pPr fontAlgn="base"/>
            <a:r>
              <a:rPr lang="th-TH" sz="2800" b="1" dirty="0" smtClean="0">
                <a:latin typeface="TH SarabunPSK" panose="020B0500040200020003" pitchFamily="34" charset="-34"/>
                <a:cs typeface="+mj-cs"/>
              </a:rPr>
              <a:t>2.สาขาวิชา</a:t>
            </a:r>
            <a:r>
              <a:rPr lang="th-TH" sz="2800" b="1" dirty="0">
                <a:latin typeface="TH SarabunPSK" panose="020B0500040200020003" pitchFamily="34" charset="-34"/>
                <a:cs typeface="+mj-cs"/>
              </a:rPr>
              <a:t>การตลาด</a:t>
            </a:r>
            <a:endParaRPr lang="th-TH" sz="2800" dirty="0">
              <a:latin typeface="TH SarabunPSK" panose="020B0500040200020003" pitchFamily="34" charset="-34"/>
              <a:cs typeface="+mj-cs"/>
            </a:endParaRPr>
          </a:p>
          <a:p>
            <a:pPr lvl="1" fontAlgn="base"/>
            <a:r>
              <a:rPr lang="th-TH" sz="2800" dirty="0">
                <a:latin typeface="TH SarabunPSK" panose="020B0500040200020003" pitchFamily="34" charset="-34"/>
                <a:cs typeface="+mj-cs"/>
              </a:rPr>
              <a:t>สาขางานการตลาด</a:t>
            </a:r>
          </a:p>
          <a:p>
            <a:pPr fontAlgn="base"/>
            <a:r>
              <a:rPr lang="th-TH" sz="2800" b="1" dirty="0" smtClean="0">
                <a:latin typeface="TH SarabunPSK" panose="020B0500040200020003" pitchFamily="34" charset="-34"/>
                <a:cs typeface="+mj-cs"/>
              </a:rPr>
              <a:t>3.สาขา</a:t>
            </a:r>
            <a:r>
              <a:rPr lang="th-TH" sz="2800" b="1" dirty="0">
                <a:latin typeface="TH SarabunPSK" panose="020B0500040200020003" pitchFamily="34" charset="-34"/>
                <a:cs typeface="+mj-cs"/>
              </a:rPr>
              <a:t>งานการเลขานุการ</a:t>
            </a:r>
            <a:endParaRPr lang="th-TH" sz="2800" dirty="0">
              <a:latin typeface="TH SarabunPSK" panose="020B0500040200020003" pitchFamily="34" charset="-34"/>
              <a:cs typeface="+mj-cs"/>
            </a:endParaRPr>
          </a:p>
          <a:p>
            <a:pPr lvl="1" fontAlgn="base"/>
            <a:r>
              <a:rPr lang="th-TH" sz="2800" dirty="0">
                <a:latin typeface="TH SarabunPSK" panose="020B0500040200020003" pitchFamily="34" charset="-34"/>
                <a:cs typeface="+mj-cs"/>
              </a:rPr>
              <a:t>สาขางานการตลาด</a:t>
            </a:r>
          </a:p>
          <a:p>
            <a:pPr fontAlgn="base"/>
            <a:r>
              <a:rPr lang="th-TH" sz="2800" b="1" dirty="0" smtClean="0">
                <a:latin typeface="TH SarabunPSK" panose="020B0500040200020003" pitchFamily="34" charset="-34"/>
                <a:cs typeface="+mj-cs"/>
              </a:rPr>
              <a:t>4.สาขาวิชา</a:t>
            </a:r>
            <a:r>
              <a:rPr lang="th-TH" sz="2800" b="1" dirty="0">
                <a:latin typeface="TH SarabunPSK" panose="020B0500040200020003" pitchFamily="34" charset="-34"/>
                <a:cs typeface="+mj-cs"/>
              </a:rPr>
              <a:t>คอมพิวเตอร์</a:t>
            </a:r>
            <a:endParaRPr lang="th-TH" sz="2800" dirty="0">
              <a:latin typeface="TH SarabunPSK" panose="020B0500040200020003" pitchFamily="34" charset="-34"/>
              <a:cs typeface="+mj-cs"/>
            </a:endParaRPr>
          </a:p>
          <a:p>
            <a:pPr lvl="1" fontAlgn="base"/>
            <a:r>
              <a:rPr lang="th-TH" sz="2800" dirty="0">
                <a:latin typeface="TH SarabunPSK" panose="020B0500040200020003" pitchFamily="34" charset="-34"/>
                <a:cs typeface="+mj-cs"/>
              </a:rPr>
              <a:t>สาขางานคอมพิวเตอร์ธุรกิจ</a:t>
            </a:r>
          </a:p>
          <a:p>
            <a:pPr fontAlgn="base"/>
            <a:r>
              <a:rPr lang="th-TH" sz="2800" b="1" dirty="0" smtClean="0">
                <a:latin typeface="TH SarabunPSK" panose="020B0500040200020003" pitchFamily="34" charset="-34"/>
                <a:cs typeface="+mj-cs"/>
              </a:rPr>
              <a:t>5.สาขาวิชา</a:t>
            </a:r>
            <a:r>
              <a:rPr lang="th-TH" sz="2800" b="1" dirty="0">
                <a:latin typeface="TH SarabunPSK" panose="020B0500040200020003" pitchFamily="34" charset="-34"/>
                <a:cs typeface="+mj-cs"/>
              </a:rPr>
              <a:t>ธุรกิจสถานพยาบาล</a:t>
            </a:r>
            <a:endParaRPr lang="th-TH" sz="2800" dirty="0">
              <a:latin typeface="TH SarabunPSK" panose="020B0500040200020003" pitchFamily="34" charset="-34"/>
              <a:cs typeface="+mj-cs"/>
            </a:endParaRPr>
          </a:p>
          <a:p>
            <a:pPr lvl="1" fontAlgn="base"/>
            <a:r>
              <a:rPr lang="th-TH" sz="2800" dirty="0">
                <a:latin typeface="TH SarabunPSK" panose="020B0500040200020003" pitchFamily="34" charset="-34"/>
                <a:cs typeface="+mj-cs"/>
              </a:rPr>
              <a:t>สาขางานธุรกิจสถานพยาบาล</a:t>
            </a:r>
          </a:p>
          <a:p>
            <a:pPr fontAlgn="base"/>
            <a:r>
              <a:rPr lang="th-TH" sz="2800" b="1" dirty="0" smtClean="0">
                <a:latin typeface="TH SarabunPSK" panose="020B0500040200020003" pitchFamily="34" charset="-34"/>
                <a:cs typeface="+mj-cs"/>
              </a:rPr>
              <a:t>6.สาขาวิชา</a:t>
            </a:r>
            <a:r>
              <a:rPr lang="th-TH" sz="2800" b="1" dirty="0">
                <a:latin typeface="TH SarabunPSK" panose="020B0500040200020003" pitchFamily="34" charset="-34"/>
                <a:cs typeface="+mj-cs"/>
              </a:rPr>
              <a:t>การประชาสัมพันธ์</a:t>
            </a:r>
            <a:endParaRPr lang="th-TH" sz="2800" dirty="0">
              <a:latin typeface="TH SarabunPSK" panose="020B0500040200020003" pitchFamily="34" charset="-34"/>
              <a:cs typeface="+mj-cs"/>
            </a:endParaRPr>
          </a:p>
          <a:p>
            <a:pPr lvl="1" fontAlgn="base"/>
            <a:r>
              <a:rPr lang="th-TH" sz="2800" dirty="0">
                <a:latin typeface="TH SarabunPSK" panose="020B0500040200020003" pitchFamily="34" charset="-34"/>
                <a:cs typeface="+mj-cs"/>
              </a:rPr>
              <a:t>สาขางานการประชาสัมพันธ์</a:t>
            </a:r>
          </a:p>
          <a:p>
            <a:pPr lvl="1" fontAlgn="base"/>
            <a:endParaRPr lang="th-TH" dirty="0" smtClean="0">
              <a:cs typeface="+mj-cs"/>
            </a:endParaRPr>
          </a:p>
          <a:p>
            <a:pPr lvl="1" fontAlgn="base"/>
            <a:endParaRPr lang="th-TH" dirty="0">
              <a:cs typeface="+mj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58145" y="1399305"/>
            <a:ext cx="5278581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th-TH" sz="2800" b="1" dirty="0" smtClean="0">
                <a:latin typeface="TH SarabunPSK" panose="020B0500040200020003" pitchFamily="34" charset="-34"/>
                <a:cs typeface="+mj-cs"/>
              </a:rPr>
              <a:t>7.สาขาวิชา</a:t>
            </a:r>
            <a:r>
              <a:rPr lang="th-TH" sz="2800" b="1" dirty="0">
                <a:latin typeface="TH SarabunPSK" panose="020B0500040200020003" pitchFamily="34" charset="-34"/>
                <a:cs typeface="+mj-cs"/>
              </a:rPr>
              <a:t>ธุรกิจค้าปลีก</a:t>
            </a:r>
            <a:endParaRPr lang="th-TH" sz="2800" dirty="0">
              <a:latin typeface="TH SarabunPSK" panose="020B0500040200020003" pitchFamily="34" charset="-34"/>
              <a:cs typeface="+mj-cs"/>
            </a:endParaRPr>
          </a:p>
          <a:p>
            <a:pPr lvl="1" fontAlgn="base"/>
            <a:r>
              <a:rPr lang="th-TH" sz="2800" dirty="0">
                <a:latin typeface="TH SarabunPSK" panose="020B0500040200020003" pitchFamily="34" charset="-34"/>
                <a:cs typeface="+mj-cs"/>
              </a:rPr>
              <a:t>สาขางานธุรกิจค้าปลีกทั่วไป</a:t>
            </a:r>
          </a:p>
          <a:p>
            <a:pPr lvl="1" fontAlgn="base"/>
            <a:r>
              <a:rPr lang="th-TH" sz="2800" dirty="0">
                <a:latin typeface="TH SarabunPSK" panose="020B0500040200020003" pitchFamily="34" charset="-34"/>
                <a:cs typeface="+mj-cs"/>
              </a:rPr>
              <a:t>สาขางานธุรกิจค้าปลีกร้านสะดวกซื้อ</a:t>
            </a:r>
          </a:p>
          <a:p>
            <a:pPr lvl="1" fontAlgn="base"/>
            <a:r>
              <a:rPr lang="th-TH" sz="2800" dirty="0">
                <a:latin typeface="TH SarabunPSK" panose="020B0500040200020003" pitchFamily="34" charset="-34"/>
                <a:cs typeface="+mj-cs"/>
              </a:rPr>
              <a:t>สาขางานธุรกิจค้าปลีกสรรพสินค้า</a:t>
            </a:r>
          </a:p>
          <a:p>
            <a:pPr lvl="1" fontAlgn="base"/>
            <a:r>
              <a:rPr lang="th-TH" sz="2800" dirty="0">
                <a:latin typeface="TH SarabunPSK" panose="020B0500040200020003" pitchFamily="34" charset="-34"/>
                <a:cs typeface="+mj-cs"/>
              </a:rPr>
              <a:t>สาขางานธุรกิจค้าปลีกซุปเปอร์เซ็นเตอร์</a:t>
            </a:r>
          </a:p>
          <a:p>
            <a:pPr lvl="1" fontAlgn="base"/>
            <a:r>
              <a:rPr lang="th-TH" sz="2800" dirty="0">
                <a:latin typeface="TH SarabunPSK" panose="020B0500040200020003" pitchFamily="34" charset="-34"/>
                <a:cs typeface="+mj-cs"/>
              </a:rPr>
              <a:t>สาขางานธุรกิจค้าปลีกซุปเปอร์มาร์เก็ต</a:t>
            </a:r>
          </a:p>
          <a:p>
            <a:pPr lvl="1" fontAlgn="base"/>
            <a:r>
              <a:rPr lang="th-TH" sz="2800" dirty="0">
                <a:latin typeface="TH SarabunPSK" panose="020B0500040200020003" pitchFamily="34" charset="-34"/>
                <a:cs typeface="+mj-cs"/>
              </a:rPr>
              <a:t>สาขางานธุรกิจค้าปลีกสินค้าเฉพาะอย่าง</a:t>
            </a:r>
          </a:p>
          <a:p>
            <a:pPr lvl="1" fontAlgn="base"/>
            <a:r>
              <a:rPr lang="th-TH" sz="2800" dirty="0">
                <a:latin typeface="TH SarabunPSK" panose="020B0500040200020003" pitchFamily="34" charset="-34"/>
                <a:cs typeface="+mj-cs"/>
              </a:rPr>
              <a:t>สาขางานธุรกิจบริการ</a:t>
            </a:r>
          </a:p>
          <a:p>
            <a:pPr lvl="1" fontAlgn="base"/>
            <a:r>
              <a:rPr lang="th-TH" sz="2800" dirty="0">
                <a:latin typeface="TH SarabunPSK" panose="020B0500040200020003" pitchFamily="34" charset="-34"/>
                <a:cs typeface="+mj-cs"/>
              </a:rPr>
              <a:t>สาขางานธุรกิจค้าปลีกร้านอาหารและภัตตาคาร</a:t>
            </a:r>
          </a:p>
          <a:p>
            <a:pPr fontAlgn="base"/>
            <a:r>
              <a:rPr lang="th-TH" sz="2800" b="1" dirty="0" smtClean="0">
                <a:latin typeface="TH SarabunPSK" panose="020B0500040200020003" pitchFamily="34" charset="-34"/>
                <a:cs typeface="+mj-cs"/>
              </a:rPr>
              <a:t>8.สาขาวิชา</a:t>
            </a:r>
            <a:r>
              <a:rPr lang="th-TH" sz="2800" b="1" dirty="0">
                <a:latin typeface="TH SarabunPSK" panose="020B0500040200020003" pitchFamily="34" charset="-34"/>
                <a:cs typeface="+mj-cs"/>
              </a:rPr>
              <a:t>ภาษาต่างประเทศ</a:t>
            </a:r>
            <a:endParaRPr lang="th-TH" sz="2800" dirty="0">
              <a:latin typeface="TH SarabunPSK" panose="020B0500040200020003" pitchFamily="34" charset="-34"/>
              <a:cs typeface="+mj-cs"/>
            </a:endParaRPr>
          </a:p>
          <a:p>
            <a:pPr lvl="1" fontAlgn="base"/>
            <a:r>
              <a:rPr lang="th-TH" sz="2800" dirty="0">
                <a:latin typeface="TH SarabunPSK" panose="020B0500040200020003" pitchFamily="34" charset="-34"/>
                <a:cs typeface="+mj-cs"/>
              </a:rPr>
              <a:t>สาขางานภาษาต่างประเทศ</a:t>
            </a:r>
          </a:p>
          <a:p>
            <a:pPr lvl="1" fontAlgn="base"/>
            <a:endParaRPr lang="th-TH" dirty="0" smtClean="0">
              <a:cs typeface="+mj-cs"/>
            </a:endParaRPr>
          </a:p>
          <a:p>
            <a:pPr lvl="1" fontAlgn="base"/>
            <a:endParaRPr lang="th-TH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80339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0"/>
            <a:ext cx="399723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44987" y="0"/>
            <a:ext cx="11756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3418" y="801581"/>
            <a:ext cx="252024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66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สาย</a:t>
            </a:r>
            <a:r>
              <a:rPr lang="th-TH" sz="66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สามัญ</a:t>
            </a:r>
            <a:endParaRPr lang="en-US" sz="6600" b="1" dirty="0">
              <a:solidFill>
                <a:schemeClr val="tx2">
                  <a:lumMod val="90000"/>
                  <a:lumOff val="10000"/>
                </a:schemeClr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6481" y="486382"/>
            <a:ext cx="17075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600" dirty="0">
                <a:solidFill>
                  <a:schemeClr val="tx2">
                    <a:lumMod val="90000"/>
                    <a:lumOff val="1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การศึกษาใน</a:t>
            </a:r>
            <a:endParaRPr lang="en-US" sz="36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1797" y="3036937"/>
            <a:ext cx="310189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เป้าหมาย</a:t>
            </a: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ของสายสามัญนั้นก็เพื่อให้มีความรู้และทักษะพื้นฐานที่จำเป็นต่อการศึกษาต่อในสาขาวิชาชีพในระดับอุดมศึกษา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1347" y="2378950"/>
            <a:ext cx="54534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“</a:t>
            </a:r>
            <a:endParaRPr lang="en-US" sz="9600" dirty="0">
              <a:solidFill>
                <a:schemeClr val="tx2">
                  <a:lumMod val="90000"/>
                  <a:lumOff val="10000"/>
                </a:schemeClr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68581" y="4723262"/>
            <a:ext cx="54534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”</a:t>
            </a:r>
            <a:endParaRPr lang="en-US" sz="9600" dirty="0">
              <a:solidFill>
                <a:schemeClr val="tx2">
                  <a:lumMod val="90000"/>
                  <a:lumOff val="10000"/>
                </a:schemeClr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041406" y="0"/>
            <a:ext cx="815059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4611189" y="326572"/>
            <a:ext cx="1946365" cy="189411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ปริญญา</a:t>
            </a:r>
            <a:r>
              <a:rPr lang="th-TH" sz="3200" b="1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โท - เอก</a:t>
            </a:r>
            <a:endParaRPr lang="th-TH" sz="3200" b="1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4611189" y="2377439"/>
            <a:ext cx="1946365" cy="189411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4611189" y="4540380"/>
            <a:ext cx="1946365" cy="189411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7526383" y="4886040"/>
            <a:ext cx="3942806" cy="148367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9283340" y="927469"/>
            <a:ext cx="1946365" cy="189411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9283340" y="2819336"/>
            <a:ext cx="1946365" cy="189411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687739" y="2906668"/>
            <a:ext cx="17931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ปริญญาตรี 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4-6 ปี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686058" y="4866097"/>
            <a:ext cx="184353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ระดับชั้น</a:t>
            </a:r>
            <a:r>
              <a:rPr lang="th-TH" sz="2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มัธยมศึกษาปีที่ 4-6</a:t>
            </a:r>
          </a:p>
        </p:txBody>
      </p:sp>
      <p:sp>
        <p:nvSpPr>
          <p:cNvPr id="24" name="Up Arrow 23"/>
          <p:cNvSpPr/>
          <p:nvPr/>
        </p:nvSpPr>
        <p:spPr>
          <a:xfrm>
            <a:off x="5238159" y="2001327"/>
            <a:ext cx="692331" cy="781372"/>
          </a:xfrm>
          <a:prstGeom prst="upArrow">
            <a:avLst>
              <a:gd name="adj1" fmla="val 31132"/>
              <a:gd name="adj2" fmla="val 5000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25" name="Up Arrow 24"/>
          <p:cNvSpPr/>
          <p:nvPr/>
        </p:nvSpPr>
        <p:spPr>
          <a:xfrm>
            <a:off x="5208996" y="3904748"/>
            <a:ext cx="692331" cy="781372"/>
          </a:xfrm>
          <a:prstGeom prst="upArrow">
            <a:avLst>
              <a:gd name="adj1" fmla="val 31132"/>
              <a:gd name="adj2" fmla="val 5000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26" name="Up Arrow 25"/>
          <p:cNvSpPr/>
          <p:nvPr/>
        </p:nvSpPr>
        <p:spPr>
          <a:xfrm rot="16200000">
            <a:off x="6812085" y="5104044"/>
            <a:ext cx="692331" cy="1051654"/>
          </a:xfrm>
          <a:prstGeom prst="upArrow">
            <a:avLst>
              <a:gd name="adj1" fmla="val 34905"/>
              <a:gd name="adj2" fmla="val 5000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061634" y="5366265"/>
            <a:ext cx="30299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จบระดับชั้น</a:t>
            </a:r>
            <a:r>
              <a:rPr lang="th-TH" sz="2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มัธยมศึกษาปีที่ 3 </a:t>
            </a:r>
          </a:p>
        </p:txBody>
      </p:sp>
      <p:sp>
        <p:nvSpPr>
          <p:cNvPr id="28" name="Rectangle 27"/>
          <p:cNvSpPr/>
          <p:nvPr/>
        </p:nvSpPr>
        <p:spPr>
          <a:xfrm>
            <a:off x="9640092" y="3474005"/>
            <a:ext cx="12009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3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ปวช. 3 ปี</a:t>
            </a:r>
          </a:p>
        </p:txBody>
      </p:sp>
      <p:sp>
        <p:nvSpPr>
          <p:cNvPr id="29" name="Rectangle 28"/>
          <p:cNvSpPr/>
          <p:nvPr/>
        </p:nvSpPr>
        <p:spPr>
          <a:xfrm>
            <a:off x="9652030" y="1624899"/>
            <a:ext cx="12089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3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ปวส. 2 ปี</a:t>
            </a:r>
          </a:p>
        </p:txBody>
      </p:sp>
      <p:sp>
        <p:nvSpPr>
          <p:cNvPr id="30" name="Up Arrow 29"/>
          <p:cNvSpPr/>
          <p:nvPr/>
        </p:nvSpPr>
        <p:spPr>
          <a:xfrm>
            <a:off x="9957619" y="4425867"/>
            <a:ext cx="692331" cy="781372"/>
          </a:xfrm>
          <a:prstGeom prst="upArrow">
            <a:avLst>
              <a:gd name="adj1" fmla="val 34905"/>
              <a:gd name="adj2" fmla="val 50000"/>
            </a:avLst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1" name="Up Arrow 30"/>
          <p:cNvSpPr/>
          <p:nvPr/>
        </p:nvSpPr>
        <p:spPr>
          <a:xfrm>
            <a:off x="9910404" y="2407298"/>
            <a:ext cx="692331" cy="781372"/>
          </a:xfrm>
          <a:prstGeom prst="upArrow">
            <a:avLst>
              <a:gd name="adj1" fmla="val 34905"/>
              <a:gd name="adj2" fmla="val 50000"/>
            </a:avLst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8502005" y="361706"/>
            <a:ext cx="28167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28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เทียบโอนปริญญาตรี อีก 2ปี</a:t>
            </a:r>
          </a:p>
        </p:txBody>
      </p:sp>
      <p:sp>
        <p:nvSpPr>
          <p:cNvPr id="33" name="Up Arrow 32"/>
          <p:cNvSpPr/>
          <p:nvPr/>
        </p:nvSpPr>
        <p:spPr>
          <a:xfrm rot="14941339">
            <a:off x="7675272" y="986013"/>
            <a:ext cx="692331" cy="2942239"/>
          </a:xfrm>
          <a:prstGeom prst="upArrow">
            <a:avLst>
              <a:gd name="adj1" fmla="val 29152"/>
              <a:gd name="adj2" fmla="val 50000"/>
            </a:avLst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4" name="Up Arrow 33"/>
          <p:cNvSpPr/>
          <p:nvPr/>
        </p:nvSpPr>
        <p:spPr>
          <a:xfrm rot="16419013">
            <a:off x="7659297" y="2335682"/>
            <a:ext cx="692331" cy="2814512"/>
          </a:xfrm>
          <a:prstGeom prst="upArrow">
            <a:avLst>
              <a:gd name="adj1" fmla="val 35417"/>
              <a:gd name="adj2" fmla="val 50000"/>
            </a:avLst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94324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4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/>
      <p:bldP spid="23" grpId="0"/>
      <p:bldP spid="24" grpId="0" animBg="1"/>
      <p:bldP spid="25" grpId="0" animBg="1"/>
      <p:bldP spid="26" grpId="0" animBg="1"/>
      <p:bldP spid="27" grpId="0"/>
      <p:bldP spid="28" grpId="0"/>
      <p:bldP spid="29" grpId="0"/>
      <p:bldP spid="30" grpId="0" animBg="1"/>
      <p:bldP spid="31" grpId="0" animBg="1"/>
      <p:bldP spid="32" grpId="0"/>
      <p:bldP spid="33" grpId="0" animBg="1"/>
      <p:bldP spid="3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6582" y="1177636"/>
            <a:ext cx="11485418" cy="56803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36316" y="254673"/>
            <a:ext cx="5227713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th-TH" sz="4400" b="1" dirty="0">
                <a:solidFill>
                  <a:schemeClr val="tx2"/>
                </a:solidFill>
                <a:latin typeface="TH Sarabun New" panose="020B0500040200020003" pitchFamily="34" charset="-34"/>
                <a:cs typeface="+mj-cs"/>
              </a:rPr>
              <a:t>3. ประเภทวิชา</a:t>
            </a:r>
            <a:r>
              <a:rPr lang="th-TH" sz="4400" b="1" dirty="0" smtClean="0">
                <a:solidFill>
                  <a:schemeClr val="tx2"/>
                </a:solidFill>
                <a:latin typeface="TH Sarabun New" panose="020B0500040200020003" pitchFamily="34" charset="-34"/>
                <a:cs typeface="+mj-cs"/>
              </a:rPr>
              <a:t>ศิลปกรรม (</a:t>
            </a:r>
            <a:r>
              <a:rPr lang="th-TH" sz="4400" b="1" dirty="0">
                <a:solidFill>
                  <a:schemeClr val="tx2"/>
                </a:solidFill>
                <a:latin typeface="TH Sarabun New" panose="020B0500040200020003" pitchFamily="34" charset="-34"/>
                <a:cs typeface="+mj-cs"/>
              </a:rPr>
              <a:t>ปวช.)</a:t>
            </a:r>
          </a:p>
        </p:txBody>
      </p:sp>
      <p:sp>
        <p:nvSpPr>
          <p:cNvPr id="4" name="Rectangle 3"/>
          <p:cNvSpPr/>
          <p:nvPr/>
        </p:nvSpPr>
        <p:spPr>
          <a:xfrm>
            <a:off x="706581" y="1399309"/>
            <a:ext cx="10958945" cy="54586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" y="1177636"/>
            <a:ext cx="484909" cy="56803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j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48691" y="1386328"/>
            <a:ext cx="347699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th-TH" sz="2000" b="1" dirty="0" smtClean="0">
                <a:latin typeface="TH SarabunPSK" panose="020B0500040200020003" pitchFamily="34" charset="-34"/>
                <a:cs typeface="+mj-cs"/>
              </a:rPr>
              <a:t>1.สาขาวิชา</a:t>
            </a:r>
            <a:r>
              <a:rPr lang="th-TH" sz="2000" b="1" dirty="0">
                <a:latin typeface="TH SarabunPSK" panose="020B0500040200020003" pitchFamily="34" charset="-34"/>
                <a:cs typeface="+mj-cs"/>
              </a:rPr>
              <a:t>วิจิตรศิลป์</a:t>
            </a:r>
            <a:endParaRPr lang="th-TH" sz="2000" dirty="0">
              <a:latin typeface="TH SarabunPSK" panose="020B0500040200020003" pitchFamily="34" charset="-34"/>
              <a:cs typeface="+mj-cs"/>
            </a:endParaRPr>
          </a:p>
          <a:p>
            <a:pPr lvl="1" fontAlgn="base"/>
            <a:r>
              <a:rPr lang="th-TH" sz="2000" dirty="0">
                <a:latin typeface="TH SarabunPSK" panose="020B0500040200020003" pitchFamily="34" charset="-34"/>
                <a:cs typeface="+mj-cs"/>
              </a:rPr>
              <a:t>สาขางานวิจิตรศิลป์</a:t>
            </a:r>
          </a:p>
          <a:p>
            <a:pPr fontAlgn="base"/>
            <a:r>
              <a:rPr lang="th-TH" sz="2000" b="1" dirty="0" smtClean="0">
                <a:latin typeface="TH SarabunPSK" panose="020B0500040200020003" pitchFamily="34" charset="-34"/>
                <a:cs typeface="+mj-cs"/>
              </a:rPr>
              <a:t>2.สาขาวิชา</a:t>
            </a:r>
            <a:r>
              <a:rPr lang="th-TH" sz="2000" b="1" dirty="0">
                <a:latin typeface="TH SarabunPSK" panose="020B0500040200020003" pitchFamily="34" charset="-34"/>
                <a:cs typeface="+mj-cs"/>
              </a:rPr>
              <a:t>การออกแบบ</a:t>
            </a:r>
            <a:endParaRPr lang="th-TH" sz="2000" dirty="0">
              <a:latin typeface="TH SarabunPSK" panose="020B0500040200020003" pitchFamily="34" charset="-34"/>
              <a:cs typeface="+mj-cs"/>
            </a:endParaRPr>
          </a:p>
          <a:p>
            <a:pPr lvl="1" fontAlgn="base"/>
            <a:r>
              <a:rPr lang="th-TH" sz="2000" dirty="0">
                <a:latin typeface="TH SarabunPSK" panose="020B0500040200020003" pitchFamily="34" charset="-34"/>
                <a:cs typeface="+mj-cs"/>
              </a:rPr>
              <a:t>สาขางานการออกแบบ</a:t>
            </a:r>
          </a:p>
          <a:p>
            <a:pPr fontAlgn="base"/>
            <a:r>
              <a:rPr lang="th-TH" sz="2000" b="1" dirty="0" smtClean="0">
                <a:latin typeface="TH SarabunPSK" panose="020B0500040200020003" pitchFamily="34" charset="-34"/>
                <a:cs typeface="+mj-cs"/>
              </a:rPr>
              <a:t>3.สาขาวิชา</a:t>
            </a:r>
            <a:r>
              <a:rPr lang="th-TH" sz="2000" b="1" dirty="0">
                <a:latin typeface="TH SarabunPSK" panose="020B0500040200020003" pitchFamily="34" charset="-34"/>
                <a:cs typeface="+mj-cs"/>
              </a:rPr>
              <a:t>ศิลปหัตถกรรม</a:t>
            </a:r>
            <a:endParaRPr lang="th-TH" sz="2000" dirty="0">
              <a:latin typeface="TH SarabunPSK" panose="020B0500040200020003" pitchFamily="34" charset="-34"/>
              <a:cs typeface="+mj-cs"/>
            </a:endParaRPr>
          </a:p>
          <a:p>
            <a:pPr lvl="1" fontAlgn="base"/>
            <a:r>
              <a:rPr lang="th-TH" sz="2000" dirty="0">
                <a:latin typeface="TH SarabunPSK" panose="020B0500040200020003" pitchFamily="34" charset="-34"/>
                <a:cs typeface="+mj-cs"/>
              </a:rPr>
              <a:t>สาขางานศิลปหัตถกรรม</a:t>
            </a:r>
          </a:p>
          <a:p>
            <a:pPr fontAlgn="base"/>
            <a:r>
              <a:rPr lang="th-TH" sz="2000" b="1" dirty="0" smtClean="0">
                <a:latin typeface="TH SarabunPSK" panose="020B0500040200020003" pitchFamily="34" charset="-34"/>
                <a:cs typeface="+mj-cs"/>
              </a:rPr>
              <a:t>4.สาขาวิชา</a:t>
            </a:r>
            <a:r>
              <a:rPr lang="th-TH" sz="2000" b="1" dirty="0">
                <a:latin typeface="TH SarabunPSK" panose="020B0500040200020003" pitchFamily="34" charset="-34"/>
                <a:cs typeface="+mj-cs"/>
              </a:rPr>
              <a:t>ศิลปกรรมเซรามิก</a:t>
            </a:r>
            <a:endParaRPr lang="th-TH" sz="2000" dirty="0">
              <a:latin typeface="TH SarabunPSK" panose="020B0500040200020003" pitchFamily="34" charset="-34"/>
              <a:cs typeface="+mj-cs"/>
            </a:endParaRPr>
          </a:p>
          <a:p>
            <a:pPr lvl="1" fontAlgn="base"/>
            <a:r>
              <a:rPr lang="th-TH" sz="2000" dirty="0">
                <a:latin typeface="TH SarabunPSK" panose="020B0500040200020003" pitchFamily="34" charset="-34"/>
                <a:cs typeface="+mj-cs"/>
              </a:rPr>
              <a:t>สาขางานศิลปกรรมเซรามิก</a:t>
            </a:r>
          </a:p>
          <a:p>
            <a:pPr fontAlgn="base"/>
            <a:r>
              <a:rPr lang="th-TH" sz="2000" b="1" dirty="0" smtClean="0">
                <a:latin typeface="TH SarabunPSK" panose="020B0500040200020003" pitchFamily="34" charset="-34"/>
                <a:cs typeface="+mj-cs"/>
              </a:rPr>
              <a:t>5.สาขาวิชา</a:t>
            </a:r>
            <a:r>
              <a:rPr lang="th-TH" sz="2000" b="1" dirty="0">
                <a:latin typeface="TH SarabunPSK" panose="020B0500040200020003" pitchFamily="34" charset="-34"/>
                <a:cs typeface="+mj-cs"/>
              </a:rPr>
              <a:t>ศิลปหัตถกรรมรูปพรรณและเครื่องประดับ</a:t>
            </a:r>
            <a:endParaRPr lang="th-TH" sz="2000" dirty="0">
              <a:latin typeface="TH SarabunPSK" panose="020B0500040200020003" pitchFamily="34" charset="-34"/>
              <a:cs typeface="+mj-cs"/>
            </a:endParaRPr>
          </a:p>
          <a:p>
            <a:pPr lvl="1" fontAlgn="base"/>
            <a:r>
              <a:rPr lang="th-TH" sz="2000" dirty="0">
                <a:latin typeface="TH SarabunPSK" panose="020B0500040200020003" pitchFamily="34" charset="-34"/>
                <a:cs typeface="+mj-cs"/>
              </a:rPr>
              <a:t>สาขางานศิลปหัตถกรรมรูปพรรณและเครื่องประดับ</a:t>
            </a:r>
          </a:p>
          <a:p>
            <a:pPr fontAlgn="base"/>
            <a:r>
              <a:rPr lang="th-TH" sz="2000" b="1" dirty="0" smtClean="0">
                <a:latin typeface="TH SarabunPSK" panose="020B0500040200020003" pitchFamily="34" charset="-34"/>
                <a:cs typeface="+mj-cs"/>
              </a:rPr>
              <a:t>6.สาขาวิชา</a:t>
            </a:r>
            <a:r>
              <a:rPr lang="th-TH" sz="2000" b="1" dirty="0">
                <a:latin typeface="TH SarabunPSK" panose="020B0500040200020003" pitchFamily="34" charset="-34"/>
                <a:cs typeface="+mj-cs"/>
              </a:rPr>
              <a:t>การถ่ายภาพและวีดิทัศน์</a:t>
            </a:r>
            <a:endParaRPr lang="th-TH" sz="2000" dirty="0">
              <a:latin typeface="TH SarabunPSK" panose="020B0500040200020003" pitchFamily="34" charset="-34"/>
              <a:cs typeface="+mj-cs"/>
            </a:endParaRPr>
          </a:p>
          <a:p>
            <a:pPr fontAlgn="base"/>
            <a:r>
              <a:rPr lang="th-TH" sz="2000" dirty="0" smtClean="0">
                <a:latin typeface="TH SarabunPSK" panose="020B0500040200020003" pitchFamily="34" charset="-34"/>
                <a:cs typeface="+mj-cs"/>
              </a:rPr>
              <a:t>	สาขา</a:t>
            </a:r>
            <a:r>
              <a:rPr lang="th-TH" sz="2000" dirty="0">
                <a:latin typeface="TH SarabunPSK" panose="020B0500040200020003" pitchFamily="34" charset="-34"/>
                <a:cs typeface="+mj-cs"/>
              </a:rPr>
              <a:t>งานการถ่ายภาพและวี</a:t>
            </a:r>
            <a:r>
              <a:rPr lang="th-TH" sz="2000" dirty="0" smtClean="0">
                <a:latin typeface="TH SarabunPSK" panose="020B0500040200020003" pitchFamily="34" charset="-34"/>
                <a:cs typeface="+mj-cs"/>
              </a:rPr>
              <a:t>ดิทัศน์</a:t>
            </a:r>
          </a:p>
          <a:p>
            <a:pPr fontAlgn="base"/>
            <a:r>
              <a:rPr lang="th-TH" sz="2400" b="1" dirty="0" smtClean="0">
                <a:latin typeface="TH SarabunPSK" panose="020B0500040200020003" pitchFamily="34" charset="-34"/>
                <a:cs typeface="+mj-cs"/>
              </a:rPr>
              <a:t>7.</a:t>
            </a:r>
            <a:r>
              <a:rPr lang="th-TH" sz="2000" b="1" dirty="0" smtClean="0">
                <a:latin typeface="TH SarabunPSK" panose="020B0500040200020003" pitchFamily="34" charset="-34"/>
                <a:cs typeface="+mj-cs"/>
              </a:rPr>
              <a:t>สาขาวิชา</a:t>
            </a:r>
            <a:r>
              <a:rPr lang="th-TH" sz="2000" b="1" dirty="0">
                <a:latin typeface="TH SarabunPSK" panose="020B0500040200020003" pitchFamily="34" charset="-34"/>
                <a:cs typeface="+mj-cs"/>
              </a:rPr>
              <a:t>เทคโนโลยีศิลปกรรม</a:t>
            </a:r>
            <a:endParaRPr lang="th-TH" sz="2000" dirty="0">
              <a:latin typeface="TH SarabunPSK" panose="020B0500040200020003" pitchFamily="34" charset="-34"/>
              <a:cs typeface="+mj-cs"/>
            </a:endParaRPr>
          </a:p>
          <a:p>
            <a:pPr lvl="1" fontAlgn="base"/>
            <a:r>
              <a:rPr lang="th-TH" sz="2000" dirty="0">
                <a:latin typeface="TH SarabunPSK" panose="020B0500040200020003" pitchFamily="34" charset="-34"/>
                <a:cs typeface="+mj-cs"/>
              </a:rPr>
              <a:t>สาขางานเทคโนโลยีศิลปกรรม</a:t>
            </a:r>
          </a:p>
          <a:p>
            <a:pPr lvl="1" fontAlgn="base"/>
            <a:endParaRPr lang="th-TH" sz="2000" dirty="0" smtClean="0">
              <a:latin typeface="TH SarabunPSK" panose="020B0500040200020003" pitchFamily="34" charset="-34"/>
              <a:cs typeface="+mj-cs"/>
            </a:endParaRPr>
          </a:p>
          <a:p>
            <a:r>
              <a:rPr lang="th-TH" dirty="0">
                <a:cs typeface="+mj-cs"/>
              </a:rPr>
              <a:t/>
            </a:r>
            <a:br>
              <a:rPr lang="th-TH" dirty="0">
                <a:cs typeface="+mj-cs"/>
              </a:rPr>
            </a:br>
            <a:endParaRPr lang="th-TH" dirty="0" smtClean="0">
              <a:cs typeface="+mj-cs"/>
            </a:endParaRPr>
          </a:p>
          <a:p>
            <a:pPr lvl="1" fontAlgn="base"/>
            <a:endParaRPr lang="th-TH" dirty="0">
              <a:cs typeface="+mj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89417" y="1386328"/>
            <a:ext cx="527858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th-TH" sz="2000" b="1" dirty="0" smtClean="0">
                <a:latin typeface="TH SarabunPSK" panose="020B0500040200020003" pitchFamily="34" charset="-34"/>
                <a:cs typeface="+mj-cs"/>
              </a:rPr>
              <a:t>8.สาขาวิชา</a:t>
            </a:r>
            <a:r>
              <a:rPr lang="th-TH" sz="2000" b="1" dirty="0">
                <a:latin typeface="TH SarabunPSK" panose="020B0500040200020003" pitchFamily="34" charset="-34"/>
                <a:cs typeface="+mj-cs"/>
              </a:rPr>
              <a:t>คอมพิวเตอร์กราฟฟิก</a:t>
            </a:r>
            <a:endParaRPr lang="th-TH" sz="2000" dirty="0">
              <a:latin typeface="TH SarabunPSK" panose="020B0500040200020003" pitchFamily="34" charset="-34"/>
              <a:cs typeface="+mj-cs"/>
            </a:endParaRPr>
          </a:p>
          <a:p>
            <a:pPr lvl="1" fontAlgn="base"/>
            <a:r>
              <a:rPr lang="th-TH" sz="2000" dirty="0">
                <a:latin typeface="TH SarabunPSK" panose="020B0500040200020003" pitchFamily="34" charset="-34"/>
                <a:cs typeface="+mj-cs"/>
              </a:rPr>
              <a:t>สาขางานคอมพิวเตอร์กราฟฟิกอาร์ต</a:t>
            </a:r>
          </a:p>
          <a:p>
            <a:pPr lvl="1" fontAlgn="base"/>
            <a:r>
              <a:rPr lang="th-TH" sz="2000" dirty="0">
                <a:latin typeface="TH SarabunPSK" panose="020B0500040200020003" pitchFamily="34" charset="-34"/>
                <a:cs typeface="+mj-cs"/>
              </a:rPr>
              <a:t>สาขางานมัลติมีเดีย</a:t>
            </a:r>
          </a:p>
          <a:p>
            <a:pPr lvl="1" fontAlgn="base"/>
            <a:r>
              <a:rPr lang="th-TH" sz="2000" dirty="0">
                <a:latin typeface="TH SarabunPSK" panose="020B0500040200020003" pitchFamily="34" charset="-34"/>
                <a:cs typeface="+mj-cs"/>
              </a:rPr>
              <a:t>สาขางานแอนิเมชั่น</a:t>
            </a:r>
          </a:p>
          <a:p>
            <a:pPr fontAlgn="base"/>
            <a:r>
              <a:rPr lang="th-TH" sz="2000" b="1" dirty="0" smtClean="0">
                <a:latin typeface="TH SarabunPSK" panose="020B0500040200020003" pitchFamily="34" charset="-34"/>
                <a:cs typeface="+mj-cs"/>
              </a:rPr>
              <a:t>9.สาขาวิชา</a:t>
            </a:r>
            <a:r>
              <a:rPr lang="th-TH" sz="2000" b="1" dirty="0">
                <a:latin typeface="TH SarabunPSK" panose="020B0500040200020003" pitchFamily="34" charset="-34"/>
                <a:cs typeface="+mj-cs"/>
              </a:rPr>
              <a:t>อุตสาหกรรมเครื่องหนัง</a:t>
            </a:r>
            <a:endParaRPr lang="th-TH" sz="2000" dirty="0">
              <a:latin typeface="TH SarabunPSK" panose="020B0500040200020003" pitchFamily="34" charset="-34"/>
              <a:cs typeface="+mj-cs"/>
            </a:endParaRPr>
          </a:p>
          <a:p>
            <a:pPr lvl="1" fontAlgn="base"/>
            <a:r>
              <a:rPr lang="th-TH" sz="2000" dirty="0">
                <a:latin typeface="TH SarabunPSK" panose="020B0500040200020003" pitchFamily="34" charset="-34"/>
                <a:cs typeface="+mj-cs"/>
              </a:rPr>
              <a:t>สาขางานผลิตภัณฑ์เครื่องหนัง</a:t>
            </a:r>
          </a:p>
          <a:p>
            <a:pPr fontAlgn="base"/>
            <a:r>
              <a:rPr lang="th-TH" sz="2000" b="1" dirty="0" smtClean="0">
                <a:latin typeface="TH SarabunPSK" panose="020B0500040200020003" pitchFamily="34" charset="-34"/>
                <a:cs typeface="+mj-cs"/>
              </a:rPr>
              <a:t>10.สาขาวิชา</a:t>
            </a:r>
            <a:r>
              <a:rPr lang="th-TH" sz="2000" b="1" dirty="0">
                <a:latin typeface="TH SarabunPSK" panose="020B0500040200020003" pitchFamily="34" charset="-34"/>
                <a:cs typeface="+mj-cs"/>
              </a:rPr>
              <a:t>เครื่องประดับอัญมณี</a:t>
            </a:r>
            <a:endParaRPr lang="th-TH" sz="2000" dirty="0">
              <a:latin typeface="TH SarabunPSK" panose="020B0500040200020003" pitchFamily="34" charset="-34"/>
              <a:cs typeface="+mj-cs"/>
            </a:endParaRPr>
          </a:p>
          <a:p>
            <a:pPr lvl="1" fontAlgn="base"/>
            <a:r>
              <a:rPr lang="th-TH" sz="2000" dirty="0" smtClean="0">
                <a:latin typeface="TH SarabunPSK" panose="020B0500040200020003" pitchFamily="34" charset="-34"/>
                <a:cs typeface="+mj-cs"/>
              </a:rPr>
              <a:t>สาขา</a:t>
            </a:r>
            <a:r>
              <a:rPr lang="th-TH" sz="2000" dirty="0">
                <a:latin typeface="TH SarabunPSK" panose="020B0500040200020003" pitchFamily="34" charset="-34"/>
                <a:cs typeface="+mj-cs"/>
              </a:rPr>
              <a:t>งานเครื่องประดับอัญมณี</a:t>
            </a:r>
          </a:p>
          <a:p>
            <a:pPr lvl="1" fontAlgn="base"/>
            <a:r>
              <a:rPr lang="th-TH" sz="2000" dirty="0">
                <a:latin typeface="TH SarabunPSK" panose="020B0500040200020003" pitchFamily="34" charset="-34"/>
                <a:cs typeface="+mj-cs"/>
              </a:rPr>
              <a:t>สาขางานวิทยาการการเจียระไนอัญมณี</a:t>
            </a:r>
          </a:p>
          <a:p>
            <a:pPr fontAlgn="base"/>
            <a:r>
              <a:rPr lang="th-TH" sz="2000" b="1" dirty="0" smtClean="0">
                <a:latin typeface="TH SarabunPSK" panose="020B0500040200020003" pitchFamily="34" charset="-34"/>
                <a:cs typeface="+mj-cs"/>
              </a:rPr>
              <a:t>11.สาขาวิชา</a:t>
            </a:r>
            <a:r>
              <a:rPr lang="th-TH" sz="2000" b="1" dirty="0">
                <a:latin typeface="TH SarabunPSK" panose="020B0500040200020003" pitchFamily="34" charset="-34"/>
                <a:cs typeface="+mj-cs"/>
              </a:rPr>
              <a:t>ช่างทองหลวง</a:t>
            </a:r>
            <a:endParaRPr lang="th-TH" sz="2000" dirty="0">
              <a:latin typeface="TH SarabunPSK" panose="020B0500040200020003" pitchFamily="34" charset="-34"/>
              <a:cs typeface="+mj-cs"/>
            </a:endParaRPr>
          </a:p>
          <a:p>
            <a:pPr lvl="1" fontAlgn="base"/>
            <a:r>
              <a:rPr lang="th-TH" sz="2000" dirty="0">
                <a:latin typeface="TH SarabunPSK" panose="020B0500040200020003" pitchFamily="34" charset="-34"/>
                <a:cs typeface="+mj-cs"/>
              </a:rPr>
              <a:t>สาขางานช่างทองหลวง</a:t>
            </a:r>
          </a:p>
          <a:p>
            <a:pPr lvl="1" fontAlgn="base"/>
            <a:r>
              <a:rPr lang="th-TH" sz="2000" dirty="0">
                <a:latin typeface="TH SarabunPSK" panose="020B0500040200020003" pitchFamily="34" charset="-34"/>
                <a:cs typeface="+mj-cs"/>
              </a:rPr>
              <a:t>สาขางานเครื่องประดับอัญมณี</a:t>
            </a:r>
          </a:p>
          <a:p>
            <a:pPr fontAlgn="base"/>
            <a:r>
              <a:rPr lang="th-TH" sz="2000" b="1" dirty="0" smtClean="0">
                <a:latin typeface="TH SarabunPSK" panose="020B0500040200020003" pitchFamily="34" charset="-34"/>
                <a:cs typeface="+mj-cs"/>
              </a:rPr>
              <a:t>12.สาขาวิชา</a:t>
            </a:r>
            <a:r>
              <a:rPr lang="th-TH" sz="2000" b="1" dirty="0">
                <a:latin typeface="TH SarabunPSK" panose="020B0500040200020003" pitchFamily="34" charset="-34"/>
                <a:cs typeface="+mj-cs"/>
              </a:rPr>
              <a:t>ศิลปะการดนตรี</a:t>
            </a:r>
            <a:endParaRPr lang="th-TH" sz="2000" dirty="0">
              <a:latin typeface="TH SarabunPSK" panose="020B0500040200020003" pitchFamily="34" charset="-34"/>
              <a:cs typeface="+mj-cs"/>
            </a:endParaRPr>
          </a:p>
          <a:p>
            <a:pPr lvl="1" fontAlgn="base"/>
            <a:r>
              <a:rPr lang="th-TH" sz="2000" dirty="0">
                <a:latin typeface="TH SarabunPSK" panose="020B0500040200020003" pitchFamily="34" charset="-34"/>
                <a:cs typeface="+mj-cs"/>
              </a:rPr>
              <a:t>สาขางานดนตรี</a:t>
            </a:r>
          </a:p>
          <a:p>
            <a:pPr lvl="1" fontAlgn="base"/>
            <a:r>
              <a:rPr lang="th-TH" sz="2000" dirty="0">
                <a:latin typeface="TH SarabunPSK" panose="020B0500040200020003" pitchFamily="34" charset="-34"/>
                <a:cs typeface="+mj-cs"/>
              </a:rPr>
              <a:t>สาขางานดนตรีประกอบสื่อและการแสดง</a:t>
            </a:r>
          </a:p>
          <a:p>
            <a:pPr lvl="1" fontAlgn="base"/>
            <a:endParaRPr lang="th-TH" dirty="0" smtClean="0">
              <a:cs typeface="+mj-cs"/>
            </a:endParaRPr>
          </a:p>
          <a:p>
            <a:pPr lvl="1" fontAlgn="base"/>
            <a:endParaRPr lang="th-TH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63496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  <p:bldP spid="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6582" y="1177636"/>
            <a:ext cx="11485418" cy="56803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636316" y="254673"/>
            <a:ext cx="4998484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th-TH" sz="4400" b="1" dirty="0" smtClean="0">
                <a:solidFill>
                  <a:schemeClr val="tx2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4</a:t>
            </a:r>
            <a:r>
              <a:rPr lang="th-TH" sz="4400" b="1" dirty="0">
                <a:solidFill>
                  <a:schemeClr val="tx2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. ประเภทวิชาคหกรรม </a:t>
            </a:r>
            <a:r>
              <a:rPr lang="th-TH" sz="4400" b="1" dirty="0" smtClean="0">
                <a:solidFill>
                  <a:schemeClr val="tx2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</a:t>
            </a:r>
            <a:r>
              <a:rPr lang="th-TH" sz="4400" b="1" dirty="0">
                <a:solidFill>
                  <a:schemeClr val="tx2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ปวช.)</a:t>
            </a:r>
          </a:p>
        </p:txBody>
      </p:sp>
      <p:sp>
        <p:nvSpPr>
          <p:cNvPr id="4" name="Rectangle 3"/>
          <p:cNvSpPr/>
          <p:nvPr/>
        </p:nvSpPr>
        <p:spPr>
          <a:xfrm>
            <a:off x="706581" y="1399309"/>
            <a:ext cx="10958945" cy="54586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-1" y="1177636"/>
            <a:ext cx="484909" cy="56803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648691" y="1386328"/>
            <a:ext cx="3476994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1.สาขาวิชา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แฟชั่นและสิ่งทอ</a:t>
            </a:r>
            <a:endParaRPr lang="th-TH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1" fontAlgn="base"/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สาขางานแฟชั่นดีไซน์</a:t>
            </a:r>
          </a:p>
          <a:p>
            <a:pPr lvl="1" fontAlgn="base"/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สาขางานแฟชั่นดีไซน์</a:t>
            </a:r>
          </a:p>
          <a:p>
            <a:pPr lvl="1" fontAlgn="base"/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สาขางานเสื้อผ้าแฟชั่น</a:t>
            </a:r>
          </a:p>
          <a:p>
            <a:pPr lvl="1" fontAlgn="base"/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สาขางานอุตสาหกรรมเสื้อผ้า</a:t>
            </a:r>
          </a:p>
          <a:p>
            <a:pPr lvl="1" fontAlgn="base"/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สาขางานธุรกิจแฟชั่น</a:t>
            </a:r>
          </a:p>
          <a:p>
            <a:pPr fontAlgn="base"/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2.สาขาวิชา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อาหารและโภชนาการ</a:t>
            </a:r>
            <a:endParaRPr lang="th-TH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1" fontAlgn="base"/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สาขางานอาหารและโภชนาการ</a:t>
            </a:r>
          </a:p>
          <a:p>
            <a:pPr lvl="1" fontAlgn="base"/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สาขางานแปรรูปอาหาร</a:t>
            </a:r>
          </a:p>
          <a:p>
            <a:pPr lvl="1" fontAlgn="base"/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สาขางานธุรกิจอาหาร</a:t>
            </a:r>
          </a:p>
          <a:p>
            <a:pPr lvl="1" fontAlgn="base"/>
            <a:endParaRPr lang="th-TH" sz="20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dirty="0"/>
              <a:t/>
            </a:r>
            <a:br>
              <a:rPr lang="th-TH" dirty="0"/>
            </a:br>
            <a:endParaRPr lang="th-TH" dirty="0" smtClean="0"/>
          </a:p>
          <a:p>
            <a:pPr lvl="1" fontAlgn="base"/>
            <a:endParaRPr lang="th-TH" dirty="0"/>
          </a:p>
        </p:txBody>
      </p:sp>
      <p:sp>
        <p:nvSpPr>
          <p:cNvPr id="11" name="Rectangle 10"/>
          <p:cNvSpPr/>
          <p:nvPr/>
        </p:nvSpPr>
        <p:spPr>
          <a:xfrm>
            <a:off x="5389417" y="1704982"/>
            <a:ext cx="527858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3.สาขาวิชาค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หกรรมศาสตร์</a:t>
            </a:r>
            <a:endParaRPr lang="th-TH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1" fontAlgn="base"/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สาขางานธุรกิจดอกไม้และงานประดิษฐ์</a:t>
            </a:r>
          </a:p>
          <a:p>
            <a:pPr lvl="1" fontAlgn="base"/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สาขางานเด็กปฐมวัย</a:t>
            </a:r>
          </a:p>
          <a:p>
            <a:pPr lvl="1" fontAlgn="base"/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สาขางานคหกรรมเพื่อการโรงแรม</a:t>
            </a:r>
          </a:p>
          <a:p>
            <a:pPr fontAlgn="base"/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4.สาขาวิชา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เสริมสวย</a:t>
            </a:r>
            <a:endParaRPr lang="th-TH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1" fontAlgn="base"/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สาขางานเสริมสวย</a:t>
            </a:r>
          </a:p>
          <a:p>
            <a:pPr lvl="1" fontAlgn="base"/>
            <a:endParaRPr lang="th-TH" dirty="0" smtClean="0"/>
          </a:p>
          <a:p>
            <a:pPr lvl="1" fontAlgn="base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964999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  <p:bldP spid="1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6582" y="1177636"/>
            <a:ext cx="11485418" cy="56803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636316" y="254673"/>
            <a:ext cx="5408853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th-TH" sz="4400" b="1" dirty="0">
                <a:solidFill>
                  <a:schemeClr val="tx2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5. ประเภทวิชาเกษตรกรรม(ปวช.)</a:t>
            </a:r>
          </a:p>
        </p:txBody>
      </p:sp>
      <p:sp>
        <p:nvSpPr>
          <p:cNvPr id="4" name="Rectangle 3"/>
          <p:cNvSpPr/>
          <p:nvPr/>
        </p:nvSpPr>
        <p:spPr>
          <a:xfrm>
            <a:off x="706581" y="1399309"/>
            <a:ext cx="10958945" cy="54586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-1" y="1177636"/>
            <a:ext cx="484909" cy="56803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962399" y="1968219"/>
            <a:ext cx="4294909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1.สาขาวิชา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เกษตรศาสตร์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 </a:t>
            </a:r>
          </a:p>
          <a:p>
            <a:pPr fontAlgn="base"/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สาขา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งานการเกษตร</a:t>
            </a:r>
          </a:p>
          <a:p>
            <a:pPr fontAlgn="base"/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สาขา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งานพืชศาสตร์</a:t>
            </a:r>
          </a:p>
          <a:p>
            <a:pPr fontAlgn="base"/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สาขา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งานผลิตสัตว์นํ้า</a:t>
            </a:r>
          </a:p>
          <a:p>
            <a:pPr fontAlgn="base"/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สาขา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งานช่างเกษตร</a:t>
            </a:r>
          </a:p>
          <a:p>
            <a:pPr fontAlgn="base"/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สาขา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งานอุตสาหกรรมเกษตร</a:t>
            </a:r>
          </a:p>
          <a:p>
            <a:pPr fontAlgn="base"/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สาขา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งานผลิตสัตว์นํ้า</a:t>
            </a:r>
          </a:p>
          <a:p>
            <a:pPr lvl="1" fontAlgn="base"/>
            <a:endParaRPr lang="th-TH" sz="20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dirty="0"/>
              <a:t/>
            </a:r>
            <a:br>
              <a:rPr lang="th-TH" dirty="0"/>
            </a:br>
            <a:endParaRPr lang="th-TH" dirty="0" smtClean="0"/>
          </a:p>
          <a:p>
            <a:pPr lvl="1" fontAlgn="base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955820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6582" y="1177636"/>
            <a:ext cx="11485418" cy="56803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636316" y="254673"/>
            <a:ext cx="4612160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th-TH" sz="4400" b="1" dirty="0">
                <a:solidFill>
                  <a:schemeClr val="tx2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6.ประเภทวิชาประมง </a:t>
            </a:r>
            <a:r>
              <a:rPr lang="th-TH" sz="4400" b="1" dirty="0" smtClean="0">
                <a:solidFill>
                  <a:schemeClr val="tx2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</a:t>
            </a:r>
            <a:r>
              <a:rPr lang="th-TH" sz="4400" b="1" dirty="0">
                <a:solidFill>
                  <a:schemeClr val="tx2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ปวช.)</a:t>
            </a:r>
          </a:p>
        </p:txBody>
      </p:sp>
      <p:sp>
        <p:nvSpPr>
          <p:cNvPr id="4" name="Rectangle 3"/>
          <p:cNvSpPr/>
          <p:nvPr/>
        </p:nvSpPr>
        <p:spPr>
          <a:xfrm>
            <a:off x="706580" y="1399308"/>
            <a:ext cx="10958945" cy="54586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-1" y="1177636"/>
            <a:ext cx="484909" cy="56803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366652" y="1399308"/>
            <a:ext cx="4537363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th-TH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1.สาขาวิชา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เพาะเลี้ยงสัตว์นํ้า</a:t>
            </a:r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1" fontAlgn="base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สาขางานเพาะเลี้ยงสัตว์นํ้า</a:t>
            </a:r>
          </a:p>
          <a:p>
            <a:pPr fontAlgn="base"/>
            <a:r>
              <a:rPr lang="th-TH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2.สาขาวิชา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แปรรูปสัตว์นํ้า</a:t>
            </a:r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1" fontAlgn="base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สาขางานแปรรูปสัตว์นํ้า</a:t>
            </a:r>
          </a:p>
          <a:p>
            <a:pPr lvl="1" fontAlgn="base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สาขางานผลิตภัณฑ์สัตว์นํ้า</a:t>
            </a:r>
          </a:p>
          <a:p>
            <a:pPr lvl="1" fontAlgn="base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แช่เยือกแข็ง</a:t>
            </a:r>
          </a:p>
          <a:p>
            <a:pPr lvl="1" fontAlgn="base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สาขางานซูริมิและผลิตภัณฑ์</a:t>
            </a:r>
          </a:p>
          <a:p>
            <a:pPr lvl="1" fontAlgn="base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สาขางานผลิตภัณฑ์สัตว์นํ้า</a:t>
            </a:r>
          </a:p>
          <a:p>
            <a:pPr lvl="1" fontAlgn="base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บรรจุกระป๋อง</a:t>
            </a:r>
          </a:p>
          <a:p>
            <a:pPr lvl="1" fontAlgn="base"/>
            <a:endParaRPr lang="th-TH" sz="20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dirty="0"/>
              <a:t/>
            </a:r>
            <a:br>
              <a:rPr lang="th-TH" dirty="0"/>
            </a:br>
            <a:endParaRPr lang="th-TH" dirty="0" smtClean="0"/>
          </a:p>
          <a:p>
            <a:pPr lvl="1" fontAlgn="base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575938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6582" y="1177636"/>
            <a:ext cx="11485418" cy="56803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973019" y="254673"/>
            <a:ext cx="7080785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th-TH" sz="4400" b="1" dirty="0">
                <a:solidFill>
                  <a:schemeClr val="tx2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7. ประเภทวิชาอุตสาหกรรม</a:t>
            </a:r>
            <a:r>
              <a:rPr lang="th-TH" sz="4400" b="1" dirty="0" smtClean="0">
                <a:solidFill>
                  <a:schemeClr val="tx2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ท่องเที่ยว (</a:t>
            </a:r>
            <a:r>
              <a:rPr lang="th-TH" sz="4400" b="1" dirty="0">
                <a:solidFill>
                  <a:schemeClr val="tx2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ปวช.)</a:t>
            </a:r>
          </a:p>
        </p:txBody>
      </p:sp>
      <p:sp>
        <p:nvSpPr>
          <p:cNvPr id="4" name="Rectangle 3"/>
          <p:cNvSpPr/>
          <p:nvPr/>
        </p:nvSpPr>
        <p:spPr>
          <a:xfrm>
            <a:off x="706581" y="1399309"/>
            <a:ext cx="10958945" cy="54586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-1" y="1177636"/>
            <a:ext cx="484909" cy="56803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294910" y="1982074"/>
            <a:ext cx="3476994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1.สาขาวิชา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การโรงแรม</a:t>
            </a:r>
          </a:p>
          <a:p>
            <a:pPr lvl="1" fontAlgn="base"/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สาขางานการโรงแรม</a:t>
            </a:r>
          </a:p>
          <a:p>
            <a:pPr fontAlgn="base"/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2.สาขาวิชา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การท่องเที่ยว</a:t>
            </a:r>
          </a:p>
          <a:p>
            <a:pPr lvl="1" fontAlgn="base"/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สาขางานการท่องเที่ยว</a:t>
            </a:r>
          </a:p>
          <a:p>
            <a:pPr lvl="1" fontAlgn="base"/>
            <a:endParaRPr lang="th-TH" sz="20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dirty="0"/>
              <a:t/>
            </a:r>
            <a:br>
              <a:rPr lang="th-TH" dirty="0"/>
            </a:br>
            <a:endParaRPr lang="th-TH" dirty="0" smtClean="0"/>
          </a:p>
          <a:p>
            <a:pPr lvl="1" fontAlgn="base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146603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6582" y="1177636"/>
            <a:ext cx="11485418" cy="56803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995114" y="259964"/>
            <a:ext cx="6381875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th-TH" sz="4400" b="1" dirty="0" smtClean="0">
                <a:solidFill>
                  <a:schemeClr val="tx2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8.ประเภท</a:t>
            </a:r>
            <a:r>
              <a:rPr lang="th-TH" sz="4400" b="1" dirty="0">
                <a:solidFill>
                  <a:schemeClr val="tx2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วิชาอุตสาหกรรมสิ่ง</a:t>
            </a:r>
            <a:r>
              <a:rPr lang="th-TH" sz="4400" b="1" dirty="0" smtClean="0">
                <a:solidFill>
                  <a:schemeClr val="tx2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ทอ (</a:t>
            </a:r>
            <a:r>
              <a:rPr lang="th-TH" sz="4400" b="1" dirty="0">
                <a:solidFill>
                  <a:schemeClr val="tx2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ปวช.)</a:t>
            </a:r>
          </a:p>
        </p:txBody>
      </p:sp>
      <p:sp>
        <p:nvSpPr>
          <p:cNvPr id="4" name="Rectangle 3"/>
          <p:cNvSpPr/>
          <p:nvPr/>
        </p:nvSpPr>
        <p:spPr>
          <a:xfrm>
            <a:off x="706580" y="1419714"/>
            <a:ext cx="10958945" cy="54586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-1" y="1177636"/>
            <a:ext cx="484909" cy="56803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823852" y="1924937"/>
            <a:ext cx="4724400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1.สาขาวิชา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เทคโนโลยีสิ่งทอ</a:t>
            </a:r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1" fontAlgn="base"/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สาขางานเทคโนโลยีสิ่งทอ</a:t>
            </a:r>
          </a:p>
          <a:p>
            <a:pPr fontAlgn="base"/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2.สาขาวิชา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เคมีสิ่งทอ</a:t>
            </a:r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1" fontAlgn="base"/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สาขางานเคมีสิ่งทอ</a:t>
            </a:r>
          </a:p>
          <a:p>
            <a:pPr fontAlgn="base"/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3.สาขาวิชา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เทคโนโลยีเครื่องนุ่งห่ม</a:t>
            </a:r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1" fontAlgn="base"/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สาขางานเทคโนโลยีเครื่องนุ่งห่ม</a:t>
            </a:r>
          </a:p>
          <a:p>
            <a:pPr lvl="1" fontAlgn="base"/>
            <a:endParaRPr lang="th-TH" sz="20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dirty="0"/>
              <a:t/>
            </a:r>
            <a:br>
              <a:rPr lang="th-TH" dirty="0"/>
            </a:br>
            <a:endParaRPr lang="th-TH" dirty="0" smtClean="0"/>
          </a:p>
          <a:p>
            <a:pPr lvl="1" fontAlgn="base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496998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6582" y="1177636"/>
            <a:ext cx="11485418" cy="56803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281043" y="254672"/>
            <a:ext cx="9199954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th-TH" sz="4400" b="1" dirty="0">
                <a:solidFill>
                  <a:schemeClr val="tx2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9. ประเภทวิชาเทคโนโลยีสารสนเทศและการ</a:t>
            </a:r>
            <a:r>
              <a:rPr lang="th-TH" sz="4400" b="1" dirty="0" smtClean="0">
                <a:solidFill>
                  <a:schemeClr val="tx2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สื่อสาร (</a:t>
            </a:r>
            <a:r>
              <a:rPr lang="th-TH" sz="4400" b="1" dirty="0">
                <a:solidFill>
                  <a:schemeClr val="tx2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ปวช.)</a:t>
            </a:r>
          </a:p>
        </p:txBody>
      </p:sp>
      <p:sp>
        <p:nvSpPr>
          <p:cNvPr id="4" name="Rectangle 3"/>
          <p:cNvSpPr/>
          <p:nvPr/>
        </p:nvSpPr>
        <p:spPr>
          <a:xfrm>
            <a:off x="706581" y="1399309"/>
            <a:ext cx="10958945" cy="54586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-1" y="1177636"/>
            <a:ext cx="484909" cy="56803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031673" y="2432768"/>
            <a:ext cx="3476994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th-TH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1.สาขาวิชา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เทคโนโลยีสารสนเทศ</a:t>
            </a:r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1" fontAlgn="base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สาขางานเทคโนโลยีสารสนเทศ</a:t>
            </a:r>
          </a:p>
          <a:p>
            <a:pPr lvl="1" fontAlgn="base"/>
            <a:endParaRPr lang="th-TH" sz="20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dirty="0"/>
              <a:t/>
            </a:r>
            <a:br>
              <a:rPr lang="th-TH" dirty="0"/>
            </a:br>
            <a:endParaRPr lang="th-TH" dirty="0" smtClean="0"/>
          </a:p>
          <a:p>
            <a:pPr lvl="1" fontAlgn="base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155928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486957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869574" y="0"/>
            <a:ext cx="7322426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98813" y="2713513"/>
            <a:ext cx="414568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80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เตรียมทหาร</a:t>
            </a:r>
            <a:endParaRPr lang="en-US" sz="8000" b="1" dirty="0">
              <a:solidFill>
                <a:schemeClr val="tx2">
                  <a:lumMod val="90000"/>
                  <a:lumOff val="10000"/>
                </a:schemeClr>
              </a:solidFill>
              <a:latin typeface="supermarket" panose="02000000000000000000" pitchFamily="2" charset="0"/>
              <a:cs typeface="supermarket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1876" y="2176639"/>
            <a:ext cx="175240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8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โรงเรียน</a:t>
            </a:r>
            <a:endParaRPr lang="en-US" sz="4800" dirty="0"/>
          </a:p>
        </p:txBody>
      </p:sp>
      <p:sp>
        <p:nvSpPr>
          <p:cNvPr id="33" name="Rectangle 32"/>
          <p:cNvSpPr/>
          <p:nvPr/>
        </p:nvSpPr>
        <p:spPr>
          <a:xfrm>
            <a:off x="4872446" y="0"/>
            <a:ext cx="11756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543005" y="920620"/>
            <a:ext cx="60960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pPr algn="thaiDist">
              <a:buNone/>
            </a:pPr>
            <a:r>
              <a:rPr lang="th-TH" sz="32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	มี</a:t>
            </a:r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หน้าที่ให้การศึกษาแก่นักเรียนเตรียมทหารในระดับชั้นมัธยมปลูกฝังคุณสมบัติการเป็นผู้นำ อุปนิสัย อัธยาศัย กำลังใจให้เข้มแข็งมั่นคง เสริมสร้างพลานามัย ตลอดจนสร้างความคุ้นเคยซึ่งกันและกัน อันอำนวยประโยชน์ในการปฏิบัติงานร่วมกันในอนาคต นักเรียนเตรียมทหารทุกคนที่สำเร็จการศึกษาจะมีพื้นฐานความรู้ คุณสมบัติและสมรรถภาพอันเหมาะสม ที่จะเข้ารับการศึกษาต่อในโรงเรียนนายร้อยพระจุลจอมเกล้าโรงเรียนนายเรือ โรงเรียนนายเรืออากาศ และโรงเรียนนายร้อยตำรวจต่อไป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07787" y="184311"/>
            <a:ext cx="56778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“</a:t>
            </a:r>
            <a:endParaRPr lang="en-US" sz="9600" dirty="0">
              <a:solidFill>
                <a:schemeClr val="tx2">
                  <a:lumMod val="90000"/>
                  <a:lumOff val="10000"/>
                </a:schemeClr>
              </a:solidFill>
              <a:latin typeface="supermarket" panose="02000000000000000000" pitchFamily="2" charset="0"/>
              <a:cs typeface="supermarket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185600" y="5288338"/>
            <a:ext cx="58862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”</a:t>
            </a:r>
            <a:endParaRPr lang="en-US" sz="9600" dirty="0">
              <a:solidFill>
                <a:schemeClr val="tx2">
                  <a:lumMod val="90000"/>
                  <a:lumOff val="10000"/>
                </a:schemeClr>
              </a:solidFill>
              <a:latin typeface="supermarket" panose="02000000000000000000" pitchFamily="2" charset="0"/>
              <a:cs typeface="supermarke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577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3" grpId="0"/>
      <p:bldP spid="10" grpId="0"/>
      <p:bldP spid="1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486957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869574" y="969818"/>
            <a:ext cx="7322426" cy="58881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98813" y="2713513"/>
            <a:ext cx="414568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80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เตรียมทหาร</a:t>
            </a:r>
            <a:endParaRPr lang="en-US" sz="8000" b="1" dirty="0">
              <a:solidFill>
                <a:schemeClr val="tx2">
                  <a:lumMod val="90000"/>
                  <a:lumOff val="10000"/>
                </a:schemeClr>
              </a:solidFill>
              <a:latin typeface="supermarket" panose="02000000000000000000" pitchFamily="2" charset="0"/>
              <a:cs typeface="supermarket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1876" y="2176639"/>
            <a:ext cx="175240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8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โรงเรียน</a:t>
            </a:r>
            <a:endParaRPr lang="en-US" sz="4800" dirty="0"/>
          </a:p>
        </p:txBody>
      </p:sp>
      <p:sp>
        <p:nvSpPr>
          <p:cNvPr id="33" name="Rectangle 32"/>
          <p:cNvSpPr/>
          <p:nvPr/>
        </p:nvSpPr>
        <p:spPr>
          <a:xfrm>
            <a:off x="4858591" y="0"/>
            <a:ext cx="11756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ชื่อเรื่อง 1"/>
          <p:cNvSpPr txBox="1">
            <a:spLocks/>
          </p:cNvSpPr>
          <p:nvPr/>
        </p:nvSpPr>
        <p:spPr>
          <a:xfrm>
            <a:off x="4415987" y="213757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48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คุณสมบัติ</a:t>
            </a:r>
            <a:endParaRPr lang="th-TH" sz="4800" dirty="0">
              <a:solidFill>
                <a:schemeClr val="tx2">
                  <a:lumMod val="90000"/>
                  <a:lumOff val="10000"/>
                </a:schemeClr>
              </a:solidFill>
              <a:latin typeface="supermarket" panose="02000000000000000000" pitchFamily="2" charset="0"/>
              <a:cs typeface="supermarket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443598" y="1570514"/>
            <a:ext cx="6360475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buNone/>
            </a:pPr>
            <a:r>
              <a:rPr lang="th-TH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</a:t>
            </a:r>
            <a:r>
              <a:rPr lang="th-TH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.	รับ</a:t>
            </a:r>
            <a:r>
              <a:rPr lang="th-TH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ผู้จบชั้น ม.3 หรือเทียบเท่า อายุไม่ต่ำกว่า 14 ปีบริบูรณ์ และไม่เกิน 17 ปีบริบูรณ์ (นับอายุตามพระชาบัญญัติรับราชการทหาร</a:t>
            </a:r>
            <a:r>
              <a:rPr lang="th-TH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</a:p>
          <a:p>
            <a:pPr algn="thaiDist">
              <a:buNone/>
            </a:pPr>
            <a:endParaRPr lang="th-TH" sz="2600" dirty="0">
              <a:solidFill>
                <a:schemeClr val="tx1">
                  <a:lumMod val="95000"/>
                  <a:lumOff val="5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thaiDist">
              <a:buNone/>
            </a:pPr>
            <a:r>
              <a:rPr lang="th-TH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</a:t>
            </a:r>
            <a:r>
              <a:rPr lang="th-TH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.	เป็น</a:t>
            </a:r>
            <a:r>
              <a:rPr lang="th-TH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ชายโสด มีสัญชาติไทย และบิดามารดาต้องมีสัญชาติไทยโดยกำเนิด แต่ถ้าบิดาเป็นนายทหาร-ตำรวจชั้นสัญญาบัตร หรือนายทหาร-นายตำรวจชั้นประทวน ซึ่งมีสัญชาติไทยโดยกำเนิดแล้ว มารดาจะมิใช่เป็นผู้มีสัญชาติไทยโดยกำเนิดก็</a:t>
            </a:r>
            <a:r>
              <a:rPr lang="th-TH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ได้</a:t>
            </a:r>
          </a:p>
          <a:p>
            <a:pPr algn="thaiDist">
              <a:buNone/>
            </a:pPr>
            <a:endParaRPr lang="th-TH" sz="2600" dirty="0">
              <a:solidFill>
                <a:schemeClr val="tx1">
                  <a:lumMod val="95000"/>
                  <a:lumOff val="5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thaiDist">
              <a:buNone/>
            </a:pPr>
            <a:r>
              <a:rPr lang="th-TH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3</a:t>
            </a:r>
            <a:r>
              <a:rPr lang="th-TH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.	มี</a:t>
            </a:r>
            <a:r>
              <a:rPr lang="th-TH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อวัยวะ รูปร่าง ลักษณะท่าทางเหมาะแก่การเป็นทหาร-ตำรวจ มีสุขภาพสมบูรณ์ทั้งร่างกายและจิตใจ ไม่เป็นโรคตามที่กำหนดไว้ในกฎหมายว่าด้วยการรับราชการ</a:t>
            </a:r>
            <a:r>
              <a:rPr lang="th-TH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ทหาร1</a:t>
            </a:r>
            <a:endParaRPr lang="th-TH" sz="2600" dirty="0">
              <a:solidFill>
                <a:schemeClr val="tx1">
                  <a:lumMod val="95000"/>
                  <a:lumOff val="5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27672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2" grpId="0"/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486957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869574" y="0"/>
            <a:ext cx="7322426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98813" y="2713513"/>
            <a:ext cx="414568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80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เตรียมทหาร</a:t>
            </a:r>
            <a:endParaRPr lang="en-US" sz="8000" b="1" dirty="0">
              <a:solidFill>
                <a:schemeClr val="tx2">
                  <a:lumMod val="90000"/>
                  <a:lumOff val="10000"/>
                </a:schemeClr>
              </a:solidFill>
              <a:latin typeface="supermarket" panose="02000000000000000000" pitchFamily="2" charset="0"/>
              <a:cs typeface="supermarket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1876" y="2176639"/>
            <a:ext cx="175240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8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โรงเรียน</a:t>
            </a:r>
            <a:endParaRPr lang="en-US" sz="4800" dirty="0"/>
          </a:p>
        </p:txBody>
      </p:sp>
      <p:sp>
        <p:nvSpPr>
          <p:cNvPr id="33" name="Rectangle 32"/>
          <p:cNvSpPr/>
          <p:nvPr/>
        </p:nvSpPr>
        <p:spPr>
          <a:xfrm>
            <a:off x="4858591" y="0"/>
            <a:ext cx="11756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5350549" y="919351"/>
            <a:ext cx="6360475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buNone/>
            </a:pPr>
            <a:r>
              <a:rPr lang="th-TH" sz="2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4</a:t>
            </a:r>
            <a:r>
              <a:rPr lang="th-TH" sz="2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.	ไม่</a:t>
            </a:r>
            <a:r>
              <a:rPr lang="th-TH" sz="2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เป็นผู้ที่อยู่ในระหว่างตกเป็นจำเลยในคดีอาญา หรือไม่เคยต้องคำพิพากษาของศาลว่าได้กระทำผิดอาญา เว้นแต่ความผิดในลักษณะฐานลหุโทษ หรือความผิดอันได้กระทำโดย</a:t>
            </a:r>
            <a:r>
              <a:rPr lang="th-TH" sz="2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ประมาท</a:t>
            </a:r>
          </a:p>
          <a:p>
            <a:pPr algn="thaiDist">
              <a:buNone/>
            </a:pPr>
            <a:endParaRPr lang="th-TH" sz="26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thaiDist">
              <a:buNone/>
            </a:pPr>
            <a:r>
              <a:rPr lang="th-TH" sz="2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5</a:t>
            </a:r>
            <a:r>
              <a:rPr lang="th-TH" sz="2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.	เป็น</a:t>
            </a:r>
            <a:r>
              <a:rPr lang="th-TH" sz="2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ผู้ที่มีความประพฤติดี ไม่บกพร่องในศีลธรรม และไม่เป็นผู้เสพยาเสพติด มีอุดมการณ์เลื่อมใสในระบอบการปกครองแบบประชาธิปไตย  อันมีพระมหากษัตริย์เป็น</a:t>
            </a:r>
            <a:r>
              <a:rPr lang="th-TH" sz="2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ประมุข</a:t>
            </a:r>
          </a:p>
          <a:p>
            <a:pPr algn="thaiDist">
              <a:buNone/>
            </a:pPr>
            <a:endParaRPr lang="th-TH" sz="26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thaiDist">
              <a:buNone/>
            </a:pPr>
            <a:r>
              <a:rPr lang="th-TH" sz="2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6</a:t>
            </a:r>
            <a:r>
              <a:rPr lang="th-TH" sz="2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.	บิดา</a:t>
            </a:r>
            <a:r>
              <a:rPr lang="th-TH" sz="2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มารดา และผู้ปกครองเป็นผู้มีอาชีพอาชีพสุจริต และมีหลักฐานเชื่อถือได้ และพร้อมรับข้อผูกพันที่จะต้องกระทำไว้ต่อ</a:t>
            </a:r>
            <a:r>
              <a:rPr lang="th-TH" sz="2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ราชการ</a:t>
            </a:r>
          </a:p>
          <a:p>
            <a:pPr algn="thaiDist">
              <a:buNone/>
            </a:pPr>
            <a:endParaRPr lang="th-TH" sz="26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thaiDist">
              <a:buNone/>
            </a:pPr>
            <a:r>
              <a:rPr lang="th-TH" sz="2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7</a:t>
            </a:r>
            <a:r>
              <a:rPr lang="th-TH" sz="2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.	ขนาด</a:t>
            </a:r>
            <a:r>
              <a:rPr lang="th-TH" sz="2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ร่างกายต้องมีขนาดพิกัดความสมบูรณ์ ตามตารางที่กำหนดไว้โดยไม่ต่ำกว่าเกณฑ์ดังนี้</a:t>
            </a:r>
          </a:p>
        </p:txBody>
      </p:sp>
    </p:spTree>
    <p:extLst>
      <p:ext uri="{BB962C8B-B14F-4D97-AF65-F5344CB8AC3E}">
        <p14:creationId xmlns:p14="http://schemas.microsoft.com/office/powerpoint/2010/main" val="3208848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53589" y="-13063"/>
            <a:ext cx="10254342" cy="6871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870059" y="644825"/>
            <a:ext cx="259398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400" b="1" dirty="0">
                <a:solidFill>
                  <a:schemeClr val="accent6">
                    <a:lumMod val="50000"/>
                  </a:schemeClr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แผนการเรียน</a:t>
            </a:r>
            <a:endParaRPr lang="en-US" sz="4400" b="1" dirty="0">
              <a:solidFill>
                <a:schemeClr val="accent6">
                  <a:lumMod val="50000"/>
                </a:schemeClr>
              </a:solidFill>
              <a:latin typeface="supermarket" panose="02000000000000000000" pitchFamily="2" charset="0"/>
              <a:cs typeface="supermarket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70059" y="1258780"/>
            <a:ext cx="60869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dirty="0">
                <a:solidFill>
                  <a:schemeClr val="accent6">
                    <a:lumMod val="50000"/>
                  </a:schemeClr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โรงเรียนสาธิตมหาวิทยาลัยราชภัฏสวนสุนันทา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supermarket" panose="02000000000000000000" pitchFamily="2" charset="0"/>
              <a:cs typeface="supermarket" panose="02000000000000000000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1750951" y="2065564"/>
            <a:ext cx="8738526" cy="1634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870059" y="2330088"/>
            <a:ext cx="87631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แผนการเรียนในสายสามัญของโรงเรียนสาธิตมหาวิทยาลัยราชภัฏสวนสุนันทา มี 3 แผนการเรียนดังนี้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70059" y="3237577"/>
            <a:ext cx="838428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1.แผนการเรียน</a:t>
            </a:r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วิทยาศาสตร์ </a:t>
            </a:r>
            <a:r>
              <a:rPr lang="en-US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-</a:t>
            </a:r>
            <a:r>
              <a:rPr lang="en-US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คณิตศาสตร์ </a:t>
            </a:r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(หรือ สายวิทย์-คณิต</a:t>
            </a:r>
            <a:r>
              <a:rPr lang="th-TH" sz="32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</a:p>
          <a:p>
            <a:endParaRPr lang="th-TH" sz="32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th-TH" sz="32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2.</a:t>
            </a:r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แผนการเรียน</a:t>
            </a:r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ภาษาอังกฤษ   -  คณิตศาสตร์ </a:t>
            </a:r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(หรือ สายศิลป์คำนวณ</a:t>
            </a:r>
            <a:r>
              <a:rPr lang="th-TH" sz="32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</a:p>
          <a:p>
            <a:endParaRPr lang="en-US" sz="32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th-TH" sz="32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3.</a:t>
            </a:r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แผนการเรียน</a:t>
            </a:r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ภาษาอังกฤษ   -  ภาษาต่างประเทศที่ 2</a:t>
            </a:r>
            <a:r>
              <a:rPr lang="en-US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(หรือ สายศิลป์จีน)</a:t>
            </a:r>
            <a:endParaRPr lang="en-US" sz="32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12774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ตัวยึดเนื้อหา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8690922"/>
              </p:ext>
            </p:extLst>
          </p:nvPr>
        </p:nvGraphicFramePr>
        <p:xfrm>
          <a:off x="1454727" y="559262"/>
          <a:ext cx="9961424" cy="57492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55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55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55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55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55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55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558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0558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0558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0558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90558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1123949">
                <a:tc rowSpan="2"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อายุ</a:t>
                      </a:r>
                      <a:endParaRPr lang="th-TH" sz="2400" b="1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A23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A23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23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231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ความขยายของอกเป็น ซม.</a:t>
                      </a:r>
                      <a:endParaRPr lang="th-TH" sz="2400" b="1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A23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231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2400" b="1" dirty="0" err="1" smtClean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จปร.</a:t>
                      </a:r>
                      <a:endParaRPr lang="th-TH" sz="2400" b="1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A23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231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นายเรือ</a:t>
                      </a:r>
                      <a:endParaRPr lang="th-TH" sz="2400" b="1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A23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231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นายเรืออากาศ</a:t>
                      </a:r>
                      <a:endParaRPr lang="th-TH" sz="2400" b="1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A23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231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นายร้อยตำรวจ</a:t>
                      </a:r>
                      <a:endParaRPr lang="th-TH" sz="2400" b="1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23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A23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231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3949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i="1" dirty="0" smtClean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หายใจเข้า</a:t>
                      </a:r>
                      <a:endParaRPr lang="th-TH" sz="2000" b="1" i="1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2318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82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i="1" dirty="0" smtClean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หายใจออก</a:t>
                      </a:r>
                      <a:endParaRPr lang="th-TH" sz="2000" b="1" i="1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A2318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23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82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i="1" dirty="0" smtClean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สูง</a:t>
                      </a:r>
                      <a:endParaRPr lang="th-TH" sz="2000" b="1" i="1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A23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2318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82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i="1" dirty="0" err="1" smtClean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นน.</a:t>
                      </a:r>
                      <a:endParaRPr lang="th-TH" sz="2000" b="1" i="1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A2318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23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82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000" b="1" i="1" dirty="0" smtClean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i="1" dirty="0" smtClean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สูง</a:t>
                      </a:r>
                    </a:p>
                    <a:p>
                      <a:pPr algn="ctr"/>
                      <a:endParaRPr lang="th-TH" sz="2000" b="1" i="1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A23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2318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82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000" b="1" i="1" dirty="0" smtClean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i="1" dirty="0" smtClean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นน.</a:t>
                      </a:r>
                    </a:p>
                    <a:p>
                      <a:pPr algn="ctr"/>
                      <a:endParaRPr lang="th-TH" sz="2000" b="1" i="1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A2318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23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82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i="1" dirty="0" smtClean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สูง</a:t>
                      </a:r>
                      <a:endParaRPr lang="th-TH" sz="2000" b="1" i="1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A23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2318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82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i="1" dirty="0" err="1" smtClean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นน.</a:t>
                      </a:r>
                      <a:endParaRPr lang="th-TH" sz="2000" b="1" i="1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A2318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23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82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i="1" dirty="0" smtClean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สูง</a:t>
                      </a:r>
                      <a:endParaRPr lang="th-TH" sz="2000" b="1" i="1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A23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2318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82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i="1" dirty="0" err="1" smtClean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นน.</a:t>
                      </a:r>
                      <a:endParaRPr lang="th-TH" sz="2000" b="1" i="1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A2318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23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82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23949"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14-15</a:t>
                      </a:r>
                      <a:endParaRPr lang="th-TH" sz="2400" b="1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A23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23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A23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0" dirty="0" smtClean="0">
                          <a:solidFill>
                            <a:schemeClr val="tx2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75</a:t>
                      </a:r>
                      <a:endParaRPr lang="th-TH" sz="2000" b="0" dirty="0">
                        <a:solidFill>
                          <a:schemeClr val="tx2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A23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2318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0" dirty="0" smtClean="0">
                          <a:solidFill>
                            <a:schemeClr val="tx2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72</a:t>
                      </a:r>
                      <a:endParaRPr lang="th-TH" sz="2000" b="0" dirty="0">
                        <a:solidFill>
                          <a:schemeClr val="tx2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A2318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23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0" dirty="0" smtClean="0">
                          <a:solidFill>
                            <a:schemeClr val="tx2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155 - 157</a:t>
                      </a:r>
                      <a:endParaRPr lang="th-TH" sz="2000" b="0" dirty="0">
                        <a:solidFill>
                          <a:schemeClr val="tx2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A23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2318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0" dirty="0" smtClean="0">
                          <a:solidFill>
                            <a:schemeClr val="tx2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43 - 45</a:t>
                      </a:r>
                      <a:endParaRPr lang="th-TH" sz="2000" b="0" dirty="0">
                        <a:solidFill>
                          <a:schemeClr val="tx2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A2318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23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0" dirty="0" smtClean="0">
                          <a:solidFill>
                            <a:schemeClr val="tx2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155 - 157</a:t>
                      </a:r>
                      <a:endParaRPr lang="th-TH" sz="2000" b="0" dirty="0">
                        <a:solidFill>
                          <a:schemeClr val="tx2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A23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2318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0" dirty="0" smtClean="0">
                          <a:solidFill>
                            <a:schemeClr val="tx2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40 - 42</a:t>
                      </a:r>
                      <a:endParaRPr lang="th-TH" sz="2000" b="0" dirty="0">
                        <a:solidFill>
                          <a:schemeClr val="tx2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A2318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23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0" dirty="0" smtClean="0">
                          <a:solidFill>
                            <a:schemeClr val="tx2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155</a:t>
                      </a:r>
                      <a:endParaRPr lang="th-TH" sz="2000" b="0" dirty="0">
                        <a:solidFill>
                          <a:schemeClr val="tx2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A23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2318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0" dirty="0" smtClean="0">
                          <a:solidFill>
                            <a:schemeClr val="tx2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42</a:t>
                      </a:r>
                      <a:endParaRPr lang="th-TH" sz="2000" b="0" dirty="0">
                        <a:solidFill>
                          <a:schemeClr val="tx2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A2318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23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000" b="0" dirty="0" smtClean="0">
                        <a:solidFill>
                          <a:schemeClr val="tx2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  <a:p>
                      <a:pPr algn="ctr"/>
                      <a:r>
                        <a:rPr lang="th-TH" sz="2000" b="0" dirty="0" smtClean="0">
                          <a:solidFill>
                            <a:schemeClr val="tx2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157</a:t>
                      </a:r>
                    </a:p>
                    <a:p>
                      <a:pPr algn="ctr"/>
                      <a:endParaRPr lang="th-TH" sz="2000" b="0" dirty="0">
                        <a:solidFill>
                          <a:schemeClr val="tx2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A23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2318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0" dirty="0" smtClean="0">
                          <a:solidFill>
                            <a:schemeClr val="tx2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45</a:t>
                      </a:r>
                      <a:endParaRPr lang="th-TH" sz="2000" b="0" dirty="0">
                        <a:solidFill>
                          <a:schemeClr val="tx2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A2318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23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3949">
                <a:tc>
                  <a:txBody>
                    <a:bodyPr/>
                    <a:lstStyle/>
                    <a:p>
                      <a:pPr algn="ctr"/>
                      <a:endParaRPr lang="th-TH" sz="2400" b="1" dirty="0" smtClean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  <a:p>
                      <a:pPr algn="ctr"/>
                      <a:r>
                        <a:rPr lang="th-TH" sz="2400" b="1" dirty="0" smtClean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16</a:t>
                      </a:r>
                    </a:p>
                    <a:p>
                      <a:pPr algn="ctr"/>
                      <a:endParaRPr lang="th-TH" sz="2400" b="1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A23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23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82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0" dirty="0" smtClean="0">
                          <a:solidFill>
                            <a:schemeClr val="tx2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76</a:t>
                      </a:r>
                      <a:endParaRPr lang="th-TH" sz="2000" b="0" dirty="0">
                        <a:solidFill>
                          <a:schemeClr val="tx2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A23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2318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82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0" dirty="0" smtClean="0">
                          <a:solidFill>
                            <a:schemeClr val="tx2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73</a:t>
                      </a:r>
                      <a:endParaRPr lang="th-TH" sz="2000" b="0" dirty="0">
                        <a:solidFill>
                          <a:schemeClr val="tx2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A2318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23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82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0" dirty="0" smtClean="0">
                          <a:solidFill>
                            <a:schemeClr val="tx2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159</a:t>
                      </a:r>
                      <a:endParaRPr lang="th-TH" sz="2000" b="0" dirty="0">
                        <a:solidFill>
                          <a:schemeClr val="tx2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A23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2318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82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0" dirty="0" smtClean="0">
                          <a:solidFill>
                            <a:schemeClr val="tx2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47</a:t>
                      </a:r>
                      <a:endParaRPr lang="th-TH" sz="2000" b="0" dirty="0">
                        <a:solidFill>
                          <a:schemeClr val="tx2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A2318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23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82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0" dirty="0" smtClean="0">
                          <a:solidFill>
                            <a:schemeClr val="tx2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159</a:t>
                      </a:r>
                      <a:endParaRPr lang="th-TH" sz="2000" b="0" dirty="0">
                        <a:solidFill>
                          <a:schemeClr val="tx2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A23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2318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82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0" dirty="0" smtClean="0">
                          <a:solidFill>
                            <a:schemeClr val="tx2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44</a:t>
                      </a:r>
                      <a:endParaRPr lang="th-TH" sz="2000" b="0" dirty="0">
                        <a:solidFill>
                          <a:schemeClr val="tx2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A2318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23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82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0" dirty="0" smtClean="0">
                          <a:solidFill>
                            <a:schemeClr val="tx2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156</a:t>
                      </a:r>
                      <a:endParaRPr lang="th-TH" sz="2000" b="0" dirty="0">
                        <a:solidFill>
                          <a:schemeClr val="tx2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A23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2318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82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0" dirty="0" smtClean="0">
                          <a:solidFill>
                            <a:schemeClr val="tx2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44</a:t>
                      </a:r>
                      <a:endParaRPr lang="th-TH" sz="2000" b="0" dirty="0">
                        <a:solidFill>
                          <a:schemeClr val="tx2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A2318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23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82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0" dirty="0" smtClean="0">
                          <a:solidFill>
                            <a:schemeClr val="tx2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158</a:t>
                      </a:r>
                      <a:endParaRPr lang="th-TH" sz="2000" b="0" dirty="0">
                        <a:solidFill>
                          <a:schemeClr val="tx2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A23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2318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82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0" dirty="0" smtClean="0">
                          <a:solidFill>
                            <a:schemeClr val="tx2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46</a:t>
                      </a:r>
                      <a:endParaRPr lang="th-TH" sz="2000" b="0" dirty="0">
                        <a:solidFill>
                          <a:schemeClr val="tx2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A2318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23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82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23949">
                <a:tc>
                  <a:txBody>
                    <a:bodyPr/>
                    <a:lstStyle/>
                    <a:p>
                      <a:pPr algn="ctr"/>
                      <a:endParaRPr lang="th-TH" sz="2400" b="1" dirty="0" smtClean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  <a:p>
                      <a:pPr algn="ctr"/>
                      <a:r>
                        <a:rPr lang="th-TH" sz="2400" b="1" dirty="0" smtClean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17</a:t>
                      </a:r>
                    </a:p>
                    <a:p>
                      <a:pPr algn="ctr"/>
                      <a:endParaRPr lang="th-TH" sz="2400" b="1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A23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23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23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0" dirty="0" smtClean="0">
                          <a:solidFill>
                            <a:schemeClr val="tx2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77</a:t>
                      </a:r>
                      <a:endParaRPr lang="th-TH" sz="2000" b="0" dirty="0">
                        <a:solidFill>
                          <a:schemeClr val="tx2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A23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2318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23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0" dirty="0" smtClean="0">
                          <a:solidFill>
                            <a:schemeClr val="tx2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74</a:t>
                      </a:r>
                      <a:endParaRPr lang="th-TH" sz="2000" b="0" dirty="0">
                        <a:solidFill>
                          <a:schemeClr val="tx2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A2318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23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23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0" dirty="0" smtClean="0">
                          <a:solidFill>
                            <a:schemeClr val="tx2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161</a:t>
                      </a:r>
                      <a:endParaRPr lang="th-TH" sz="2000" b="0" dirty="0">
                        <a:solidFill>
                          <a:schemeClr val="tx2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A23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2318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23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0" dirty="0" smtClean="0">
                          <a:solidFill>
                            <a:schemeClr val="tx2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49</a:t>
                      </a:r>
                      <a:endParaRPr lang="th-TH" sz="2000" b="0" dirty="0">
                        <a:solidFill>
                          <a:schemeClr val="tx2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A2318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23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23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0" dirty="0" smtClean="0">
                          <a:solidFill>
                            <a:schemeClr val="tx2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161</a:t>
                      </a:r>
                      <a:endParaRPr lang="th-TH" sz="2000" b="0" dirty="0">
                        <a:solidFill>
                          <a:schemeClr val="tx2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A23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2318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23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0" dirty="0" smtClean="0">
                          <a:solidFill>
                            <a:schemeClr val="tx2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46</a:t>
                      </a:r>
                      <a:endParaRPr lang="th-TH" sz="2000" b="0" dirty="0">
                        <a:solidFill>
                          <a:schemeClr val="tx2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A2318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23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23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0" dirty="0" smtClean="0">
                          <a:solidFill>
                            <a:schemeClr val="tx2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158</a:t>
                      </a:r>
                      <a:endParaRPr lang="th-TH" sz="2000" b="0" dirty="0">
                        <a:solidFill>
                          <a:schemeClr val="tx2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A23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2318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23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0" dirty="0" smtClean="0">
                          <a:solidFill>
                            <a:schemeClr val="tx2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46</a:t>
                      </a:r>
                      <a:endParaRPr lang="th-TH" sz="2000" b="0" dirty="0">
                        <a:solidFill>
                          <a:schemeClr val="tx2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A2318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23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23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0" dirty="0" smtClean="0">
                          <a:solidFill>
                            <a:schemeClr val="tx2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159</a:t>
                      </a:r>
                      <a:endParaRPr lang="th-TH" sz="2000" b="0" dirty="0">
                        <a:solidFill>
                          <a:schemeClr val="tx2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A23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2318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23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0" dirty="0" smtClean="0">
                          <a:solidFill>
                            <a:schemeClr val="tx2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47</a:t>
                      </a:r>
                      <a:endParaRPr lang="th-TH" sz="2000" b="0" dirty="0">
                        <a:solidFill>
                          <a:schemeClr val="tx2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A2318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23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23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409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1166843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s://www.vec.go.th/%E0%B8%82%E0%B9%89%E0%B8%AD%E0%B8%A1%E0%B8%B9%E0%B8%A5%E0%B8%81%E0%B8%B2%E0%B8%A3%E0%B9%80%E0%B8%A3%E0%B8%B5%E0%B8%A2%E0%B8%99%E0%B8%AB%E0%B8%A5%E0%B8%B1%E0%B8%81%E0%B8%AA%E0%B8%B9%E0%B8%95%E0%B8%A3%E0%B9%80%E0%B8%A3%E0%B8%B5%E0%B8%A2%E0%B8%99%E0%B8%9F%E0%B8%A3%E0%B8%B5/%E0%B8%AB%E0%B8%A5%E0%B8%B1%E0%B8%81%E0%B8%AA%E0%B8%B9%E0%B8%95%E0%B8%A3%E0%B8%AD%E0%B8%B2%E0%B8%8A%E0%B8%B5%E0%B8%A7%E0%B8%A8%E0%B8%B6%E0%B8%81%E0%B8%A9%E0%B8%B2/%E0%B8%9B%E0%B8%A3%E0%B8%B0%E0%B9%80%E0%B8%A0%E0%B8%97%E0%B8%A7%E0%B8%B4%E0%B8%8A%E0%B8%B2%E0%B8%AD%E0%B8%B8%E0%B8%95%E0%B8%AA%E0%B8%B2%E0%B8%AB%E0%B8%81%E0%B8%A3%E0%B8%A3%E0%B8%A1.aspx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966215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63886" y="-1"/>
            <a:ext cx="7228114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496388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921828" y="1012953"/>
            <a:ext cx="554736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buNone/>
            </a:pPr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	ผู้</a:t>
            </a: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เลือกเรียนในกลุ่มการเรียนนี้ ควรมีความสนใจและมีพื้นฐานความรู้ดีในวิชาคณิตศาสตร์และวิทยาศาสตร์  มีความถนัดในการคิดคำนวณได้คล่อง เป็นคนช่างสังเกต คิดอย่างมีระบบและมีเหตุผล  ชอบศึกษาค้นคว้า ทดลอง วิเคราะห์   ชอบแก้ปัญหาต่างๆ   มีความคิดสร้างสรรค์  ชอบประดิษฐ์คิดค้นสิ่งใหม่ ๆ แสดงความคิดเห็นได้อย่างมีเหตุผล มีความกระตือรือร้น </a:t>
            </a:r>
            <a:r>
              <a:rPr lang="en-US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   </a:t>
            </a: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ใฝ่เรียนใฝ่รู้อยู่เสมอ  กล้าตัดสินใจ  แก้ปัญหาต่าง ๆ ได้อย่างรวดเร็ว มีความละเอียดรอบคอบ  สนใจอุปกรณ์ เครื่องมือ เครื่องยนต์กลไกต่างๆ เป็นคนมองการณ์ไกล สนใจวิทยาการใหม่ๆเสียสละ อดทน มุ่งมั่นและพยายาม</a:t>
            </a:r>
            <a:endParaRPr lang="en-US" sz="28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60363" y="338576"/>
            <a:ext cx="56778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“</a:t>
            </a:r>
            <a:endParaRPr lang="en-US" sz="9600" dirty="0">
              <a:solidFill>
                <a:schemeClr val="tx2">
                  <a:lumMod val="90000"/>
                  <a:lumOff val="10000"/>
                </a:schemeClr>
              </a:solidFill>
              <a:latin typeface="supermarket" panose="02000000000000000000" pitchFamily="2" charset="0"/>
              <a:cs typeface="supermarket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268096" y="5190956"/>
            <a:ext cx="58862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”</a:t>
            </a:r>
            <a:endParaRPr lang="en-US" sz="9600" dirty="0">
              <a:solidFill>
                <a:schemeClr val="tx2">
                  <a:lumMod val="90000"/>
                  <a:lumOff val="10000"/>
                </a:schemeClr>
              </a:solidFill>
              <a:latin typeface="supermarket" panose="02000000000000000000" pitchFamily="2" charset="0"/>
              <a:cs typeface="supermarket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8170" y="379148"/>
            <a:ext cx="17187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800" dirty="0">
                <a:solidFill>
                  <a:schemeClr val="tx2">
                    <a:lumMod val="90000"/>
                    <a:lumOff val="10000"/>
                  </a:schemeClr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แผนการ</a:t>
            </a:r>
            <a:r>
              <a:rPr lang="th-TH" sz="28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เรียน</a:t>
            </a:r>
            <a:endParaRPr lang="en-US" sz="2800" dirty="0">
              <a:solidFill>
                <a:schemeClr val="tx2">
                  <a:lumMod val="90000"/>
                  <a:lumOff val="10000"/>
                </a:schemeClr>
              </a:solidFill>
              <a:latin typeface="supermarket" panose="02000000000000000000" pitchFamily="2" charset="0"/>
              <a:cs typeface="supermarket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8170" y="720166"/>
            <a:ext cx="43781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6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วิทยาศาสตร์ </a:t>
            </a:r>
            <a:r>
              <a:rPr lang="th-TH" sz="36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-</a:t>
            </a:r>
            <a:r>
              <a:rPr lang="en-US" sz="36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 </a:t>
            </a:r>
            <a:r>
              <a:rPr lang="th-TH" sz="36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คณิตศาสตร์</a:t>
            </a:r>
            <a:endParaRPr lang="en-US" sz="3600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4040" y1="21607" x2="7792" y2="28986"/>
                        <a14:foregroundMark x1="8514" y1="17523" x2="13853" y2="19895"/>
                        <a14:foregroundMark x1="15440" y1="30698" x2="20058" y2="33860"/>
                        <a14:foregroundMark x1="16162" y1="48748" x2="23810" y2="53623"/>
                        <a14:foregroundMark x1="18470" y1="81555" x2="23810" y2="70751"/>
                        <a14:foregroundMark x1="30303" y1="57181" x2="26118" y2="68906"/>
                        <a14:foregroundMark x1="19625" y1="89460" x2="26407" y2="95784"/>
                        <a14:foregroundMark x1="45887" y1="98155" x2="56999" y2="92227"/>
                        <a14:foregroundMark x1="58874" y1="75889" x2="40981" y2="49539"/>
                        <a14:foregroundMark x1="37951" y1="23715" x2="44012" y2="40448"/>
                        <a14:foregroundMark x1="73737" y1="21607" x2="79076" y2="23057"/>
                        <a14:foregroundMark x1="80231" y1="35968" x2="90043" y2="51515"/>
                        <a14:foregroundMark x1="82540" y1="41897" x2="87013" y2="38735"/>
                        <a14:foregroundMark x1="69553" y1="48090" x2="70274" y2="525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441610">
            <a:off x="609881" y="2867477"/>
            <a:ext cx="1518692" cy="166332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8980" y1="17476" x2="30204" y2="43204"/>
                        <a14:foregroundMark x1="95510" y1="35922" x2="73469" y2="40777"/>
                        <a14:foregroundMark x1="17959" y1="87379" x2="50612" y2="79126"/>
                        <a14:foregroundMark x1="13469" y1="87379" x2="13469" y2="7038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50123" y="3805439"/>
            <a:ext cx="2507176" cy="21080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16538" y1="5655" x2="18308" y2="25636"/>
                        <a14:foregroundMark x1="13000" y1="13289" x2="6615" y2="27804"/>
                        <a14:foregroundMark x1="8000" y1="30254" x2="14615" y2="34779"/>
                        <a14:foregroundMark x1="31615" y1="4995" x2="28769" y2="4995"/>
                        <a14:foregroundMark x1="47769" y1="5655" x2="50769" y2="5184"/>
                        <a14:foregroundMark x1="25769" y1="21489" x2="34846" y2="24317"/>
                        <a14:foregroundMark x1="46000" y1="23657" x2="52231" y2="20452"/>
                        <a14:foregroundMark x1="23615" y1="49576" x2="39769" y2="54194"/>
                        <a14:foregroundMark x1="45154" y1="52686" x2="55077" y2="44109"/>
                        <a14:foregroundMark x1="28615" y1="59849" x2="41385" y2="63996"/>
                        <a14:foregroundMark x1="41538" y1="65693" x2="52077" y2="60509"/>
                        <a14:foregroundMark x1="40846" y1="72667" x2="56154" y2="69180"/>
                        <a14:foregroundMark x1="63231" y1="59378" x2="54692" y2="69840"/>
                        <a14:foregroundMark x1="57385" y1="60509" x2="40154" y2="71536"/>
                        <a14:foregroundMark x1="23308" y1="63054" x2="35154" y2="69651"/>
                        <a14:foregroundMark x1="61077" y1="70311" x2="60769" y2="66164"/>
                        <a14:foregroundMark x1="58077" y1="8860" x2="64462" y2="10650"/>
                        <a14:foregroundMark x1="68769" y1="10650" x2="74462" y2="27804"/>
                        <a14:foregroundMark x1="68000" y1="23657" x2="67846" y2="29972"/>
                        <a14:foregroundMark x1="79538" y1="61734" x2="86154" y2="50707"/>
                        <a14:foregroundMark x1="77077" y1="52403" x2="70692" y2="56079"/>
                        <a14:foregroundMark x1="83308" y1="38454" x2="86000" y2="38266"/>
                        <a14:foregroundMark x1="84385" y1="35438" x2="85077" y2="36758"/>
                        <a14:foregroundMark x1="84538" y1="55891" x2="87231" y2="615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9004" y="1752309"/>
            <a:ext cx="2736839" cy="223368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45205" y1="9728" x2="67123" y2="38132"/>
                        <a14:foregroundMark x1="45662" y1="38521" x2="49772" y2="33074"/>
                        <a14:foregroundMark x1="67123" y1="36965" x2="62100" y2="32296"/>
                        <a14:foregroundMark x1="22831" y1="28016" x2="25571" y2="2840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8418" y="4581231"/>
            <a:ext cx="1447351" cy="1698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362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8128399"/>
              </p:ext>
            </p:extLst>
          </p:nvPr>
        </p:nvGraphicFramePr>
        <p:xfrm>
          <a:off x="1201002" y="505428"/>
          <a:ext cx="10255122" cy="594360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5127561">
                  <a:extLst>
                    <a:ext uri="{9D8B030D-6E8A-4147-A177-3AD203B41FA5}">
                      <a16:colId xmlns:a16="http://schemas.microsoft.com/office/drawing/2014/main" val="4134237072"/>
                    </a:ext>
                  </a:extLst>
                </a:gridCol>
                <a:gridCol w="5127561">
                  <a:extLst>
                    <a:ext uri="{9D8B030D-6E8A-4147-A177-3AD203B41FA5}">
                      <a16:colId xmlns:a16="http://schemas.microsoft.com/office/drawing/2014/main" val="2497803464"/>
                    </a:ext>
                  </a:extLst>
                </a:gridCol>
              </a:tblGrid>
              <a:tr h="44916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0" dirty="0" smtClean="0">
                          <a:solidFill>
                            <a:schemeClr val="bg1"/>
                          </a:solidFill>
                          <a:latin typeface="supermarket" panose="02000000000000000000" pitchFamily="2" charset="0"/>
                          <a:cs typeface="+mj-cs"/>
                        </a:rPr>
                        <a:t>แนวทางการศึกษาต่อ</a:t>
                      </a:r>
                      <a:endParaRPr lang="en-US" sz="2000" b="0" dirty="0" smtClean="0">
                        <a:solidFill>
                          <a:schemeClr val="bg1"/>
                        </a:solidFill>
                        <a:latin typeface="supermarket" panose="02000000000000000000" pitchFamily="2" charset="0"/>
                        <a:ea typeface="Times New Roman"/>
                        <a:cs typeface="+mj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0" dirty="0" smtClean="0">
                          <a:solidFill>
                            <a:schemeClr val="bg1"/>
                          </a:solidFill>
                          <a:latin typeface="supermarket" panose="02000000000000000000" pitchFamily="2" charset="0"/>
                          <a:cs typeface="+mj-cs"/>
                        </a:rPr>
                        <a:t>แนวทางการประกอบอาชีพ</a:t>
                      </a:r>
                      <a:endParaRPr lang="en-US" sz="2000" b="0" dirty="0" smtClean="0">
                        <a:solidFill>
                          <a:schemeClr val="bg1"/>
                        </a:solidFill>
                        <a:latin typeface="supermarket" panose="02000000000000000000" pitchFamily="2" charset="0"/>
                        <a:ea typeface="Times New Roman"/>
                        <a:cs typeface="+mj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  <a:lumOff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5213901"/>
                  </a:ext>
                </a:extLst>
              </a:tr>
              <a:tr h="44916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 smtClean="0">
                          <a:latin typeface="TH Sarabun New" panose="020B0500040200020003" pitchFamily="34" charset="-34"/>
                          <a:cs typeface="+mj-cs"/>
                        </a:rPr>
                        <a:t>วิทยาศาสตร์ทุกสาขา</a:t>
                      </a:r>
                      <a:r>
                        <a:rPr lang="en-US" sz="2400" dirty="0" smtClean="0">
                          <a:latin typeface="TH Sarabun New" panose="020B0500040200020003" pitchFamily="34" charset="-34"/>
                          <a:cs typeface="+mj-cs"/>
                        </a:rPr>
                        <a:t>  </a:t>
                      </a:r>
                      <a:endParaRPr lang="en-US" sz="2400" dirty="0" smtClean="0">
                        <a:latin typeface="TH Sarabun New" panose="020B0500040200020003" pitchFamily="34" charset="-34"/>
                        <a:ea typeface="Times New Roman"/>
                        <a:cs typeface="+mj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 smtClean="0">
                          <a:latin typeface="TH Sarabun New" panose="020B0500040200020003" pitchFamily="34" charset="-34"/>
                          <a:cs typeface="+mj-cs"/>
                        </a:rPr>
                        <a:t>นักวิทยาศาสตร์สาขาต่าง ๆ </a:t>
                      </a:r>
                      <a:endParaRPr lang="en-US" sz="2000" dirty="0" smtClean="0">
                        <a:latin typeface="TH Sarabun New" panose="020B0500040200020003" pitchFamily="34" charset="-34"/>
                        <a:ea typeface="Times New Roman"/>
                        <a:cs typeface="+mj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425460"/>
                  </a:ext>
                </a:extLst>
              </a:tr>
              <a:tr h="44916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 smtClean="0">
                          <a:latin typeface="TH Sarabun New" panose="020B0500040200020003" pitchFamily="34" charset="-34"/>
                          <a:cs typeface="+mj-cs"/>
                        </a:rPr>
                        <a:t>วิทยาศาสตร์คอมพิวเตอร์</a:t>
                      </a:r>
                      <a:endParaRPr lang="en-US" sz="2400" dirty="0" smtClean="0">
                        <a:latin typeface="TH Sarabun New" panose="020B0500040200020003" pitchFamily="34" charset="-34"/>
                        <a:ea typeface="Times New Roman"/>
                        <a:cs typeface="+mj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 smtClean="0">
                          <a:latin typeface="TH Sarabun New" panose="020B0500040200020003" pitchFamily="34" charset="-34"/>
                          <a:cs typeface="+mj-cs"/>
                        </a:rPr>
                        <a:t>นักคอมพิวเตอร์  นักวิเคราะห์ระบบ โปรแกรมเมอร์</a:t>
                      </a:r>
                      <a:endParaRPr lang="en-US" sz="2000" dirty="0" smtClean="0">
                        <a:latin typeface="TH Sarabun New" panose="020B0500040200020003" pitchFamily="34" charset="-34"/>
                        <a:ea typeface="Times New Roman"/>
                        <a:cs typeface="+mj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401223963"/>
                  </a:ext>
                </a:extLst>
              </a:tr>
              <a:tr h="44916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 smtClean="0">
                          <a:latin typeface="TH Sarabun New" panose="020B0500040200020003" pitchFamily="34" charset="-34"/>
                          <a:cs typeface="+mj-cs"/>
                        </a:rPr>
                        <a:t>วิทยาศาสตร์และเทคโนโลยีอาหาร</a:t>
                      </a:r>
                      <a:endParaRPr lang="en-US" sz="2400" dirty="0" smtClean="0">
                        <a:latin typeface="TH Sarabun New" panose="020B0500040200020003" pitchFamily="34" charset="-34"/>
                        <a:ea typeface="Times New Roman"/>
                        <a:cs typeface="+mj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 smtClean="0">
                          <a:latin typeface="TH Sarabun New" panose="020B0500040200020003" pitchFamily="34" charset="-34"/>
                          <a:cs typeface="+mj-cs"/>
                        </a:rPr>
                        <a:t>นักเทคโนโลยีอาหาร นักเทคโนโลยีการบรรจุ</a:t>
                      </a:r>
                      <a:endParaRPr lang="en-US" sz="2000" dirty="0" smtClean="0">
                        <a:latin typeface="TH Sarabun New" panose="020B0500040200020003" pitchFamily="34" charset="-34"/>
                        <a:ea typeface="Times New Roman"/>
                        <a:cs typeface="+mj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9799882"/>
                  </a:ext>
                </a:extLst>
              </a:tr>
              <a:tr h="44916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 smtClean="0">
                          <a:latin typeface="TH Sarabun New" panose="020B0500040200020003" pitchFamily="34" charset="-34"/>
                          <a:cs typeface="+mj-cs"/>
                        </a:rPr>
                        <a:t>แพทยศาสตร์</a:t>
                      </a:r>
                      <a:endParaRPr lang="en-US" sz="2400" dirty="0" smtClean="0">
                        <a:latin typeface="TH Sarabun New" panose="020B0500040200020003" pitchFamily="34" charset="-34"/>
                        <a:ea typeface="Times New Roman"/>
                        <a:cs typeface="+mj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H Sarabun New" panose="020B0500040200020003" pitchFamily="34" charset="-34"/>
                          <a:cs typeface="+mj-cs"/>
                        </a:rPr>
                        <a:t>แพทย์</a:t>
                      </a:r>
                      <a:endParaRPr lang="en-US" sz="2400" dirty="0">
                        <a:latin typeface="TH Sarabun New" panose="020B0500040200020003" pitchFamily="34" charset="-34"/>
                        <a:cs typeface="+mj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100537665"/>
                  </a:ext>
                </a:extLst>
              </a:tr>
              <a:tr h="44916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 smtClean="0">
                          <a:latin typeface="TH Sarabun New" panose="020B0500040200020003" pitchFamily="34" charset="-34"/>
                          <a:cs typeface="+mj-cs"/>
                        </a:rPr>
                        <a:t>ทันตแพทยศาสตร์</a:t>
                      </a:r>
                      <a:endParaRPr lang="en-US" sz="2400" dirty="0" smtClean="0">
                        <a:latin typeface="TH Sarabun New" panose="020B0500040200020003" pitchFamily="34" charset="-34"/>
                        <a:ea typeface="Times New Roman"/>
                        <a:cs typeface="+mj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 smtClean="0">
                          <a:latin typeface="TH Sarabun New" panose="020B0500040200020003" pitchFamily="34" charset="-34"/>
                          <a:cs typeface="+mj-cs"/>
                        </a:rPr>
                        <a:t>ทันตแพทย์</a:t>
                      </a:r>
                      <a:endParaRPr lang="en-US" sz="2000" dirty="0" smtClean="0">
                        <a:latin typeface="TH Sarabun New" panose="020B0500040200020003" pitchFamily="34" charset="-34"/>
                        <a:ea typeface="Times New Roman"/>
                        <a:cs typeface="+mj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4075799"/>
                  </a:ext>
                </a:extLst>
              </a:tr>
              <a:tr h="44916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 smtClean="0">
                          <a:latin typeface="TH Sarabun New" panose="020B0500040200020003" pitchFamily="34" charset="-34"/>
                          <a:cs typeface="+mj-cs"/>
                        </a:rPr>
                        <a:t>สัตวแพทยศาสตร์</a:t>
                      </a:r>
                      <a:endParaRPr lang="en-US" sz="2400" dirty="0" smtClean="0">
                        <a:latin typeface="TH Sarabun New" panose="020B0500040200020003" pitchFamily="34" charset="-34"/>
                        <a:ea typeface="Times New Roman"/>
                        <a:cs typeface="+mj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 smtClean="0">
                          <a:latin typeface="TH Sarabun New" panose="020B0500040200020003" pitchFamily="34" charset="-34"/>
                          <a:cs typeface="+mj-cs"/>
                        </a:rPr>
                        <a:t>สัตวแพทย์</a:t>
                      </a:r>
                      <a:endParaRPr lang="en-US" sz="2000" dirty="0" smtClean="0">
                        <a:latin typeface="TH Sarabun New" panose="020B0500040200020003" pitchFamily="34" charset="-34"/>
                        <a:ea typeface="Times New Roman"/>
                        <a:cs typeface="+mj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177921808"/>
                  </a:ext>
                </a:extLst>
              </a:tr>
              <a:tr h="44916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 smtClean="0">
                          <a:latin typeface="TH Sarabun New" panose="020B0500040200020003" pitchFamily="34" charset="-34"/>
                          <a:cs typeface="+mj-cs"/>
                        </a:rPr>
                        <a:t>เภสัชศาสตร์</a:t>
                      </a:r>
                      <a:endParaRPr lang="en-US" sz="2400" dirty="0" smtClean="0">
                        <a:latin typeface="TH Sarabun New" panose="020B0500040200020003" pitchFamily="34" charset="-34"/>
                        <a:ea typeface="Times New Roman"/>
                        <a:cs typeface="+mj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 smtClean="0">
                          <a:latin typeface="TH Sarabun New" panose="020B0500040200020003" pitchFamily="34" charset="-34"/>
                          <a:cs typeface="+mj-cs"/>
                        </a:rPr>
                        <a:t>เภสัชกร</a:t>
                      </a:r>
                      <a:endParaRPr lang="en-US" sz="2000" dirty="0" smtClean="0">
                        <a:latin typeface="TH Sarabun New" panose="020B0500040200020003" pitchFamily="34" charset="-34"/>
                        <a:ea typeface="Times New Roman"/>
                        <a:cs typeface="+mj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9951287"/>
                  </a:ext>
                </a:extLst>
              </a:tr>
              <a:tr h="44916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 smtClean="0">
                          <a:latin typeface="TH Sarabun New" panose="020B0500040200020003" pitchFamily="34" charset="-34"/>
                          <a:cs typeface="+mj-cs"/>
                        </a:rPr>
                        <a:t>สหเวชศาสตร์</a:t>
                      </a:r>
                      <a:endParaRPr lang="en-US" sz="2400" dirty="0" smtClean="0">
                        <a:latin typeface="TH Sarabun New" panose="020B0500040200020003" pitchFamily="34" charset="-34"/>
                        <a:ea typeface="Times New Roman"/>
                        <a:cs typeface="+mj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 smtClean="0">
                          <a:latin typeface="TH Sarabun New" panose="020B0500040200020003" pitchFamily="34" charset="-34"/>
                          <a:cs typeface="+mj-cs"/>
                        </a:rPr>
                        <a:t>นักกายภาพบำบัด นักเทคนิคการแพทย์ นักรังสี</a:t>
                      </a:r>
                      <a:endParaRPr lang="en-US" sz="2000" dirty="0" smtClean="0">
                        <a:latin typeface="TH Sarabun New" panose="020B0500040200020003" pitchFamily="34" charset="-34"/>
                        <a:ea typeface="Times New Roman"/>
                        <a:cs typeface="+mj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455043866"/>
                  </a:ext>
                </a:extLst>
              </a:tr>
              <a:tr h="44916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 smtClean="0">
                          <a:latin typeface="TH Sarabun New" panose="020B0500040200020003" pitchFamily="34" charset="-34"/>
                          <a:cs typeface="+mj-cs"/>
                        </a:rPr>
                        <a:t>สาธารณสุขศาสตร์</a:t>
                      </a:r>
                      <a:endParaRPr lang="en-US" sz="2400" dirty="0" smtClean="0">
                        <a:latin typeface="TH Sarabun New" panose="020B0500040200020003" pitchFamily="34" charset="-34"/>
                        <a:ea typeface="Times New Roman"/>
                        <a:cs typeface="+mj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 smtClean="0">
                          <a:latin typeface="TH Sarabun New" panose="020B0500040200020003" pitchFamily="34" charset="-34"/>
                          <a:cs typeface="+mj-cs"/>
                        </a:rPr>
                        <a:t>นักสาธารณสุข นักโภชนาการ นักอนามัยชุมชน </a:t>
                      </a:r>
                      <a:endParaRPr lang="en-US" sz="2000" dirty="0" smtClean="0">
                        <a:latin typeface="TH Sarabun New" panose="020B0500040200020003" pitchFamily="34" charset="-34"/>
                        <a:ea typeface="Times New Roman"/>
                        <a:cs typeface="+mj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6417872"/>
                  </a:ext>
                </a:extLst>
              </a:tr>
              <a:tr h="44916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 smtClean="0">
                          <a:latin typeface="TH Sarabun New" panose="020B0500040200020003" pitchFamily="34" charset="-34"/>
                          <a:cs typeface="+mj-cs"/>
                        </a:rPr>
                        <a:t>พยาบาลศาสตร์</a:t>
                      </a:r>
                      <a:endParaRPr lang="en-US" sz="2400" dirty="0" smtClean="0">
                        <a:latin typeface="TH Sarabun New" panose="020B0500040200020003" pitchFamily="34" charset="-34"/>
                        <a:ea typeface="Times New Roman"/>
                        <a:cs typeface="+mj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 smtClean="0">
                          <a:latin typeface="TH Sarabun New" panose="020B0500040200020003" pitchFamily="34" charset="-34"/>
                          <a:cs typeface="+mj-cs"/>
                        </a:rPr>
                        <a:t>พยาบาล</a:t>
                      </a:r>
                      <a:endParaRPr lang="en-US" sz="2000" dirty="0" smtClean="0">
                        <a:latin typeface="TH Sarabun New" panose="020B0500040200020003" pitchFamily="34" charset="-34"/>
                        <a:ea typeface="Times New Roman"/>
                        <a:cs typeface="+mj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026318434"/>
                  </a:ext>
                </a:extLst>
              </a:tr>
              <a:tr h="44916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 smtClean="0">
                          <a:latin typeface="TH Sarabun New" panose="020B0500040200020003" pitchFamily="34" charset="-34"/>
                          <a:cs typeface="+mj-cs"/>
                        </a:rPr>
                        <a:t>วิศวกรรมศาสตร์ทุกสาขา</a:t>
                      </a:r>
                      <a:endParaRPr lang="en-US" sz="2400" dirty="0" smtClean="0">
                        <a:latin typeface="TH Sarabun New" panose="020B0500040200020003" pitchFamily="34" charset="-34"/>
                        <a:ea typeface="Times New Roman"/>
                        <a:cs typeface="+mj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 smtClean="0">
                          <a:latin typeface="TH Sarabun New" panose="020B0500040200020003" pitchFamily="34" charset="-34"/>
                          <a:cs typeface="+mj-cs"/>
                        </a:rPr>
                        <a:t>วิศวกรสาขาต่าง ๆ </a:t>
                      </a:r>
                      <a:endParaRPr lang="en-US" sz="2000" dirty="0" smtClean="0">
                        <a:latin typeface="TH Sarabun New" panose="020B0500040200020003" pitchFamily="34" charset="-34"/>
                        <a:ea typeface="Times New Roman"/>
                        <a:cs typeface="+mj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966534"/>
                  </a:ext>
                </a:extLst>
              </a:tr>
              <a:tr h="44916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 smtClean="0">
                          <a:latin typeface="TH Sarabun New" panose="020B0500040200020003" pitchFamily="34" charset="-34"/>
                          <a:cs typeface="+mj-cs"/>
                        </a:rPr>
                        <a:t>สถาปัตยกรรมศาสตร์</a:t>
                      </a:r>
                      <a:endParaRPr lang="en-US" sz="2400" dirty="0" smtClean="0">
                        <a:latin typeface="TH Sarabun New" panose="020B0500040200020003" pitchFamily="34" charset="-34"/>
                        <a:ea typeface="Times New Roman"/>
                        <a:cs typeface="+mj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 smtClean="0">
                          <a:latin typeface="TH Sarabun New" panose="020B0500040200020003" pitchFamily="34" charset="-34"/>
                          <a:cs typeface="+mj-cs"/>
                        </a:rPr>
                        <a:t>สถาปนิก นักวางผังเมือง</a:t>
                      </a:r>
                      <a:endParaRPr lang="en-US" sz="2000" dirty="0" smtClean="0">
                        <a:latin typeface="TH Sarabun New" panose="020B0500040200020003" pitchFamily="34" charset="-34"/>
                        <a:ea typeface="Times New Roman"/>
                        <a:cs typeface="+mj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0134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473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5204343"/>
              </p:ext>
            </p:extLst>
          </p:nvPr>
        </p:nvGraphicFramePr>
        <p:xfrm>
          <a:off x="1132764" y="100479"/>
          <a:ext cx="10388674" cy="658835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5194337">
                  <a:extLst>
                    <a:ext uri="{9D8B030D-6E8A-4147-A177-3AD203B41FA5}">
                      <a16:colId xmlns:a16="http://schemas.microsoft.com/office/drawing/2014/main" val="4134237072"/>
                    </a:ext>
                  </a:extLst>
                </a:gridCol>
                <a:gridCol w="5194337">
                  <a:extLst>
                    <a:ext uri="{9D8B030D-6E8A-4147-A177-3AD203B41FA5}">
                      <a16:colId xmlns:a16="http://schemas.microsoft.com/office/drawing/2014/main" val="2497803464"/>
                    </a:ext>
                  </a:extLst>
                </a:gridCol>
              </a:tblGrid>
              <a:tr h="43510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0" dirty="0" smtClean="0">
                          <a:solidFill>
                            <a:schemeClr val="bg1"/>
                          </a:solidFill>
                          <a:latin typeface="supermarket" panose="02000000000000000000" pitchFamily="2" charset="0"/>
                          <a:cs typeface="+mj-cs"/>
                        </a:rPr>
                        <a:t>แนวทางการศึกษาต่อ</a:t>
                      </a:r>
                      <a:endParaRPr lang="en-US" sz="1800" b="0" dirty="0" smtClean="0">
                        <a:solidFill>
                          <a:schemeClr val="bg1"/>
                        </a:solidFill>
                        <a:latin typeface="supermarket" panose="02000000000000000000" pitchFamily="2" charset="0"/>
                        <a:ea typeface="Times New Roman"/>
                        <a:cs typeface="+mj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0" dirty="0" smtClean="0">
                          <a:solidFill>
                            <a:schemeClr val="bg1"/>
                          </a:solidFill>
                          <a:latin typeface="supermarket" panose="02000000000000000000" pitchFamily="2" charset="0"/>
                          <a:cs typeface="+mj-cs"/>
                        </a:rPr>
                        <a:t>แนวทางการประกอบอาชีพ</a:t>
                      </a:r>
                      <a:endParaRPr lang="en-US" sz="1800" b="0" dirty="0" smtClean="0">
                        <a:solidFill>
                          <a:schemeClr val="bg1"/>
                        </a:solidFill>
                        <a:latin typeface="supermarket" panose="02000000000000000000" pitchFamily="2" charset="0"/>
                        <a:ea typeface="Times New Roman"/>
                        <a:cs typeface="+mj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  <a:lumOff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5213901"/>
                  </a:ext>
                </a:extLst>
              </a:tr>
              <a:tr h="435105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th-TH" sz="2000" b="0" dirty="0" smtClean="0">
                          <a:effectLst/>
                          <a:latin typeface="TH Sarabun New" panose="020B0500040200020003" pitchFamily="34" charset="-34"/>
                          <a:cs typeface="+mj-cs"/>
                        </a:rPr>
                        <a:t>อุตสาหกรรม  เทคโนโลยีอุตสาหกรรม</a:t>
                      </a:r>
                      <a:endParaRPr lang="en-US" sz="2000" b="0" kern="1200" dirty="0">
                        <a:solidFill>
                          <a:schemeClr val="dk1"/>
                        </a:solidFill>
                        <a:effectLst/>
                        <a:latin typeface="TH Sarabun New" panose="020B0500040200020003" pitchFamily="34" charset="-34"/>
                        <a:ea typeface="Times New Roman"/>
                        <a:cs typeface="+mj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th-TH" sz="2000" b="0" dirty="0" smtClean="0">
                          <a:effectLst/>
                          <a:latin typeface="TH Sarabun New" panose="020B0500040200020003" pitchFamily="34" charset="-34"/>
                          <a:cs typeface="+mj-cs"/>
                        </a:rPr>
                        <a:t>เจ้าหน้าที่ส่งเสริมการลงทุนอุตสาหกรรม</a:t>
                      </a:r>
                      <a:endParaRPr lang="en-US" sz="2000" b="0" kern="1200" dirty="0">
                        <a:solidFill>
                          <a:schemeClr val="dk1"/>
                        </a:solidFill>
                        <a:effectLst/>
                        <a:latin typeface="TH Sarabun New" panose="020B0500040200020003" pitchFamily="34" charset="-34"/>
                        <a:ea typeface="Times New Roman"/>
                        <a:cs typeface="+mj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425460"/>
                  </a:ext>
                </a:extLst>
              </a:tr>
              <a:tr h="43510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 smtClean="0">
                          <a:effectLst/>
                          <a:latin typeface="TH Sarabun New" panose="020B0500040200020003" pitchFamily="34" charset="-34"/>
                          <a:cs typeface="+mj-cs"/>
                        </a:rPr>
                        <a:t>เกษตรศาสตร์</a:t>
                      </a:r>
                      <a:endParaRPr lang="en-US" sz="2000" dirty="0" smtClean="0">
                        <a:latin typeface="TH Sarabun New" panose="020B0500040200020003" pitchFamily="34" charset="-34"/>
                        <a:ea typeface="Times New Roman"/>
                        <a:cs typeface="+mj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 New" panose="020B0500040200020003" pitchFamily="34" charset="-34"/>
                          <a:cs typeface="+mj-cs"/>
                        </a:rPr>
                        <a:t>นักวิชาการโรคพืช เจ้าหน้าที่ส่งเสริมการเกษตร </a:t>
                      </a:r>
                      <a:endParaRPr lang="en-US" sz="2000" dirty="0" smtClean="0">
                        <a:effectLst/>
                        <a:latin typeface="TH Sarabun New" panose="020B0500040200020003" pitchFamily="34" charset="-34"/>
                        <a:cs typeface="+mj-cs"/>
                      </a:endParaRPr>
                    </a:p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 New" panose="020B0500040200020003" pitchFamily="34" charset="-34"/>
                          <a:cs typeface="+mj-cs"/>
                        </a:rPr>
                        <a:t>นักสัตวบาล เกษตรกร ผู้จัดการฟาร์ม นักกีฏวิทยา 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TH Sarabun New" panose="020B0500040200020003" pitchFamily="34" charset="-34"/>
                        <a:ea typeface="Times New Roman"/>
                        <a:cs typeface="+mj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401223963"/>
                  </a:ext>
                </a:extLst>
              </a:tr>
              <a:tr h="435105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 New" panose="020B0500040200020003" pitchFamily="34" charset="-34"/>
                          <a:cs typeface="+mj-cs"/>
                        </a:rPr>
                        <a:t>วนศาสตร์ ประมงศาสตร์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TH Sarabun New" panose="020B0500040200020003" pitchFamily="34" charset="-34"/>
                        <a:ea typeface="Times New Roman"/>
                        <a:cs typeface="+mj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 New" panose="020B0500040200020003" pitchFamily="34" charset="-34"/>
                          <a:cs typeface="+mj-cs"/>
                        </a:rPr>
                        <a:t>นักการป่าไม้ นักประมง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TH Sarabun New" panose="020B0500040200020003" pitchFamily="34" charset="-34"/>
                        <a:ea typeface="Times New Roman"/>
                        <a:cs typeface="+mj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9799882"/>
                  </a:ext>
                </a:extLst>
              </a:tr>
              <a:tr h="435105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 New" panose="020B0500040200020003" pitchFamily="34" charset="-34"/>
                          <a:cs typeface="+mj-cs"/>
                        </a:rPr>
                        <a:t>พณิชยศาสตร์และการบัญชี สถิติศาสตร์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TH Sarabun New" panose="020B0500040200020003" pitchFamily="34" charset="-34"/>
                        <a:ea typeface="Times New Roman"/>
                        <a:cs typeface="+mj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 New" panose="020B0500040200020003" pitchFamily="34" charset="-34"/>
                          <a:cs typeface="+mj-cs"/>
                        </a:rPr>
                        <a:t>นักบัญชี  นักตรวจสอบบัญชี นักสถิติ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TH Sarabun New" panose="020B0500040200020003" pitchFamily="34" charset="-34"/>
                        <a:ea typeface="Times New Roman"/>
                        <a:cs typeface="+mj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100537665"/>
                  </a:ext>
                </a:extLst>
              </a:tr>
              <a:tr h="435105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 New" panose="020B0500040200020003" pitchFamily="34" charset="-34"/>
                          <a:cs typeface="+mj-cs"/>
                        </a:rPr>
                        <a:t>บริหารธุรกิจ การจัดการท่องเที่ยว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TH Sarabun New" panose="020B0500040200020003" pitchFamily="34" charset="-34"/>
                        <a:ea typeface="Times New Roman"/>
                        <a:cs typeface="+mj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 New" panose="020B0500040200020003" pitchFamily="34" charset="-34"/>
                          <a:cs typeface="+mj-cs"/>
                        </a:rPr>
                        <a:t>นักบริหารธุรกิจ นักการตลาด ธุรกิจการท่องเที่ยว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TH Sarabun New" panose="020B0500040200020003" pitchFamily="34" charset="-34"/>
                        <a:ea typeface="Times New Roman"/>
                        <a:cs typeface="+mj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4075799"/>
                  </a:ext>
                </a:extLst>
              </a:tr>
              <a:tr h="435105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 New" panose="020B0500040200020003" pitchFamily="34" charset="-34"/>
                          <a:cs typeface="+mj-cs"/>
                        </a:rPr>
                        <a:t>เศรษฐศาสตร์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TH Sarabun New" panose="020B0500040200020003" pitchFamily="34" charset="-34"/>
                        <a:ea typeface="Times New Roman"/>
                        <a:cs typeface="+mj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 New" panose="020B0500040200020003" pitchFamily="34" charset="-34"/>
                          <a:cs typeface="+mj-cs"/>
                        </a:rPr>
                        <a:t>นักเศรษฐศาสตร์ นักวิจัยการเงิน</a:t>
                      </a:r>
                      <a:r>
                        <a:rPr lang="en-US" sz="2000" dirty="0" smtClean="0">
                          <a:effectLst/>
                          <a:latin typeface="TH Sarabun New" panose="020B0500040200020003" pitchFamily="34" charset="-34"/>
                          <a:cs typeface="+mj-cs"/>
                        </a:rPr>
                        <a:t>-</a:t>
                      </a:r>
                      <a:r>
                        <a:rPr lang="th-TH" sz="2000" dirty="0" smtClean="0">
                          <a:effectLst/>
                          <a:latin typeface="TH Sarabun New" panose="020B0500040200020003" pitchFamily="34" charset="-34"/>
                          <a:cs typeface="+mj-cs"/>
                        </a:rPr>
                        <a:t>การธนาคาร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TH Sarabun New" panose="020B0500040200020003" pitchFamily="34" charset="-34"/>
                        <a:ea typeface="Times New Roman"/>
                        <a:cs typeface="+mj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177921808"/>
                  </a:ext>
                </a:extLst>
              </a:tr>
              <a:tr h="435105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 New" panose="020B0500040200020003" pitchFamily="34" charset="-34"/>
                          <a:cs typeface="+mj-cs"/>
                        </a:rPr>
                        <a:t>ครุศาสตร์ ศึกษาศาสตร์ </a:t>
                      </a:r>
                      <a:r>
                        <a:rPr lang="en-US" sz="2000" dirty="0" smtClean="0">
                          <a:effectLst/>
                          <a:latin typeface="TH Sarabun New" panose="020B0500040200020003" pitchFamily="34" charset="-34"/>
                          <a:cs typeface="+mj-cs"/>
                        </a:rPr>
                        <a:t>(</a:t>
                      </a:r>
                      <a:r>
                        <a:rPr lang="th-TH" sz="2000" dirty="0" smtClean="0">
                          <a:effectLst/>
                          <a:latin typeface="TH Sarabun New" panose="020B0500040200020003" pitchFamily="34" charset="-34"/>
                          <a:cs typeface="+mj-cs"/>
                        </a:rPr>
                        <a:t>วิทย์ พละ คหกรรม ธุรกิจ</a:t>
                      </a:r>
                      <a:r>
                        <a:rPr lang="en-US" sz="2000" dirty="0" smtClean="0">
                          <a:effectLst/>
                          <a:latin typeface="TH Sarabun New" panose="020B0500040200020003" pitchFamily="34" charset="-34"/>
                          <a:cs typeface="+mj-cs"/>
                        </a:rPr>
                        <a:t> )                      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TH Sarabun New" panose="020B0500040200020003" pitchFamily="34" charset="-34"/>
                        <a:ea typeface="Times New Roman"/>
                        <a:cs typeface="+mj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 New" panose="020B0500040200020003" pitchFamily="34" charset="-34"/>
                          <a:cs typeface="+mj-cs"/>
                        </a:rPr>
                        <a:t>ครูวิทย์ ครูคณิต ครูพลานามัย นักเทคนิคกีฬา กรรมการตัดสินกีฬา </a:t>
                      </a:r>
                    </a:p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 New" panose="020B0500040200020003" pitchFamily="34" charset="-34"/>
                          <a:cs typeface="+mj-cs"/>
                        </a:rPr>
                        <a:t>ครูคหกรรม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TH Sarabun New" panose="020B0500040200020003" pitchFamily="34" charset="-34"/>
                        <a:ea typeface="Times New Roman"/>
                        <a:cs typeface="+mj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9951287"/>
                  </a:ext>
                </a:extLst>
              </a:tr>
              <a:tr h="643955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 New" panose="020B0500040200020003" pitchFamily="34" charset="-34"/>
                          <a:cs typeface="+mj-cs"/>
                        </a:rPr>
                        <a:t>สังคมวิทยา มานุษยวิทยา สังคมศาสตร์</a:t>
                      </a:r>
                      <a:endParaRPr lang="en-US" sz="2000" dirty="0" smtClean="0">
                        <a:effectLst/>
                        <a:latin typeface="TH Sarabun New" panose="020B0500040200020003" pitchFamily="34" charset="-34"/>
                        <a:cs typeface="+mj-cs"/>
                      </a:endParaRPr>
                    </a:p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 New" panose="020B0500040200020003" pitchFamily="34" charset="-34"/>
                          <a:cs typeface="+mj-cs"/>
                        </a:rPr>
                        <a:t>สังคมสงเคราะห์ จิตวิทยา  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TH Sarabun New" panose="020B0500040200020003" pitchFamily="34" charset="-34"/>
                        <a:ea typeface="Times New Roman"/>
                        <a:cs typeface="+mj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 New" panose="020B0500040200020003" pitchFamily="34" charset="-34"/>
                          <a:cs typeface="+mj-cs"/>
                        </a:rPr>
                        <a:t>นักสังคมวิทยา นักประวัติศาสตร์ นักภูมิศาสตร์ นักวิจัยทางสังคม </a:t>
                      </a:r>
                    </a:p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 New" panose="020B0500040200020003" pitchFamily="34" charset="-34"/>
                          <a:cs typeface="+mj-cs"/>
                        </a:rPr>
                        <a:t>นักสังคมสงเคราะห์ นักจิตวิทยา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TH Sarabun New" panose="020B0500040200020003" pitchFamily="34" charset="-34"/>
                        <a:ea typeface="Times New Roman"/>
                        <a:cs typeface="+mj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455043866"/>
                  </a:ext>
                </a:extLst>
              </a:tr>
              <a:tr h="435105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 New" panose="020B0500040200020003" pitchFamily="34" charset="-34"/>
                          <a:cs typeface="+mj-cs"/>
                        </a:rPr>
                        <a:t>มานุษยศาสตร์  ศิลปศาสตร์ อักษรศาสตร์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TH Sarabun New" panose="020B0500040200020003" pitchFamily="34" charset="-34"/>
                        <a:ea typeface="Times New Roman"/>
                        <a:cs typeface="+mj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 New" panose="020B0500040200020003" pitchFamily="34" charset="-34"/>
                          <a:cs typeface="+mj-cs"/>
                        </a:rPr>
                        <a:t>นักมานุษยวิทยา นักภาษาศาสตร์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TH Sarabun New" panose="020B0500040200020003" pitchFamily="34" charset="-34"/>
                        <a:ea typeface="Times New Roman"/>
                        <a:cs typeface="+mj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6417872"/>
                  </a:ext>
                </a:extLst>
              </a:tr>
              <a:tr h="435105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 New" panose="020B0500040200020003" pitchFamily="34" charset="-34"/>
                          <a:cs typeface="+mj-cs"/>
                        </a:rPr>
                        <a:t>นิติศาสตร์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TH Sarabun New" panose="020B0500040200020003" pitchFamily="34" charset="-34"/>
                        <a:ea typeface="Times New Roman"/>
                        <a:cs typeface="+mj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 New" panose="020B0500040200020003" pitchFamily="34" charset="-34"/>
                          <a:cs typeface="+mj-cs"/>
                        </a:rPr>
                        <a:t>นักกฎหมาย อัยการ ผู้พิพากษา ทนายความ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TH Sarabun New" panose="020B0500040200020003" pitchFamily="34" charset="-34"/>
                        <a:ea typeface="Times New Roman"/>
                        <a:cs typeface="+mj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026318434"/>
                  </a:ext>
                </a:extLst>
              </a:tr>
              <a:tr h="435105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 New" panose="020B0500040200020003" pitchFamily="34" charset="-34"/>
                          <a:cs typeface="+mj-cs"/>
                        </a:rPr>
                        <a:t>รัฐศาสตร์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TH Sarabun New" panose="020B0500040200020003" pitchFamily="34" charset="-34"/>
                        <a:ea typeface="Times New Roman"/>
                        <a:cs typeface="+mj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 New" panose="020B0500040200020003" pitchFamily="34" charset="-34"/>
                          <a:cs typeface="+mj-cs"/>
                        </a:rPr>
                        <a:t>นักปกครอง นักการทูต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TH Sarabun New" panose="020B0500040200020003" pitchFamily="34" charset="-34"/>
                        <a:ea typeface="Times New Roman"/>
                        <a:cs typeface="+mj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966534"/>
                  </a:ext>
                </a:extLst>
              </a:tr>
              <a:tr h="435105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 New" panose="020B0500040200020003" pitchFamily="34" charset="-34"/>
                          <a:cs typeface="+mj-cs"/>
                        </a:rPr>
                        <a:t>ทหาร ตำรวจ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TH Sarabun New" panose="020B0500040200020003" pitchFamily="34" charset="-34"/>
                        <a:ea typeface="Times New Roman"/>
                        <a:cs typeface="+mj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 New" panose="020B0500040200020003" pitchFamily="34" charset="-34"/>
                          <a:cs typeface="+mj-cs"/>
                        </a:rPr>
                        <a:t>ทหาร ตำรวจ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TH Sarabun New" panose="020B0500040200020003" pitchFamily="34" charset="-34"/>
                        <a:ea typeface="Times New Roman"/>
                        <a:cs typeface="+mj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013415"/>
                  </a:ext>
                </a:extLst>
              </a:tr>
              <a:tr h="43510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 smtClean="0">
                          <a:effectLst/>
                          <a:latin typeface="TH Sarabun New" panose="020B0500040200020003" pitchFamily="34" charset="-34"/>
                          <a:cs typeface="+mj-cs"/>
                        </a:rPr>
                        <a:t>การบินพาณิชย์ การเดินเรือพาณิชย์</a:t>
                      </a:r>
                      <a:endParaRPr lang="en-US" sz="2000" b="1" kern="1200" dirty="0" smtClean="0">
                        <a:solidFill>
                          <a:schemeClr val="dk1"/>
                        </a:solidFill>
                        <a:effectLst/>
                        <a:latin typeface="TH Sarabun New" panose="020B0500040200020003" pitchFamily="34" charset="-34"/>
                        <a:ea typeface="Times New Roman"/>
                        <a:cs typeface="+mj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 smtClean="0">
                          <a:effectLst/>
                          <a:latin typeface="TH Sarabun New" panose="020B0500040200020003" pitchFamily="34" charset="-34"/>
                          <a:cs typeface="+mj-cs"/>
                        </a:rPr>
                        <a:t>นักบิน นักเดินเรือพาณิชย์</a:t>
                      </a:r>
                      <a:endParaRPr lang="en-US" sz="2000" b="1" kern="1200" dirty="0" smtClean="0">
                        <a:solidFill>
                          <a:schemeClr val="dk1"/>
                        </a:solidFill>
                        <a:effectLst/>
                        <a:latin typeface="TH Sarabun New" panose="020B0500040200020003" pitchFamily="34" charset="-34"/>
                        <a:ea typeface="Times New Roman"/>
                        <a:cs typeface="+mj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18546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736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63886" y="-1"/>
            <a:ext cx="7228114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496388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877635" y="1452251"/>
            <a:ext cx="554736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buNone/>
            </a:pPr>
            <a:r>
              <a:rPr lang="th-TH" sz="3200" dirty="0" smtClean="0">
                <a:latin typeface="TH Sarabun New" panose="020B0500040200020003" pitchFamily="34" charset="-34"/>
                <a:cs typeface="+mj-cs"/>
              </a:rPr>
              <a:t>	แผนการ</a:t>
            </a:r>
            <a:r>
              <a:rPr lang="th-TH" sz="3200" dirty="0">
                <a:latin typeface="TH Sarabun New" panose="020B0500040200020003" pitchFamily="34" charset="-34"/>
                <a:cs typeface="+mj-cs"/>
              </a:rPr>
              <a:t>นี้เหมาะสำหรับนักเรียนที่ ไม่ถนัดทางด้านวิทยาศาสตร์ แต่มีความสนใจและสามารถเรียนทางด้านคณิตศาสตร์ได้ดีชอบการคิดคำนวณ ชอบการอ่านและการท่องจำ รวมถึงมีความสนใจในวิชาพื้นฐานอย่างเช่น ภาษาอังกฤษ ภาษาไทย หรือสังคม อีกทั้งมีบุคลิกที่รอบคอบ สุขุม ใส่ใจในสถานการณ์รอบข้าง และมีความกระตือรือร้นอยู่เสมอ</a:t>
            </a:r>
            <a:endParaRPr lang="en-US" sz="3200" dirty="0">
              <a:latin typeface="TH Sarabun New" panose="020B0500040200020003" pitchFamily="34" charset="-34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93743" y="759355"/>
            <a:ext cx="56778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“</a:t>
            </a:r>
            <a:endParaRPr lang="en-US" sz="9600" dirty="0">
              <a:solidFill>
                <a:schemeClr val="tx2">
                  <a:lumMod val="90000"/>
                  <a:lumOff val="10000"/>
                </a:schemeClr>
              </a:solidFill>
              <a:latin typeface="supermarket" panose="02000000000000000000" pitchFamily="2" charset="0"/>
              <a:cs typeface="supermarket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30683" y="4942762"/>
            <a:ext cx="58862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”</a:t>
            </a:r>
            <a:endParaRPr lang="en-US" sz="9600" dirty="0">
              <a:solidFill>
                <a:schemeClr val="tx2">
                  <a:lumMod val="90000"/>
                  <a:lumOff val="10000"/>
                </a:schemeClr>
              </a:solidFill>
              <a:latin typeface="supermarket" panose="02000000000000000000" pitchFamily="2" charset="0"/>
              <a:cs typeface="supermarket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8170" y="379148"/>
            <a:ext cx="17187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800" dirty="0">
                <a:solidFill>
                  <a:schemeClr val="bg1"/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แผนการ</a:t>
            </a:r>
            <a:r>
              <a:rPr lang="th-TH" sz="2800" dirty="0" smtClean="0">
                <a:solidFill>
                  <a:schemeClr val="bg1"/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เรียน</a:t>
            </a:r>
            <a:endParaRPr lang="en-US" sz="2800" dirty="0">
              <a:solidFill>
                <a:schemeClr val="bg1"/>
              </a:solidFill>
              <a:latin typeface="supermarket" panose="02000000000000000000" pitchFamily="2" charset="0"/>
              <a:cs typeface="supermarket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8170" y="720166"/>
            <a:ext cx="386836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400" b="1" dirty="0" smtClean="0">
                <a:solidFill>
                  <a:schemeClr val="bg1"/>
                </a:solidFill>
                <a:latin typeface="supermarket" panose="02000000000000000000" pitchFamily="2" charset="0"/>
                <a:cs typeface="+mj-cs"/>
              </a:rPr>
              <a:t>อังกฤษ -</a:t>
            </a:r>
            <a:r>
              <a:rPr lang="en-US" sz="4400" b="1" dirty="0" smtClean="0">
                <a:solidFill>
                  <a:schemeClr val="bg1"/>
                </a:solidFill>
                <a:latin typeface="supermarket" panose="02000000000000000000" pitchFamily="2" charset="0"/>
                <a:cs typeface="+mj-cs"/>
              </a:rPr>
              <a:t> </a:t>
            </a:r>
            <a:r>
              <a:rPr lang="th-TH" sz="4400" b="1" dirty="0" smtClean="0">
                <a:solidFill>
                  <a:schemeClr val="bg1"/>
                </a:solidFill>
                <a:latin typeface="supermarket" panose="02000000000000000000" pitchFamily="2" charset="0"/>
                <a:cs typeface="+mj-cs"/>
              </a:rPr>
              <a:t>คณิตศาสตร์</a:t>
            </a:r>
            <a:endParaRPr lang="en-US" sz="4400" b="1" dirty="0">
              <a:solidFill>
                <a:schemeClr val="bg1"/>
              </a:solidFill>
              <a:cs typeface="+mj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9316170">
            <a:off x="336027" y="1626485"/>
            <a:ext cx="1869651" cy="155181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615" y1="90411" x2="63119" y2="95616"/>
                        <a14:foregroundMark x1="26606" y1="92603" x2="37982" y2="98356"/>
                        <a14:foregroundMark x1="11376" y1="91507" x2="24954" y2="96164"/>
                        <a14:foregroundMark x1="8257" y1="91233" x2="13028" y2="88767"/>
                        <a14:foregroundMark x1="5872" y1="90137" x2="8991" y2="89589"/>
                        <a14:foregroundMark x1="43119" y1="85753" x2="48257" y2="90685"/>
                        <a14:foregroundMark x1="66422" y1="90685" x2="68257" y2="94795"/>
                        <a14:foregroundMark x1="62202" y1="84110" x2="63853" y2="91507"/>
                        <a14:foregroundMark x1="70275" y1="90411" x2="88807" y2="89589"/>
                        <a14:foregroundMark x1="90275" y1="91233" x2="75780" y2="96712"/>
                        <a14:foregroundMark x1="93028" y1="90685" x2="85138" y2="8575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7964" y="2168553"/>
            <a:ext cx="3936284" cy="26362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24710" y1="5670" x2="29344" y2="17010"/>
                        <a14:foregroundMark x1="22780" y1="5155" x2="27027" y2="1237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19174" y="4635560"/>
            <a:ext cx="1994281" cy="149378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53258" y1="95745" x2="43059" y2="9212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8184" y="3493119"/>
            <a:ext cx="2286694" cy="3044607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4854995" y="-2"/>
            <a:ext cx="1784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167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9398173"/>
              </p:ext>
            </p:extLst>
          </p:nvPr>
        </p:nvGraphicFramePr>
        <p:xfrm>
          <a:off x="1201782" y="465114"/>
          <a:ext cx="10254342" cy="5838708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5127171">
                  <a:extLst>
                    <a:ext uri="{9D8B030D-6E8A-4147-A177-3AD203B41FA5}">
                      <a16:colId xmlns:a16="http://schemas.microsoft.com/office/drawing/2014/main" val="4134237072"/>
                    </a:ext>
                  </a:extLst>
                </a:gridCol>
                <a:gridCol w="5127171">
                  <a:extLst>
                    <a:ext uri="{9D8B030D-6E8A-4147-A177-3AD203B41FA5}">
                      <a16:colId xmlns:a16="http://schemas.microsoft.com/office/drawing/2014/main" val="2497803464"/>
                    </a:ext>
                  </a:extLst>
                </a:gridCol>
              </a:tblGrid>
              <a:tr h="56277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0" dirty="0" smtClean="0">
                          <a:solidFill>
                            <a:schemeClr val="bg1"/>
                          </a:solidFill>
                          <a:latin typeface="supermarket" panose="02000000000000000000" pitchFamily="2" charset="0"/>
                          <a:cs typeface="+mj-cs"/>
                        </a:rPr>
                        <a:t>แนวทางการศึกษาต่อ</a:t>
                      </a:r>
                      <a:endParaRPr lang="en-US" sz="2000" b="0" dirty="0" smtClean="0">
                        <a:solidFill>
                          <a:schemeClr val="bg1"/>
                        </a:solidFill>
                        <a:latin typeface="supermarket" panose="02000000000000000000" pitchFamily="2" charset="0"/>
                        <a:ea typeface="Times New Roman"/>
                        <a:cs typeface="+mj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0" dirty="0" smtClean="0">
                          <a:solidFill>
                            <a:schemeClr val="bg1"/>
                          </a:solidFill>
                          <a:latin typeface="supermarket" panose="02000000000000000000" pitchFamily="2" charset="0"/>
                          <a:cs typeface="+mj-cs"/>
                        </a:rPr>
                        <a:t>แนวทางการประกอบอาชีพ</a:t>
                      </a:r>
                      <a:endParaRPr lang="en-US" sz="2000" b="0" dirty="0" smtClean="0">
                        <a:solidFill>
                          <a:schemeClr val="bg1"/>
                        </a:solidFill>
                        <a:latin typeface="supermarket" panose="02000000000000000000" pitchFamily="2" charset="0"/>
                        <a:ea typeface="Times New Roman"/>
                        <a:cs typeface="+mj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90000"/>
                        <a:lumOff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5213901"/>
                  </a:ext>
                </a:extLst>
              </a:tr>
              <a:tr h="798458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 smtClean="0">
                          <a:latin typeface="TH Sarabun New" panose="020B0500040200020003" pitchFamily="34" charset="-34"/>
                          <a:cs typeface="+mj-cs"/>
                        </a:rPr>
                        <a:t>พาณิชยศาสตร์</a:t>
                      </a:r>
                      <a:r>
                        <a:rPr lang="th-TH" sz="2400" dirty="0">
                          <a:latin typeface="TH Sarabun New" panose="020B0500040200020003" pitchFamily="34" charset="-34"/>
                          <a:cs typeface="+mj-cs"/>
                        </a:rPr>
                        <a:t>และการบัญชี </a:t>
                      </a:r>
                      <a:endParaRPr lang="en-US" sz="2400" dirty="0">
                        <a:latin typeface="TH Sarabun New" panose="020B0500040200020003" pitchFamily="34" charset="-34"/>
                        <a:ea typeface="Times New Roman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latin typeface="TH Sarabun New" panose="020B0500040200020003" pitchFamily="34" charset="-34"/>
                          <a:cs typeface="+mj-cs"/>
                        </a:rPr>
                        <a:t>นักบัญชี นักตรวจสอบบัญชี เจ้าหน้าที่การเงิน </a:t>
                      </a:r>
                      <a:endParaRPr lang="en-US" sz="2400" dirty="0">
                        <a:latin typeface="TH Sarabun New" panose="020B0500040200020003" pitchFamily="34" charset="-34"/>
                        <a:cs typeface="+mj-cs"/>
                      </a:endParaRP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latin typeface="TH Sarabun New" panose="020B0500040200020003" pitchFamily="34" charset="-34"/>
                          <a:cs typeface="+mj-cs"/>
                        </a:rPr>
                        <a:t>เจ้าหน้าที่ตรวจเงินแผ่นดิน </a:t>
                      </a:r>
                      <a:endParaRPr lang="en-US" sz="2400" dirty="0">
                        <a:latin typeface="TH Sarabun New" panose="020B0500040200020003" pitchFamily="34" charset="-34"/>
                        <a:ea typeface="Times New Roman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2627684"/>
                  </a:ext>
                </a:extLst>
              </a:tr>
              <a:tr h="798458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latin typeface="TH Sarabun New" panose="020B0500040200020003" pitchFamily="34" charset="-34"/>
                          <a:cs typeface="+mj-cs"/>
                        </a:rPr>
                        <a:t>การเงิน การธนาคาร</a:t>
                      </a:r>
                      <a:endParaRPr lang="en-US" sz="2400" dirty="0">
                        <a:latin typeface="TH Sarabun New" panose="020B0500040200020003" pitchFamily="34" charset="-34"/>
                        <a:ea typeface="Times New Roman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latin typeface="TH Sarabun New" panose="020B0500040200020003" pitchFamily="34" charset="-34"/>
                          <a:cs typeface="+mj-cs"/>
                        </a:rPr>
                        <a:t>พนักงานธนาคาร นักวิชาการประกันภัย </a:t>
                      </a:r>
                      <a:endParaRPr lang="en-US" sz="2400" dirty="0">
                        <a:latin typeface="TH Sarabun New" panose="020B0500040200020003" pitchFamily="34" charset="-34"/>
                        <a:cs typeface="+mj-cs"/>
                      </a:endParaRP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latin typeface="TH Sarabun New" panose="020B0500040200020003" pitchFamily="34" charset="-34"/>
                          <a:cs typeface="+mj-cs"/>
                        </a:rPr>
                        <a:t>เจ้าหน้าที่งบประมาณ</a:t>
                      </a:r>
                      <a:endParaRPr lang="en-US" sz="2400" dirty="0">
                        <a:latin typeface="TH Sarabun New" panose="020B0500040200020003" pitchFamily="34" charset="-34"/>
                        <a:ea typeface="Times New Roman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97042075"/>
                  </a:ext>
                </a:extLst>
              </a:tr>
              <a:tr h="562779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latin typeface="TH Sarabun New" panose="020B0500040200020003" pitchFamily="34" charset="-34"/>
                          <a:cs typeface="+mj-cs"/>
                        </a:rPr>
                        <a:t>บริหารธุรกิจ</a:t>
                      </a:r>
                      <a:endParaRPr lang="en-US" sz="2400" dirty="0">
                        <a:latin typeface="TH Sarabun New" panose="020B0500040200020003" pitchFamily="34" charset="-34"/>
                        <a:ea typeface="Times New Roman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latin typeface="TH Sarabun New" panose="020B0500040200020003" pitchFamily="34" charset="-34"/>
                          <a:cs typeface="+mj-cs"/>
                        </a:rPr>
                        <a:t>นักบริหารธุรกิจ</a:t>
                      </a:r>
                      <a:endParaRPr lang="en-US" sz="2400" dirty="0">
                        <a:latin typeface="TH Sarabun New" panose="020B0500040200020003" pitchFamily="34" charset="-34"/>
                        <a:ea typeface="Times New Roman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0789666"/>
                  </a:ext>
                </a:extLst>
              </a:tr>
              <a:tr h="562779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latin typeface="TH Sarabun New" panose="020B0500040200020003" pitchFamily="34" charset="-34"/>
                          <a:cs typeface="+mj-cs"/>
                        </a:rPr>
                        <a:t>การจัดการท่องเที่ยว</a:t>
                      </a:r>
                      <a:endParaRPr lang="en-US" sz="2400" dirty="0">
                        <a:latin typeface="TH Sarabun New" panose="020B0500040200020003" pitchFamily="34" charset="-34"/>
                        <a:ea typeface="Times New Roman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latin typeface="TH Sarabun New" panose="020B0500040200020003" pitchFamily="34" charset="-34"/>
                          <a:cs typeface="+mj-cs"/>
                        </a:rPr>
                        <a:t>ธุรกิจด้านการท่องเที่ยว</a:t>
                      </a:r>
                      <a:endParaRPr lang="en-US" sz="2400" dirty="0">
                        <a:latin typeface="TH Sarabun New" panose="020B0500040200020003" pitchFamily="34" charset="-34"/>
                        <a:ea typeface="Times New Roman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97526014"/>
                  </a:ext>
                </a:extLst>
              </a:tr>
              <a:tr h="562779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latin typeface="TH Sarabun New" panose="020B0500040200020003" pitchFamily="34" charset="-34"/>
                          <a:cs typeface="+mj-cs"/>
                        </a:rPr>
                        <a:t>วิทยาศาสตร์การกีฬา</a:t>
                      </a:r>
                      <a:endParaRPr lang="en-US" sz="2400" dirty="0">
                        <a:latin typeface="TH Sarabun New" panose="020B0500040200020003" pitchFamily="34" charset="-34"/>
                        <a:ea typeface="Times New Roman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latin typeface="TH Sarabun New" panose="020B0500040200020003" pitchFamily="34" charset="-34"/>
                          <a:cs typeface="+mj-cs"/>
                        </a:rPr>
                        <a:t>งาน/กิจการต่าง ๆที่เกี่ยวข้องกับการกีฬา</a:t>
                      </a:r>
                      <a:endParaRPr lang="en-US" sz="2400" dirty="0">
                        <a:latin typeface="TH Sarabun New" panose="020B0500040200020003" pitchFamily="34" charset="-34"/>
                        <a:ea typeface="Times New Roman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7225621"/>
                  </a:ext>
                </a:extLst>
              </a:tr>
              <a:tr h="798458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th-TH" sz="2400">
                          <a:latin typeface="TH Sarabun New" panose="020B0500040200020003" pitchFamily="34" charset="-34"/>
                          <a:cs typeface="+mj-cs"/>
                        </a:rPr>
                        <a:t>เศรษฐศาสตร์</a:t>
                      </a:r>
                      <a:endParaRPr lang="en-US" sz="2400">
                        <a:latin typeface="TH Sarabun New" panose="020B0500040200020003" pitchFamily="34" charset="-34"/>
                        <a:ea typeface="Times New Roman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latin typeface="TH Sarabun New" panose="020B0500040200020003" pitchFamily="34" charset="-34"/>
                          <a:cs typeface="+mj-cs"/>
                        </a:rPr>
                        <a:t>นักเศรษฐศาสตร์ เจ้าหน้าที่ศุลกากร </a:t>
                      </a:r>
                      <a:endParaRPr lang="en-US" sz="2400" dirty="0">
                        <a:latin typeface="TH Sarabun New" panose="020B0500040200020003" pitchFamily="34" charset="-34"/>
                        <a:cs typeface="+mj-cs"/>
                      </a:endParaRP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latin typeface="TH Sarabun New" panose="020B0500040200020003" pitchFamily="34" charset="-34"/>
                          <a:cs typeface="+mj-cs"/>
                        </a:rPr>
                        <a:t>นักวิชาการภาษี</a:t>
                      </a:r>
                      <a:endParaRPr lang="en-US" sz="2400" dirty="0">
                        <a:latin typeface="TH Sarabun New" panose="020B0500040200020003" pitchFamily="34" charset="-34"/>
                        <a:ea typeface="Times New Roman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683370696"/>
                  </a:ext>
                </a:extLst>
              </a:tr>
              <a:tr h="1192218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latin typeface="TH Sarabun New" panose="020B0500040200020003" pitchFamily="34" charset="-34"/>
                          <a:cs typeface="+mj-cs"/>
                        </a:rPr>
                        <a:t>อักษรศาสตร์ มนุษยศาสตร์ ศิลปศาสตร์ โบราณคดี</a:t>
                      </a:r>
                      <a:endParaRPr lang="en-US" sz="2400" dirty="0">
                        <a:latin typeface="TH Sarabun New" panose="020B0500040200020003" pitchFamily="34" charset="-34"/>
                        <a:ea typeface="Times New Roman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latin typeface="TH Sarabun New" panose="020B0500040200020003" pitchFamily="34" charset="-34"/>
                          <a:cs typeface="+mj-cs"/>
                        </a:rPr>
                        <a:t>นักอักษรศาสตร์ นักภาษาศาสตร์  นักแปล </a:t>
                      </a:r>
                      <a:endParaRPr lang="en-US" sz="2400" dirty="0">
                        <a:latin typeface="TH Sarabun New" panose="020B0500040200020003" pitchFamily="34" charset="-34"/>
                        <a:cs typeface="+mj-cs"/>
                      </a:endParaRP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  <a:tabLst>
                          <a:tab pos="304800" algn="l"/>
                          <a:tab pos="609600" algn="l"/>
                          <a:tab pos="914400" algn="l"/>
                          <a:tab pos="1219200" algn="l"/>
                          <a:tab pos="1524000" algn="l"/>
                          <a:tab pos="1828800" algn="l"/>
                          <a:tab pos="2133600" algn="l"/>
                          <a:tab pos="2438400" algn="l"/>
                          <a:tab pos="2743200" algn="l"/>
                        </a:tabLst>
                      </a:pPr>
                      <a:r>
                        <a:rPr lang="th-TH" sz="2400" dirty="0">
                          <a:latin typeface="TH Sarabun New" panose="020B0500040200020003" pitchFamily="34" charset="-34"/>
                          <a:cs typeface="+mj-cs"/>
                        </a:rPr>
                        <a:t>นักวิจารณ์ นักประพันธ์ กวี พิธีกร  ล่าม นักแสดง นักประชาสัมพันธ์ นักโบราณคดี</a:t>
                      </a:r>
                      <a:endParaRPr lang="en-US" sz="2400" dirty="0">
                        <a:latin typeface="TH Sarabun New" panose="020B0500040200020003" pitchFamily="34" charset="-34"/>
                        <a:ea typeface="Times New Roman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12225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720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4A2318"/>
      </a:dk2>
      <a:lt2>
        <a:srgbClr val="EDECEB"/>
      </a:lt2>
      <a:accent1>
        <a:srgbClr val="F3C82E"/>
      </a:accent1>
      <a:accent2>
        <a:srgbClr val="A26176"/>
      </a:accent2>
      <a:accent3>
        <a:srgbClr val="74A94E"/>
      </a:accent3>
      <a:accent4>
        <a:srgbClr val="188E8D"/>
      </a:accent4>
      <a:accent5>
        <a:srgbClr val="EE913A"/>
      </a:accent5>
      <a:accent6>
        <a:srgbClr val="DF5D4A"/>
      </a:accent6>
      <a:hlink>
        <a:srgbClr val="188E8D"/>
      </a:hlink>
      <a:folHlink>
        <a:srgbClr val="A26176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D7AA1D6E-F3E9-4763-A3BC-84DF2E02F60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713</TotalTime>
  <Words>2268</Words>
  <Application>Microsoft Office PowerPoint</Application>
  <PresentationFormat>Widescreen</PresentationFormat>
  <Paragraphs>557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0" baseType="lpstr">
      <vt:lpstr>Angsana New</vt:lpstr>
      <vt:lpstr>Arial</vt:lpstr>
      <vt:lpstr>Franklin Gothic Book</vt:lpstr>
      <vt:lpstr>LilyUPC</vt:lpstr>
      <vt:lpstr>supermarket</vt:lpstr>
      <vt:lpstr>TH Sarabun New</vt:lpstr>
      <vt:lpstr>TH SarabunPSK</vt:lpstr>
      <vt:lpstr>Times New Roman</vt:lpstr>
      <vt:lpstr>Crop</vt:lpstr>
      <vt:lpstr>การศึกษาในสายสามัญ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SD SSRU</cp:lastModifiedBy>
  <cp:revision>68</cp:revision>
  <dcterms:created xsi:type="dcterms:W3CDTF">2017-06-13T06:34:10Z</dcterms:created>
  <dcterms:modified xsi:type="dcterms:W3CDTF">2023-07-19T07:26:59Z</dcterms:modified>
</cp:coreProperties>
</file>