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926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30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8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229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02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027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7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98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494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80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122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D56F-4E30-4C3F-B8F5-3AEB85F6A7F0}" type="datetimeFigureOut">
              <a:rPr lang="th-TH" smtClean="0"/>
              <a:t>25/01/66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F013-4457-44B1-A9A1-55D555B08B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0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Waffle Regular" pitchFamily="50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7807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Waffle Regular" pitchFamily="50" charset="0"/>
                <a:cs typeface="Waffle Regular" pitchFamily="50" charset="0"/>
              </a:rPr>
              <a:t>TPAT 6 </a:t>
            </a:r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วิชาว่าด้วยความล้มเหลว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/>
          <a:lstStyle/>
          <a:p>
            <a:r>
              <a:rPr lang="th-TH" dirty="0" smtClean="0">
                <a:latin typeface="Waffle Regular" pitchFamily="50" charset="0"/>
                <a:cs typeface="Waffle Regular" pitchFamily="50" charset="0"/>
              </a:rPr>
              <a:t>การจัดการความผิดหวัง</a:t>
            </a:r>
            <a:endParaRPr lang="th-TH" dirty="0">
              <a:latin typeface="Waffle Regular" pitchFamily="50" charset="0"/>
              <a:cs typeface="Waffle Regular" pitchFamily="50" charset="0"/>
            </a:endParaRPr>
          </a:p>
        </p:txBody>
      </p:sp>
      <p:pic>
        <p:nvPicPr>
          <p:cNvPr id="1026" name="Picture 2" descr="C:\Users\SD-SSRU\Pictures\sad-fa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9" y="404664"/>
            <a:ext cx="2222376" cy="222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01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717032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บางครั้งความพยายามก็อาจจะไม่ได้ผลดังที่หวังเสมอไป</a:t>
            </a:r>
            <a:endParaRPr lang="th-TH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552" y="1772816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Waffle Regular" pitchFamily="50" charset="0"/>
              </a:defRPr>
            </a:lvl1pPr>
          </a:lstStyle>
          <a:p>
            <a:r>
              <a:rPr lang="th-TH" b="1" dirty="0" smtClean="0"/>
              <a:t>นักเรียนคิดอย่างไรกับประโยคที่ว่า </a:t>
            </a:r>
          </a:p>
          <a:p>
            <a:r>
              <a:rPr lang="th-TH" b="1" dirty="0" smtClean="0"/>
              <a:t>“ความพยายามอยู่ที่ไหน ความสำเร็จอยู่ที่นั่น” </a:t>
            </a:r>
            <a:r>
              <a:rPr lang="en-US" b="1" dirty="0" smtClean="0"/>
              <a:t>?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75721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287016"/>
          </a:xfrm>
          <a:solidFill>
            <a:schemeClr val="bg1"/>
          </a:solidFill>
        </p:spPr>
        <p:txBody>
          <a:bodyPr/>
          <a:lstStyle/>
          <a:p>
            <a:r>
              <a:rPr lang="th-TH" b="1" dirty="0" smtClean="0"/>
              <a:t>ทุกการตัดสินใจมีราคา</a:t>
            </a:r>
            <a:endParaRPr lang="th-TH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341" y="3789040"/>
            <a:ext cx="8352928" cy="14549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cs typeface="Waffle Regular" pitchFamily="50" charset="0"/>
              </a:rPr>
              <a:t>นอกจากจะนึกภาพความสำเร็จแล้ว ต้องมองภาพความล้มเหลวไว้ด้วย และมองความเป็นไปได้หลายรูปแบบ หลายทางเลือก</a:t>
            </a:r>
            <a:endParaRPr lang="th-TH" b="1" dirty="0">
              <a:cs typeface="Waffle Regular" pitchFamily="50" charset="0"/>
            </a:endParaRPr>
          </a:p>
        </p:txBody>
      </p:sp>
      <p:pic>
        <p:nvPicPr>
          <p:cNvPr id="2050" name="Picture 2" descr="C:\Users\SD-SSRU\Pictures\li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88840"/>
            <a:ext cx="1070248" cy="107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54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h-TH" dirty="0" smtClean="0"/>
              <a:t>สำรวจความปรารถนาในเรื่องเป้าหมายการศึกษาตัวเองในตอนนี้ </a:t>
            </a:r>
            <a:endParaRPr lang="th-TH" dirty="0"/>
          </a:p>
        </p:txBody>
      </p:sp>
      <p:pic>
        <p:nvPicPr>
          <p:cNvPr id="3074" name="Picture 2" descr="C:\Users\SD-SSRU\Pictures\tree-struc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00055"/>
            <a:ext cx="1790328" cy="179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11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5144367" y="5763444"/>
            <a:ext cx="2708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12489" y="4737913"/>
            <a:ext cx="2708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115197" y="4038386"/>
            <a:ext cx="2708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24631" y="3623809"/>
            <a:ext cx="2708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66528" cy="778098"/>
          </a:xfrm>
        </p:spPr>
        <p:txBody>
          <a:bodyPr/>
          <a:lstStyle/>
          <a:p>
            <a:r>
              <a:rPr lang="th-TH" b="1" dirty="0" smtClean="0"/>
              <a:t>ตัวอย่าง</a:t>
            </a:r>
            <a:endParaRPr lang="th-TH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25691" y="402971"/>
            <a:ext cx="1698033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อยากเป็นครู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2580" y="1340768"/>
            <a:ext cx="2304256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เข้าคณะครุศาสตร์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4497" y="2270660"/>
            <a:ext cx="864097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ไม่ติด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48090" y="1340768"/>
            <a:ext cx="90892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ติด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7018" y="1366842"/>
            <a:ext cx="136815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Waffle Regular" pitchFamily="50" charset="0"/>
                <a:cs typeface="Waffle Regular" pitchFamily="50" charset="0"/>
              </a:rPr>
              <a:t>ความรู้สึก.......</a:t>
            </a:r>
            <a:endParaRPr lang="th-TH" sz="1800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5421" y="2347604"/>
            <a:ext cx="136815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Waffle Regular" pitchFamily="50" charset="0"/>
                <a:cs typeface="Waffle Regular" pitchFamily="50" charset="0"/>
              </a:rPr>
              <a:t>ความรู้สึก.......</a:t>
            </a:r>
            <a:endParaRPr lang="th-TH" sz="1800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376" y="4005063"/>
            <a:ext cx="2459926" cy="8309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จบมาสอบใบประกอบวิชาชีพครู หรือ ทำงานเพื่อรับใบประกอบ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2319" y="3656643"/>
            <a:ext cx="864097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ไม่ติด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9641" y="5223988"/>
            <a:ext cx="815396" cy="4616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เป็นครู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05133" y="4345587"/>
            <a:ext cx="192090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เรียนสาขาทางวิชาการ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35624" y="4945202"/>
            <a:ext cx="2459926" cy="8309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จบมาสอบใบประกอบวิชาชีพครู หรือ ทำงานเพื่อรับใบประกอบ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61020" y="5994986"/>
            <a:ext cx="815396" cy="4616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เป็นครู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25" name="Straight Connector 24"/>
          <p:cNvCxnSpPr>
            <a:stCxn id="4" idx="2"/>
            <a:endCxn id="6" idx="0"/>
          </p:cNvCxnSpPr>
          <p:nvPr/>
        </p:nvCxnSpPr>
        <p:spPr>
          <a:xfrm>
            <a:off x="4574708" y="926191"/>
            <a:ext cx="0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0"/>
            <a:endCxn id="7" idx="2"/>
          </p:cNvCxnSpPr>
          <p:nvPr/>
        </p:nvCxnSpPr>
        <p:spPr>
          <a:xfrm flipH="1" flipV="1">
            <a:off x="4196546" y="2793880"/>
            <a:ext cx="1954044" cy="29202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83968" y="1863988"/>
            <a:ext cx="2708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2"/>
            <a:endCxn id="11" idx="0"/>
          </p:cNvCxnSpPr>
          <p:nvPr/>
        </p:nvCxnSpPr>
        <p:spPr>
          <a:xfrm flipH="1">
            <a:off x="1827339" y="2793880"/>
            <a:ext cx="2369207" cy="38955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20462" y="4814494"/>
            <a:ext cx="2708" cy="4145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40691" y="3085900"/>
            <a:ext cx="819797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รอซิ่ว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6885" y="3183434"/>
            <a:ext cx="192090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Waffle Regular" pitchFamily="50" charset="0"/>
                <a:cs typeface="Waffle Regular" pitchFamily="50" charset="0"/>
              </a:rPr>
              <a:t>เรียนสาขาทางวิชาการ</a:t>
            </a:r>
            <a:endParaRPr lang="th-TH" sz="2400" b="1" dirty="0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42" name="Straight Connector 41"/>
          <p:cNvCxnSpPr>
            <a:stCxn id="12" idx="1"/>
          </p:cNvCxnSpPr>
          <p:nvPr/>
        </p:nvCxnSpPr>
        <p:spPr>
          <a:xfrm flipH="1">
            <a:off x="5168718" y="3316733"/>
            <a:ext cx="571973" cy="3435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4" idx="0"/>
          </p:cNvCxnSpPr>
          <p:nvPr/>
        </p:nvCxnSpPr>
        <p:spPr>
          <a:xfrm flipH="1" flipV="1">
            <a:off x="6560489" y="3338360"/>
            <a:ext cx="696530" cy="32194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02554" y="3660307"/>
            <a:ext cx="908929" cy="523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Waffle Regular" pitchFamily="50" charset="0"/>
                <a:cs typeface="Waffle Regular" pitchFamily="50" charset="0"/>
              </a:rPr>
              <a:t>ติด</a:t>
            </a:r>
            <a:endParaRPr lang="th-TH" b="1" dirty="0">
              <a:latin typeface="Waffle Regular" pitchFamily="50" charset="0"/>
              <a:cs typeface="Waffle Regular" pitchFamily="50" charset="0"/>
            </a:endParaRPr>
          </a:p>
        </p:txBody>
      </p:sp>
      <p:cxnSp>
        <p:nvCxnSpPr>
          <p:cNvPr id="49" name="Straight Connector 48"/>
          <p:cNvCxnSpPr>
            <a:stCxn id="8" idx="1"/>
          </p:cNvCxnSpPr>
          <p:nvPr/>
        </p:nvCxnSpPr>
        <p:spPr>
          <a:xfrm flipH="1">
            <a:off x="5704129" y="1602378"/>
            <a:ext cx="64396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17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21" grpId="0" animBg="1"/>
      <p:bldP spid="22" grpId="0" animBg="1"/>
      <p:bldP spid="23" grpId="0" animBg="1"/>
      <p:bldP spid="12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372347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คำตอบของความผิดพลาด คือ การได้ในสิ่งที่ไม่ปรารถนา</a:t>
            </a:r>
            <a:endParaRPr lang="th-TH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9572" y="4222188"/>
            <a:ext cx="6336704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Waffle Regular" pitchFamily="50" charset="0"/>
              </a:defRPr>
            </a:lvl1pPr>
          </a:lstStyle>
          <a:p>
            <a:r>
              <a:rPr lang="th-TH" b="1" dirty="0" smtClean="0"/>
              <a:t>ถ้านักเรียนผิดหวัง ในเรื่องการสอบมหาวิทยาลัยนักเรียนวางแผนจะเยียวยาอย่างไร </a:t>
            </a:r>
            <a:r>
              <a:rPr lang="en-US" b="1" dirty="0" smtClean="0"/>
              <a:t>?</a:t>
            </a:r>
            <a:endParaRPr lang="th-TH" b="1" dirty="0"/>
          </a:p>
        </p:txBody>
      </p:sp>
      <p:pic>
        <p:nvPicPr>
          <p:cNvPr id="4098" name="Picture 2" descr="C:\Users\SD-SSRU\Pictures\stayho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16" y="4366948"/>
            <a:ext cx="998240" cy="99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D-SSRU\Pictures\images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667" y="15567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72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Cordia New</vt:lpstr>
      <vt:lpstr>Waffle Regular</vt:lpstr>
      <vt:lpstr>Office Theme</vt:lpstr>
      <vt:lpstr>TPAT 6 วิชาว่าด้วยความล้มเหลว</vt:lpstr>
      <vt:lpstr>บางครั้งความพยายามก็อาจจะไม่ได้ผลดังที่หวังเสมอไป</vt:lpstr>
      <vt:lpstr>ทุกการตัดสินใจมีราคา</vt:lpstr>
      <vt:lpstr>สำรวจความปรารถนาในเรื่องเป้าหมายการศึกษาตัวเองในตอนนี้ </vt:lpstr>
      <vt:lpstr>ตัวอย่าง</vt:lpstr>
      <vt:lpstr>คำตอบของความผิดพลาด คือ การได้ในสิ่งที่ไม่ปรารถนา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 8 แห่งความล้มเหลว</dc:title>
  <dc:creator>SD-SSRU</dc:creator>
  <cp:lastModifiedBy>SD SSRU</cp:lastModifiedBy>
  <cp:revision>7</cp:revision>
  <dcterms:created xsi:type="dcterms:W3CDTF">2020-10-05T06:33:25Z</dcterms:created>
  <dcterms:modified xsi:type="dcterms:W3CDTF">2023-01-25T04:14:26Z</dcterms:modified>
</cp:coreProperties>
</file>