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57" r:id="rId9"/>
    <p:sldId id="258" r:id="rId10"/>
    <p:sldId id="259" r:id="rId11"/>
    <p:sldId id="260" r:id="rId12"/>
    <p:sldId id="261" r:id="rId13"/>
    <p:sldId id="262" r:id="rId1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D01DE-ACAF-45C3-A288-0A02FB92FDBA}" type="datetimeFigureOut">
              <a:rPr lang="th-TH" smtClean="0"/>
              <a:t>30/05/66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310F-2C30-4F73-A9B5-B1CA031F202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0735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D01DE-ACAF-45C3-A288-0A02FB92FDBA}" type="datetimeFigureOut">
              <a:rPr lang="th-TH" smtClean="0"/>
              <a:t>30/05/66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310F-2C30-4F73-A9B5-B1CA031F202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71612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D01DE-ACAF-45C3-A288-0A02FB92FDBA}" type="datetimeFigureOut">
              <a:rPr lang="th-TH" smtClean="0"/>
              <a:t>30/05/66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310F-2C30-4F73-A9B5-B1CA031F202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0245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D01DE-ACAF-45C3-A288-0A02FB92FDBA}" type="datetimeFigureOut">
              <a:rPr lang="th-TH" smtClean="0"/>
              <a:t>30/05/66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310F-2C30-4F73-A9B5-B1CA031F202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85401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D01DE-ACAF-45C3-A288-0A02FB92FDBA}" type="datetimeFigureOut">
              <a:rPr lang="th-TH" smtClean="0"/>
              <a:t>30/05/66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310F-2C30-4F73-A9B5-B1CA031F202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32994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D01DE-ACAF-45C3-A288-0A02FB92FDBA}" type="datetimeFigureOut">
              <a:rPr lang="th-TH" smtClean="0"/>
              <a:t>30/05/66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310F-2C30-4F73-A9B5-B1CA031F202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2571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D01DE-ACAF-45C3-A288-0A02FB92FDBA}" type="datetimeFigureOut">
              <a:rPr lang="th-TH" smtClean="0"/>
              <a:t>30/05/66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310F-2C30-4F73-A9B5-B1CA031F202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0168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D01DE-ACAF-45C3-A288-0A02FB92FDBA}" type="datetimeFigureOut">
              <a:rPr lang="th-TH" smtClean="0"/>
              <a:t>30/05/66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310F-2C30-4F73-A9B5-B1CA031F202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9070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D01DE-ACAF-45C3-A288-0A02FB92FDBA}" type="datetimeFigureOut">
              <a:rPr lang="th-TH" smtClean="0"/>
              <a:t>30/05/66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310F-2C30-4F73-A9B5-B1CA031F202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73616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D01DE-ACAF-45C3-A288-0A02FB92FDBA}" type="datetimeFigureOut">
              <a:rPr lang="th-TH" smtClean="0"/>
              <a:t>30/05/66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310F-2C30-4F73-A9B5-B1CA031F202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36702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D01DE-ACAF-45C3-A288-0A02FB92FDBA}" type="datetimeFigureOut">
              <a:rPr lang="th-TH" smtClean="0"/>
              <a:t>30/05/66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310F-2C30-4F73-A9B5-B1CA031F202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111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D01DE-ACAF-45C3-A288-0A02FB92FDBA}" type="datetimeFigureOut">
              <a:rPr lang="th-TH" smtClean="0"/>
              <a:t>30/05/66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6310F-2C30-4F73-A9B5-B1CA031F202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908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affle Regular" pitchFamily="50" charset="0"/>
                <a:cs typeface="Waffle Regular" pitchFamily="50" charset="0"/>
              </a:rPr>
              <a:t>Design your life</a:t>
            </a:r>
            <a:endParaRPr lang="th-TH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affle Regular" pitchFamily="50" charset="0"/>
              <a:cs typeface="Waffle Regular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5105400"/>
            <a:ext cx="6400800" cy="699864"/>
          </a:xfrm>
        </p:spPr>
        <p:txBody>
          <a:bodyPr>
            <a:normAutofit/>
          </a:bodyPr>
          <a:lstStyle/>
          <a:p>
            <a:r>
              <a:rPr lang="th-TH" dirty="0">
                <a:latin typeface="Waffle Regular" pitchFamily="50" charset="0"/>
                <a:cs typeface="Waffle Regular" pitchFamily="50" charset="0"/>
              </a:rPr>
              <a:t>ระดับชั้นมัธยมศึกษาปีที่ </a:t>
            </a:r>
            <a:r>
              <a:rPr lang="th-TH" dirty="0" smtClean="0">
                <a:latin typeface="Waffle Regular" pitchFamily="50" charset="0"/>
                <a:cs typeface="Waffle Regular" pitchFamily="50" charset="0"/>
              </a:rPr>
              <a:t>5</a:t>
            </a:r>
            <a:endParaRPr lang="th-TH" dirty="0">
              <a:latin typeface="Waffle Regular" pitchFamily="50" charset="0"/>
              <a:cs typeface="Waffle Regular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10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>
                <a:latin typeface="Waffle Regular" pitchFamily="50" charset="0"/>
                <a:cs typeface="Waffle Regular" pitchFamily="50" charset="0"/>
              </a:rPr>
              <a:t>Odyssey Plan</a:t>
            </a:r>
            <a:endParaRPr lang="th-TH" sz="6000" b="1" dirty="0">
              <a:latin typeface="Waffle Regular" pitchFamily="50" charset="0"/>
              <a:cs typeface="Waffle Regular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4869160"/>
            <a:ext cx="8229600" cy="676672"/>
          </a:xfrm>
        </p:spPr>
        <p:txBody>
          <a:bodyPr/>
          <a:lstStyle/>
          <a:p>
            <a:pPr marL="0" indent="0" algn="ctr">
              <a:buNone/>
            </a:pPr>
            <a:r>
              <a:rPr lang="th-TH" b="1" dirty="0">
                <a:latin typeface="Waffle Regular" pitchFamily="50" charset="0"/>
                <a:cs typeface="Waffle Regular" pitchFamily="50" charset="0"/>
              </a:rPr>
              <a:t>เรามาเขียนแผนชีวิตกันเถอะ</a:t>
            </a:r>
          </a:p>
        </p:txBody>
      </p:sp>
    </p:spTree>
    <p:extLst>
      <p:ext uri="{BB962C8B-B14F-4D97-AF65-F5344CB8AC3E}">
        <p14:creationId xmlns:p14="http://schemas.microsoft.com/office/powerpoint/2010/main" val="231731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11560" y="0"/>
            <a:ext cx="8229600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latin typeface="Waffle Regular" panose="02000000000000000000" pitchFamily="50" charset="0"/>
                <a:cs typeface="Waffle Regular" panose="02000000000000000000" pitchFamily="50" charset="0"/>
              </a:rPr>
              <a:t>Odyssey Plan</a:t>
            </a:r>
            <a:endParaRPr lang="th-TH" sz="4800" b="1" dirty="0">
              <a:latin typeface="Waffle Regular" panose="02000000000000000000" pitchFamily="50" charset="0"/>
              <a:cs typeface="Waffle Regular" panose="02000000000000000000" pitchFamily="50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4386599"/>
            <a:ext cx="9144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35696" y="1002223"/>
            <a:ext cx="0" cy="338437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779912" y="1002223"/>
            <a:ext cx="0" cy="338437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652120" y="1002223"/>
            <a:ext cx="0" cy="338437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452320" y="1002223"/>
            <a:ext cx="0" cy="338437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hord 13"/>
          <p:cNvSpPr/>
          <p:nvPr/>
        </p:nvSpPr>
        <p:spPr>
          <a:xfrm rot="6758731">
            <a:off x="158084" y="4782202"/>
            <a:ext cx="1310993" cy="1285761"/>
          </a:xfrm>
          <a:prstGeom prst="chord">
            <a:avLst>
              <a:gd name="adj1" fmla="val 2700000"/>
              <a:gd name="adj2" fmla="val 1624463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latin typeface="Waffle Regular" pitchFamily="50" charset="0"/>
              <a:cs typeface="Waffle Regular" pitchFamily="50" charset="0"/>
            </a:endParaRPr>
          </a:p>
        </p:txBody>
      </p:sp>
      <p:sp>
        <p:nvSpPr>
          <p:cNvPr id="15" name="Chord 14"/>
          <p:cNvSpPr/>
          <p:nvPr/>
        </p:nvSpPr>
        <p:spPr>
          <a:xfrm rot="6758731">
            <a:off x="1654139" y="4782203"/>
            <a:ext cx="1310993" cy="1285761"/>
          </a:xfrm>
          <a:prstGeom prst="chord">
            <a:avLst>
              <a:gd name="adj1" fmla="val 2700000"/>
              <a:gd name="adj2" fmla="val 1624463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latin typeface="Waffle Regular" pitchFamily="50" charset="0"/>
              <a:cs typeface="Waffle Regular" pitchFamily="50" charset="0"/>
            </a:endParaRPr>
          </a:p>
        </p:txBody>
      </p:sp>
      <p:sp>
        <p:nvSpPr>
          <p:cNvPr id="16" name="Chord 15"/>
          <p:cNvSpPr/>
          <p:nvPr/>
        </p:nvSpPr>
        <p:spPr>
          <a:xfrm rot="6758731">
            <a:off x="3124415" y="4782206"/>
            <a:ext cx="1310993" cy="1285761"/>
          </a:xfrm>
          <a:prstGeom prst="chord">
            <a:avLst>
              <a:gd name="adj1" fmla="val 2700000"/>
              <a:gd name="adj2" fmla="val 1624463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latin typeface="Waffle Regular" pitchFamily="50" charset="0"/>
              <a:cs typeface="Waffle Regular" pitchFamily="50" charset="0"/>
            </a:endParaRPr>
          </a:p>
        </p:txBody>
      </p:sp>
      <p:sp>
        <p:nvSpPr>
          <p:cNvPr id="17" name="Chord 16"/>
          <p:cNvSpPr/>
          <p:nvPr/>
        </p:nvSpPr>
        <p:spPr>
          <a:xfrm rot="6758731">
            <a:off x="4744535" y="4782207"/>
            <a:ext cx="1310993" cy="1285761"/>
          </a:xfrm>
          <a:prstGeom prst="chord">
            <a:avLst>
              <a:gd name="adj1" fmla="val 2700000"/>
              <a:gd name="adj2" fmla="val 1624463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latin typeface="Waffle Regular" pitchFamily="50" charset="0"/>
              <a:cs typeface="Waffle Regular" pitchFamily="50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9512" y="5649384"/>
            <a:ext cx="1986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Waffle Regular" pitchFamily="50" charset="0"/>
                <a:cs typeface="Waffle Regular" pitchFamily="50" charset="0"/>
              </a:rPr>
              <a:t>ความน่าสนใจ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70183" y="5649382"/>
            <a:ext cx="1986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Waffle Regular" pitchFamily="50" charset="0"/>
                <a:cs typeface="Waffle Regular" pitchFamily="50" charset="0"/>
              </a:rPr>
              <a:t>ความท้าทาย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75856" y="5654153"/>
            <a:ext cx="1986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Waffle Regular" pitchFamily="50" charset="0"/>
                <a:cs typeface="Waffle Regular" pitchFamily="50" charset="0"/>
              </a:rPr>
              <a:t>ทรัพยากร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00061" y="5650575"/>
            <a:ext cx="2289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Waffle Regular" pitchFamily="50" charset="0"/>
                <a:cs typeface="Waffle Regular" pitchFamily="50" charset="0"/>
              </a:rPr>
              <a:t>ความสอดคล้องกับชีวิต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59266" y="4387193"/>
            <a:ext cx="26847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Waffle Regular" panose="02000000000000000000" pitchFamily="50" charset="0"/>
                <a:cs typeface="Waffle Regular" pitchFamily="50" charset="0"/>
              </a:rPr>
              <a:t>แผนชื่อ..............................</a:t>
            </a:r>
          </a:p>
          <a:p>
            <a:r>
              <a:rPr lang="th-TH" sz="2400" b="1" dirty="0">
                <a:latin typeface="Waffle Regular" panose="02000000000000000000" pitchFamily="50" charset="0"/>
                <a:cs typeface="Waffle Regular" pitchFamily="50" charset="0"/>
              </a:rPr>
              <a:t>รายละเอียด</a:t>
            </a:r>
          </a:p>
          <a:p>
            <a:r>
              <a:rPr lang="th-TH" sz="2400" b="1" dirty="0">
                <a:latin typeface="Waffle Regular" panose="02000000000000000000" pitchFamily="50" charset="0"/>
                <a:cs typeface="Waffle Regular" pitchFamily="50" charset="0"/>
              </a:rPr>
              <a:t>...........................................</a:t>
            </a:r>
          </a:p>
          <a:p>
            <a:r>
              <a:rPr lang="th-TH" sz="2400" b="1" dirty="0">
                <a:latin typeface="Waffle Regular" panose="02000000000000000000" pitchFamily="50" charset="0"/>
                <a:cs typeface="Waffle Regular" pitchFamily="50" charset="0"/>
              </a:rPr>
              <a:t>...........................................</a:t>
            </a:r>
          </a:p>
          <a:p>
            <a:r>
              <a:rPr lang="th-TH" sz="2400" b="1" dirty="0">
                <a:latin typeface="Waffle Regular" panose="02000000000000000000" pitchFamily="50" charset="0"/>
                <a:cs typeface="Waffle Regular" pitchFamily="50" charset="0"/>
              </a:rPr>
              <a:t>ข้อสงสัยเกี่ยวกับแผน</a:t>
            </a:r>
          </a:p>
          <a:p>
            <a:r>
              <a:rPr lang="th-TH" sz="2400" b="1" dirty="0">
                <a:latin typeface="Waffle Regular" panose="02000000000000000000" pitchFamily="50" charset="0"/>
                <a:cs typeface="Waffle Regular" pitchFamily="50" charset="0"/>
              </a:rPr>
              <a:t>...........................................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291029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ord 3"/>
          <p:cNvSpPr/>
          <p:nvPr/>
        </p:nvSpPr>
        <p:spPr>
          <a:xfrm rot="6675227">
            <a:off x="1904398" y="1216268"/>
            <a:ext cx="5044621" cy="5095872"/>
          </a:xfrm>
          <a:prstGeom prst="chord">
            <a:avLst>
              <a:gd name="adj1" fmla="val 2700000"/>
              <a:gd name="adj2" fmla="val 16244639"/>
            </a:avLst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2304728" y="422108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endParaRPr lang="th-TH" dirty="0"/>
          </a:p>
        </p:txBody>
      </p:sp>
      <p:sp>
        <p:nvSpPr>
          <p:cNvPr id="6" name="TextBox 5"/>
          <p:cNvSpPr txBox="1"/>
          <p:nvPr/>
        </p:nvSpPr>
        <p:spPr>
          <a:xfrm>
            <a:off x="2240151" y="335877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2397068" y="241211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3039197" y="177281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4116555" y="134076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>
            <a:off x="5178152" y="160237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>
            <a:off x="5744051" y="212559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  <a:endParaRPr lang="th-TH" dirty="0"/>
          </a:p>
        </p:txBody>
      </p:sp>
      <p:sp>
        <p:nvSpPr>
          <p:cNvPr id="12" name="TextBox 11"/>
          <p:cNvSpPr txBox="1"/>
          <p:nvPr/>
        </p:nvSpPr>
        <p:spPr>
          <a:xfrm>
            <a:off x="6086191" y="267372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  <a:endParaRPr lang="th-TH" dirty="0"/>
          </a:p>
        </p:txBody>
      </p:sp>
      <p:sp>
        <p:nvSpPr>
          <p:cNvPr id="13" name="TextBox 12"/>
          <p:cNvSpPr txBox="1"/>
          <p:nvPr/>
        </p:nvSpPr>
        <p:spPr>
          <a:xfrm>
            <a:off x="6267966" y="335877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6086191" y="422108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  <a:endParaRPr lang="th-TH" dirty="0"/>
          </a:p>
        </p:txBody>
      </p:sp>
      <p:sp>
        <p:nvSpPr>
          <p:cNvPr id="15" name="Down Arrow 14"/>
          <p:cNvSpPr/>
          <p:nvPr/>
        </p:nvSpPr>
        <p:spPr>
          <a:xfrm rot="13340469">
            <a:off x="4638452" y="2364368"/>
            <a:ext cx="504056" cy="2147280"/>
          </a:xfrm>
          <a:prstGeom prst="downArrow">
            <a:avLst/>
          </a:prstGeom>
          <a:solidFill>
            <a:schemeClr val="accent2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07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2655168"/>
          </a:xfrm>
        </p:spPr>
        <p:txBody>
          <a:bodyPr>
            <a:normAutofit fontScale="90000"/>
          </a:bodyPr>
          <a:lstStyle/>
          <a:p>
            <a:pPr algn="l"/>
            <a:r>
              <a:rPr lang="th-TH" b="1" u="sng" dirty="0" smtClean="0">
                <a:latin typeface="Waffle Regular" panose="02000000000000000000" pitchFamily="50" charset="0"/>
                <a:cs typeface="Waffle Regular" pitchFamily="50" charset="0"/>
              </a:rPr>
              <a:t>โจทย์</a:t>
            </a:r>
            <a:r>
              <a:rPr lang="th-TH" b="1" dirty="0" smtClean="0">
                <a:latin typeface="Waffle Regular" panose="02000000000000000000" pitchFamily="50" charset="0"/>
                <a:cs typeface="Waffle Regular" pitchFamily="50" charset="0"/>
              </a:rPr>
              <a:t/>
            </a:r>
            <a:br>
              <a:rPr lang="th-TH" b="1" dirty="0" smtClean="0">
                <a:latin typeface="Waffle Regular" panose="02000000000000000000" pitchFamily="50" charset="0"/>
                <a:cs typeface="Waffle Regular" pitchFamily="50" charset="0"/>
              </a:rPr>
            </a:br>
            <a:r>
              <a:rPr lang="th-TH" b="1" dirty="0" smtClean="0">
                <a:latin typeface="Waffle Regular" panose="02000000000000000000" pitchFamily="50" charset="0"/>
                <a:cs typeface="Waffle Regular" pitchFamily="50" charset="0"/>
              </a:rPr>
              <a:t>1.</a:t>
            </a:r>
            <a:r>
              <a:rPr lang="th-TH" b="1" dirty="0">
                <a:latin typeface="Waffle Regular" panose="02000000000000000000" pitchFamily="50" charset="0"/>
                <a:cs typeface="Waffle Regular" pitchFamily="50" charset="0"/>
              </a:rPr>
              <a:t>แผนชีวิตของเราในตอนนี้จนถึงอนาคต ตอนนี้ - เรียนจบทำงาน</a:t>
            </a:r>
            <a:br>
              <a:rPr lang="th-TH" b="1" dirty="0">
                <a:latin typeface="Waffle Regular" panose="02000000000000000000" pitchFamily="50" charset="0"/>
                <a:cs typeface="Waffle Regular" pitchFamily="50" charset="0"/>
              </a:rPr>
            </a:br>
            <a:r>
              <a:rPr lang="th-TH" b="1" dirty="0">
                <a:latin typeface="Waffle Regular" panose="02000000000000000000" pitchFamily="50" charset="0"/>
                <a:cs typeface="Waffle Regular" pitchFamily="50" charset="0"/>
              </a:rPr>
              <a:t>2.ถ้าทรัพยากรไม่จำกัดอยากจะทำอะไร</a:t>
            </a:r>
            <a:r>
              <a:rPr lang="en-US" b="1" dirty="0">
                <a:latin typeface="Waffle Regular" panose="02000000000000000000" pitchFamily="50" charset="0"/>
                <a:cs typeface="Waffle Regular" pitchFamily="50" charset="0"/>
              </a:rPr>
              <a:t>?</a:t>
            </a:r>
            <a:br>
              <a:rPr lang="en-US" b="1" dirty="0">
                <a:latin typeface="Waffle Regular" panose="02000000000000000000" pitchFamily="50" charset="0"/>
                <a:cs typeface="Waffle Regular" pitchFamily="50" charset="0"/>
              </a:rPr>
            </a:br>
            <a:r>
              <a:rPr lang="th-TH" b="1" dirty="0">
                <a:latin typeface="Waffle Regular" panose="02000000000000000000" pitchFamily="50" charset="0"/>
                <a:cs typeface="Waffle Regular" pitchFamily="50" charset="0"/>
              </a:rPr>
              <a:t>3.ถ้าสิ่งที่เราอยากจะทำในแผนแรกหายไป เราจะทำอะไรแทน</a:t>
            </a:r>
            <a:r>
              <a:rPr lang="en-US" b="1" dirty="0">
                <a:latin typeface="Waffle Regular" panose="02000000000000000000" pitchFamily="50" charset="0"/>
                <a:cs typeface="Waffle Regular" pitchFamily="50" charset="0"/>
              </a:rPr>
              <a:t>?</a:t>
            </a:r>
            <a:endParaRPr lang="th-TH" b="1" dirty="0">
              <a:latin typeface="Waffle Regular" panose="02000000000000000000" pitchFamily="50" charset="0"/>
              <a:cs typeface="Waffle Regular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97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Waffle Regular" pitchFamily="50" charset="0"/>
                <a:cs typeface="Waffle Regular" pitchFamily="50" charset="0"/>
              </a:rPr>
              <a:t>Design </a:t>
            </a:r>
            <a:r>
              <a:rPr lang="en-US" b="1" dirty="0" smtClean="0">
                <a:latin typeface="Waffle Regular" pitchFamily="50" charset="0"/>
                <a:cs typeface="Waffle Regular" pitchFamily="50" charset="0"/>
              </a:rPr>
              <a:t>Thinking </a:t>
            </a:r>
            <a:r>
              <a:rPr lang="th-TH" b="1" dirty="0" smtClean="0">
                <a:latin typeface="Waffle Regular" pitchFamily="50" charset="0"/>
                <a:cs typeface="Waffle Regular" pitchFamily="50" charset="0"/>
              </a:rPr>
              <a:t>คือ </a:t>
            </a:r>
            <a:r>
              <a:rPr lang="en-US" b="1" dirty="0" smtClean="0">
                <a:latin typeface="Waffle Regular" pitchFamily="50" charset="0"/>
                <a:cs typeface="Waffle Regular" pitchFamily="50" charset="0"/>
              </a:rPr>
              <a:t>?</a:t>
            </a:r>
            <a:endParaRPr lang="th-TH" b="1" dirty="0">
              <a:latin typeface="Waffle Regular" pitchFamily="50" charset="0"/>
              <a:cs typeface="Waffle Regular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thaiDist">
              <a:buNone/>
            </a:pPr>
            <a:r>
              <a:rPr lang="th-TH" dirty="0" smtClean="0">
                <a:latin typeface="Waffle Regular" pitchFamily="50" charset="0"/>
                <a:cs typeface="Waffle Regular" pitchFamily="50" charset="0"/>
              </a:rPr>
              <a:t>	</a:t>
            </a:r>
            <a:r>
              <a:rPr lang="th-TH" b="1" dirty="0" smtClean="0">
                <a:latin typeface="Waffle Regular" pitchFamily="50" charset="0"/>
                <a:cs typeface="Waffle Regular" pitchFamily="50" charset="0"/>
              </a:rPr>
              <a:t>กระบวนการคิดเชิงออกแบบ </a:t>
            </a:r>
            <a:r>
              <a:rPr lang="th-TH" dirty="0" smtClean="0">
                <a:latin typeface="Waffle Regular" pitchFamily="50" charset="0"/>
                <a:cs typeface="Waffle Regular" pitchFamily="50" charset="0"/>
              </a:rPr>
              <a:t>เป็น</a:t>
            </a:r>
            <a:r>
              <a:rPr lang="th-TH" dirty="0" smtClean="0">
                <a:latin typeface="Waffle Regular" pitchFamily="50" charset="0"/>
                <a:cs typeface="Waffle Regular" pitchFamily="50" charset="0"/>
              </a:rPr>
              <a:t>กระบวนการ</a:t>
            </a:r>
            <a:r>
              <a:rPr lang="th-TH" dirty="0">
                <a:latin typeface="Waffle Regular" pitchFamily="50" charset="0"/>
                <a:cs typeface="Waffle Regular" pitchFamily="50" charset="0"/>
              </a:rPr>
              <a:t>คิดเพื่อแก้ไขปัญหาหรือโจทย์ให้ถูกจุด ตลอดจนพัฒนาแนวคิดใหม่ๆ เพื่อแก้ไขปัญหาหรือโจทย์ที่ตั้งไว้ เพื่อที่จะหาวิถีทางที่ดีที่สุดและเหมาะสมที่สุด </a:t>
            </a:r>
            <a:r>
              <a:rPr lang="th-TH" dirty="0" smtClean="0">
                <a:latin typeface="Waffle Regular" pitchFamily="50" charset="0"/>
                <a:cs typeface="Waffle Regular" pitchFamily="50" charset="0"/>
              </a:rPr>
              <a:t>และ</a:t>
            </a:r>
            <a:r>
              <a:rPr lang="th-TH" dirty="0">
                <a:latin typeface="Waffle Regular" pitchFamily="50" charset="0"/>
                <a:cs typeface="Waffle Regular" pitchFamily="50" charset="0"/>
              </a:rPr>
              <a:t>จะเป็นตัวช่วยที่ทำให้องค์กรได้รู้ถึงปัญหาของผู้ใช้ </a:t>
            </a:r>
            <a:r>
              <a:rPr lang="th-TH" dirty="0" smtClean="0">
                <a:latin typeface="Waffle Regular" pitchFamily="50" charset="0"/>
                <a:cs typeface="Waffle Regular" pitchFamily="50" charset="0"/>
              </a:rPr>
              <a:t>พยายาม</a:t>
            </a:r>
            <a:r>
              <a:rPr lang="th-TH" dirty="0">
                <a:latin typeface="Waffle Regular" pitchFamily="50" charset="0"/>
                <a:cs typeface="Waffle Regular" pitchFamily="50" charset="0"/>
              </a:rPr>
              <a:t>ออกแบบวิธีการแก้ปัญหาให้ตอบโจทย์ผู้ใช้มากที่สุด จึงเป็นกระบวนการคิดที่สำคัญต่อทุกองค์กรและทุก</a:t>
            </a:r>
            <a:r>
              <a:rPr lang="th-TH" dirty="0" smtClean="0">
                <a:latin typeface="Waffle Regular" pitchFamily="50" charset="0"/>
                <a:cs typeface="Waffle Regular" pitchFamily="50" charset="0"/>
              </a:rPr>
              <a:t>รูปแบบ</a:t>
            </a:r>
            <a:endParaRPr lang="th-TH" dirty="0">
              <a:latin typeface="Waffle Regular" pitchFamily="50" charset="0"/>
              <a:cs typeface="Waffle Regular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14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>
                <a:latin typeface="Waffle Regular" pitchFamily="50" charset="0"/>
                <a:cs typeface="Waffle Regular" pitchFamily="50" charset="0"/>
              </a:rPr>
              <a:t>5 ขั้นตอน </a:t>
            </a:r>
            <a:r>
              <a:rPr lang="en-US" sz="4000" b="1" dirty="0">
                <a:latin typeface="Waffle Regular" pitchFamily="50" charset="0"/>
                <a:cs typeface="Waffle Regular" pitchFamily="50" charset="0"/>
              </a:rPr>
              <a:t>Design Thinking </a:t>
            </a:r>
            <a:r>
              <a:rPr lang="en-US" sz="4000" b="1" dirty="0" smtClean="0">
                <a:latin typeface="Waffle Regular" pitchFamily="50" charset="0"/>
                <a:cs typeface="Waffle Regular" pitchFamily="50" charset="0"/>
              </a:rPr>
              <a:t>Process</a:t>
            </a:r>
            <a:endParaRPr lang="th-TH" sz="4000" dirty="0">
              <a:latin typeface="Waffle Regular" pitchFamily="50" charset="0"/>
              <a:cs typeface="Waffle Regular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thaiDist">
              <a:buAutoNum type="arabicPeriod"/>
            </a:pPr>
            <a:r>
              <a:rPr lang="th-TH" b="1" dirty="0" smtClean="0">
                <a:latin typeface="Waffle Regular" pitchFamily="50" charset="0"/>
                <a:cs typeface="Waffle Regular" pitchFamily="50" charset="0"/>
              </a:rPr>
              <a:t>การ</a:t>
            </a:r>
            <a:r>
              <a:rPr lang="th-TH" b="1" dirty="0">
                <a:latin typeface="Waffle Regular" pitchFamily="50" charset="0"/>
                <a:cs typeface="Waffle Regular" pitchFamily="50" charset="0"/>
              </a:rPr>
              <a:t>ทำความเข้าใจ </a:t>
            </a:r>
            <a:r>
              <a:rPr lang="en-US" b="1" dirty="0" smtClean="0">
                <a:latin typeface="Waffle Regular" pitchFamily="50" charset="0"/>
                <a:cs typeface="Waffle Regular" pitchFamily="50" charset="0"/>
              </a:rPr>
              <a:t>(Empathize)</a:t>
            </a:r>
          </a:p>
          <a:p>
            <a:pPr marL="0" indent="0" algn="thaiDist">
              <a:buNone/>
            </a:pPr>
            <a:r>
              <a:rPr lang="en-US" b="1" dirty="0">
                <a:cs typeface="+mj-cs"/>
              </a:rPr>
              <a:t>	</a:t>
            </a:r>
            <a:r>
              <a:rPr lang="th-TH" dirty="0">
                <a:latin typeface="Waffle Regular" pitchFamily="50" charset="0"/>
                <a:cs typeface="Waffle Regular" pitchFamily="50" charset="0"/>
              </a:rPr>
              <a:t>ขั้นแรกต้องทำความเข้าใจกับปัญหาให้ถ่องแท้ในทุกมุมมองเสียก่อน ตลอดจนเข้าใจผู้ใช้กลุ่มเป้าหมาย หรือเข้าใจในสิ่งที่เราต้องการแก้ไขนี้เพื่อหาหนทางที่เหมาะสมและดีที่สุดให้ได้ การเข้าใจคำถามอาจเริ่มตั้งด้วยการตั้งคำถาม สร้างสมมติฐาน กระตุ้นให้เกิดการใช้ความคิดที่นำไปสู่ความคิดสร้างสรรค์ที่ดีได้</a:t>
            </a:r>
            <a:endParaRPr lang="en-US" b="1" dirty="0">
              <a:latin typeface="Waffle Regular" pitchFamily="50" charset="0"/>
              <a:cs typeface="Waffle Regular" pitchFamily="50" charset="0"/>
            </a:endParaRP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6642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Waffle Regular" pitchFamily="50" charset="0"/>
                <a:cs typeface="Waffle Regular" pitchFamily="50" charset="0"/>
              </a:rPr>
              <a:t>5 ขั้นตอน </a:t>
            </a:r>
            <a:r>
              <a:rPr lang="en-US" b="1" dirty="0">
                <a:latin typeface="Waffle Regular" pitchFamily="50" charset="0"/>
                <a:cs typeface="Waffle Regular" pitchFamily="50" charset="0"/>
              </a:rPr>
              <a:t>Design Thinking </a:t>
            </a:r>
            <a:r>
              <a:rPr lang="en-US" b="1" dirty="0" smtClean="0">
                <a:latin typeface="Waffle Regular" pitchFamily="50" charset="0"/>
                <a:cs typeface="Waffle Regular" pitchFamily="50" charset="0"/>
              </a:rPr>
              <a:t>Process </a:t>
            </a:r>
            <a:r>
              <a:rPr lang="th-TH" b="1" dirty="0" smtClean="0">
                <a:latin typeface="Waffle Regular" pitchFamily="50" charset="0"/>
                <a:cs typeface="Waffle Regular" pitchFamily="50" charset="0"/>
              </a:rPr>
              <a:t>(ต่อ)</a:t>
            </a:r>
            <a:endParaRPr lang="th-TH" dirty="0">
              <a:latin typeface="Waffle Regular" pitchFamily="50" charset="0"/>
              <a:cs typeface="Waffle Regular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b="1" dirty="0" smtClean="0">
                <a:cs typeface="+mj-cs"/>
              </a:rPr>
              <a:t>2. </a:t>
            </a:r>
            <a:r>
              <a:rPr lang="th-TH" b="1" dirty="0">
                <a:latin typeface="Waffle Regular" pitchFamily="50" charset="0"/>
                <a:cs typeface="Waffle Regular" pitchFamily="50" charset="0"/>
              </a:rPr>
              <a:t>การนิยาม </a:t>
            </a:r>
            <a:r>
              <a:rPr lang="en-US" b="1" dirty="0" smtClean="0">
                <a:latin typeface="Waffle Regular" pitchFamily="50" charset="0"/>
                <a:cs typeface="Waffle Regular" pitchFamily="50" charset="0"/>
              </a:rPr>
              <a:t>(Define</a:t>
            </a:r>
            <a:r>
              <a:rPr lang="en-US" b="1" dirty="0">
                <a:latin typeface="Waffle Regular" pitchFamily="50" charset="0"/>
                <a:cs typeface="Waffle Regular" pitchFamily="50" charset="0"/>
              </a:rPr>
              <a:t>)</a:t>
            </a:r>
          </a:p>
          <a:p>
            <a:pPr marL="0" indent="0" algn="thaiDist">
              <a:buNone/>
            </a:pPr>
            <a:r>
              <a:rPr lang="th-TH" dirty="0" smtClean="0">
                <a:latin typeface="Waffle Regular" pitchFamily="50" charset="0"/>
                <a:cs typeface="Waffle Regular" pitchFamily="50" charset="0"/>
              </a:rPr>
              <a:t>	</a:t>
            </a:r>
            <a:r>
              <a:rPr lang="th-TH" dirty="0">
                <a:latin typeface="Waffle Regular" pitchFamily="50" charset="0"/>
                <a:cs typeface="Waffle Regular" pitchFamily="50" charset="0"/>
              </a:rPr>
              <a:t>เมื่อเรารู้ถึงข้อมูลปัญหาที่ชัดเจน ตลอดจนวิเคราะห์อย่างรอบด้านแล้ว ให้นำเอาข้อมูลทั้งหมดมาวิเคราะห์เพื่อที่จะคัดกรองให้เป็นปัญหาที่แท้จริง กำหนดหรือบ่งชี้ปัญหาอย่างชัดเจน เพื่อที่จะเป็นแนวทางในการปฎิบัติการต่อไป</a:t>
            </a:r>
          </a:p>
        </p:txBody>
      </p:sp>
    </p:spTree>
    <p:extLst>
      <p:ext uri="{BB962C8B-B14F-4D97-AF65-F5344CB8AC3E}">
        <p14:creationId xmlns:p14="http://schemas.microsoft.com/office/powerpoint/2010/main" val="164440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Waffle Regular" pitchFamily="50" charset="0"/>
                <a:cs typeface="Waffle Regular" pitchFamily="50" charset="0"/>
              </a:rPr>
              <a:t>5 ขั้นตอน </a:t>
            </a:r>
            <a:r>
              <a:rPr lang="en-US" b="1" dirty="0">
                <a:latin typeface="Waffle Regular" pitchFamily="50" charset="0"/>
                <a:cs typeface="Waffle Regular" pitchFamily="50" charset="0"/>
              </a:rPr>
              <a:t>Design Thinking Process </a:t>
            </a:r>
            <a:r>
              <a:rPr lang="th-TH" b="1" dirty="0">
                <a:latin typeface="Waffle Regular" pitchFamily="50" charset="0"/>
                <a:cs typeface="Waffle Regular" pitchFamily="50" charset="0"/>
              </a:rPr>
              <a:t>(ต่อ)</a:t>
            </a:r>
            <a:endParaRPr lang="th-TH" dirty="0">
              <a:latin typeface="Waffle Regular" pitchFamily="50" charset="0"/>
              <a:cs typeface="Waffle Regular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b="1" dirty="0">
                <a:cs typeface="+mj-cs"/>
              </a:rPr>
              <a:t>3</a:t>
            </a:r>
            <a:r>
              <a:rPr lang="th-TH" b="1" dirty="0" smtClean="0">
                <a:cs typeface="+mj-cs"/>
              </a:rPr>
              <a:t>. </a:t>
            </a:r>
            <a:r>
              <a:rPr lang="th-TH" b="1" dirty="0">
                <a:latin typeface="Waffle Regular" pitchFamily="50" charset="0"/>
                <a:cs typeface="Waffle Regular" pitchFamily="50" charset="0"/>
              </a:rPr>
              <a:t>การระดม</a:t>
            </a:r>
            <a:r>
              <a:rPr lang="th-TH" b="1" dirty="0" smtClean="0">
                <a:latin typeface="Waffle Regular" pitchFamily="50" charset="0"/>
                <a:cs typeface="Waffle Regular" pitchFamily="50" charset="0"/>
              </a:rPr>
              <a:t>ความคิด </a:t>
            </a:r>
            <a:r>
              <a:rPr lang="en-US" b="1" dirty="0">
                <a:latin typeface="Waffle Regular" pitchFamily="50" charset="0"/>
                <a:cs typeface="Waffle Regular" pitchFamily="50" charset="0"/>
              </a:rPr>
              <a:t> </a:t>
            </a:r>
            <a:r>
              <a:rPr lang="en-US" b="1" dirty="0" smtClean="0">
                <a:latin typeface="Waffle Regular" pitchFamily="50" charset="0"/>
                <a:cs typeface="Waffle Regular" pitchFamily="50" charset="0"/>
              </a:rPr>
              <a:t>(Ideate)</a:t>
            </a:r>
            <a:endParaRPr lang="en-US" b="1" dirty="0">
              <a:latin typeface="Waffle Regular" pitchFamily="50" charset="0"/>
              <a:cs typeface="Waffle Regular" pitchFamily="50" charset="0"/>
            </a:endParaRPr>
          </a:p>
          <a:p>
            <a:pPr marL="0" indent="0">
              <a:buNone/>
            </a:pPr>
            <a:r>
              <a:rPr lang="th-TH" dirty="0" smtClean="0">
                <a:latin typeface="Waffle Regular" pitchFamily="50" charset="0"/>
                <a:cs typeface="Waffle Regular" pitchFamily="50" charset="0"/>
              </a:rPr>
              <a:t>	นี้</a:t>
            </a:r>
            <a:r>
              <a:rPr lang="th-TH" dirty="0">
                <a:latin typeface="Waffle Regular" pitchFamily="50" charset="0"/>
                <a:cs typeface="Waffle Regular" pitchFamily="50" charset="0"/>
              </a:rPr>
              <a:t>คือการนำเสนอแนวความคิดตลอดจนแนวทางการแก้ไขปัญหาในรูปแบบต่างๆ อย่างไม่มีกรอบจำกัด ควรระดมความคิดในหลากหลายมุมมอง หลากหลายวิธีการ ออกมาให้มากที่สุด เพื่อที่จะเป็นฐานข้อมูลในการที่เราจะนำไปประเมินผลเพื่อสรุปเป็นความคิดที่ดีที่สุดสำหรับการแก้ไขปัญหานั้นๆ ซึ่งอาจไม่จำเป็นต้องเกิดจากความคิดเดียว หรือเลือกความคิดเดียว แต่เป็นการผสมผสานหลากหลายความคิดให้ออกมาเป็นแนวทางสุดท้ายที่ชัดเจนก็ได้</a:t>
            </a:r>
          </a:p>
        </p:txBody>
      </p:sp>
    </p:spTree>
    <p:extLst>
      <p:ext uri="{BB962C8B-B14F-4D97-AF65-F5344CB8AC3E}">
        <p14:creationId xmlns:p14="http://schemas.microsoft.com/office/powerpoint/2010/main" val="145533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Waffle Regular" pitchFamily="50" charset="0"/>
                <a:cs typeface="Waffle Regular" pitchFamily="50" charset="0"/>
              </a:rPr>
              <a:t>5 ขั้นตอน </a:t>
            </a:r>
            <a:r>
              <a:rPr lang="en-US" b="1" dirty="0">
                <a:latin typeface="Waffle Regular" pitchFamily="50" charset="0"/>
                <a:cs typeface="Waffle Regular" pitchFamily="50" charset="0"/>
              </a:rPr>
              <a:t>Design Thinking Process </a:t>
            </a:r>
            <a:r>
              <a:rPr lang="th-TH" b="1" dirty="0">
                <a:latin typeface="Waffle Regular" pitchFamily="50" charset="0"/>
                <a:cs typeface="Waffle Regular" pitchFamily="50" charset="0"/>
              </a:rPr>
              <a:t>(ต่อ)</a:t>
            </a:r>
            <a:endParaRPr lang="th-TH" dirty="0">
              <a:latin typeface="Waffle Regular" pitchFamily="50" charset="0"/>
              <a:cs typeface="Waffle Regular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cs typeface="+mj-cs"/>
              </a:rPr>
              <a:t>4. </a:t>
            </a:r>
            <a:r>
              <a:rPr lang="th-TH" b="1" dirty="0">
                <a:latin typeface="Waffle Regular" pitchFamily="50" charset="0"/>
                <a:cs typeface="Waffle Regular" pitchFamily="50" charset="0"/>
              </a:rPr>
              <a:t>การจำลอง </a:t>
            </a:r>
            <a:r>
              <a:rPr lang="en-US" b="1" dirty="0" smtClean="0">
                <a:latin typeface="Waffle Regular" pitchFamily="50" charset="0"/>
                <a:cs typeface="Waffle Regular" pitchFamily="50" charset="0"/>
              </a:rPr>
              <a:t>(Prototype</a:t>
            </a:r>
            <a:r>
              <a:rPr lang="en-US" b="1" dirty="0">
                <a:latin typeface="Waffle Regular" pitchFamily="50" charset="0"/>
                <a:cs typeface="Waffle Regular" pitchFamily="50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Waffle Regular" pitchFamily="50" charset="0"/>
                <a:cs typeface="Waffle Regular" pitchFamily="50" charset="0"/>
              </a:rPr>
              <a:t>	</a:t>
            </a:r>
            <a:r>
              <a:rPr lang="th-TH" dirty="0" smtClean="0">
                <a:latin typeface="Waffle Regular" pitchFamily="50" charset="0"/>
                <a:cs typeface="Waffle Regular" pitchFamily="50" charset="0"/>
              </a:rPr>
              <a:t>ในทางธุรกิจจะเป็นการจำลองการส</a:t>
            </a:r>
            <a:r>
              <a:rPr lang="th-TH" dirty="0">
                <a:latin typeface="Waffle Regular" pitchFamily="50" charset="0"/>
                <a:cs typeface="Waffle Regular" pitchFamily="50" charset="0"/>
              </a:rPr>
              <a:t>ร้างต้นแบบเพื่อทดสอบจริงก่อนที่จะนำไปผลิตจริง สำหรับในด้านอื่นๆ ขั้นนี้ก็คือการลงมือปฎิบัติหรือทดลองทำจริงตามแนวทางที่ได้เลือกแล้ว ตลอดจนสร้างต้นแบบของปฎิบัติการที่เราต้องการจะนำไปใช้จริง</a:t>
            </a:r>
          </a:p>
        </p:txBody>
      </p:sp>
    </p:spTree>
    <p:extLst>
      <p:ext uri="{BB962C8B-B14F-4D97-AF65-F5344CB8AC3E}">
        <p14:creationId xmlns:p14="http://schemas.microsoft.com/office/powerpoint/2010/main" val="36706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Waffle Regular" pitchFamily="50" charset="0"/>
                <a:cs typeface="Waffle Regular" pitchFamily="50" charset="0"/>
              </a:rPr>
              <a:t>5 ขั้นตอน </a:t>
            </a:r>
            <a:r>
              <a:rPr lang="en-US" b="1" dirty="0">
                <a:latin typeface="Waffle Regular" pitchFamily="50" charset="0"/>
                <a:cs typeface="Waffle Regular" pitchFamily="50" charset="0"/>
              </a:rPr>
              <a:t>Design Thinking Process </a:t>
            </a:r>
            <a:r>
              <a:rPr lang="th-TH" b="1" dirty="0">
                <a:latin typeface="Waffle Regular" pitchFamily="50" charset="0"/>
                <a:cs typeface="Waffle Regular" pitchFamily="50" charset="0"/>
              </a:rPr>
              <a:t>(ต่อ)</a:t>
            </a:r>
            <a:endParaRPr lang="th-TH" dirty="0">
              <a:latin typeface="Waffle Regular" pitchFamily="50" charset="0"/>
              <a:cs typeface="Waffle Regular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Waffle Regular" pitchFamily="50" charset="0"/>
                <a:cs typeface="Waffle Regular" pitchFamily="50" charset="0"/>
              </a:rPr>
              <a:t>5. </a:t>
            </a:r>
            <a:r>
              <a:rPr lang="th-TH" b="1" dirty="0">
                <a:latin typeface="Waffle Regular" pitchFamily="50" charset="0"/>
                <a:cs typeface="Waffle Regular" pitchFamily="50" charset="0"/>
              </a:rPr>
              <a:t>การทดสอบ </a:t>
            </a:r>
            <a:r>
              <a:rPr lang="en-US" b="1" dirty="0">
                <a:latin typeface="Waffle Regular" pitchFamily="50" charset="0"/>
                <a:cs typeface="Waffle Regular" pitchFamily="50" charset="0"/>
              </a:rPr>
              <a:t>(</a:t>
            </a:r>
            <a:r>
              <a:rPr lang="en-US" b="1" dirty="0" smtClean="0">
                <a:latin typeface="Waffle Regular" pitchFamily="50" charset="0"/>
                <a:cs typeface="Waffle Regular" pitchFamily="50" charset="0"/>
              </a:rPr>
              <a:t>Test</a:t>
            </a:r>
            <a:r>
              <a:rPr lang="en-US" b="1" dirty="0">
                <a:latin typeface="Waffle Regular" pitchFamily="50" charset="0"/>
                <a:cs typeface="Waffle Regular" pitchFamily="50" charset="0"/>
              </a:rPr>
              <a:t>)</a:t>
            </a:r>
          </a:p>
          <a:p>
            <a:pPr marL="0" indent="0">
              <a:buNone/>
            </a:pPr>
            <a:r>
              <a:rPr lang="th-TH" dirty="0" smtClean="0">
                <a:latin typeface="Waffle Regular" pitchFamily="50" charset="0"/>
                <a:cs typeface="Waffle Regular" pitchFamily="50" charset="0"/>
              </a:rPr>
              <a:t>	</a:t>
            </a:r>
            <a:r>
              <a:rPr lang="th-TH" dirty="0">
                <a:latin typeface="Waffle Regular" pitchFamily="50" charset="0"/>
                <a:cs typeface="Waffle Regular" pitchFamily="50" charset="0"/>
              </a:rPr>
              <a:t>ทดลองนำต้นแบบหรือข้อสรุปที่จะนำไปใช้จริงมาปฎิบัติก่อน เพื่อทดสอบประสิทธิภาพ ตลอดจนประเมินผล เสร็จแล้วก็นำเอาปัญหาหรือข้อดีข้อเสียที่เกิดขึ้นเพื่อนำมาปรับปรุงแก้ไข ก่อนนำไปใช้จริงอีกครั้ง</a:t>
            </a:r>
          </a:p>
        </p:txBody>
      </p:sp>
    </p:spTree>
    <p:extLst>
      <p:ext uri="{BB962C8B-B14F-4D97-AF65-F5344CB8AC3E}">
        <p14:creationId xmlns:p14="http://schemas.microsoft.com/office/powerpoint/2010/main" val="352443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87435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3600" b="1" dirty="0">
                <a:latin typeface="Waffle Regular" pitchFamily="50" charset="0"/>
                <a:cs typeface="Waffle Regular" pitchFamily="50" charset="0"/>
              </a:rPr>
              <a:t>สำหรับนักเรียน อะไรคือวัตถุประสงค์ในการ</a:t>
            </a:r>
            <a:r>
              <a:rPr lang="th-TH" sz="3600" b="1" dirty="0" smtClean="0">
                <a:latin typeface="Waffle Regular" pitchFamily="50" charset="0"/>
                <a:cs typeface="Waffle Regular" pitchFamily="50" charset="0"/>
              </a:rPr>
              <a:t>เรียน</a:t>
            </a:r>
            <a:r>
              <a:rPr lang="en-US" sz="3600" b="1" dirty="0" smtClean="0">
                <a:latin typeface="Waffle Regular" pitchFamily="50" charset="0"/>
                <a:cs typeface="Waffle Regular" pitchFamily="50" charset="0"/>
              </a:rPr>
              <a:t>?</a:t>
            </a:r>
            <a:endParaRPr lang="th-TH" sz="3600" b="1" dirty="0">
              <a:latin typeface="Waffle Regular" pitchFamily="50" charset="0"/>
              <a:cs typeface="Waffle Regular" pitchFamily="50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2271611"/>
            <a:ext cx="8229600" cy="114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dirty="0">
                <a:latin typeface="Waffle Regular" pitchFamily="50" charset="0"/>
                <a:cs typeface="Waffle Regular" pitchFamily="50" charset="0"/>
              </a:rPr>
              <a:t>สำหรับนักเรียนเป้าหมายชีวิต</a:t>
            </a:r>
            <a:r>
              <a:rPr lang="th-TH" sz="3600" b="1">
                <a:latin typeface="Waffle Regular" pitchFamily="50" charset="0"/>
                <a:cs typeface="Waffle Regular" pitchFamily="50" charset="0"/>
              </a:rPr>
              <a:t>เรา</a:t>
            </a:r>
            <a:r>
              <a:rPr lang="th-TH" sz="3600" b="1" smtClean="0">
                <a:latin typeface="Waffle Regular" pitchFamily="50" charset="0"/>
                <a:cs typeface="Waffle Regular" pitchFamily="50" charset="0"/>
              </a:rPr>
              <a:t>ช่วงนี้</a:t>
            </a:r>
            <a:r>
              <a:rPr lang="th-TH" sz="3600" b="1" dirty="0">
                <a:latin typeface="Waffle Regular" pitchFamily="50" charset="0"/>
                <a:cs typeface="Waffle Regular" pitchFamily="50" charset="0"/>
              </a:rPr>
              <a:t>คืออะไร</a:t>
            </a:r>
            <a:r>
              <a:rPr lang="en-US" sz="3600" b="1" dirty="0">
                <a:latin typeface="Waffle Regular" pitchFamily="50" charset="0"/>
                <a:cs typeface="Waffle Regular" pitchFamily="50" charset="0"/>
              </a:rPr>
              <a:t>?</a:t>
            </a:r>
            <a:endParaRPr lang="th-TH" sz="3600" b="1" dirty="0">
              <a:latin typeface="Waffle Regular" pitchFamily="50" charset="0"/>
              <a:cs typeface="Waffle Regular" pitchFamily="50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3855787"/>
            <a:ext cx="822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dirty="0">
                <a:latin typeface="Waffle Regular" pitchFamily="50" charset="0"/>
                <a:cs typeface="Waffle Regular" pitchFamily="50" charset="0"/>
              </a:rPr>
              <a:t>นักเรียนให้คุณค่ากับอะไรมากที่สุด 3 อันดับ</a:t>
            </a:r>
            <a:r>
              <a:rPr lang="en-US" sz="3600" b="1" dirty="0">
                <a:latin typeface="Waffle Regular" pitchFamily="50" charset="0"/>
                <a:cs typeface="Waffle Regular" pitchFamily="50" charset="0"/>
              </a:rPr>
              <a:t>?</a:t>
            </a:r>
            <a:endParaRPr lang="th-TH" sz="3600" b="1" dirty="0">
              <a:latin typeface="Waffle Regular" pitchFamily="50" charset="0"/>
              <a:cs typeface="Waffle Regular" pitchFamily="50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7544" y="5367955"/>
            <a:ext cx="82296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dirty="0">
                <a:latin typeface="Waffle Regular" pitchFamily="50" charset="0"/>
                <a:cs typeface="Waffle Regular" pitchFamily="50" charset="0"/>
              </a:rPr>
              <a:t>ชอบชีวิตตัวเองในช่วงนี้ไหม</a:t>
            </a:r>
            <a:r>
              <a:rPr lang="en-US" sz="3600" b="1" dirty="0">
                <a:latin typeface="Waffle Regular" pitchFamily="50" charset="0"/>
                <a:cs typeface="Waffle Regular" pitchFamily="50" charset="0"/>
              </a:rPr>
              <a:t>?</a:t>
            </a:r>
            <a:r>
              <a:rPr lang="th-TH" sz="3600" b="1" dirty="0">
                <a:latin typeface="Waffle Regular" pitchFamily="50" charset="0"/>
                <a:cs typeface="Waffle Regular" pitchFamily="50" charset="0"/>
              </a:rPr>
              <a:t> เพราะอะไร</a:t>
            </a:r>
            <a:r>
              <a:rPr lang="en-US" sz="3600" b="1" dirty="0">
                <a:latin typeface="Waffle Regular" pitchFamily="50" charset="0"/>
                <a:cs typeface="Waffle Regular" pitchFamily="50" charset="0"/>
              </a:rPr>
              <a:t>?</a:t>
            </a:r>
            <a:endParaRPr lang="th-TH" sz="3600" b="1" dirty="0">
              <a:latin typeface="Waffle Regular" pitchFamily="50" charset="0"/>
              <a:cs typeface="Waffle Regular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76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 Life’s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Dashbord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val 3"/>
          <p:cNvSpPr/>
          <p:nvPr/>
        </p:nvSpPr>
        <p:spPr>
          <a:xfrm>
            <a:off x="740082" y="1177140"/>
            <a:ext cx="2576028" cy="69365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2400">
              <a:latin typeface="Waffle Regular" pitchFamily="50" charset="0"/>
              <a:cs typeface="Waffle Regular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8294" y="1262359"/>
            <a:ext cx="1191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affle Regular" pitchFamily="50" charset="0"/>
                <a:cs typeface="Waffle Regular" pitchFamily="50" charset="0"/>
              </a:rPr>
              <a:t>เรียน</a:t>
            </a:r>
          </a:p>
        </p:txBody>
      </p:sp>
      <p:sp>
        <p:nvSpPr>
          <p:cNvPr id="6" name="Oval 5"/>
          <p:cNvSpPr/>
          <p:nvPr/>
        </p:nvSpPr>
        <p:spPr>
          <a:xfrm>
            <a:off x="683568" y="2122232"/>
            <a:ext cx="2576028" cy="69365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2400">
              <a:latin typeface="Waffle Regular" pitchFamily="50" charset="0"/>
              <a:cs typeface="Waffle Regular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31876" y="2238228"/>
            <a:ext cx="1567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affle Regular" pitchFamily="50" charset="0"/>
                <a:cs typeface="Waffle Regular" pitchFamily="50" charset="0"/>
              </a:rPr>
              <a:t>เล่น/พักผ่อน</a:t>
            </a:r>
          </a:p>
        </p:txBody>
      </p:sp>
      <p:sp>
        <p:nvSpPr>
          <p:cNvPr id="8" name="Oval 7"/>
          <p:cNvSpPr/>
          <p:nvPr/>
        </p:nvSpPr>
        <p:spPr>
          <a:xfrm>
            <a:off x="627820" y="3059869"/>
            <a:ext cx="2576028" cy="69365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2400">
              <a:latin typeface="Waffle Regular" pitchFamily="50" charset="0"/>
              <a:cs typeface="Waffle Regular" pitchFamily="5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48372" y="3163071"/>
            <a:ext cx="2111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affle Regular" pitchFamily="50" charset="0"/>
                <a:cs typeface="Waffle Regular" pitchFamily="50" charset="0"/>
              </a:rPr>
              <a:t>ความรัก/สัมพันธภาพ</a:t>
            </a:r>
          </a:p>
        </p:txBody>
      </p:sp>
      <p:sp>
        <p:nvSpPr>
          <p:cNvPr id="10" name="Oval 9"/>
          <p:cNvSpPr/>
          <p:nvPr/>
        </p:nvSpPr>
        <p:spPr>
          <a:xfrm>
            <a:off x="627820" y="3913855"/>
            <a:ext cx="2576028" cy="69365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2400">
              <a:latin typeface="Waffle Regular" pitchFamily="50" charset="0"/>
              <a:cs typeface="Waffle Regular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31876" y="4043791"/>
            <a:ext cx="1567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affle Regular" pitchFamily="50" charset="0"/>
                <a:cs typeface="Waffle Regular" pitchFamily="50" charset="0"/>
              </a:rPr>
              <a:t>สุขภาพ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608187" y="1464428"/>
            <a:ext cx="3528392" cy="26161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latin typeface="Waffle Regular" pitchFamily="50" charset="0"/>
              <a:cs typeface="Waffle Regular" pitchFamily="50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450223" y="1474129"/>
            <a:ext cx="0" cy="26161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44674" y="1464428"/>
            <a:ext cx="0" cy="26161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272483" y="1464428"/>
            <a:ext cx="0" cy="26161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315219" y="117714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Waffle Regular" pitchFamily="50" charset="0"/>
                <a:cs typeface="Waffle Regular" pitchFamily="50" charset="0"/>
              </a:rPr>
              <a:t>1</a:t>
            </a:r>
            <a:endParaRPr lang="th-TH" sz="2000" b="1" dirty="0">
              <a:latin typeface="Waffle Regular" pitchFamily="50" charset="0"/>
              <a:cs typeface="Waffle Regular" pitchFamily="50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64654" y="103036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Waffle Regular" pitchFamily="50" charset="0"/>
                <a:cs typeface="Waffle Regular" pitchFamily="50" charset="0"/>
              </a:rPr>
              <a:t>5</a:t>
            </a:r>
            <a:endParaRPr lang="th-TH" sz="2000" b="1" dirty="0">
              <a:latin typeface="Waffle Regular" pitchFamily="50" charset="0"/>
              <a:cs typeface="Waffle Regular" pitchFamily="50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68333" y="1177140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Waffle Regular" pitchFamily="50" charset="0"/>
                <a:cs typeface="Waffle Regular" pitchFamily="50" charset="0"/>
              </a:rPr>
              <a:t>10</a:t>
            </a:r>
            <a:endParaRPr lang="th-TH" sz="2000" b="1" dirty="0">
              <a:latin typeface="Waffle Regular" pitchFamily="50" charset="0"/>
              <a:cs typeface="Waffle Regular" pitchFamily="50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80567" y="2438283"/>
            <a:ext cx="3528392" cy="26161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latin typeface="Waffle Regular" pitchFamily="50" charset="0"/>
              <a:cs typeface="Waffle Regular" pitchFamily="50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4422603" y="2447984"/>
            <a:ext cx="0" cy="26161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244863" y="2438283"/>
            <a:ext cx="0" cy="26161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287599" y="2150995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Waffle Regular" pitchFamily="50" charset="0"/>
                <a:cs typeface="Waffle Regular" pitchFamily="50" charset="0"/>
              </a:rPr>
              <a:t>1</a:t>
            </a:r>
            <a:endParaRPr lang="th-TH" sz="2000" b="1" dirty="0">
              <a:latin typeface="Waffle Regular" pitchFamily="50" charset="0"/>
              <a:cs typeface="Waffle Regular" pitchFamily="50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89182" y="2004221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Waffle Regular" pitchFamily="50" charset="0"/>
                <a:cs typeface="Waffle Regular" pitchFamily="50" charset="0"/>
              </a:rPr>
              <a:t>5</a:t>
            </a:r>
            <a:endParaRPr lang="th-TH" sz="2000" b="1" dirty="0">
              <a:latin typeface="Waffle Regular" pitchFamily="50" charset="0"/>
              <a:cs typeface="Waffle Regular" pitchFamily="50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40713" y="2150995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Waffle Regular" pitchFamily="50" charset="0"/>
                <a:cs typeface="Waffle Regular" pitchFamily="50" charset="0"/>
              </a:rPr>
              <a:t>10</a:t>
            </a:r>
            <a:endParaRPr lang="th-TH" sz="2000" b="1" dirty="0">
              <a:latin typeface="Waffle Regular" pitchFamily="50" charset="0"/>
              <a:cs typeface="Waffle Regular" pitchFamily="50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608187" y="3293876"/>
            <a:ext cx="3528392" cy="26161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latin typeface="Waffle Regular" pitchFamily="50" charset="0"/>
              <a:cs typeface="Waffle Regular" pitchFamily="50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450223" y="3303577"/>
            <a:ext cx="0" cy="26161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272483" y="3293876"/>
            <a:ext cx="0" cy="26161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315219" y="300658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Waffle Regular" pitchFamily="50" charset="0"/>
                <a:cs typeface="Waffle Regular" pitchFamily="50" charset="0"/>
              </a:rPr>
              <a:t>1</a:t>
            </a:r>
            <a:endParaRPr lang="th-TH" sz="2000" b="1" dirty="0">
              <a:latin typeface="Waffle Regular" pitchFamily="50" charset="0"/>
              <a:cs typeface="Waffle Regular" pitchFamily="50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64654" y="2859814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Waffle Regular" pitchFamily="50" charset="0"/>
                <a:cs typeface="Waffle Regular" pitchFamily="50" charset="0"/>
              </a:rPr>
              <a:t>5</a:t>
            </a:r>
            <a:endParaRPr lang="th-TH" sz="2000" b="1" dirty="0">
              <a:latin typeface="Waffle Regular" pitchFamily="50" charset="0"/>
              <a:cs typeface="Waffle Regular" pitchFamily="50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68333" y="3006588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Waffle Regular" pitchFamily="50" charset="0"/>
                <a:cs typeface="Waffle Regular" pitchFamily="50" charset="0"/>
              </a:rPr>
              <a:t>10</a:t>
            </a:r>
            <a:endParaRPr lang="th-TH" sz="2000" b="1" dirty="0">
              <a:latin typeface="Waffle Regular" pitchFamily="50" charset="0"/>
              <a:cs typeface="Waffle Regular" pitchFamily="50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5317054" y="2438283"/>
            <a:ext cx="0" cy="26161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313873" y="3303577"/>
            <a:ext cx="0" cy="26161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549651" y="4201143"/>
            <a:ext cx="3528392" cy="26161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latin typeface="Waffle Regular" pitchFamily="50" charset="0"/>
              <a:cs typeface="Waffle Regular" pitchFamily="50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4391687" y="4210844"/>
            <a:ext cx="0" cy="26161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213947" y="4201143"/>
            <a:ext cx="0" cy="26161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256683" y="384373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Waffle Regular" pitchFamily="50" charset="0"/>
                <a:cs typeface="Waffle Regular" pitchFamily="50" charset="0"/>
              </a:rPr>
              <a:t>1</a:t>
            </a:r>
            <a:endParaRPr lang="th-TH" sz="2000" b="1" dirty="0">
              <a:latin typeface="Waffle Regular" pitchFamily="50" charset="0"/>
              <a:cs typeface="Waffle Regular" pitchFamily="50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106118" y="3767081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Waffle Regular" pitchFamily="50" charset="0"/>
                <a:cs typeface="Waffle Regular" pitchFamily="50" charset="0"/>
              </a:rPr>
              <a:t>5</a:t>
            </a:r>
            <a:endParaRPr lang="th-TH" sz="2000" b="1" dirty="0">
              <a:latin typeface="Waffle Regular" pitchFamily="50" charset="0"/>
              <a:cs typeface="Waffle Regular" pitchFamily="50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109797" y="3810734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Waffle Regular" pitchFamily="50" charset="0"/>
                <a:cs typeface="Waffle Regular" pitchFamily="50" charset="0"/>
              </a:rPr>
              <a:t>10</a:t>
            </a:r>
            <a:endParaRPr lang="th-TH" sz="2000" b="1" dirty="0">
              <a:latin typeface="Waffle Regular" pitchFamily="50" charset="0"/>
              <a:cs typeface="Waffle Regular" pitchFamily="50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5255337" y="4210844"/>
            <a:ext cx="0" cy="26161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644008" y="4664838"/>
            <a:ext cx="0" cy="21931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5776681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0" y="4664838"/>
            <a:ext cx="92160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336" y="4664838"/>
            <a:ext cx="1240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Waffle Regular" pitchFamily="50" charset="0"/>
                <a:cs typeface="Waffle Regular" pitchFamily="50" charset="0"/>
              </a:rPr>
              <a:t>เรียน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634853" y="4664838"/>
            <a:ext cx="1240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Waffle Regular" pitchFamily="50" charset="0"/>
                <a:cs typeface="Waffle Regular" pitchFamily="50" charset="0"/>
              </a:rPr>
              <a:t>เล่น/พักผ่อน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-7592" y="5776681"/>
            <a:ext cx="2491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Waffle Regular" pitchFamily="50" charset="0"/>
                <a:cs typeface="Waffle Regular" pitchFamily="50" charset="0"/>
              </a:rPr>
              <a:t>ความรัก/สัมพันธภาพ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649353" y="5761419"/>
            <a:ext cx="2491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Waffle Regular" pitchFamily="50" charset="0"/>
                <a:cs typeface="Waffle Regular" pitchFamily="50" charset="0"/>
              </a:rPr>
              <a:t>สุขภาพ</a:t>
            </a:r>
          </a:p>
        </p:txBody>
      </p:sp>
    </p:spTree>
    <p:extLst>
      <p:ext uri="{BB962C8B-B14F-4D97-AF65-F5344CB8AC3E}">
        <p14:creationId xmlns:p14="http://schemas.microsoft.com/office/powerpoint/2010/main" val="246991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165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Design your life</vt:lpstr>
      <vt:lpstr>Design Thinking คือ ?</vt:lpstr>
      <vt:lpstr>5 ขั้นตอน Design Thinking Process</vt:lpstr>
      <vt:lpstr>5 ขั้นตอน Design Thinking Process (ต่อ)</vt:lpstr>
      <vt:lpstr>5 ขั้นตอน Design Thinking Process (ต่อ)</vt:lpstr>
      <vt:lpstr>5 ขั้นตอน Design Thinking Process (ต่อ)</vt:lpstr>
      <vt:lpstr>5 ขั้นตอน Design Thinking Process (ต่อ)</vt:lpstr>
      <vt:lpstr>สำหรับนักเรียน อะไรคือวัตถุประสงค์ในการเรียน?</vt:lpstr>
      <vt:lpstr>Student Life’s Dashbord</vt:lpstr>
      <vt:lpstr>Odyssey Plan</vt:lpstr>
      <vt:lpstr>PowerPoint Presentation</vt:lpstr>
      <vt:lpstr>PowerPoint Presentation</vt:lpstr>
      <vt:lpstr>โจทย์ 1.แผนชีวิตของเราในตอนนี้จนถึงอนาคต ตอนนี้ - เรียนจบทำงาน 2.ถ้าทรัพยากรไม่จำกัดอยากจะทำอะไร? 3.ถ้าสิ่งที่เราอยากจะทำในแผนแรกหายไป เราจะทำอะไรแทน?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your life</dc:title>
  <dc:creator>SD-SSRU</dc:creator>
  <cp:lastModifiedBy>SD-SSRU</cp:lastModifiedBy>
  <cp:revision>17</cp:revision>
  <dcterms:created xsi:type="dcterms:W3CDTF">2019-07-01T02:45:14Z</dcterms:created>
  <dcterms:modified xsi:type="dcterms:W3CDTF">2023-05-30T03:03:08Z</dcterms:modified>
</cp:coreProperties>
</file>