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6" r:id="rId9"/>
    <p:sldId id="287" r:id="rId10"/>
    <p:sldId id="288" r:id="rId11"/>
    <p:sldId id="289" r:id="rId12"/>
    <p:sldId id="264" r:id="rId13"/>
    <p:sldId id="265" r:id="rId14"/>
    <p:sldId id="268" r:id="rId15"/>
    <p:sldId id="267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91" r:id="rId25"/>
    <p:sldId id="277" r:id="rId26"/>
    <p:sldId id="278" r:id="rId27"/>
    <p:sldId id="279" r:id="rId28"/>
    <p:sldId id="280" r:id="rId29"/>
    <p:sldId id="281" r:id="rId30"/>
    <p:sldId id="282" r:id="rId31"/>
    <p:sldId id="292" r:id="rId32"/>
    <p:sldId id="283" r:id="rId33"/>
    <p:sldId id="284" r:id="rId34"/>
    <p:sldId id="290" r:id="rId35"/>
  </p:sldIdLst>
  <p:sldSz cx="9906000" cy="6858000" type="A4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033" autoAdjust="0"/>
  </p:normalViewPr>
  <p:slideViewPr>
    <p:cSldViewPr>
      <p:cViewPr varScale="1">
        <p:scale>
          <a:sx n="78" d="100"/>
          <a:sy n="78" d="100"/>
        </p:scale>
        <p:origin x="55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58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99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93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0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8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293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0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471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720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10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8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F97C-200F-41DB-AEA0-16FA6C1B4865}" type="datetimeFigureOut">
              <a:rPr lang="th-TH" smtClean="0"/>
              <a:t>18/01/67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5B5A1-AFEE-442C-872C-8C0F8557CF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28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ritest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36" y="2348880"/>
            <a:ext cx="8420100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dirty="0">
                <a:latin typeface="Waffle Regular" pitchFamily="50" charset="0"/>
                <a:cs typeface="Waffle Regular" pitchFamily="50" charset="0"/>
              </a:rPr>
              <a:t>English Proficiency</a:t>
            </a:r>
            <a:endParaRPr lang="th-TH" sz="8000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3546" y="6334780"/>
            <a:ext cx="49824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โดย อาจารย์พชร วังมี ฝ่ายแนะแนว ร.ร.สาธิตฯสวนสุนันทา</a:t>
            </a:r>
            <a:endParaRPr lang="en-US" b="1" dirty="0">
              <a:latin typeface="Waffle Regular" panose="02000000000000000000" pitchFamily="50" charset="0"/>
              <a:cs typeface="Waffle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4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6753"/>
            <a:ext cx="8915400" cy="49294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เกณฑ์การให้คะแนนด้านการใช้ภาษาอังกฤษ</a:t>
            </a:r>
          </a:p>
          <a:p>
            <a:pPr marL="0" indent="0">
              <a:buNone/>
            </a:pPr>
            <a:r>
              <a:rPr lang="en-US" dirty="0">
                <a:latin typeface="Waffle Regular" pitchFamily="50" charset="0"/>
                <a:cs typeface="Waffle Regular" pitchFamily="50" charset="0"/>
              </a:rPr>
              <a:t>	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BandA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หมายถึง การใช้ภาษาอังกฤษได้ดี โดยดูจากการอ่านได้ลื่นไหล, โครงสร้างประโยคดี, เลือกใช้ศัพท์ดี, ไวยากรณ์ใช้ถูกต้องและเหมาะสม, การสะกดคำและเครื่องหมายวรรคตอนดี, มีข้อผิดพลาดน้อย</a:t>
            </a:r>
          </a:p>
          <a:p>
            <a:pPr marL="0" indent="0">
              <a:buNone/>
            </a:pPr>
            <a:r>
              <a:rPr lang="en-US" dirty="0">
                <a:latin typeface="Waffle Regular" pitchFamily="50" charset="0"/>
                <a:cs typeface="Waffle Regular" pitchFamily="50" charset="0"/>
              </a:rPr>
              <a:t>	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BandC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หมายถึง การใช้ภาษาอังกฤษได้พอใช้ อาจมีจุดอ่อนด้านประสิทธิภาพการใช้ภาษาอังกฤษ โดยดูจาก อ่านได้พอลื่นไหล ไม่อ่านยาก, มีการใช้โครงสร้างประโยคง่ายๆ, ใช้ศัพท์ระดับกลาง ไม่ง่ายเกินไป, ใช้ไวยากรณ์ได้เหมาะสม, สะกดคำและใช้เครื่องหมายวรรคตอนได้พอใช้, มีข้อผิดพลาดอยู่บ้าง</a:t>
            </a:r>
          </a:p>
          <a:p>
            <a:pPr marL="0" indent="0">
              <a:buNone/>
            </a:pPr>
            <a:r>
              <a:rPr lang="en-US" dirty="0">
                <a:latin typeface="Waffle Regular" pitchFamily="50" charset="0"/>
                <a:cs typeface="Waffle Regular" pitchFamily="50" charset="0"/>
              </a:rPr>
              <a:t>	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BandE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หมายถึง การใช้ภาษาอังกฤษค่อนข้างอ่อน โดยดูจาก การทำให้ต้องอ่านหลายรอบถึงจะเข้าใจ, มีจุดบกพร่องในประโยคหรือย่อหน้า, มีการใช้ศัพท์ง่ายๆบ่อย, ใช้ไวยากรณ์ผิด, มีจุดบกพร่องด้านการสะกดคำและเครื่องหมายวรรคตอน รวมไปถึงจุดบกพร่องที่เห็นได้ใช้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 “เกณฑ์การให้คะแนน จะแบ่งเป็น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A, B, C, D, E ”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หากกรรมการ 2 คน ให้คะแนน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AA = A, AC=B, CC=C, CE=D, EE=E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 โดยส่วนใหญ่คะแนนด้านเนื้อหา เต็ม 5.0 จะได้ 3.0, 3.5, 2.5, 2.0 และ 4.0  และภาษาอังกฤษจะได้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A, B, C, D, E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ตามลำดับ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8504" y="188640"/>
            <a:ext cx="8915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การคิดคะแนน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BMAT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 (ต่อ)</a:t>
            </a:r>
            <a:endParaRPr lang="th-TH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3314" y="6334780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ที่มาข้อมูล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: Ignite by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OnDemand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5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การสมัครและค่าสมัครสอบ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BMAT</a:t>
            </a:r>
            <a:endParaRPr lang="th-TH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สมัครที่ </a:t>
            </a:r>
            <a:r>
              <a:rPr lang="en-US" b="1" dirty="0">
                <a:latin typeface="Waffle Regular" pitchFamily="50" charset="0"/>
                <a:cs typeface="Waffle Regular" pitchFamily="50" charset="0"/>
                <a:hlinkClick r:id="rId2"/>
              </a:rPr>
              <a:t>www.metritests.com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  <a:p>
            <a:pPr marL="0" indent="0" fontAlgn="base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ค่าสมัครสอบ ประมาณ 3,200 บาท</a:t>
            </a:r>
            <a:br>
              <a:rPr lang="th-TH" dirty="0"/>
            </a:b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6783314" y="6334780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ที่มาข้อมูล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: Ignite by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OnDemand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4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GED</a:t>
            </a:r>
            <a:br>
              <a:rPr lang="th-TH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(US High School Equivalency Diploma)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เป็นการสอบเทียบวุฒิมัธยมศึกษาตอนปลายระบบอเมริกัน ซึ่งเป็นที่ยอมรับทั่วโลก การสอบ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GED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หนึ่งเพื่อให้นักเรียนได้รับวุฒิมัธยมศึกษาตอนปลาย ใช้ยื่นสมัครเข้าศึกษาต่อระดับปริญญาตรี หลักสูตนานาชาติ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International Program 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ในมหาวิทยาลัยทั้งในไทยและต่างประเทศได้ (มหาวิทยาลัยในไทยยื่นได้หลายที่แต่ยังไม่ทั้งหมด)</a:t>
            </a:r>
          </a:p>
          <a:p>
            <a:pPr marL="0" indent="0" algn="thaiDist">
              <a:buNone/>
            </a:pPr>
            <a:r>
              <a:rPr lang="th-TH" dirty="0"/>
              <a:t>	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การสอบ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GED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นั้น ไม่ได้จำกัดวุฒิการศึกษาขั้นต่ำ แต่ผู้สอบต้องมีอายุ 16 ปีขึ้นไป โดยเปิดให้สอบได้ตลอดปี พร้อมเมื่อไหร่ก็ไปสอบได้ การสอบมี 4 วิชา คะแนนเต็มวิชาละ 200 คะแนน เกณฑ์ผ่านอยู่ที่ 145 คะแนน สอบแล้วทราบผลสอบได้ทันที หากสอบไม่ผ่าน สามารถสอบซ้ำได้ ข้อสอบ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GED 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ข้อสอบจะเน้นการคิดวิเคราะห์ และการนำมาประยุกต์  วิชาที่สอบ ได้แก่  </a:t>
            </a:r>
          </a:p>
        </p:txBody>
      </p:sp>
    </p:spTree>
    <p:extLst>
      <p:ext uri="{BB962C8B-B14F-4D97-AF65-F5344CB8AC3E}">
        <p14:creationId xmlns:p14="http://schemas.microsoft.com/office/powerpoint/2010/main" val="403841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26064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GED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 (ต่อ)</a:t>
            </a:r>
            <a:br>
              <a:rPr lang="th-TH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(US High School Equivalency Diploma)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925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วิชา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Reasoning Through Language Arts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หรือ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RLA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เป็นข้อสอบภาษาอังกฤษที่รวมเนื้อหาวิชา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Writing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และ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Reading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เข้าด้วยกัน ใช้เวลาสอบ 150 นาที</a:t>
            </a: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วิชา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Mathematical Reasoning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ใช้เวลาสอบ 115 นาที ข้อสอบจะ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focus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ที่ 2 ส่วนคือ การเลือกใช้สูตรและการคิดเลขให้สอดคล้องกับโจทย์ที่กำหนดให้ 45% และการแก้ปัญหาทางพีชคณิต 55%</a:t>
            </a: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วิชา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Science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ใช้เวลาสอบ 90 นาที เนื้อหาหลักเกี่ยวข้องกับ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life science, physical science, and earth and space science</a:t>
            </a: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วิชา 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Social Studies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 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ใช้เวลาสอบ 70 นาที เนื้อหาหลักมี 4 ส่วน ได้แก่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Civics and government 50% United States history 20% Economics 15%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และ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Geography and the world 15%</a:t>
            </a:r>
            <a:endParaRPr lang="th-TH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5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ค่าสมัคร ประมาน 2,400 บาท ต่อวิชา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สอบได้ทุกวัน จันทร์ - ศุกร์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8504" y="18864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GED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 (ต่อ)</a:t>
            </a:r>
            <a:br>
              <a:rPr lang="th-TH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(US High School Equivalency Diploma)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4024" r="15219" b="26740"/>
          <a:stretch/>
        </p:blipFill>
        <p:spPr bwMode="auto">
          <a:xfrm>
            <a:off x="1424608" y="2996951"/>
            <a:ext cx="7301385" cy="32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63179" y="6334780"/>
            <a:ext cx="3042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ภาพจาก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: Ignite by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OnDemand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9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TU-GET Paper-based Test (PBT)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 (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Thammasat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General English Test)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925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	ข้อสอบวัดระดับความรู้ภาษาอังกฤษของผู้ที่ประสงค์จะสมัครเข้าเป็นนักศึกษาของมหาวิทยาลัยธรรมศาสตร์ ในหลักสูตรนานาชาติ หรือตามเงื่อนไขที่กำหนดในระบบ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TCAS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ของมหาวิทยาลัยธรรมศาสตร์</a:t>
            </a: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ลักษณะข้อสอบ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 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TU-GET Paper-based  (PBT)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 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เป็นข้อสอบมาตรฐานแบบเลือกตอบ และมีส่วนประกอบดังนี้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1.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Structure     25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ข้อ    (250 คะแนน)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2.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Vocabulary  25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ข้อ    (250 คะแนน)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3.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Reading     50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ข้อ    (500 คะแนน)</a:t>
            </a: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รวม    100 ข้อ   (</a:t>
            </a:r>
            <a:r>
              <a:rPr lang="th-TH" b="1" u="sng" dirty="0">
                <a:latin typeface="Waffle Regular" pitchFamily="50" charset="0"/>
                <a:cs typeface="Waffle Regular" pitchFamily="50" charset="0"/>
              </a:rPr>
              <a:t>1,000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 คะแนน)</a:t>
            </a:r>
            <a:endParaRPr lang="th-TH" dirty="0">
              <a:latin typeface="Waffle Regular" pitchFamily="50" charset="0"/>
              <a:cs typeface="Waffle Regular" pitchFamily="50" charset="0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025008" y="4070880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ผลคะแนนจะใช้ได้เป็นระยะเวลา 2 ปี จัดสอบทุกเดือน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564" y="4790960"/>
            <a:ext cx="495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ค่าสมัครสอบ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1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,500 บาท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5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สมัครที่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https://litu.tu.ac.th/testing/tu-get/cbt/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TU-GET Paper-based Test (PBT)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**ต่อ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**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 (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Thammasat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General English Test)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0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QR CODE website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รับสมัครสอบ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TU-GET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2B536EBF-8721-E01F-A050-5CA93EE4F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28" y="1417638"/>
            <a:ext cx="5126951" cy="51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2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0512" y="2564904"/>
            <a:ext cx="8915400" cy="126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CU-TEP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 (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Chulalongkorn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Test of English Proficiency 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E6BAC-0F55-277E-D0F9-E0BAC90749EB}"/>
              </a:ext>
            </a:extLst>
          </p:cNvPr>
          <p:cNvSpPr txBox="1">
            <a:spLocks/>
          </p:cNvSpPr>
          <p:nvPr/>
        </p:nvSpPr>
        <p:spPr>
          <a:xfrm>
            <a:off x="2792760" y="6093296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2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753E2-87E2-1123-D59A-C4AC9998C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7" t="16401" r="22378" b="6062"/>
          <a:stretch/>
        </p:blipFill>
        <p:spPr>
          <a:xfrm>
            <a:off x="1208584" y="332656"/>
            <a:ext cx="7848872" cy="59611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0BD974-BEC3-D694-D530-9F77BAC83EF0}"/>
              </a:ext>
            </a:extLst>
          </p:cNvPr>
          <p:cNvSpPr txBox="1">
            <a:spLocks/>
          </p:cNvSpPr>
          <p:nvPr/>
        </p:nvSpPr>
        <p:spPr>
          <a:xfrm>
            <a:off x="2792760" y="6093296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1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2060848"/>
            <a:ext cx="8915400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	องค์ประกอบคะแนน ภาษาอังกฤษ หรือการสอบวัดความรู้ต่างที่ต้องใช้ในการยื่นสมัครเข้าศึกษาต่อ ในหลักสูตรนานาชาติ การศึกษาต่อต่างประเทศ และทุนการศึกษาต่อต่างประเทศ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174832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504" y="2564904"/>
            <a:ext cx="8915400" cy="126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CU-TEP (E-Testing)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 (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Chulalongkorn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Test of English Proficiency 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735234-E37F-56F2-2D29-0CF349BE5906}"/>
              </a:ext>
            </a:extLst>
          </p:cNvPr>
          <p:cNvSpPr txBox="1">
            <a:spLocks/>
          </p:cNvSpPr>
          <p:nvPr/>
        </p:nvSpPr>
        <p:spPr>
          <a:xfrm>
            <a:off x="2792760" y="6093296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1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0545E-5242-EB13-8E31-E77129546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8" t="16401" r="22378" b="6062"/>
          <a:stretch/>
        </p:blipFill>
        <p:spPr>
          <a:xfrm>
            <a:off x="1190582" y="607186"/>
            <a:ext cx="7524836" cy="56436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AB529A-494A-2F30-110E-AA554212DA2C}"/>
              </a:ext>
            </a:extLst>
          </p:cNvPr>
          <p:cNvSpPr txBox="1">
            <a:spLocks/>
          </p:cNvSpPr>
          <p:nvPr/>
        </p:nvSpPr>
        <p:spPr>
          <a:xfrm>
            <a:off x="2792760" y="6093296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2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504" y="2564904"/>
            <a:ext cx="8915400" cy="126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CU-TEP &amp; Speaking </a:t>
            </a:r>
          </a:p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(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Chulalongkorn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Test of English Proficiency 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D5468-A39C-0B95-1D77-FFFE9E58C62D}"/>
              </a:ext>
            </a:extLst>
          </p:cNvPr>
          <p:cNvSpPr txBox="1">
            <a:spLocks/>
          </p:cNvSpPr>
          <p:nvPr/>
        </p:nvSpPr>
        <p:spPr>
          <a:xfrm>
            <a:off x="2792760" y="6093296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9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E0A1C-736F-350F-4832-BA00404A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8" t="16401" r="22378" b="6062"/>
          <a:stretch/>
        </p:blipFill>
        <p:spPr>
          <a:xfrm>
            <a:off x="1136576" y="458670"/>
            <a:ext cx="7920880" cy="5940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D24CFEE-735D-B364-2543-6390E5B9155D}"/>
              </a:ext>
            </a:extLst>
          </p:cNvPr>
          <p:cNvSpPr txBox="1">
            <a:spLocks/>
          </p:cNvSpPr>
          <p:nvPr/>
        </p:nvSpPr>
        <p:spPr>
          <a:xfrm>
            <a:off x="2792760" y="6093296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837E32-E029-F8C2-C6C5-769DB391C2E2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43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84E9-0E0B-6FBE-9369-A78217DD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57D25-B9B6-AA44-A7FE-96FDB2D9B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4" t="17693" r="24558" b="9939"/>
          <a:stretch/>
        </p:blipFill>
        <p:spPr>
          <a:xfrm>
            <a:off x="956556" y="320654"/>
            <a:ext cx="7992888" cy="62166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0B7E94D-5586-901C-0048-7676B3EB3332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14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504" y="2564904"/>
            <a:ext cx="8915400" cy="126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CU-AAT </a:t>
            </a:r>
          </a:p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(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Chulalongkorn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Academic Aptitude Test) 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215FD-26AB-2634-B53B-24C4066A2291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9C2CC-C5FD-2E75-CDA1-00B09D0AF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4" t="16401" r="24558" b="8648"/>
          <a:stretch/>
        </p:blipFill>
        <p:spPr>
          <a:xfrm>
            <a:off x="1198652" y="267649"/>
            <a:ext cx="7678784" cy="61856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0BCF3C-C24D-4AB6-5271-EE69279466F7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4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49256-B379-3D2B-EDDB-9B7D47E9A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4" t="15109" r="23831" b="7354"/>
          <a:stretch/>
        </p:blipFill>
        <p:spPr>
          <a:xfrm>
            <a:off x="1141976" y="296652"/>
            <a:ext cx="7622047" cy="62646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841F84-7EAB-619A-3E71-7F2C6878CCCF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0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263691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 CU-ATS 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(Aptitude Test for Science of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Chulalongkorn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University) 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A88117-C6B4-1C81-93F7-A94E9102E17B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5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CF390-01A2-E050-62C9-14067A2A6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0" t="16401" r="23105" b="9939"/>
          <a:stretch/>
        </p:blipFill>
        <p:spPr>
          <a:xfrm>
            <a:off x="920552" y="280376"/>
            <a:ext cx="8064896" cy="62972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87729E-0F54-F195-AF98-213E86626065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9210228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latin typeface="Waffle Regular" pitchFamily="50" charset="0"/>
                <a:cs typeface="Waffle Regular" pitchFamily="50" charset="0"/>
              </a:rPr>
              <a:t>TOEFL</a:t>
            </a:r>
            <a:br>
              <a:rPr lang="th-TH" sz="4800" b="1" dirty="0">
                <a:latin typeface="Waffle Regular" pitchFamily="50" charset="0"/>
                <a:cs typeface="Waffle Regular" pitchFamily="50" charset="0"/>
              </a:rPr>
            </a:br>
            <a:r>
              <a:rPr lang="en-US" sz="4800" b="1" dirty="0">
                <a:latin typeface="Waffle Regular" pitchFamily="50" charset="0"/>
                <a:cs typeface="Waffle Regular" pitchFamily="50" charset="0"/>
              </a:rPr>
              <a:t>(The Test of English as a Foreign Language)</a:t>
            </a:r>
            <a:endParaRPr lang="th-TH" sz="4800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2348880"/>
            <a:ext cx="8915400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TOEFL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เป็นการสอบวัดผลภาษาอังกฤษ ตามมาตรฐานภาษาอังกฤษแบบอเมริกา ซึ่งคะแนนสอบนี้จะสามารถนำไปใช้ในการศึกษาต่อในต่างประเทศ เช่น อเมริกา อังกฤษ แคนาดา ออสเตรเลีย และนิวซีแลนด์ เป็นต้น </a:t>
            </a:r>
          </a:p>
          <a:p>
            <a:pPr marL="0" indent="0">
              <a:buNone/>
            </a:pPr>
            <a:endParaRPr lang="th-TH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44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0FF7B-A935-BC43-807B-FC24CD01D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5109" r="23831" b="4770"/>
          <a:stretch/>
        </p:blipFill>
        <p:spPr>
          <a:xfrm>
            <a:off x="1172580" y="303853"/>
            <a:ext cx="7560840" cy="62502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EBDDDD-C4AF-8C51-DE1E-904AB9831D51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96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C8DB-3B8B-E545-95C8-26A86882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634F-BBA0-AC59-7646-647D00E7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E1DBC-9D54-F351-4D6C-36591FE3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5108" r="23831" b="7355"/>
          <a:stretch/>
        </p:blipFill>
        <p:spPr>
          <a:xfrm>
            <a:off x="959954" y="234563"/>
            <a:ext cx="7986092" cy="63888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817ED6-19BD-F3D4-8F0F-5E2DCA5F0F81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4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504" y="2309114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CU-TAD 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Chulalongkorn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University - Test of Aptitude in Design)</a:t>
            </a: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247D-5E4F-EF33-88CD-C75776EF053C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6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46258-BD63-33AD-01E9-2D94C189B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7" t="15110" r="23831" b="6062"/>
          <a:stretch/>
        </p:blipFill>
        <p:spPr>
          <a:xfrm>
            <a:off x="1316596" y="431423"/>
            <a:ext cx="7272808" cy="59951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A7C535-975D-777A-516F-374E487DFEC6}"/>
              </a:ext>
            </a:extLst>
          </p:cNvPr>
          <p:cNvSpPr txBox="1">
            <a:spLocks/>
          </p:cNvSpPr>
          <p:nvPr/>
        </p:nvSpPr>
        <p:spPr>
          <a:xfrm>
            <a:off x="2792760" y="6230489"/>
            <a:ext cx="6964401" cy="62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2400" b="1" dirty="0">
                <a:latin typeface="Waffle Regular" pitchFamily="50" charset="0"/>
                <a:cs typeface="Waffle Regular" pitchFamily="50" charset="0"/>
              </a:rPr>
              <a:t>ที่มาข้อมูลทั้งหมดจาก </a:t>
            </a:r>
            <a:r>
              <a:rPr lang="en-US" sz="2400" b="1" dirty="0">
                <a:latin typeface="Waffle Regular" pitchFamily="50" charset="0"/>
                <a:cs typeface="Waffle Regular" pitchFamily="50" charset="0"/>
              </a:rPr>
              <a:t>: https://atc.chula.ac.th/</a:t>
            </a:r>
            <a:endParaRPr lang="th-TH" sz="2400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83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QR CODE website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รับสมัครสอบ/ตารางสอบ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CU-TEP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และผองเพื่อน</a:t>
            </a:r>
          </a:p>
        </p:txBody>
      </p:sp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AF309DF5-BB46-D75C-EDA8-ED72DD482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12" y="1417638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TOEFL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 (ต่อ)</a:t>
            </a:r>
            <a:br>
              <a:rPr lang="th-TH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(The Test of English as a Foreign Language)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2276872"/>
            <a:ext cx="8915400" cy="26928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Waffle Regular" pitchFamily="50" charset="0"/>
                <a:cs typeface="Waffle Regular" pitchFamily="50" charset="0"/>
              </a:rPr>
              <a:t>TOEFL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iBT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	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ย่อมาจาก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internet-Based Testing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เป็นรูปแบบการสอบ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TOEFL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ที่มีการจัดสอบ ในประเทศไทย เนื้อหาของการสอบมี 4 ส่วนคือ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Reading, Listening, Speaking, Writing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และจะมีบททดสอบบางข้อ ที่รวมเอาทักษะหลายๆ อย่างไว้ด้วยกัน เช่น มีคำถามให้อ่าน แต่ต้องตอบด้วยการพูด ช่วงคะแนนสอบแบบ </a:t>
            </a:r>
            <a:r>
              <a:rPr lang="en-US" dirty="0" err="1">
                <a:latin typeface="Waffle Regular" pitchFamily="50" charset="0"/>
                <a:cs typeface="Waffle Regular" pitchFamily="50" charset="0"/>
              </a:rPr>
              <a:t>iBT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อยู่ที่ 0-120</a:t>
            </a:r>
          </a:p>
          <a:p>
            <a:pPr marL="0" indent="0">
              <a:buNone/>
            </a:pPr>
            <a:endParaRPr lang="th-TH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2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3955" y="188640"/>
            <a:ext cx="89154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TOEFL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 (ต่อ)</a:t>
            </a:r>
            <a:br>
              <a:rPr lang="th-TH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(The Test of English as a Foreign Language)</a:t>
            </a:r>
            <a:endParaRPr lang="th-TH" dirty="0">
              <a:latin typeface="Waffle Regular" panose="02000000000000000000" pitchFamily="50" charset="0"/>
              <a:cs typeface="Waffle Regular" panose="020000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442" y="1347098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Waffle Regular" panose="02000000000000000000" pitchFamily="50" charset="0"/>
                <a:cs typeface="Waffle Regular" pitchFamily="50" charset="0"/>
              </a:rPr>
              <a:t>TOEFL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iBT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25664"/>
              </p:ext>
            </p:extLst>
          </p:nvPr>
        </p:nvGraphicFramePr>
        <p:xfrm>
          <a:off x="2288704" y="1484784"/>
          <a:ext cx="6120681" cy="34442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4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ประเภท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เวลที่ใช้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จำนวนคำถาม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การอ่าน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60 – 100 นาที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36</a:t>
                      </a:r>
                      <a:r>
                        <a:rPr lang="th-TH" baseline="0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 – 70 ข้อ</a:t>
                      </a:r>
                      <a:endParaRPr lang="th-TH" dirty="0">
                        <a:latin typeface="Waffle Light" panose="02000000000000000000" pitchFamily="50" charset="0"/>
                        <a:cs typeface="Waffle Light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การฟัง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60 – 90 นาที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34 – 51 ข้อ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การพูด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20 นาที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 6 งาน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การเขียน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50 นาที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Waffle Light" panose="02000000000000000000" pitchFamily="50" charset="0"/>
                          <a:cs typeface="Waffle Light" panose="02000000000000000000" pitchFamily="50" charset="0"/>
                        </a:rPr>
                        <a:t>2 หัวข้อ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69709" y="4866173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เวลาสอบประมาน 3 ชั่วโมงครึ่ง สอบได้เดือนละ 1 ครั้ง</a:t>
            </a:r>
            <a:endParaRPr lang="en-US" b="1" dirty="0">
              <a:latin typeface="Waffle Regular" panose="02000000000000000000" pitchFamily="50" charset="0"/>
              <a:cs typeface="Waffle Regular" panose="020000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709" y="5586253"/>
            <a:ext cx="3068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ผลคะแนนจะใช้ได้เป็นระยะเวลา 2 ปี</a:t>
            </a:r>
            <a:endParaRPr lang="en-US" b="1" dirty="0">
              <a:latin typeface="Waffle Regular" panose="02000000000000000000" pitchFamily="50" charset="0"/>
              <a:cs typeface="Waffle Regular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2273" y="6306333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ค่าสมัครสอบ </a:t>
            </a:r>
            <a:r>
              <a:rPr lang="en-US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TOEFL </a:t>
            </a:r>
            <a:r>
              <a:rPr lang="en-US" b="1" dirty="0" err="1">
                <a:latin typeface="Waffle Regular" panose="02000000000000000000" pitchFamily="50" charset="0"/>
                <a:cs typeface="Waffle Regular" panose="02000000000000000000" pitchFamily="50" charset="0"/>
              </a:rPr>
              <a:t>iBT</a:t>
            </a:r>
            <a:r>
              <a:rPr lang="en-US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 </a:t>
            </a:r>
            <a:r>
              <a:rPr lang="th-TH" b="1" dirty="0">
                <a:latin typeface="Waffle Regular" panose="02000000000000000000" pitchFamily="50" charset="0"/>
                <a:cs typeface="Waffle Regular" panose="02000000000000000000" pitchFamily="50" charset="0"/>
              </a:rPr>
              <a:t>ประมาน 6,000 บาท</a:t>
            </a:r>
            <a:endParaRPr lang="en-US" b="1" dirty="0">
              <a:latin typeface="Waffle Regular" panose="02000000000000000000" pitchFamily="50" charset="0"/>
              <a:cs typeface="Waffle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	เป็นข้อสอบวัดความสามารถทางภาษา ซึ่งได้รับการออกแบบมาเพื่อประเมินความสามารถของผู้สมัครที่ต้องการเรียนหรือทำงาน โดยใช้ภาษาอังกฤษเป็นภาษาหลักในการสื่อสาร แบ่งเป็น 2 ประเภทคือ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IELTS Academic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และ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IELTS General Training 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	ทดสอบการใช้ภาษาอังกฤษทั้ง 4 ทักษะ คือ การฟัง การพูด การอ่านและการเขียน และผู้สอบจะได้รับใบรายงานผลการสอบโดยแยกเป็นแต่ละส่วนทั้ง 4 ทักษะ ลักษณะของคะแนนในการสอบจะถูกแบ่งออกเป็น 9 ระดับ โดยเริ่มต้นที่ตั้งแต่ระดับที่ 1 ไปจนถึงระดับที่ 9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6333" y="332656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IELTS</a:t>
            </a:r>
          </a:p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(International English Language Testing System)</a:t>
            </a:r>
            <a:r>
              <a:rPr lang="en-US" b="1" dirty="0"/>
              <a:t> </a:t>
            </a:r>
            <a:endParaRPr lang="th-TH" b="1" dirty="0"/>
          </a:p>
        </p:txBody>
      </p:sp>
      <p:sp>
        <p:nvSpPr>
          <p:cNvPr id="5" name="Rectangle 4"/>
          <p:cNvSpPr/>
          <p:nvPr/>
        </p:nvSpPr>
        <p:spPr>
          <a:xfrm>
            <a:off x="3872880" y="6276249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ผลคะแนนจะใช้ได้เป็นระยะเวลา 2 ปี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5124" y="5733256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Waffle Regular" pitchFamily="50" charset="0"/>
                <a:cs typeface="Waffle Regular" pitchFamily="50" charset="0"/>
              </a:rPr>
              <a:t>ค่าสมัครสอบ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ประมาน 6,900 บาท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SAT 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(Scholastic Assessment Tests)</a:t>
            </a:r>
            <a:r>
              <a:rPr lang="en-US" dirty="0"/>
              <a:t> 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3773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	เป็นข้อสอบวัดความสามารถทางด้านคณิตศาสตร์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(Math)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และภาษาอังกฤษที่ครอบคลุมทักษะการอ่านวิเคราะห์และหลักไวยกรณ์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( Evidence-Based Reading and Writing)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แต่ด้วยความที่ชื่อเรียกค่อนข้างยาว เราจึงมักนิยมเรียกพาร์ทภาษาอังกฤษนี้ว่า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SAT </a:t>
            </a:r>
            <a:r>
              <a:rPr lang="en-US" dirty="0" err="1">
                <a:latin typeface="Waffle Regular" pitchFamily="50" charset="0"/>
                <a:cs typeface="Waffle Regular" pitchFamily="50" charset="0"/>
              </a:rPr>
              <a:t>Eng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นอกจากนี้ยังมีทักษะการเขียน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( Essay)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ด้วย (แต่ส่วนมากมหาลัยในไทยใช้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SAT-Math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กับ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SAT-</a:t>
            </a:r>
            <a:r>
              <a:rPr lang="en-US" dirty="0" err="1">
                <a:latin typeface="Waffle Regular" pitchFamily="50" charset="0"/>
                <a:cs typeface="Waffle Regular" pitchFamily="50" charset="0"/>
              </a:rPr>
              <a:t>Eng</a:t>
            </a:r>
            <a:endParaRPr lang="en-US" dirty="0">
              <a:latin typeface="Waffle Regular" pitchFamily="50" charset="0"/>
              <a:cs typeface="Waffle Regular" pitchFamily="50" charset="0"/>
            </a:endParaRPr>
          </a:p>
          <a:p>
            <a:pPr marL="0" indent="0">
              <a:buNone/>
            </a:pPr>
            <a:r>
              <a:rPr lang="en-US" dirty="0">
                <a:latin typeface="Waffle Regular" pitchFamily="50" charset="0"/>
                <a:cs typeface="Waffle Regular" pitchFamily="50" charset="0"/>
              </a:rPr>
              <a:t>1. Mathematics (800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คะแนน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)</a:t>
            </a:r>
            <a:br>
              <a:rPr lang="th-TH" dirty="0">
                <a:latin typeface="Waffle Regular" pitchFamily="50" charset="0"/>
                <a:cs typeface="Waffle Regular" pitchFamily="50" charset="0"/>
              </a:rPr>
            </a:br>
            <a:r>
              <a:rPr lang="th-TH" dirty="0">
                <a:latin typeface="Waffle Regular" pitchFamily="50" charset="0"/>
                <a:cs typeface="Waffle Regular" pitchFamily="50" charset="0"/>
              </a:rPr>
              <a:t>2.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Evidence-based Reading and Writing (800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คะแนน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)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รวม 1,600 คะแนน เปิดสอบในไทยปีละ 4 ครั้ง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512" y="5949280"/>
            <a:ext cx="307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ผลคะแนนจะใช้ได้เป็นระยะเวลา 2 ปี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744D3-F23D-4E02-98FB-903A835477A7}"/>
              </a:ext>
            </a:extLst>
          </p:cNvPr>
          <p:cNvSpPr/>
          <p:nvPr/>
        </p:nvSpPr>
        <p:spPr>
          <a:xfrm>
            <a:off x="527111" y="5547808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Waffle Regular" pitchFamily="50" charset="0"/>
                <a:cs typeface="Waffle Regular" pitchFamily="50" charset="0"/>
              </a:rPr>
              <a:t>ค่าสมัคร ประมาน 3,300++บาท</a:t>
            </a:r>
          </a:p>
        </p:txBody>
      </p:sp>
    </p:spTree>
    <p:extLst>
      <p:ext uri="{BB962C8B-B14F-4D97-AF65-F5344CB8AC3E}">
        <p14:creationId xmlns:p14="http://schemas.microsoft.com/office/powerpoint/2010/main" val="14463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BMAT</a:t>
            </a:r>
            <a:br>
              <a:rPr lang="en-US" b="1" dirty="0">
                <a:latin typeface="Waffle Regular" pitchFamily="50" charset="0"/>
                <a:cs typeface="Waffle Regular" pitchFamily="50" charset="0"/>
              </a:rPr>
            </a:br>
            <a:r>
              <a:rPr lang="en-US" b="1" dirty="0">
                <a:latin typeface="Waffle Regular" pitchFamily="50" charset="0"/>
                <a:cs typeface="Waffle Regular" pitchFamily="50" charset="0"/>
              </a:rPr>
              <a:t>(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BioMedical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 Admission Test)</a:t>
            </a:r>
            <a:endParaRPr lang="th-TH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	ข้อสอบเฉพาะทางสำหรับผู้ที่ต้องการเข้าศึกษาต่อในคณะแพทยศาสตร์, สัตวแพทยศาสตร์ และทันตแพทยศาสตร์ จัดทำโดย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Cambridge Assessment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แห่งสหราชอาณาจักร</a:t>
            </a:r>
          </a:p>
          <a:p>
            <a:pPr marL="0" indent="0">
              <a:buNone/>
            </a:pPr>
            <a:r>
              <a:rPr lang="th-TH" dirty="0">
                <a:latin typeface="Waffle Regular" pitchFamily="50" charset="0"/>
                <a:cs typeface="Waffle Regular" pitchFamily="50" charset="0"/>
              </a:rPr>
              <a:t>รูปแบบข้อสอบ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BMAT</a:t>
            </a:r>
          </a:p>
          <a:p>
            <a:pPr marL="0" indent="0">
              <a:buNone/>
            </a:pPr>
            <a:r>
              <a:rPr lang="th-TH" b="1" dirty="0">
                <a:latin typeface="Waffle Regular" pitchFamily="50" charset="0"/>
                <a:cs typeface="Waffle Regular" pitchFamily="50" charset="0"/>
              </a:rPr>
              <a:t>ข้อสอบ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BMAT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แบ่งออกเป็น 3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parts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คือ</a:t>
            </a:r>
          </a:p>
          <a:p>
            <a:pPr marL="0" indent="0">
              <a:buNone/>
            </a:pPr>
            <a:endParaRPr lang="th-TH" dirty="0">
              <a:latin typeface="Waffle Regular" pitchFamily="50" charset="0"/>
              <a:cs typeface="Waffle Regular" pitchFamily="50" charset="0"/>
            </a:endParaRPr>
          </a:p>
          <a:p>
            <a:pPr marL="0" indent="0">
              <a:buNone/>
            </a:pPr>
            <a:r>
              <a:rPr lang="en-US" b="1" dirty="0">
                <a:latin typeface="Waffle Regular" pitchFamily="50" charset="0"/>
                <a:cs typeface="Waffle Regular" pitchFamily="50" charset="0"/>
              </a:rPr>
              <a:t>1.Thinking skills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ใน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Part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นี้จะเป็นข้อสอบปรนัย 32 ข้อ ใช้เวลา 60 นาที โดยเป็นข้อสอบแนว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problem solving (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หรือที่เรียกกันว่า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Aptitude)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จำนวน 16 ข้อ และเป็นข้อสอบแนว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critical thinking (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หรือที่เรียกกันว่า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Critical analysis)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จำนวน 16 ข้อ</a:t>
            </a:r>
          </a:p>
          <a:p>
            <a:pPr marL="0" indent="0">
              <a:buNone/>
            </a:pPr>
            <a:r>
              <a:rPr lang="en-US" b="1" dirty="0">
                <a:latin typeface="Waffle Regular" pitchFamily="50" charset="0"/>
                <a:cs typeface="Waffle Regular" pitchFamily="50" charset="0"/>
              </a:rPr>
              <a:t>2.Scientific Knowledge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and Applications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เป็นข้อสอบปรนัย 27 ข้อ ใช้เวลา 30 นาที โดยมีเนื้อหาที่ครอบคลุมวิชา ฟิสิกส์ เคมี ชีวะ และคณิตศาสตร์</a:t>
            </a:r>
          </a:p>
          <a:p>
            <a:pPr marL="0" indent="0">
              <a:buNone/>
            </a:pPr>
            <a:r>
              <a:rPr lang="en-US" b="1" dirty="0">
                <a:latin typeface="Waffle Regular" pitchFamily="50" charset="0"/>
                <a:cs typeface="Waffle Regular" pitchFamily="50" charset="0"/>
              </a:rPr>
              <a:t>3.Writing Task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เป็นการเขียนตอบคำถาม 1 ข้อ โดยเลือกจาก 3 ข้อที่ข้อสอบให้มา ข้อสอบ </a:t>
            </a:r>
            <a:r>
              <a:rPr lang="en-US" dirty="0">
                <a:latin typeface="Waffle Regular" pitchFamily="50" charset="0"/>
                <a:cs typeface="Waffle Regular" pitchFamily="50" charset="0"/>
              </a:rPr>
              <a:t>Part </a:t>
            </a:r>
            <a:r>
              <a:rPr lang="th-TH" dirty="0">
                <a:latin typeface="Waffle Regular" pitchFamily="50" charset="0"/>
                <a:cs typeface="Waffle Regular" pitchFamily="50" charset="0"/>
              </a:rPr>
              <a:t>นี้ ใช้เวลา 30 นาที วัดความสามารถในการเลือกพัฒนา หรือ จัดการความคิดและสื่อสารด้วยการเขียนอย่างชัดเจน และเกิดประสิทธิภาพ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3314" y="6334780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ที่มาข้อมูล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: Ignite by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OnDemand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001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000" b="1" dirty="0">
                <a:latin typeface="Waffle Regular" pitchFamily="50" charset="0"/>
                <a:cs typeface="Waffle Regular" pitchFamily="50" charset="0"/>
              </a:rPr>
              <a:t>ส่วนที่ 1 – 2 คะแนนเต็ม 9.0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แต่ละข้อมี 1 คะแนน  มีการแบ่งเกณฑ์การให้คะแนนออกเป็นสเกล 1-9 โดยส่วนใหญ่คะแนนจะอยู่ที่ 5.0 หากมีความชำนาญสูงขึ้นคะแนนจะอยู่ที่ 6.0 และ น้อยคนที่จะได้ถึง 7.0 ขึ้นไป</a:t>
            </a:r>
          </a:p>
          <a:p>
            <a:pPr marL="0" indent="0">
              <a:buNone/>
            </a:pPr>
            <a:r>
              <a:rPr lang="th-TH" sz="2000" b="1" dirty="0">
                <a:latin typeface="Waffle Regular" pitchFamily="50" charset="0"/>
                <a:cs typeface="Waffle Regular" pitchFamily="50" charset="0"/>
              </a:rPr>
              <a:t>ส่วนที่ 3 จะมีผู้ตรวจ 2 คน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ผู้ตรวจจะให้คะแนน 2 แบบ ส่วนแรกจะเป็นการให้คะแนนด้านเนื้อหา ซึ่งมีเกณฑ์คะแนนอยู่ที่ 0-5 และส่วนที่ 2 จะให้คะแนนด้านการใช้ภาษาอังกฤษ โดยแบ่งเป็นเกณฑ์ </a:t>
            </a:r>
            <a:r>
              <a:rPr lang="en-US" sz="2000" dirty="0">
                <a:latin typeface="Waffle Regular" pitchFamily="50" charset="0"/>
                <a:cs typeface="Waffle Regular" pitchFamily="50" charset="0"/>
              </a:rPr>
              <a:t>A, C, E</a:t>
            </a:r>
          </a:p>
          <a:p>
            <a:pPr marL="0" indent="0">
              <a:buNone/>
            </a:pPr>
            <a:r>
              <a:rPr lang="th-TH" sz="2000" b="1" dirty="0">
                <a:latin typeface="Waffle Regular" pitchFamily="50" charset="0"/>
                <a:cs typeface="Waffle Regular" pitchFamily="50" charset="0"/>
              </a:rPr>
              <a:t>การให้คะแนนด้านเนื้อหา (มี 1-5 คะแนน)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	1คะแนน หมายถึง เป็นการเขียนด้วยเนื้อหาที่พอรับได้ แต่ตอบไม่ค่อยตรงคำถาม อาจมีความลังเลหรือไม่ชัดเจน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	2คะแนน หมายถึง เป็นการเขียนที่ค่อนข้างตรงประเด็น แต่อาจมีบางคำหรือบางจุดที่ไม่ชัดเจน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	3คะแนน หมายถึง การเขียนแสดงการตอบคำถามได้พอใช้ตรงกับทุกมุมมองของคำถาม มีการสร้างเหตุผลโต้แย้ง แต่อาจมีจุดบกพร่องด้านการเชื่อมโยงความคิดหรือจุดที่มองข้ามไป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	4คะแนน หมายถึง การเขียนที่มีข้อบกพร่องน้อย ตรงประเด็นทุกมุมมอง มีการใช้สำนวนการโต้แย้งได้ดี ใช้โครงสร้างประโยคแสดงออกถึงความคิดได้อย่างมีเหตุผล</a:t>
            </a:r>
          </a:p>
          <a:p>
            <a:pPr marL="0" indent="0">
              <a:buNone/>
            </a:pPr>
            <a:r>
              <a:rPr lang="th-TH" sz="2000" dirty="0">
                <a:latin typeface="Waffle Regular" pitchFamily="50" charset="0"/>
                <a:cs typeface="Waffle Regular" pitchFamily="50" charset="0"/>
              </a:rPr>
              <a:t>	5คะแนน หมายถึง การเขียนได้ดีเยี่ยมชัดเจนไร้จุดบกพร่อง ตอบตรงประเด็นทุกมุมมอง มีการใช้โครงสร้างประโยคแสดงออกถึงความคิดได้ดีเยี่ยม ชัดเจน โน้มน้าวได้ดี มีจุดกว้างแคบความคิด สังเคราะห์ข้อมูลหรือสรุปได้ดี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8504" y="188640"/>
            <a:ext cx="8915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Waffle Regular" pitchFamily="50" charset="0"/>
                <a:cs typeface="Waffle Regular" pitchFamily="50" charset="0"/>
              </a:rPr>
              <a:t> </a:t>
            </a:r>
            <a:r>
              <a:rPr lang="th-TH" b="1" dirty="0">
                <a:latin typeface="Waffle Regular" pitchFamily="50" charset="0"/>
                <a:cs typeface="Waffle Regular" pitchFamily="50" charset="0"/>
              </a:rPr>
              <a:t>การคิดคะแนน 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BMAT</a:t>
            </a:r>
            <a:endParaRPr lang="th-TH" dirty="0">
              <a:latin typeface="Waffle Regular" pitchFamily="50" charset="0"/>
              <a:cs typeface="Waffle Regular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3314" y="6334780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Waffle Regular" pitchFamily="50" charset="0"/>
                <a:cs typeface="Waffle Regular" pitchFamily="50" charset="0"/>
              </a:rPr>
              <a:t>ที่มาข้อมูล</a:t>
            </a:r>
            <a:r>
              <a:rPr lang="en-US" b="1" dirty="0">
                <a:latin typeface="Waffle Regular" pitchFamily="50" charset="0"/>
                <a:cs typeface="Waffle Regular" pitchFamily="50" charset="0"/>
              </a:rPr>
              <a:t>: Ignite by </a:t>
            </a:r>
            <a:r>
              <a:rPr lang="en-US" b="1" dirty="0" err="1">
                <a:latin typeface="Waffle Regular" pitchFamily="50" charset="0"/>
                <a:cs typeface="Waffle Regular" pitchFamily="50" charset="0"/>
              </a:rPr>
              <a:t>OnDemand</a:t>
            </a:r>
            <a:endParaRPr lang="en-US" b="1" dirty="0">
              <a:latin typeface="Waffle Regular" pitchFamily="50" charset="0"/>
              <a:cs typeface="Waffl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5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2055</Words>
  <Application>Microsoft Office PowerPoint</Application>
  <PresentationFormat>A4 Paper (210x297 mm)</PresentationFormat>
  <Paragraphs>122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Waffle Light</vt:lpstr>
      <vt:lpstr>Waffle Regular</vt:lpstr>
      <vt:lpstr>Office Theme</vt:lpstr>
      <vt:lpstr>English Proficiency</vt:lpstr>
      <vt:lpstr> องค์ประกอบคะแนน ภาษาอังกฤษ หรือการสอบวัดความรู้ต่างที่ต้องใช้ในการยื่นสมัครเข้าศึกษาต่อ ในหลักสูตรนานาชาติ การศึกษาต่อต่างประเทศ และทุนการศึกษาต่อต่างประเทศ</vt:lpstr>
      <vt:lpstr>TOEFL (The Test of English as a Foreign Language)</vt:lpstr>
      <vt:lpstr>TOEFL (ต่อ) (The Test of English as a Foreign Language)</vt:lpstr>
      <vt:lpstr>PowerPoint Presentation</vt:lpstr>
      <vt:lpstr>PowerPoint Presentation</vt:lpstr>
      <vt:lpstr>SAT  (Scholastic Assessment Tests) </vt:lpstr>
      <vt:lpstr>BMAT (BioMedical Admission Test)</vt:lpstr>
      <vt:lpstr>PowerPoint Presentation</vt:lpstr>
      <vt:lpstr>PowerPoint Presentation</vt:lpstr>
      <vt:lpstr>การสมัครและค่าสมัครสอบ BMAT</vt:lpstr>
      <vt:lpstr>GED (US High School Equivalency Diploma)</vt:lpstr>
      <vt:lpstr>GED (ต่อ) (US High School Equivalency Diploma)</vt:lpstr>
      <vt:lpstr>GED (ต่อ) (US High School Equivalency Diploma)</vt:lpstr>
      <vt:lpstr>TU-GET Paper-based Test (PBT)  (Thammasat University General English Test)</vt:lpstr>
      <vt:lpstr>TU-GET Paper-based Test (PBT) **ต่อ**  (Thammasat University General English Test)</vt:lpstr>
      <vt:lpstr>QR CODE website รับสมัครสอบ TU-GET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CU-ATS  (Aptitude Test for Science of Chulalongkorn University)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QR CODE website รับสมัครสอบ/ตารางสอบ CU-TEP และผองเพื่อน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Proficiency</dc:title>
  <dc:creator>SD-SSRU</dc:creator>
  <cp:lastModifiedBy>Pachara Wangmee</cp:lastModifiedBy>
  <cp:revision>30</cp:revision>
  <dcterms:created xsi:type="dcterms:W3CDTF">2020-08-18T02:24:40Z</dcterms:created>
  <dcterms:modified xsi:type="dcterms:W3CDTF">2024-01-18T03:11:09Z</dcterms:modified>
</cp:coreProperties>
</file>