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7" r:id="rId9"/>
    <p:sldId id="268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009A46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934D-0765-4A14-AB58-8573D453BE04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F3DD0-3AD8-4DA5-9D42-03E624B350E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841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7297-56E6-4E6F-AA70-72E85ADD7995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010F-B3B6-46B1-9F19-5B70E24D8ED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379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A95F1-452C-463E-8B14-77BD91CEEFB6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361A4-E7B7-4EB5-9C46-14E0782CA4B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471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D7AB-A45A-404B-98EA-97D33148E15D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A6543-5C27-43C9-AC1F-0E50AAC6E68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42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C576-F506-4C69-B851-B8872B1FF7CB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2063-2940-4CFF-9371-C7BC6D2CD39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334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1FA9-52CB-4D58-8814-465E500C6307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FAEF-F683-4B90-B1A9-AD988D7ED5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77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4521-C7E6-446B-B3B8-46266F854862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65203-BCE4-4439-B6B2-B338C922612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4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D516-68E0-47E2-94E7-C6E69B3D29C8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59EA2-0065-4B2B-A820-25B80D59BB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3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64D9-49C0-407D-9B62-D213EDE56EDE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6FDAD-D89D-4C6C-B2DE-5530DD687A7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24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0792-9B76-42FC-97FA-1BA98C7DE7E8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DDBE-9361-412C-ACD9-920B2467066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53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C2D2-EA95-4FA4-8769-1EDC15E7F0BA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97DA2-7F12-466B-96A7-95DBAB3585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054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title style</a:t>
            </a:r>
            <a:endParaRPr lang="th-TH" alt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 smtClean="0"/>
              <a:t>Click to edit Master text styles</a:t>
            </a:r>
          </a:p>
          <a:p>
            <a:pPr lvl="1"/>
            <a:r>
              <a:rPr lang="en-US" altLang="th-TH" smtClean="0"/>
              <a:t>Second level</a:t>
            </a:r>
          </a:p>
          <a:p>
            <a:pPr lvl="2"/>
            <a:r>
              <a:rPr lang="en-US" altLang="th-TH" smtClean="0"/>
              <a:t>Third level</a:t>
            </a:r>
          </a:p>
          <a:p>
            <a:pPr lvl="3"/>
            <a:r>
              <a:rPr lang="en-US" altLang="th-TH" smtClean="0"/>
              <a:t>Fourth level</a:t>
            </a:r>
          </a:p>
          <a:p>
            <a:pPr lvl="4"/>
            <a:r>
              <a:rPr lang="en-US" altLang="th-TH" smtClean="0"/>
              <a:t>Fifth level</a:t>
            </a:r>
            <a:endParaRPr lang="th-TH" alt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1FFF0-784D-475F-8BAC-E9BA0DA8761D}" type="datetimeFigureOut">
              <a:rPr lang="th-TH"/>
              <a:pPr>
                <a:defRPr/>
              </a:pPr>
              <a:t>01/07/62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8EDA18-E761-416D-8789-44740D50AC9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/>
          <a:lstStyle/>
          <a:p>
            <a:r>
              <a:rPr lang="th-TH" sz="8000" b="1" dirty="0" smtClean="0"/>
              <a:t>ไตรภูมิพระ</a:t>
            </a:r>
            <a:r>
              <a:rPr lang="th-TH" sz="8000" b="1" dirty="0"/>
              <a:t>ร่วง </a:t>
            </a:r>
            <a:endParaRPr lang="th-TH" altLang="th-TH" sz="8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4098" name="Picture 2" descr="C:\Users\SD-SSRU\Desktop\1440252583-image004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32018"/>
            <a:ext cx="4200525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3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5122" name="Picture 2" descr="C:\Users\SD-SSRU\Desktop\11190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00" y="1412776"/>
            <a:ext cx="6477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4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6146" name="Picture 2" descr="C:\Users\SD-SSRU\Desktop\P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98" y="1484784"/>
            <a:ext cx="592886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7170" name="Picture 2" descr="C:\Users\SD-SSRU\Desktop\Y10991362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2260"/>
            <a:ext cx="3129533" cy="50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D-SSRU\Desktop\1115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47124"/>
            <a:ext cx="3240360" cy="48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2050" name="Picture 2" descr="C:\Users\SD-SSRU\Desktop\600px-Awech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7" y="1844824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D-SSRU\Desktop\19843619730737_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89" y="2024996"/>
            <a:ext cx="3106388" cy="38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7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ไตรภูมิพระร่วง </a:t>
            </a:r>
            <a:endParaRPr lang="th-TH" altLang="th-TH" dirty="0" smtClean="0"/>
          </a:p>
        </p:txBody>
      </p:sp>
      <p:sp>
        <p:nvSpPr>
          <p:cNvPr id="2" name="Rectangle 1"/>
          <p:cNvSpPr/>
          <p:nvPr/>
        </p:nvSpPr>
        <p:spPr>
          <a:xfrm>
            <a:off x="611560" y="1772816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ผู้แต่ง </a:t>
            </a:r>
            <a:r>
              <a:rPr lang="th-TH" dirty="0">
                <a:solidFill>
                  <a:srgbClr val="FF0000"/>
                </a:solidFill>
              </a:rPr>
              <a:t>พญาลิไทย (พระมหาธรรมราชาลิไทย) หรือเจ้าพญาเลอไทย 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990" y="242088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ความเป็นมา </a:t>
            </a:r>
            <a:r>
              <a:rPr lang="th-TH" dirty="0">
                <a:solidFill>
                  <a:srgbClr val="FF0000"/>
                </a:solidFill>
              </a:rPr>
              <a:t>พระองค์ทรง</a:t>
            </a:r>
            <a:r>
              <a:rPr lang="th-TH" dirty="0" smtClean="0">
                <a:solidFill>
                  <a:srgbClr val="FF0000"/>
                </a:solidFill>
              </a:rPr>
              <a:t>บำรุง</a:t>
            </a:r>
            <a:r>
              <a:rPr lang="th-TH" dirty="0">
                <a:solidFill>
                  <a:srgbClr val="FF0000"/>
                </a:solidFill>
              </a:rPr>
              <a:t>พระพุทธศาสนาอย่างเข้มแข็งและทรงรวบรวมหนังสือพระคัมภีร์ที่ออกชื่อ ๓๐ เรื่อง ทั้งยังทรงกล่าวถึงคัมภีร์ต่าง ๆ อีกกว่า ๒๐ ชื่อ </a:t>
            </a:r>
            <a:r>
              <a:rPr lang="th-TH" dirty="0" smtClean="0">
                <a:solidFill>
                  <a:srgbClr val="FF0000"/>
                </a:solidFill>
              </a:rPr>
              <a:t>อาจ</a:t>
            </a:r>
            <a:r>
              <a:rPr lang="th-TH" dirty="0">
                <a:solidFill>
                  <a:srgbClr val="FF0000"/>
                </a:solidFill>
              </a:rPr>
              <a:t>กล่าวได้ว่าเป็นงานวิจัยเรื่องแรกของไทยก็ได้ </a:t>
            </a:r>
            <a:r>
              <a:rPr lang="th-TH" dirty="0"/>
              <a:t>พระยาลิไทยได้ทรงพระราชนิพนธ์ขึ้นขณะที่ได้รับการสถาปนาเป็นพระมหาอุปราชครองเมืองศรีสัชนาลัยมาเป็นเวลา ๖ ปี ซึ่งตรงกับ พ.ศ. ๑๘๘๘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3074" name="Picture 2" descr="C:\Users\SD-SSRU\Desktop\19843619730737_b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816424" cy="47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D-SSRU\Desktop\khos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33121"/>
            <a:ext cx="3429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5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ไตรภูมิพระร่วง </a:t>
            </a:r>
            <a:endParaRPr lang="th-TH" dirty="0"/>
          </a:p>
        </p:txBody>
      </p:sp>
      <p:pic>
        <p:nvPicPr>
          <p:cNvPr id="4" name="Picture 3" descr="C:\Users\SD-SSRU\Desktop\479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41418"/>
            <a:ext cx="6984776" cy="436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5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ไตรภูมิพระร่วง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39552" y="1443841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รูปแบบการแต่ง </a:t>
            </a:r>
            <a:r>
              <a:rPr lang="th-TH" dirty="0"/>
              <a:t>เข้าใจว่าฉบับเดิมที่แต่งขึ้นในสมัยสุโขทัยนั้นอาจจะคัดลอกต่อ ๆ กันมา </a:t>
            </a:r>
            <a:r>
              <a:rPr lang="th-TH" dirty="0" smtClean="0"/>
              <a:t>ต่อมา</a:t>
            </a:r>
            <a:r>
              <a:rPr lang="th-TH" dirty="0" smtClean="0"/>
              <a:t>ใน</a:t>
            </a:r>
            <a:r>
              <a:rPr lang="th-TH" dirty="0"/>
              <a:t>รัชสมัยสมเด็จพระเจ้ากรุงธนบุรี </a:t>
            </a:r>
            <a:r>
              <a:rPr lang="th-TH" dirty="0" smtClean="0"/>
              <a:t>มีคำไทย </a:t>
            </a:r>
            <a:r>
              <a:rPr lang="th-TH" dirty="0"/>
              <a:t>ภาษาไทยสมัยใหม่ ๆ ปนอยู่มาก </a:t>
            </a:r>
            <a:r>
              <a:rPr lang="th-TH" dirty="0" smtClean="0"/>
              <a:t>หนังสือ</a:t>
            </a:r>
            <a:r>
              <a:rPr lang="th-TH" dirty="0"/>
              <a:t>เรื่องนี้มีข้อความแบ่งออกเป็น ๓ ภาคใหญ่ ๆ คือ ๓ ภูมิ ได้แก่ กามภูมิ ประกอบด้วยแดนต่าง ๆ ๑๑ แดน รูปภูมิ ประกอบด้วยแดนต่าง ๆ ๑๖ แดน และ อรูปภูมิ อีก ๔ แดน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398590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จุดมุ่งหมายในการแต่ง </a:t>
            </a:r>
            <a:r>
              <a:rPr lang="th-TH" dirty="0">
                <a:solidFill>
                  <a:srgbClr val="FF0000"/>
                </a:solidFill>
              </a:rPr>
              <a:t>คือ เพื่อเทศนาโปรดพระราชมารดา </a:t>
            </a:r>
          </a:p>
        </p:txBody>
      </p:sp>
    </p:spTree>
    <p:extLst>
      <p:ext uri="{BB962C8B-B14F-4D97-AF65-F5344CB8AC3E}">
        <p14:creationId xmlns:p14="http://schemas.microsoft.com/office/powerpoint/2010/main" val="74014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ไตรภูมิพระร่วง 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95536" y="1268760"/>
            <a:ext cx="83533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คุณค่าของวรรณคดี </a:t>
            </a:r>
            <a:endParaRPr lang="th-TH" b="1" dirty="0"/>
          </a:p>
          <a:p>
            <a:r>
              <a:rPr lang="th-TH" b="1" dirty="0" smtClean="0"/>
              <a:t>	</a:t>
            </a:r>
            <a:r>
              <a:rPr lang="th-TH" dirty="0"/>
              <a:t>๑. คุณค่าด้านวรรณคดี </a:t>
            </a:r>
            <a:r>
              <a:rPr lang="th-TH" dirty="0">
                <a:solidFill>
                  <a:srgbClr val="FF0000"/>
                </a:solidFill>
              </a:rPr>
              <a:t>เป็นความเรียงที่มีสัมผัสคล้องจอง มีความเปรียบเทียบที่ให้อารมณ์และเกิดจินตภาพชัดเจน เป็นภาพพจน์เชิงอุปมาและภาษา</a:t>
            </a:r>
            <a:r>
              <a:rPr lang="th-TH" dirty="0" smtClean="0">
                <a:solidFill>
                  <a:srgbClr val="FF0000"/>
                </a:solidFill>
              </a:rPr>
              <a:t>จินตภาพ </a:t>
            </a:r>
            <a:r>
              <a:rPr lang="th-TH" dirty="0">
                <a:solidFill>
                  <a:srgbClr val="FF0000"/>
                </a:solidFill>
              </a:rPr>
              <a:t>เห็นความงดงามของภาษา</a:t>
            </a:r>
          </a:p>
          <a:p>
            <a:r>
              <a:rPr lang="th-TH" dirty="0"/>
              <a:t>  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3789040"/>
            <a:ext cx="45720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h-TH" dirty="0"/>
              <a:t>เช่น  </a:t>
            </a:r>
            <a:r>
              <a:rPr lang="th-TH" b="1" i="1" dirty="0"/>
              <a:t>" บ้างเต้นบ้างรำบ้างฟ้อน ระบำบันลือเพลงดุริยดนตรี  บ้างดีดบ้างสีบ้างตีบ้างเป่า  บ้างขับศัพท์สำเนียง"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5249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322" y="21328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๒. คุณค่าด้าน</a:t>
            </a:r>
            <a:r>
              <a:rPr lang="th-TH" dirty="0">
                <a:solidFill>
                  <a:srgbClr val="FF0000"/>
                </a:solidFill>
              </a:rPr>
              <a:t>ศาสนา เป็นปรัชญาทางพระพุทธศาสนา ชี้ให้เห็นแก่นแท้ของชีวิตอาจนำมนุษยชาติให้หลุดพ้นจากวัฏสงสาร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3789040"/>
            <a:ext cx="80403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๓. คุณค่าด้านจริยธรรม </a:t>
            </a:r>
            <a:r>
              <a:rPr lang="th-TH" dirty="0">
                <a:solidFill>
                  <a:srgbClr val="FF0000"/>
                </a:solidFill>
              </a:rPr>
              <a:t>ไตรภูมิพระร่วงกำหนดกรอบแห่งความประพฤติเพื่อให้สังคมมีความสงบสุขผู้ปกครองแผ่นดินต้องมีคุณธรรม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0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230561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 ๔. คุณค่าด้านประเพณีและวัฒนธรรม </a:t>
            </a:r>
            <a:r>
              <a:rPr lang="th-TH" dirty="0">
                <a:solidFill>
                  <a:srgbClr val="FF0000"/>
                </a:solidFill>
              </a:rPr>
              <a:t>ความเชื่อที่ปรากฏในเรื่องไตรภูมิพระร่วงยังสืบทอดมาจนถึงปัจจุบัน 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1331640" y="3399403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</a:rPr>
              <a:t>เช่น ประเพณีงานศพ ภาพนรกและสวรรค์ก่อให้เกิดผลงานด้านจิตรกรรม ประติมากรรม </a:t>
            </a:r>
            <a:r>
              <a:rPr lang="th-TH" dirty="0" smtClean="0">
                <a:solidFill>
                  <a:prstClr val="black"/>
                </a:solidFill>
              </a:rPr>
              <a:t>และ</a:t>
            </a:r>
            <a:r>
              <a:rPr lang="th-TH" dirty="0"/>
              <a:t>สถาปัตยกรรมจนถึงปัจจุบัน</a:t>
            </a:r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12322"/>
      </p:ext>
    </p:extLst>
  </p:cSld>
  <p:clrMapOvr>
    <a:masterClrMapping/>
  </p:clrMapOvr>
</p:sld>
</file>

<file path=ppt/theme/theme1.xml><?xml version="1.0" encoding="utf-8"?>
<a:theme xmlns:a="http://schemas.openxmlformats.org/drawingml/2006/main" name="dpu_template_5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dpu_template_500</Template>
  <TotalTime>40</TotalTime>
  <Words>289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dpu_template_500</vt:lpstr>
      <vt:lpstr>ไตรภูมิพระร่วง </vt:lpstr>
      <vt:lpstr>ไตรภูมิพระร่วง </vt:lpstr>
      <vt:lpstr>ไตรภูมิพระร่วง </vt:lpstr>
      <vt:lpstr>ไตรภูมิพระร่วง </vt:lpstr>
      <vt:lpstr>ไตรภูมิพระร่วง </vt:lpstr>
      <vt:lpstr>ไตรภูมิพระร่วง </vt:lpstr>
      <vt:lpstr>ไตรภูมิพระร่วง </vt:lpstr>
      <vt:lpstr>PowerPoint Presentation</vt:lpstr>
      <vt:lpstr>PowerPoint Presentation</vt:lpstr>
      <vt:lpstr>ไตรภูมิพระร่วง </vt:lpstr>
      <vt:lpstr>ไตรภูมิพระร่วง </vt:lpstr>
      <vt:lpstr>ไตรภูมิพระร่วง </vt:lpstr>
      <vt:lpstr>ไตรภูมิพระร่วง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ไตรภูมิพระร่วง </dc:title>
  <dc:creator>SD-SSRU</dc:creator>
  <cp:lastModifiedBy>SD-SSRU</cp:lastModifiedBy>
  <cp:revision>4</cp:revision>
  <dcterms:created xsi:type="dcterms:W3CDTF">2016-06-20T03:18:47Z</dcterms:created>
  <dcterms:modified xsi:type="dcterms:W3CDTF">2019-07-01T00:13:14Z</dcterms:modified>
</cp:coreProperties>
</file>