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  <a:srgbClr val="009A46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51F5B-FA6E-445C-B6E0-BAAE86921A37}" type="datetimeFigureOut">
              <a:rPr lang="th-TH"/>
              <a:pPr>
                <a:defRPr/>
              </a:pPr>
              <a:t>02/06/60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80C04-992C-4E4C-B58C-BA4FD3E14FA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687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94EEC-5F83-44D8-A6D4-8D9A50920757}" type="datetimeFigureOut">
              <a:rPr lang="th-TH"/>
              <a:pPr>
                <a:defRPr/>
              </a:pPr>
              <a:t>02/06/60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9D66D-356F-4813-88FD-3BFF3CF9EFC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218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B450F-EA4C-4715-A13B-E0A39AC9E0AE}" type="datetimeFigureOut">
              <a:rPr lang="th-TH"/>
              <a:pPr>
                <a:defRPr/>
              </a:pPr>
              <a:t>02/06/60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EEAB5-22E3-4E46-9C0E-4E978869CCF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854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69CE3-BAF7-4115-B021-26F9EBD0CCF7}" type="datetimeFigureOut">
              <a:rPr lang="th-TH"/>
              <a:pPr>
                <a:defRPr/>
              </a:pPr>
              <a:t>02/06/60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0F8B9-D010-434E-9D86-B20CB52FAE3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555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29A84-6E9F-4765-8E96-53D3C303C5CF}" type="datetimeFigureOut">
              <a:rPr lang="th-TH"/>
              <a:pPr>
                <a:defRPr/>
              </a:pPr>
              <a:t>02/06/60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9B94C-7878-4989-A3B3-4E424B089B4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014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EAADB-2EF0-465D-87ED-F9EF1E9C2CDE}" type="datetimeFigureOut">
              <a:rPr lang="th-TH"/>
              <a:pPr>
                <a:defRPr/>
              </a:pPr>
              <a:t>02/06/60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0983A-5117-4EA2-9191-A822726DFF2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500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02351-8479-4537-B405-2DF7CEECDE16}" type="datetimeFigureOut">
              <a:rPr lang="th-TH"/>
              <a:pPr>
                <a:defRPr/>
              </a:pPr>
              <a:t>02/06/60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7C51A-F8D6-43CA-A6E4-941F14505F7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941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682EC-B248-4558-95E0-91503EB5000C}" type="datetimeFigureOut">
              <a:rPr lang="th-TH"/>
              <a:pPr>
                <a:defRPr/>
              </a:pPr>
              <a:t>02/06/60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35AFB-E067-4C64-BFB3-ED8985E74F7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97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CDDD9-1064-4C96-BFAC-9B277068F28C}" type="datetimeFigureOut">
              <a:rPr lang="th-TH"/>
              <a:pPr>
                <a:defRPr/>
              </a:pPr>
              <a:t>02/06/60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3FF8F-5D0B-4397-83A0-09AF4FE7061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581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18838-95E5-4CCC-AA03-144B1DEBB13A}" type="datetimeFigureOut">
              <a:rPr lang="th-TH"/>
              <a:pPr>
                <a:defRPr/>
              </a:pPr>
              <a:t>02/06/60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365F5-07B1-46A8-8F75-A1714F8D51A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5807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9D622-A27E-4CB4-8C7B-7D55BEF28B68}" type="datetimeFigureOut">
              <a:rPr lang="th-TH"/>
              <a:pPr>
                <a:defRPr/>
              </a:pPr>
              <a:t>02/06/60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CF151-29AC-472F-A84F-33A73851C87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411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title style</a:t>
            </a:r>
            <a:endParaRPr lang="th-TH" alt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text styles</a:t>
            </a:r>
          </a:p>
          <a:p>
            <a:pPr lvl="1"/>
            <a:r>
              <a:rPr lang="en-US" altLang="th-TH" smtClean="0"/>
              <a:t>Second level</a:t>
            </a:r>
          </a:p>
          <a:p>
            <a:pPr lvl="2"/>
            <a:r>
              <a:rPr lang="en-US" altLang="th-TH" smtClean="0"/>
              <a:t>Third level</a:t>
            </a:r>
          </a:p>
          <a:p>
            <a:pPr lvl="3"/>
            <a:r>
              <a:rPr lang="en-US" altLang="th-TH" smtClean="0"/>
              <a:t>Fourth level</a:t>
            </a:r>
          </a:p>
          <a:p>
            <a:pPr lvl="4"/>
            <a:r>
              <a:rPr lang="en-US" altLang="th-TH" smtClean="0"/>
              <a:t>Fifth level</a:t>
            </a:r>
            <a:endParaRPr lang="th-TH" alt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4046CA-9922-4FDA-8A9D-0AD32FDA1AAB}" type="datetimeFigureOut">
              <a:rPr lang="th-TH"/>
              <a:pPr>
                <a:defRPr/>
              </a:pPr>
              <a:t>02/06/60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15C4AA-ABFE-41D9-B644-973BF1223E6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304465"/>
            <a:ext cx="7128792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sz="6600" b="1" dirty="0">
                <a:solidFill>
                  <a:srgbClr val="002060"/>
                </a:solidFill>
              </a:rPr>
              <a:t>ลักษณะของวรรณกรรมไทย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692696"/>
            <a:ext cx="2448272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</a:rPr>
              <a:t>รู้เรื่องวรรณกรรม</a:t>
            </a:r>
            <a:endParaRPr lang="th-TH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8204" y="2204864"/>
            <a:ext cx="8136904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u="sng" dirty="0"/>
              <a:t>วรรณกรรม</a:t>
            </a:r>
            <a:r>
              <a:rPr lang="th-TH" b="1" dirty="0"/>
              <a:t> หมายถึง วรรณคดีหรือศิลปะ ที่เป็นผลงานอันเกิดจากการคิด และจินตนาการ แล้วเรียบเรียง นำมาบอกเล่า บันทึก ขับร้อง หรือสื่อออกมาด้วยกลวิธีต่างๆ โดยทั่วไปแล้ว จะแบ่งวรรณกรรมเป็น 2 ประเภท คือ </a:t>
            </a:r>
            <a:endParaRPr lang="th-TH" b="1" dirty="0" smtClean="0"/>
          </a:p>
          <a:p>
            <a:r>
              <a:rPr lang="th-TH" b="1" dirty="0"/>
              <a:t>-</a:t>
            </a:r>
            <a:r>
              <a:rPr lang="th-TH" b="1" dirty="0" smtClean="0"/>
              <a:t>วรรณกรรม</a:t>
            </a:r>
            <a:r>
              <a:rPr lang="th-TH" b="1" dirty="0"/>
              <a:t>ลายลักษณ์ คือวรรณกรรมที่บันทึกเป็นตัวหนังสือ </a:t>
            </a:r>
            <a:r>
              <a:rPr lang="th-TH" b="1" dirty="0" smtClean="0"/>
              <a:t>และ</a:t>
            </a:r>
          </a:p>
          <a:p>
            <a:r>
              <a:rPr lang="th-TH" b="1" dirty="0" smtClean="0"/>
              <a:t>-วรรณกรรม</a:t>
            </a:r>
            <a:r>
              <a:rPr lang="th-TH" b="1" dirty="0"/>
              <a:t>มุขปาฐะ อันได้แก่วรรณกรรมที่เล่าด้วยปาก ไม่ได้จดบันทึก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764704"/>
            <a:ext cx="7992888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 smtClean="0"/>
              <a:t>	ด้วย</a:t>
            </a:r>
            <a:r>
              <a:rPr lang="th-TH" b="1" dirty="0"/>
              <a:t>เหตุนี้ วรรณกรรมจึงมีความหมายครอบคลุมกว้าง ถึงประวัติ นิทาน ตำนาน เรื่องเล่า ขำขัน เรื่องสั้น นวนิยาย บทเพลง คำคม เป็นต้น</a:t>
            </a: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683568" y="2090172"/>
            <a:ext cx="7992888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/>
              <a:t> </a:t>
            </a:r>
            <a:r>
              <a:rPr lang="th-TH" b="1" dirty="0" smtClean="0"/>
              <a:t>	วรรณกรรม</a:t>
            </a:r>
            <a:r>
              <a:rPr lang="th-TH" b="1" dirty="0"/>
              <a:t>เป็นผลงานศิลปะที่แสดงออกด้วยการใช้ภาษา เพื่อการสื่อสารเรื่องราวให้เข้าใจระหว่างมนุษย์ ภาษาเป็นสิ่งที่มนุษย์คิดค้น และสร้างสรรค์ขึ้นเพื่อใช้สื่อความหมาย เรื่องราวต่าง ๆ ภาษาที่มนุษย์ใช้ใน</a:t>
            </a:r>
            <a:r>
              <a:rPr lang="th-TH" b="1" dirty="0" smtClean="0"/>
              <a:t>การ</a:t>
            </a:r>
          </a:p>
          <a:p>
            <a:r>
              <a:rPr lang="th-TH" b="1" dirty="0" smtClean="0"/>
              <a:t>สื่อสาร</a:t>
            </a:r>
            <a:r>
              <a:rPr lang="th-TH" b="1" dirty="0"/>
              <a:t>ได้แก่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827584" y="4276253"/>
            <a:ext cx="6768752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/>
              <a:t>1.ภาษาพูด โดยการใช้เสียง</a:t>
            </a:r>
            <a:br>
              <a:rPr lang="th-TH" b="1" dirty="0"/>
            </a:br>
            <a:r>
              <a:rPr lang="th-TH" b="1" dirty="0"/>
              <a:t>2.ภาษาเขียน โดยการใช้ตัวอักษร ตัวเลข สัญลักษณ์ และภาพ</a:t>
            </a:r>
            <a:br>
              <a:rPr lang="th-TH" b="1" dirty="0"/>
            </a:br>
            <a:r>
              <a:rPr lang="th-TH" b="1" dirty="0"/>
              <a:t>3.ภาษาท่าทาง โดยการใช้กิริยาท่าทาง หรือประกอบวัสดุอย่างอื่น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10169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700808"/>
            <a:ext cx="7344816" cy="31085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 smtClean="0"/>
              <a:t>	ความ</a:t>
            </a:r>
            <a:r>
              <a:rPr lang="th-TH" b="1" dirty="0"/>
              <a:t>งามหรือศิลปะในการใช้ภาษาขึ้นอยู่กับ การใช้ภาษาให้ถูกต้อง ชัดเจน และ เหมาะสมกับเวลา โอกาส และบุคคล นอกจากนี้ ภาษาแต่ละภาษายังสามารถปรุงแต่ง ให้เกิดความเหมาะสม ไพเราะ หรือสวยงามได้ นอกจากนี้ ยังมีการบัญญัติคำราชาศัพท์ คำสุภาพ ขึ้นมาใช้ได้อย่างเหมาะสม แสดงให้เห็นวัฒนธรรมที่เป็นเลิศทางการใช้ภาษาที่ควรดำรงและยึดถือต่อไป ผู้สร้างสรรค์งานวรรณกรรม เรียกว่า นักเขียน นักประพันธ์ หรือ กวี (</a:t>
            </a:r>
            <a:r>
              <a:rPr lang="en-US" b="1" dirty="0"/>
              <a:t>Writer or Poet)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10169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764704"/>
            <a:ext cx="4386137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h-TH" sz="3200" b="1" dirty="0">
                <a:solidFill>
                  <a:schemeClr val="bg1"/>
                </a:solidFill>
              </a:rPr>
              <a:t>วรรณกรรมไทย แบ่งออกได้ 2 ชนิด คือ</a:t>
            </a:r>
            <a:endParaRPr lang="th-TH" sz="32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4100" y="2204864"/>
            <a:ext cx="7860348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/>
              <a:t>1.ร้อยแก้ว เป็นข้อความเรียงที่แสดงเนื้อหา เรื่องราวต่าง ๆ</a:t>
            </a:r>
            <a:br>
              <a:rPr lang="th-TH" b="1" dirty="0"/>
            </a:br>
            <a:r>
              <a:rPr lang="th-TH" b="1" dirty="0"/>
              <a:t>2.ร้อยกรอง เป็นข้อความที่มีการใช้คำที่สัมผัส คล้องจอง ทำให้สัมผัสได้ถึงความงามของภาษาไทย ร้อยกรองมีหลายแบบ คือ โคลง ฉันท์ กาพย์ กลอน และร่าย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10169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1124744"/>
            <a:ext cx="7920880" cy="48320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 smtClean="0"/>
              <a:t>	วรรณกรรม</a:t>
            </a:r>
            <a:r>
              <a:rPr lang="th-TH" b="1" dirty="0"/>
              <a:t>ปรากฏขึ้นครั้งแรกในพระราชบัญญัติคุ้มครองวรรณกรรมและศิลปกรรม พ.ศ. 2475 คำว่า วรรณกรรม อาจเทียบเคียงได้กับคำภาษาอังกฤษว่า </a:t>
            </a:r>
            <a:r>
              <a:rPr lang="en-US" b="1" dirty="0"/>
              <a:t>Literary work </a:t>
            </a:r>
            <a:r>
              <a:rPr lang="th-TH" b="1" dirty="0"/>
              <a:t>หรือ </a:t>
            </a:r>
            <a:r>
              <a:rPr lang="en-US" b="1" dirty="0"/>
              <a:t>general literature </a:t>
            </a:r>
            <a:r>
              <a:rPr lang="th-TH" b="1" dirty="0"/>
              <a:t>ความหมายแปลตามรูปศัพท์ว่า ทำให้เป็นหนังสือ ซึ่งดูตามความหมายนี้แล้วจะเห็นว่ากว้างขวางมาก นั่นก็คือการเขียนหนังสือจะเป็นข้อความสั้น ๆ หรือเรื่องราวสมบูรณ์ก็ได้ เช่น ข้อความที่เขียนตามใบปลิว ป้ายโฆษณาต่าง ๆ ตลอดไปจนถึงบทความ หรือ หนังสือที่พิมพ์เป็นเล่มทุกชนิด เช่น ตำรับตำราต่าง ๆ นวนิยาย กาพย์ กลอนต่าง ๆ ก็ถือเป็นวรรณกรรมทั้งสิ้น จากลักษณะกว้าง ๆ ของวรรณกรรม สามารถทำให้ทราบถึงคุณค่ามากน้อยของวรรณกรรมได้โดยขึ้นอยู่กับ วรรณศิลป์ คือ ศิลปะในการแต่งหนังสือนั้นเป็นสำคัญ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10169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484784"/>
            <a:ext cx="8208912" cy="440120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 smtClean="0"/>
              <a:t>	ถ้า</a:t>
            </a:r>
            <a:r>
              <a:rPr lang="th-TH" b="1" dirty="0"/>
              <a:t>วรรณกรรมเรื่องใดมีคุณค่าทางวรรณศิลป์สูง เป็นที่ยอมรับกันโดยทั่วไปว่าเป็นหนังสือดี วรรณกรรมก็อาจได้รับยกย่องว่าเป็น วรรณคดี อย่างไรก็ตามการที่จะกำหนดว่า วรรณกรรมเรื่องใดควรเป็นวรรณคดีหรือไม่นั้น ต้องคำนึงถึงระยะเวลาที่แต่งหนังสือนั้นยาวนานพอควรด้วย เพื่อพิสูจน์ว่าคุณค่าของวรรณกรรมนั้นเป็นอมตะ เป็นที่ยอมรับกันทุกยุคทุกสมัยหรือไม่ เพราะอาจมีวรรณกรรมบางเรื่องที่ดีเหมาะสมกับระยะเวลาเพียงบางช่วงเท่านั้น ดังนั้นอาจสรุปได้ว่า วรรณคดีนั้นก็คือวรรณกรรมชนิดหนึ่งนั่นเอง กล่าวคือ เป็นวรรณกรรมที่กลั่นกรองและตกแต่งให้ประณีต มีความเหมาะสมในด้านต่าง ๆ อันเป็นคุณค่าของการประพันธ์ หรือจะกล่าวอีกนัยหนึ่ง วรรณคดีนั้นเป็นวรรณกรรมไม่จำเป็นต้องเป็นวรรณคดีเสมอไป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10169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620688"/>
            <a:ext cx="7200800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3200" b="1" u="sng" dirty="0">
                <a:solidFill>
                  <a:schemeClr val="bg1"/>
                </a:solidFill>
              </a:rPr>
              <a:t>ประเภทของวรรณกรรม</a:t>
            </a:r>
            <a:r>
              <a:rPr lang="th-TH" sz="3200" b="1" dirty="0">
                <a:solidFill>
                  <a:schemeClr val="bg1"/>
                </a:solidFill>
              </a:rPr>
              <a:t>  วรรณกรรมนี้แบ่งออกเป็น 2 ประเภท</a:t>
            </a:r>
            <a:endParaRPr lang="th-TH" sz="32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7564" y="2204864"/>
            <a:ext cx="7956884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/>
              <a:t>- สารคดี หมายถึง หนังสือที่แต่งขึ้นเพื่อมุ่งให้ความรู้ ความคิด ประสบการณ์แก่ผู้อ่าน ซึ่งอาจใช้รูปแบบร้อยแก้วหรือร้อยกรองก็ได้</a:t>
            </a:r>
            <a:br>
              <a:rPr lang="th-TH" b="1" dirty="0"/>
            </a:br>
            <a:r>
              <a:rPr lang="th-TH" b="1" dirty="0"/>
              <a:t>- บันเทิงคดี คือ วรรณกรรมที่แต่งขึ้นเพื่อมุ่งให้ความเพลิดเพลิน สนุกสนาน บันเทิงแก่ผู้อ่าน จึงมักเป็นเรื่องที่มีเหตุการณ์และตัว</a:t>
            </a:r>
            <a:r>
              <a:rPr lang="th-TH" b="1" dirty="0" smtClean="0"/>
              <a:t>ละคร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10169927"/>
      </p:ext>
    </p:extLst>
  </p:cSld>
  <p:clrMapOvr>
    <a:masterClrMapping/>
  </p:clrMapOvr>
</p:sld>
</file>

<file path=ppt/theme/theme1.xml><?xml version="1.0" encoding="utf-8"?>
<a:theme xmlns:a="http://schemas.openxmlformats.org/drawingml/2006/main" name="dpu_template_49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dpu_template_499</Template>
  <TotalTime>19</TotalTime>
  <Words>59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Angsana New</vt:lpstr>
      <vt:lpstr>Calibri</vt:lpstr>
      <vt:lpstr>Cordia New</vt:lpstr>
      <vt:lpstr>dpu_template_499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SD-SSRU</dc:creator>
  <cp:lastModifiedBy>SD-SSRU</cp:lastModifiedBy>
  <cp:revision>2</cp:revision>
  <dcterms:created xsi:type="dcterms:W3CDTF">2017-06-02T06:54:56Z</dcterms:created>
  <dcterms:modified xsi:type="dcterms:W3CDTF">2017-06-02T07:14:55Z</dcterms:modified>
</cp:coreProperties>
</file>