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60" r:id="rId8"/>
    <p:sldId id="262" r:id="rId9"/>
    <p:sldId id="263" r:id="rId10"/>
    <p:sldId id="264" r:id="rId11"/>
    <p:sldId id="265" r:id="rId12"/>
    <p:sldId id="266" r:id="rId13"/>
    <p:sldId id="275" r:id="rId14"/>
    <p:sldId id="276" r:id="rId15"/>
    <p:sldId id="277" r:id="rId16"/>
    <p:sldId id="267" r:id="rId17"/>
    <p:sldId id="268" r:id="rId18"/>
    <p:sldId id="269" r:id="rId19"/>
    <p:sldId id="278" r:id="rId20"/>
    <p:sldId id="279" r:id="rId21"/>
    <p:sldId id="270" r:id="rId22"/>
    <p:sldId id="271" r:id="rId23"/>
    <p:sldId id="274" r:id="rId2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FFFFCC"/>
    <a:srgbClr val="FDEADA"/>
    <a:srgbClr val="DCE6F2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8BD2-5CB9-40E3-9DFA-37CE7CB24F53}" type="datetimeFigureOut">
              <a:rPr lang="th-TH" smtClean="0"/>
              <a:t>22/10/62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3DBA-D322-4E88-B065-3037186B31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785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8BD2-5CB9-40E3-9DFA-37CE7CB24F53}" type="datetimeFigureOut">
              <a:rPr lang="th-TH" smtClean="0"/>
              <a:t>22/10/62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3DBA-D322-4E88-B065-3037186B31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730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8BD2-5CB9-40E3-9DFA-37CE7CB24F53}" type="datetimeFigureOut">
              <a:rPr lang="th-TH" smtClean="0"/>
              <a:t>22/10/62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3DBA-D322-4E88-B065-3037186B31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454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8BD2-5CB9-40E3-9DFA-37CE7CB24F53}" type="datetimeFigureOut">
              <a:rPr lang="th-TH" smtClean="0"/>
              <a:t>22/10/62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3DBA-D322-4E88-B065-3037186B31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780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8BD2-5CB9-40E3-9DFA-37CE7CB24F53}" type="datetimeFigureOut">
              <a:rPr lang="th-TH" smtClean="0"/>
              <a:t>22/10/62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3DBA-D322-4E88-B065-3037186B31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787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8BD2-5CB9-40E3-9DFA-37CE7CB24F53}" type="datetimeFigureOut">
              <a:rPr lang="th-TH" smtClean="0"/>
              <a:t>22/10/62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3DBA-D322-4E88-B065-3037186B31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336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8BD2-5CB9-40E3-9DFA-37CE7CB24F53}" type="datetimeFigureOut">
              <a:rPr lang="th-TH" smtClean="0"/>
              <a:t>22/10/62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3DBA-D322-4E88-B065-3037186B31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200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8BD2-5CB9-40E3-9DFA-37CE7CB24F53}" type="datetimeFigureOut">
              <a:rPr lang="th-TH" smtClean="0"/>
              <a:t>22/10/62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3DBA-D322-4E88-B065-3037186B31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411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8BD2-5CB9-40E3-9DFA-37CE7CB24F53}" type="datetimeFigureOut">
              <a:rPr lang="th-TH" smtClean="0"/>
              <a:t>22/10/62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3DBA-D322-4E88-B065-3037186B31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72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8BD2-5CB9-40E3-9DFA-37CE7CB24F53}" type="datetimeFigureOut">
              <a:rPr lang="th-TH" smtClean="0"/>
              <a:t>22/10/62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3DBA-D322-4E88-B065-3037186B31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251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8BD2-5CB9-40E3-9DFA-37CE7CB24F53}" type="datetimeFigureOut">
              <a:rPr lang="th-TH" smtClean="0"/>
              <a:t>22/10/62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3DBA-D322-4E88-B065-3037186B31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302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B8BD2-5CB9-40E3-9DFA-37CE7CB24F53}" type="datetimeFigureOut">
              <a:rPr lang="th-TH" smtClean="0"/>
              <a:t>22/10/62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03DBA-D322-4E88-B065-3037186B31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749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156176" y="1556792"/>
            <a:ext cx="2448272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ตอน สมิงพระรามอาสา</a:t>
            </a:r>
          </a:p>
        </p:txBody>
      </p:sp>
    </p:spTree>
    <p:extLst>
      <p:ext uri="{BB962C8B-B14F-4D97-AF65-F5344CB8AC3E}">
        <p14:creationId xmlns:p14="http://schemas.microsoft.com/office/powerpoint/2010/main" val="2128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827584" y="1412776"/>
            <a:ext cx="7560840" cy="216024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971600" y="1737572"/>
            <a:ext cx="7200800" cy="147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07000"/>
              </a:lnSpc>
            </a:pPr>
            <a:r>
              <a:rPr lang="th-TH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กา</a:t>
            </a:r>
            <a:r>
              <a:rPr lang="th-TH" b="1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มะนี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  <a:spcAft>
                <a:spcPts val="600"/>
              </a:spcAft>
            </a:pP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เป็นทหารเอกของพระเจ้า</a:t>
            </a:r>
            <a:r>
              <a:rPr lang="th-TH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กรุงต้าฉิง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 มีฝีมือเก่งกล้าจนมีคำสรรเสริญว่า </a:t>
            </a:r>
            <a:r>
              <a:rPr lang="en-US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“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กา</a:t>
            </a:r>
            <a:r>
              <a:rPr lang="th-TH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มะนี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มิมนุษย์ดุจ</a:t>
            </a:r>
            <a:r>
              <a:rPr lang="th-TH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เทพย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ดาก็ว่าได้</a:t>
            </a:r>
            <a:r>
              <a:rPr lang="en-US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”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	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09462"/>
            <a:ext cx="3888672" cy="324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5000" r="-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395536" y="1268760"/>
            <a:ext cx="8424936" cy="511256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647564" y="1412776"/>
            <a:ext cx="7920880" cy="4702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07000"/>
              </a:lnSpc>
            </a:pP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	ในเรื่องราชาธิราชตอนสมิงพระรามอาสา ฉากส่วนใหญ่เป็นเรื่องราวเกี่ยวกับการทำศึกสงครามระหว่างเมือง</a:t>
            </a:r>
            <a:r>
              <a:rPr lang="th-TH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รั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ตนบุระอังวะของพระเจ้า</a:t>
            </a:r>
            <a:r>
              <a:rPr lang="th-TH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ฝรั่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งม</a:t>
            </a:r>
            <a:r>
              <a:rPr lang="th-TH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ังฆ้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อง กับเมืองกรุง</a:t>
            </a:r>
            <a:r>
              <a:rPr lang="th-TH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ต้าฉิงข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องพระเจ้ากรุงจีน ซึ่งฉากในเรื่องราชาธิราช ตอน สมิงพระรามอาสา มีความโดดเด่น ชัดเจนทำให้วรรณคดีในเรืองการทำศึกสงกรามระหว่างเมือง ประกาศความยิ่งใหญ่ของกษัตริย์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	ในเรื่องราชาธิราชตอนสมิงพระรามอาสา มีฉากสำคัญอย่างเห็นได้ชัด และมีการบรรยายได้อย่างเห็นภาพเช่นตอนที่ทัพของพระเจ้ากรุงจีนได้ยกทัพมาถึงเมืองของพระเจ้า</a:t>
            </a:r>
            <a:r>
              <a:rPr lang="th-TH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ฝรั่งมัง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ฆ้อง และรอกำหนดที่จะรอชมการรำทวนระหว่างราชาธิราชและกามานี ซึ่งไพร่พลทั้งสองฝ่ายและชาวบ้านก็เที่ยวไปเที่ยวมา จะทำให้เห็นภาพการค้าขาย เห็นฉากที่เป็นสิ่งทีทำให้เรื่องดำเนินไปอย่างสมบูรณ์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32656"/>
            <a:ext cx="91440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ฉาก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54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844824"/>
            <a:ext cx="7776864" cy="4770537"/>
          </a:xfrm>
          <a:prstGeom prst="rect">
            <a:avLst/>
          </a:prstGeom>
          <a:solidFill>
            <a:srgbClr val="FFFF00">
              <a:alpha val="55000"/>
            </a:srgbClr>
          </a:solidFill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	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ราชาธิราชเป็นนิยายร้อยแก้วที่มีการดำเนินเรื่อง  ตัวละคร ฉาก และบทสนทนาเช่นเดียวกับ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นว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นิยายในปัจจุบันแต่วิธีการนำเสนอจะต่างออกไปกล่าวคือ บทสนทนาหรือบทรำพึงรำพันมิได้มีเครื่องหมายอัญประกาศแยกออกมาจากบทบรรยายหรือบทพรรณนาแต่ผู้อ่านจะสังเกตได้ไม่ยากเพราะมีคำเชื่อมคื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ว่า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และมีคำสรรพนามแทนตัวละครบ่งชัดอยู่แล้ว ตัวอย่างเช่น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ครั้งเวลาเช้าพระเจ้ามณเฑียรทองจึงมีรับสั่งให้หาเจ้าสมิงพระรามเข้ามากินเลี้ยงบนพระราชมณเฑียร สมิงพระรามรับพระราชทานเครื่องเลี้ยงพอควรแล้วก็เข้ามากราบถวายบังคมเฝ้าอยู่โดยลำดับ พระเจ้ามณเฑียรทองจึงตรัสว่า เราเป็นกษัตริย์อันประเสริฐได้ออกวาจาแล้วถึงจะตายก็หาเสียดายชีวิตไม่ เพราะรักสัตย์ยิ่งกว่ารักชีวิตได้ร้อยเท่า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</a:p>
          <a:p>
            <a:pPr algn="thaiDist"/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04664"/>
            <a:ext cx="9144000" cy="10802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th-TH" sz="32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บทวิเคราะห์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th-TH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ภาษาและวรรณศิลป์ใน</a:t>
            </a:r>
            <a:r>
              <a:rPr lang="th-TH" b="1" dirty="0" smtClean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ราชาธิราช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85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  <a:solidFill>
            <a:srgbClr val="FFFFFF">
              <a:alpha val="67000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เรื่อง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ราชาธิราชจะใช้ภาษาง่ายๆ กระชับประโยคไม่ซับซ้อน แต่ผู้ประพันธ์สามารถเรียบเรียงให้เกิดโวหารที่ไพเราะและคมคาย เช่น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สมิงพระรามจึงทูลว่า ลักษณะ</a:t>
            </a:r>
            <a:r>
              <a:rPr lang="th-TH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ช้างดีต่อเมื่อขี่จึงรู้ว่าดี ม้าตีได้ต้องเอามือต้องหลังดูก่อนจึงจะรู้ดีว่า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ทแกล้วทหารก็ดี ถ้าอาสาออกสงครามทำศึกจึงจะรู้ว่าดี ทองนพคุณเล่าขีดลงหน้าศิลาก่อนจึงจะรู้ว่าดี </a:t>
            </a:r>
            <a:r>
              <a:rPr lang="th-TH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สตรีรูปงามถ้าพร้อมด้วยลักษณะกิริยามารยาทต้องอย่าจึงควรนับว่างาม ถ้าจะให้รู้รสอร่อยได้สัมผัสถูกต้องก่อนจึงนับว่ามีโอชาอร่อย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ถ้าใจดีต้องทดลองให้สิ้นเชิงปัญญาก่อนจึงจะนับว่าดี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…”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94886"/>
            <a:ext cx="9144000" cy="108029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h-TH" sz="32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บทวิเคราะห์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th-TH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ภาษาและวรรณศิลป์ใน</a:t>
            </a:r>
            <a:r>
              <a:rPr lang="th-TH" b="1" dirty="0" smtClean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ราชาธิราช (ต่อ)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033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  <a:solidFill>
            <a:srgbClr val="D9D9D9">
              <a:alpha val="81000"/>
            </a:srgbClr>
          </a:solidFill>
        </p:spPr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ใช้บทสนทนาที่ใช้โวหารเปรียบเทียบให้ข้อความนั้นๆ มีความหมายลึกซึ้งกินใจผู้อ่าน เช่น ตอนที่พระอัครมเหสีทูลพระเจ้ามณเฑียรทองให้พาพระราชธิดาออกไปให้สมิงพระรามได้เห็นก็สามารถผูกใจสมิงพระรามไว้ได้ด้วย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ยางรัก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ซึ่งหมายถึง ความใคร่ผูกพัน สายใยแห่งความรัก ดังเนื้อเรื่องในตอนนี้มีว่า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ซึ่งข้าพเจ้าจะผูกจิตสมิงพระรามให้อยู่ด้วยยางรักนั้น ก็คือจะให้ใจสมิงพระรามผูกพันรักอยู่ด้วยสิ่งนี้ </a:t>
            </a:r>
            <a:r>
              <a:rPr lang="th-TH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อันจะผูกด้วยมนตราคมและโซ่ตรวนเชือกพวนสรรพเครื่องจองจำทั้งสิ้นนั้น ก็พลันที่จะหลุดถอนเคลื่อนคลายไม่แน่นเหนียวเหมือนยางรัก ถ้าผู้ใดผูกติดอยู่ด้วยรักแล้ว ถึงจะเอาเชือกพวนเข้ามาฉุดชักก็มิอาจจะหลุดเคลื่อนคลายได้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เห็นสมิงพระรามจะสมามิ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ภักดิ์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อยู่ด้วยพระองค์เพราะสิ่งนี้เป็นมั่นคง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…”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32656"/>
            <a:ext cx="9144000" cy="108029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h-TH" sz="32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บทวิเคราะห์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th-TH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ภาษาและวรรณศิลป์ใน</a:t>
            </a:r>
            <a:r>
              <a:rPr lang="th-TH" b="1" dirty="0" smtClean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ราชาธิราช (ต่อ)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94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ราชาธิราช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ได้มีการใช้อุปมาโวหาร ในการเปรียบเทียบเพื่อให้เห็นภาพที่ชัดเจน และเกิดอารมณ์ความรู้สึกที่มากยิ่งขึ้น เช่น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“...ยกทัพบกมายังกรุง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รัตน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บุระอังวะพระเจ้ากรุงจีนยกมาครั้งนั้น</a:t>
            </a:r>
            <a:r>
              <a:rPr lang="th-TH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อุปมาดัง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ฝนตกห่าใหญ่ตกลงน้ำนองท่วมป่าไหลเชี่ยวมา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เมื่อวสันตฤ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ดูนั้น หาสิ่งใดจะต้านทานมิได้...”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“...จะได้ผัวมอญต่างภาษาเป็นเพียงนายทหาร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อุปมาดัง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หงส์ตกลงในฝูงกา ราชสีห์เข้าปนกับหมู่เสือ...”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“...พระองค์ไม่รักษาพระวาจา ตรัสผิดไปเอง สมิงพระรามจึงได้หนีไป </a:t>
            </a:r>
            <a:r>
              <a:rPr lang="th-TH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อุปมาดัง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คนปลูกพฤกษชาติให้ใหญ่สูง แล้วตัดยอดหักกิ่งเสีย...”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94886"/>
            <a:ext cx="9144000" cy="108029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h-TH" sz="32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บทวิเคราะห์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th-TH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ภาษาและวรรณศิลป์ใน</a:t>
            </a:r>
            <a:r>
              <a:rPr lang="th-TH" b="1" dirty="0" smtClean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ราชาธิราช (ต่อ)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095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467544" y="476672"/>
            <a:ext cx="8208912" cy="597666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899592" y="1749268"/>
            <a:ext cx="7200800" cy="42415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indent="457200" algn="thaiDist">
              <a:lnSpc>
                <a:spcPct val="107000"/>
              </a:lnSpc>
            </a:pPr>
            <a:r>
              <a:rPr lang="th-TH" dirty="0" smtClean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- ความ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เชื่อในเรื่องของฤกษ์งามยามดี ดังตอนที่ว่า </a:t>
            </a:r>
            <a:r>
              <a:rPr lang="en-US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“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พระเจ้ากรุงจีนได้ทรงฟังก็มี</a:t>
            </a:r>
            <a:r>
              <a:rPr lang="th-TH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พระทัย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ยินดีนัก จึงสั่งให้จัดพลพยุหเสนาทั้งปวงเป็นอันมากจะนับประมาณมิได้ ครั้น</a:t>
            </a:r>
            <a:r>
              <a:rPr lang="th-TH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ได้ศุภ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ฤกษ์แล้วพระองค์ก็เสด็จทรงม้าพระที่นั่งยกทัพบกมายังกรุง</a:t>
            </a:r>
            <a:r>
              <a:rPr lang="th-TH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รัตน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บุระอังวะ</a:t>
            </a:r>
            <a:r>
              <a:rPr lang="en-US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”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 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indent="457200" algn="thaiDist">
              <a:lnSpc>
                <a:spcPct val="107000"/>
              </a:lnSpc>
              <a:spcAft>
                <a:spcPts val="800"/>
              </a:spcAft>
            </a:pPr>
            <a:r>
              <a:rPr lang="th-TH" dirty="0" smtClean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- ขนบธรรมเนียม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ในการส่งเครื่องราชบรรณาการไปเพื่อตอบแทน เมื่ออีกฝ่ายหนึ่งปรับพฤติ ปฏิบัติตามที่ฝ่ายตนร้องขอ หรือส่งเครื่องราชบรรณาการไปเพื่อขอให้อีกฝ่ายหนึ่งทำตามที่ตนเองขอ เช่น การ ส่งพระราช</a:t>
            </a:r>
            <a:r>
              <a:rPr lang="th-TH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สาส์น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จากพระเจ้า</a:t>
            </a:r>
            <a:r>
              <a:rPr lang="th-TH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กรุงต้าฉิง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 เพื่อจะให้พระเจ้าอังวะอยู่ในอำนาจออกมาถวายบังคมและต้องการจะดู ทหารรำทวนขี่ม้าสู้กัน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11" y="404664"/>
            <a:ext cx="9144000" cy="10802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h-TH" sz="32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บทวิเคราะห์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th-TH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ด้านสังคม ค่านิยม ความ</a:t>
            </a:r>
            <a:r>
              <a:rPr lang="th-TH" b="1" dirty="0" smtClean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เชื่อในราชาธิราช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464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467544" y="476672"/>
            <a:ext cx="8208912" cy="432048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899592" y="746618"/>
            <a:ext cx="7200800" cy="3780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07000"/>
              </a:lnSpc>
            </a:pPr>
            <a:r>
              <a:rPr lang="th-TH" sz="32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ข้อคิดที่ได้จากเรื่องราชาธิราช ตอน สมิงพระรามอาสา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	๑. การพูดสิ่งใดควรมีสติและคิดก่อนพูดเสมอ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	๒. ความซื่อสัตย์เป็นสิ่งที่ทำให้บุคคลมีความเจริญ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	๓. ผู้ที่มีปฏิภาณไหวพริบมักจะเอาตัวรอดได้อย่าง</a:t>
            </a:r>
            <a:r>
              <a:rPr lang="th-TH" dirty="0" smtClean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ประสบ 		ความสำเร็จ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	๔. ผู้ที่มีความดี ความงาม ไม่ว่าจะอยู่ที่ใดก็มักจะ</a:t>
            </a:r>
            <a:r>
              <a:rPr lang="th-TH" dirty="0" smtClean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ประสบ	ความสำเร็จ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ทุกเมื่อ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 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869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476671"/>
            <a:ext cx="7848872" cy="434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เกร็ดความรู้ในเรื่องราชาธิราช ตอนสมิงพระรามอาสา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th-TH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ชนชาติมอญ</a:t>
            </a:r>
            <a:endParaRPr lang="en-US" sz="24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indent="457200" algn="thaiDist">
              <a:lnSpc>
                <a:spcPct val="107000"/>
              </a:lnSpc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มอญ หรือรามัญ เป็นชนชาติที่มีประวัติศาสตร์และอารายธรรมที่เก่าแก่ชนชาติหนึ่งในภูมิภาคเอเชียอาคเนย์ สันนิษฐานว่ากลางอพยพมาจากบริเวณเอเชีย และมาตั้งถิ่นฐานบริเวณที่ราบลุ่มแม่น้ำสาละวิน ซึ่งปัจจุบันอยู่สา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ธา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ณรัฐแห่งสภาพเมียนมา คำว่า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มอญ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เพี้ยนมาจาก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รามัญ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Raman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อันเป็นคำที่คนมอญใช้เรียกตนเอง นอกจากนี้ พม่ายังเรียกมอญว่า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ตะเลง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Talaings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อีกด้วย สันนิษฐานว่าคำว่า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ตะเลง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นี้น่าจะเพี้ยนมาจากชื่อแคว้น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Talingana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ตั้งอยู่ในภาค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ตะวันตก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ฉียง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ใต้ของประเทศอินเดีย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93096"/>
            <a:ext cx="3682380" cy="245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7"/>
          </a:xfrm>
          <a:solidFill>
            <a:schemeClr val="bg1">
              <a:alpha val="46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อุดมคติของกษัตริย์</a:t>
            </a:r>
          </a:p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ภาพ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กษัตริย์ในอุดมคติของชน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ชั้นนำใน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สมัยรัชกาลที่ 1 คือภาพของกษัตริย์ที่จะต้องเป็นผู้ที่มีปัญญา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รอบ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รู้ลึกซึ้งในพุทธศาสนาเป็นอย่าง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ดี จน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สามารถแจกแจงรายละเอียดเพื่อใช้สั่งสอนมุขมนตรี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อำมาตย์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เสนาบดี ตลอดจนประชาอาณาราษฎร์ในพระราชอาณาจักรได้  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just">
              <a:buNone/>
            </a:pPr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just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ราชาธิราชใช้เรียกอะไรบ้าง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	คำว่า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"ราชาธิราช" ไม่ได้มีความหมายแต่เพียงแค่เป็นพระนามเฉพาะของกษัตริย์พระองค์หนึ่ง เท่านั้น หากแต่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เป็นคำที่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ใช้เรียกกษัตริย์ผู้ยิ่งใหญ่พระองค์ใดก็ได้ โดยในเรื่อง "ราชาธิราช" นี้คงจะหมายถึง กษัตริย์ที่ถูกกล่าวเน้นทั้ง 3 พระองค์ คือ พระเจ้าฟ้ารั่ว พระเจ้าฟ้าราชาธิราช และพระเจ้าธรรมเจดีย์ </a:t>
            </a:r>
          </a:p>
          <a:p>
            <a:pPr marL="0" indent="0">
              <a:buNone/>
            </a:pPr>
            <a:r>
              <a:rPr lang="th-TH" dirty="0"/>
              <a:t> </a:t>
            </a:r>
          </a:p>
          <a:p>
            <a:pPr marL="0" indent="0">
              <a:buNone/>
            </a:pPr>
            <a:r>
              <a:rPr lang="th-TH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2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23690" y="620688"/>
            <a:ext cx="8064896" cy="5760640"/>
          </a:xfrm>
          <a:prstGeom prst="roundRect">
            <a:avLst/>
          </a:prstGeom>
          <a:solidFill>
            <a:srgbClr val="FCD5B5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1115616" y="1196752"/>
            <a:ext cx="7128792" cy="401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ea typeface="Calibri"/>
                <a:cs typeface="TH SarabunPSK"/>
              </a:rPr>
              <a:t>ความเป็นมา</a:t>
            </a: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ea typeface="Calibri"/>
                <a:cs typeface="TH SarabunPSK"/>
              </a:rPr>
              <a:t>	</a:t>
            </a:r>
            <a:r>
              <a:rPr lang="th-TH" b="1" dirty="0">
                <a:ea typeface="Calibri"/>
                <a:cs typeface="TH SarabunPSK"/>
              </a:rPr>
              <a:t>ราชาธิราช</a:t>
            </a:r>
            <a:r>
              <a:rPr lang="th-TH" dirty="0">
                <a:ea typeface="Calibri"/>
                <a:cs typeface="TH SarabunPSK"/>
              </a:rPr>
              <a:t> เป็นเรื่องที่เชื่อกันว่าเป็นพงศาวดารมอญ เพราะต้นฉบับเป็นภาษามอญ มีผู้แปลเป็นภาษาไทยตั้งแต่ก่อนเสียกรุงศรีอยุธยาครั้งที่ ๒ ต่อมาเมื่อพระบาทสมเด็จพระพุทธยอดฟ้าจุฬาโลกมหาราชขึ้นครองราชย์ ได้มีพระราชดำรัสว่า ราชาธิราชเป็นหนังสือดี จึงทรงพระกรุณาโปรดเกล้าฯ ให้แปลและเรียบเรียงใหม่ เมื่อปีมะเส็ง พุทธศักราช ๒๓๒๘ โดยทรงมอบให้เจ้าพระยาพระคลัง (หน) พระยาอินทรอัคคะราช                พระ</a:t>
            </a:r>
            <a:r>
              <a:rPr lang="th-TH" dirty="0" err="1">
                <a:ea typeface="Calibri"/>
                <a:cs typeface="TH SarabunPSK"/>
              </a:rPr>
              <a:t>ภิ</a:t>
            </a:r>
            <a:r>
              <a:rPr lang="th-TH" dirty="0">
                <a:ea typeface="Calibri"/>
                <a:cs typeface="TH SarabunPSK"/>
              </a:rPr>
              <a:t>รมรัศมี และพระศรีภูริปรีชาช่วยกันดำเนินการ</a:t>
            </a:r>
            <a:endParaRPr lang="en-US" sz="1800" dirty="0">
              <a:ea typeface="Calibri"/>
              <a:cs typeface="Cordia New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655" y="4725144"/>
            <a:ext cx="2663679" cy="183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6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544616"/>
          </a:xfrm>
          <a:solidFill>
            <a:schemeClr val="bg1">
              <a:alpha val="54000"/>
            </a:schemeClr>
          </a:solidFill>
        </p:spPr>
        <p:txBody>
          <a:bodyPr>
            <a:normAutofit fontScale="92500" lnSpcReduction="20000"/>
          </a:bodyPr>
          <a:lstStyle/>
          <a:p>
            <a:pPr marL="457200" lvl="1" indent="0" algn="thaiDist">
              <a:buNone/>
            </a:pPr>
            <a:r>
              <a:rPr lang="th-TH" sz="3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คำว่า </a:t>
            </a:r>
            <a:r>
              <a:rPr lang="en-US" sz="3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3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สมิง</a:t>
            </a:r>
            <a:r>
              <a:rPr lang="en-US" sz="3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3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คืออะไร</a:t>
            </a:r>
            <a:endParaRPr lang="en-US" sz="35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 algn="thaiDist">
              <a:buNone/>
            </a:pPr>
            <a:r>
              <a:rPr 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3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สมิง” คืออะไร   ในภาษาไทย คำว่า สมิง (อ่านว่า สะ-</a:t>
            </a:r>
            <a:r>
              <a:rPr lang="th-TH" sz="33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หฺมิง</a:t>
            </a:r>
            <a:r>
              <a:rPr lang="th-TH" sz="3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 มี 2 </a:t>
            </a:r>
            <a:r>
              <a:rPr lang="th-TH" sz="3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 </a:t>
            </a:r>
            <a:r>
              <a:rPr lang="th-TH" sz="3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ความหมายหนึ่ง สมิง เป็นคำนำหน้าชื่อ ขุนนางผู้ใหญ่ของมอญ เช่นที่ปรากฏในวรรณคดีเรื่อง ราชาธิราช ว่า สมิงพระราม สมิงนครอินทร์.สมิง คำ นี้มาจากภาษามอญ แปลว่า เจ้า มักใช้หมายถึง พระเจ้าแผ่นดิน เจ้าเมือง ผู้ปกครอง</a:t>
            </a:r>
            <a:r>
              <a:rPr lang="th-TH" sz="3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บ้านเมือง  </a:t>
            </a:r>
            <a:r>
              <a:rPr lang="th-TH" sz="3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อีกความหมายหนึ่ง สมิง ปรากฏในคำว่า เสือสมิง คือ เสือ ที่เชื่อกันว่าเดิมเป็นคนมีวิชาความรู้ทางไสย ศาสตร์ มีความรู้ทางเวทมนตร์แก่กล้ามากจนกลายเป็น</a:t>
            </a:r>
            <a:r>
              <a:rPr lang="th-TH" sz="3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เสือ </a:t>
            </a:r>
            <a:r>
              <a:rPr lang="th-TH" sz="3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จึงเป็นเสือที่ดุร้ายน่ากลัวมาก เพราะอาจแสดงตน ให้เห็นเป็นคน</a:t>
            </a:r>
            <a:r>
              <a:rPr lang="th-TH" sz="3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 </a:t>
            </a:r>
            <a:r>
              <a:rPr lang="th-TH" sz="3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คำว่า สมิง คำนี้ สันนิษฐานว่า เป็นคำที่แผลงมาจากคำว่า สิง ในภาษา</a:t>
            </a:r>
            <a:r>
              <a:rPr lang="th-TH" sz="3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เขมร </a:t>
            </a:r>
            <a:r>
              <a:rPr lang="th-TH" sz="3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สิง แปลว่า อยู่ เขมรใช้เป็นคำกริยาสำหรับพระภิกษุ แต่ไทยนำมาใช้สำหรับผี เช่นที่ใช้ว่า ผี</a:t>
            </a:r>
            <a:r>
              <a:rPr lang="th-TH" sz="3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สิง </a:t>
            </a:r>
            <a:r>
              <a:rPr lang="th-TH" sz="3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 สมิงเขมรแปลว่า อยู่นิ่ง แน่นิ่ง และแปลว่า ตาย ได้</a:t>
            </a:r>
            <a:r>
              <a:rPr lang="th-TH" sz="3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  </a:t>
            </a:r>
            <a:r>
              <a:rPr lang="th-TH" sz="3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ในภาษาไทย ใช้คำว่า สมิง ในความหมายว่า อยู่ เท่านั้น เสือสมิง คือ เสือที่มีวิญญาณของคนสิง</a:t>
            </a:r>
            <a:r>
              <a:rPr lang="th-TH" sz="3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 </a:t>
            </a:r>
            <a:endParaRPr lang="en-US" sz="3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66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39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467544" y="620688"/>
            <a:ext cx="8208912" cy="4176464"/>
          </a:xfrm>
          <a:prstGeom prst="roundRect">
            <a:avLst/>
          </a:prstGeom>
          <a:solidFill>
            <a:srgbClr val="FDEAD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755576" y="770022"/>
            <a:ext cx="7704856" cy="388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เหตุที่พระเจ้ากรุงจีนนำเครื่องราชบรรณาการมาถวายแก่พระเจ้า</a:t>
            </a:r>
            <a:r>
              <a:rPr lang="th-TH" b="1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ฝรั่งมัง</a:t>
            </a:r>
            <a:r>
              <a:rPr lang="th-TH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ฆ้องเพราะอะไร</a:t>
            </a:r>
            <a:r>
              <a:rPr lang="en-US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?</a:t>
            </a:r>
            <a:r>
              <a:rPr lang="en-US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 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indent="457200" algn="thaiDist"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เครื่องราชบรรณาการ</a:t>
            </a:r>
            <a:r>
              <a:rPr lang="en-US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 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หรือ</a:t>
            </a:r>
            <a:r>
              <a:rPr lang="en-US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 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เครื่อง</a:t>
            </a:r>
            <a:r>
              <a:rPr lang="th-TH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ปัณณา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การ</a:t>
            </a:r>
            <a:r>
              <a:rPr lang="en-US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 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หมายถึงสิ่งของที่ผู้มีสภาพด้อยกว่านำไปฝากผู้อื่น เพื่อความรู้สึกที่ดีต่อกัน ในความหมายทางประวัติศาสตร์ของไทย หมายถึง สิ่งที่พระมหากษัตริย์หรือผู้ปกครองหรือเจ้าประเทศราช จัดส่งไปถวายแด่พระมหากษัตริย์อีกเมืองหนึ่งเพื่อแสดงไมตรีต่อกัน เช่น</a:t>
            </a:r>
            <a:r>
              <a:rPr lang="en-US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 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พระเจ้ากรุงจีน แห่ง</a:t>
            </a:r>
            <a:r>
              <a:rPr lang="th-TH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กรุงต้าฉิง</a:t>
            </a:r>
            <a:r>
              <a:rPr lang="en-US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 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จัดถวายเครื่องบรรณาการแก่ พระเจ้า</a:t>
            </a:r>
            <a:r>
              <a:rPr lang="th-TH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ฝรั่งมัง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ฆ้อง แห่งกรุง</a:t>
            </a:r>
            <a:r>
              <a:rPr lang="th-TH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รัตน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บุระอังวะ เพื่อเจริญทางพระราชไมตรี</a:t>
            </a:r>
            <a:r>
              <a:rPr lang="th-TH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 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37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394084" y="260648"/>
            <a:ext cx="8424936" cy="40324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682116" y="332656"/>
            <a:ext cx="8136904" cy="444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พานพระศรี 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indent="457200" algn="thaiDist"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	พานใส่หมากพลูเครื่องเสวยของพระมหากษัตริย์</a:t>
            </a:r>
            <a:r>
              <a:rPr lang="en-US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, 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พานใส่หมากพลูเครื่องเสวยซึ่งเป็นเครื่องราชูปโภค ใช้เฉพาะพระมหากษัตริย์ หรือเป็นเครื่องประกอบพระอิสริยยศเจ้านายฝ่ายหน้าฝ่ายในชั้นสมเด็จเจ้าฟ้า ซึ่งพานพระศรีในเรื่องราชาธิราช ตอนสมิงพระรามอาสา กล่าวถึงตอนที่พระราชธิดาของพระเจ้า</a:t>
            </a:r>
            <a:r>
              <a:rPr lang="th-TH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ฝรั่งมัง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ฆ้องยกพานพระศรีมาวางไว้ต่อหน้าของสมิงพระราม เพื่อแสดงให้เห็นการสมรส หรือการครองรักกัน ระหว่าง สมิงพระรามและพระราชธิดาของพระเจ้า</a:t>
            </a:r>
            <a:r>
              <a:rPr lang="th-TH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ฝรั่งมัง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ฆ้อง ซึ่งส่งผลต่อประเพณีแต่งงานในปัจจุบันที่ต้องมีการยกขันหมากมาสู่ขอจึงแนวปฏิบัติสืบต่อกันมา</a:t>
            </a:r>
            <a:endParaRPr lang="en-US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 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61" y="4280433"/>
            <a:ext cx="3006039" cy="2415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789029"/>
            <a:ext cx="2193708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6000" t="45000" r="1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403648" y="1628800"/>
            <a:ext cx="480612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8800" b="1" cap="none" spc="0" dirty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จบการนำเสนอ</a:t>
            </a:r>
          </a:p>
        </p:txBody>
      </p:sp>
    </p:spTree>
    <p:extLst>
      <p:ext uri="{BB962C8B-B14F-4D97-AF65-F5344CB8AC3E}">
        <p14:creationId xmlns:p14="http://schemas.microsoft.com/office/powerpoint/2010/main" val="14110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764704"/>
            <a:ext cx="7416824" cy="541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ea typeface="Calibri"/>
                <a:cs typeface="TH SarabunPSK"/>
              </a:rPr>
              <a:t>จุดมุ่งหมาย</a:t>
            </a:r>
            <a:endParaRPr lang="en-US" sz="1800" dirty="0">
              <a:ea typeface="Calibri"/>
              <a:cs typeface="Cordia New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ea typeface="Calibri"/>
                <a:cs typeface="TH SarabunPSK"/>
              </a:rPr>
              <a:t>	เมื่อปี พ.ศ. ๒๓๒๘ พระบาทสมเด็จพระพุทธยอดฟ้าจุฬาโลกมหาราชโปรดเกล้าฯ ให้กวีในราชสำนักแปลเรียบเรียงขึ้นใหม่เพื่อเป็นประโยชน์แก่พระบรมวงศานุวงศ์ และข้าราชบริพาร เพื่อเป็นคติในการดำเนินชีวิต</a:t>
            </a: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a typeface="Calibri"/>
              <a:cs typeface="Cordia New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ea typeface="Calibri"/>
                <a:cs typeface="TH SarabunPSK"/>
              </a:rPr>
              <a:t>ลักษณะคำประพันธ์</a:t>
            </a:r>
            <a:endParaRPr lang="en-US" sz="1800" dirty="0">
              <a:ea typeface="Calibri"/>
              <a:cs typeface="Cordia New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ea typeface="Calibri"/>
                <a:cs typeface="TH SarabunPSK"/>
              </a:rPr>
              <a:t>	</a:t>
            </a:r>
            <a:r>
              <a:rPr lang="th-TH" dirty="0">
                <a:ea typeface="Calibri"/>
                <a:cs typeface="TH SarabunPSK"/>
              </a:rPr>
              <a:t>วรรณคดีร้อยแก้วอิงประวัติศาสตร์</a:t>
            </a:r>
            <a:endParaRPr lang="en-US" sz="1800" dirty="0">
              <a:ea typeface="Calibri"/>
              <a:cs typeface="Cordia New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ea typeface="Calibri"/>
                <a:cs typeface="TH SarabunPSK"/>
              </a:rPr>
              <a:t>ผู้แปล</a:t>
            </a:r>
            <a:endParaRPr lang="en-US" sz="1800" dirty="0">
              <a:ea typeface="Calibri"/>
              <a:cs typeface="Cordia New"/>
            </a:endParaRPr>
          </a:p>
          <a:p>
            <a:pPr indent="457200" algn="thaiDist">
              <a:lnSpc>
                <a:spcPct val="107000"/>
              </a:lnSpc>
              <a:spcAft>
                <a:spcPts val="800"/>
              </a:spcAft>
            </a:pPr>
            <a:r>
              <a:rPr lang="th-TH" dirty="0">
                <a:ea typeface="Calibri"/>
                <a:cs typeface="TH SarabunPSK"/>
              </a:rPr>
              <a:t>เจ้าพระยาพระคลัง (หน) ร่วมช่วยแปลกับ พระยา</a:t>
            </a:r>
            <a:r>
              <a:rPr lang="th-TH" dirty="0" err="1">
                <a:ea typeface="Calibri"/>
                <a:cs typeface="TH SarabunPSK"/>
              </a:rPr>
              <a:t>อินทรา</a:t>
            </a:r>
            <a:r>
              <a:rPr lang="th-TH" dirty="0">
                <a:ea typeface="Calibri"/>
                <a:cs typeface="TH SarabunPSK"/>
              </a:rPr>
              <a:t>อัคคะราช </a:t>
            </a:r>
            <a:r>
              <a:rPr lang="th-TH" dirty="0" err="1">
                <a:ea typeface="Calibri"/>
                <a:cs typeface="TH SarabunPSK"/>
              </a:rPr>
              <a:t>พระภิรม</a:t>
            </a:r>
            <a:r>
              <a:rPr lang="th-TH" dirty="0">
                <a:ea typeface="Calibri"/>
                <a:cs typeface="TH SarabunPSK"/>
              </a:rPr>
              <a:t>รัศมี และพระศรีภูริปรีชา </a:t>
            </a:r>
            <a:endParaRPr lang="en-US" sz="1800" dirty="0">
              <a:ea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292119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34000" r="-16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39552" y="620688"/>
            <a:ext cx="8208912" cy="5472608"/>
          </a:xfrm>
          <a:prstGeom prst="roundRect">
            <a:avLst/>
          </a:prstGeom>
          <a:solidFill>
            <a:srgbClr val="DCE6F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2627784" y="955377"/>
            <a:ext cx="4968552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ประวัติเจ้าพระยาพระคลัง (หน)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4" y="764704"/>
            <a:ext cx="2016317" cy="24195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7744" y="1693257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ea typeface="Calibri"/>
                <a:cs typeface="TH SarabunPSK"/>
              </a:rPr>
              <a:t>	เจ้าพระยาพระคลัง (หน) นามเดิมว่า เป็นบุตรเจ้าพระยาบดินทร์สุรินทร์ฤาชัย (บุญมี) กับท่านผู้หญิงเจริญ การศึกษาของท่านไม่ได้ระบุแน่นอนชัดเจน น่าจะสันนิษฐานได้ว่าท่านสิบเชื้อสายมาจากขุนนางผู้ใหญ่ และได้รับการศึกษาดีก่อนที่บ้านเมืองจะเกิดยุคเข็ญ </a:t>
            </a:r>
            <a:endParaRPr lang="th-TH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19572" y="3735321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สมัยกรุงธนบุรีได้แต่งวรรณคดี ๒ เรื่องคือ ลิลิตเพชรมงกุฎ และเรื่องอิเหนาคำฉันท์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ต่อมาเมื่อพระบาทสมเด็จพระพุทธยอดฟ้าจุฬาโลกมหาราชขึ้นครองราชย์ ได้มีพระราชดำรัสว่า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ราชาธิราช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เป็นหนังสือดี จึงทรงพระกรุณาโปรดเกล้าฯ ให้แปล และเรียบเรียงขึ้นมาใหม่</a:t>
            </a:r>
          </a:p>
        </p:txBody>
      </p:sp>
    </p:spTree>
    <p:extLst>
      <p:ext uri="{BB962C8B-B14F-4D97-AF65-F5344CB8AC3E}">
        <p14:creationId xmlns:p14="http://schemas.microsoft.com/office/powerpoint/2010/main" val="41281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39552" y="404664"/>
            <a:ext cx="8208912" cy="5976664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827584" y="576808"/>
            <a:ext cx="7632848" cy="563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ea typeface="Calibri"/>
                <a:cs typeface="TH SarabunPSK"/>
              </a:rPr>
              <a:t>ผลงานการสร้างสรรค์งานวรรณกรรม</a:t>
            </a:r>
            <a:endParaRPr lang="th-TH" sz="1800" b="1" dirty="0">
              <a:ea typeface="Calibri"/>
              <a:cs typeface="Cordia New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2400" u="sng" dirty="0">
                <a:ea typeface="Calibri"/>
                <a:cs typeface="TH SarabunPSK"/>
              </a:rPr>
              <a:t>แต่งในสมัยกรุงรัตนโกสินทร์ พระบาทสมเด็จพระพุทธยอดฟ้าจุฬาโลกมหาราช</a:t>
            </a:r>
            <a:endParaRPr lang="en-US" sz="1600" dirty="0">
              <a:ea typeface="Calibri"/>
              <a:cs typeface="Cordia New"/>
            </a:endParaRPr>
          </a:p>
          <a:p>
            <a:pPr>
              <a:lnSpc>
                <a:spcPct val="107000"/>
              </a:lnSpc>
            </a:pPr>
            <a:r>
              <a:rPr lang="th-TH" sz="2400" dirty="0">
                <a:ea typeface="Calibri"/>
                <a:cs typeface="TH SarabunPSK"/>
              </a:rPr>
              <a:t>	๑.ราชาธิราช</a:t>
            </a:r>
            <a:r>
              <a:rPr lang="th-TH" sz="1600" dirty="0">
                <a:ea typeface="Calibri"/>
                <a:cs typeface="Cordia New"/>
              </a:rPr>
              <a:t>  </a:t>
            </a:r>
          </a:p>
          <a:p>
            <a:pPr>
              <a:lnSpc>
                <a:spcPct val="107000"/>
              </a:lnSpc>
            </a:pPr>
            <a:r>
              <a:rPr lang="th-TH" sz="2400" dirty="0">
                <a:ea typeface="Calibri"/>
                <a:cs typeface="TH SarabunPSK"/>
              </a:rPr>
              <a:t>	๒.กลอนและร่ายจารึกเรื่องสร้างสร้างภูเขาที่วัดราชคฤห์</a:t>
            </a:r>
            <a:endParaRPr lang="en-US" sz="1600" dirty="0">
              <a:ea typeface="Calibri"/>
              <a:cs typeface="Cordia New"/>
            </a:endParaRPr>
          </a:p>
          <a:p>
            <a:pPr>
              <a:lnSpc>
                <a:spcPct val="107000"/>
              </a:lnSpc>
            </a:pPr>
            <a:r>
              <a:rPr lang="th-TH" sz="2400" dirty="0">
                <a:ea typeface="Calibri"/>
                <a:cs typeface="TH SarabunPSK"/>
              </a:rPr>
              <a:t>	๓.ลิลิตพยุหยาตราเพชรพวง</a:t>
            </a:r>
            <a:r>
              <a:rPr lang="th-TH" sz="1600" dirty="0">
                <a:ea typeface="Calibri"/>
                <a:cs typeface="Cordia New"/>
              </a:rPr>
              <a:t>  	</a:t>
            </a:r>
          </a:p>
          <a:p>
            <a:pPr>
              <a:lnSpc>
                <a:spcPct val="107000"/>
              </a:lnSpc>
            </a:pPr>
            <a:r>
              <a:rPr lang="th-TH" sz="2400" dirty="0">
                <a:ea typeface="Calibri"/>
                <a:cs typeface="TH SarabunPSK"/>
              </a:rPr>
              <a:t>	๔.สามก๊ก</a:t>
            </a:r>
            <a:r>
              <a:rPr lang="th-TH" sz="1600" dirty="0">
                <a:ea typeface="Calibri"/>
                <a:cs typeface="Cordia New"/>
              </a:rPr>
              <a:t>	    </a:t>
            </a:r>
          </a:p>
          <a:p>
            <a:pPr>
              <a:lnSpc>
                <a:spcPct val="107000"/>
              </a:lnSpc>
            </a:pPr>
            <a:r>
              <a:rPr lang="th-TH" sz="2400" dirty="0">
                <a:ea typeface="Calibri"/>
                <a:cs typeface="TH SarabunPSK"/>
              </a:rPr>
              <a:t>	๕.ลิลิตศรีวิชัยชาดกร่ายยาวมหาชาติกัณฑ์กุมาร</a:t>
            </a:r>
            <a:r>
              <a:rPr lang="th-TH" sz="1600" dirty="0">
                <a:ea typeface="Calibri"/>
                <a:cs typeface="Cordia New"/>
              </a:rPr>
              <a:t>	    </a:t>
            </a:r>
          </a:p>
          <a:p>
            <a:pPr>
              <a:lnSpc>
                <a:spcPct val="107000"/>
              </a:lnSpc>
            </a:pPr>
            <a:r>
              <a:rPr lang="th-TH" sz="2400" dirty="0">
                <a:ea typeface="Calibri"/>
                <a:cs typeface="TH SarabunPSK"/>
              </a:rPr>
              <a:t>	๖.ร่ายยาวมหาชาติกัณฑ์</a:t>
            </a:r>
            <a:r>
              <a:rPr lang="th-TH" sz="2400" dirty="0" err="1">
                <a:ea typeface="Calibri"/>
                <a:cs typeface="TH SarabunPSK"/>
              </a:rPr>
              <a:t>มัท</a:t>
            </a:r>
            <a:r>
              <a:rPr lang="th-TH" sz="2400" dirty="0">
                <a:ea typeface="Calibri"/>
                <a:cs typeface="TH SarabunPSK"/>
              </a:rPr>
              <a:t>รี</a:t>
            </a:r>
          </a:p>
          <a:p>
            <a:pPr>
              <a:lnSpc>
                <a:spcPct val="107000"/>
              </a:lnSpc>
            </a:pPr>
            <a:r>
              <a:rPr lang="th-TH" sz="2400" dirty="0">
                <a:ea typeface="Calibri"/>
                <a:cs typeface="TH SarabunPSK"/>
              </a:rPr>
              <a:t>	๗.สมบัติอมรินทร์คำกลอน</a:t>
            </a:r>
            <a:r>
              <a:rPr lang="th-TH" sz="1600" dirty="0">
                <a:ea typeface="Calibri"/>
                <a:cs typeface="Cordia New"/>
              </a:rPr>
              <a:t>  </a:t>
            </a:r>
          </a:p>
          <a:p>
            <a:pPr>
              <a:lnSpc>
                <a:spcPct val="107000"/>
              </a:lnSpc>
            </a:pPr>
            <a:r>
              <a:rPr lang="th-TH" sz="2400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	๘.กากีคำกลอน</a:t>
            </a:r>
          </a:p>
          <a:p>
            <a:pPr>
              <a:lnSpc>
                <a:spcPct val="107000"/>
              </a:lnSpc>
            </a:pPr>
            <a:r>
              <a:rPr lang="th-TH" sz="2400" dirty="0">
                <a:ea typeface="Calibri"/>
                <a:cs typeface="TH SarabunPSK"/>
              </a:rPr>
              <a:t>	๙.เพลงยาวเล่นว่าความ</a:t>
            </a:r>
            <a:r>
              <a:rPr lang="th-TH" sz="1600" dirty="0">
                <a:ea typeface="Calibri"/>
                <a:cs typeface="Cordia New"/>
              </a:rPr>
              <a:t>   </a:t>
            </a:r>
          </a:p>
          <a:p>
            <a:pPr>
              <a:lnSpc>
                <a:spcPct val="107000"/>
              </a:lnSpc>
            </a:pPr>
            <a:r>
              <a:rPr lang="th-TH" sz="2400" dirty="0">
                <a:ea typeface="Calibri"/>
                <a:cs typeface="TH SarabunPSK"/>
              </a:rPr>
              <a:t>	๑๐.เพลงยาวปรารภเกิดมาในมหรณพสงสารเพลงยาวตำรามโหรี</a:t>
            </a:r>
            <a:r>
              <a:rPr lang="th-TH" sz="1600" dirty="0">
                <a:ea typeface="Calibri"/>
                <a:cs typeface="Cordia New"/>
              </a:rPr>
              <a:t>  </a:t>
            </a:r>
          </a:p>
          <a:p>
            <a:pPr>
              <a:lnSpc>
                <a:spcPct val="107000"/>
              </a:lnSpc>
            </a:pPr>
            <a:r>
              <a:rPr lang="th-TH" sz="2400" dirty="0">
                <a:ea typeface="Calibri"/>
                <a:cs typeface="Cordia New"/>
              </a:rPr>
              <a:t> 	๑๑.</a:t>
            </a:r>
            <a:r>
              <a:rPr lang="th-TH" sz="2400" dirty="0">
                <a:ea typeface="Calibri"/>
                <a:cs typeface="TH SarabunPSK"/>
              </a:rPr>
              <a:t>เพลงยาวไหว้ครูมโหรี</a:t>
            </a:r>
            <a:endParaRPr lang="en-US" sz="2400" dirty="0">
              <a:ea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3226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48000" r="5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ม้วนกระดาษแนวนอน 7"/>
          <p:cNvSpPr/>
          <p:nvPr/>
        </p:nvSpPr>
        <p:spPr>
          <a:xfrm>
            <a:off x="1619672" y="548680"/>
            <a:ext cx="6696744" cy="3024336"/>
          </a:xfrm>
          <a:prstGeom prst="horizontalScroll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2428784" y="1268760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เรื่องย่อ ราชาธิราช</a:t>
            </a:r>
          </a:p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ตอน สมิงพระรามอาสา</a:t>
            </a:r>
          </a:p>
        </p:txBody>
      </p:sp>
    </p:spTree>
    <p:extLst>
      <p:ext uri="{BB962C8B-B14F-4D97-AF65-F5344CB8AC3E}">
        <p14:creationId xmlns:p14="http://schemas.microsoft.com/office/powerpoint/2010/main" val="45704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395536" y="692696"/>
            <a:ext cx="8389440" cy="5616624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11560" y="908720"/>
            <a:ext cx="8064896" cy="6265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ตัวละครสำคัญในเรื่อง ราชาธิราช ตอนสมิงพระรามอาสา</a:t>
            </a:r>
            <a:endParaRPr lang="en-US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r>
              <a:rPr lang="th-TH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	สมิงพระราม ทหารจากกรุงหงสาวดี (มอญ)</a:t>
            </a:r>
            <a:endParaRPr lang="en-US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indent="457200" algn="thaiDist">
              <a:lnSpc>
                <a:spcPct val="107000"/>
              </a:lnSpc>
            </a:pP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	</a:t>
            </a:r>
            <a:r>
              <a:rPr lang="th-TH" u="sng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มีความซื่อสัตย์ จงรักภักดี </a:t>
            </a:r>
            <a:endParaRPr lang="en-US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indent="457200" algn="thaiDist">
              <a:lnSpc>
                <a:spcPct val="107000"/>
              </a:lnSpc>
            </a:pP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ดั่งตอนที่สมิงพระรามกล่าวขอรับพระราชทานคำอนุญาต </a:t>
            </a:r>
            <a:r>
              <a:rPr lang="en-US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“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ถ้ามีสงครามสมเด็จพระเจ้าราชาธิราชมาเมื่อใด ข้าพเจ้ามิขอทำสงคราวด้วยทั้งสองฝ่าย แม้นมีสงครามกษัตริย์อื่นมาข้าพเจ้าขอรับอาสาสู้รบกว่าจะสิ้นชีวิต</a:t>
            </a:r>
            <a:r>
              <a:rPr lang="en-US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”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 ซึ่งบทความนี้แสดงให้เห็นว่า สมิงพระรามมีความซื่อสัตย์ และจงรักภักดีต่อบ้านเมืองเกิดของตนเอง</a:t>
            </a:r>
          </a:p>
          <a:p>
            <a:pPr lvl="0" algn="thaiDist">
              <a:lnSpc>
                <a:spcPct val="107000"/>
              </a:lnSpc>
            </a:pP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	</a:t>
            </a:r>
            <a:r>
              <a:rPr lang="th-TH" u="sng" dirty="0">
                <a:solidFill>
                  <a:prstClr val="black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มีความฉลาด กล้าหาญ ชำนาญการรบ</a:t>
            </a:r>
            <a:endParaRPr lang="en-US" u="sng" dirty="0">
              <a:solidFill>
                <a:prstClr val="black"/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lvl="0" algn="thaiDist">
              <a:lnSpc>
                <a:spcPct val="107000"/>
              </a:lnSpc>
              <a:spcAft>
                <a:spcPts val="600"/>
              </a:spcAft>
            </a:pP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	ดั่งตอนที่ว่า</a:t>
            </a:r>
            <a:r>
              <a:rPr lang="en-US" dirty="0">
                <a:solidFill>
                  <a:prstClr val="black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 “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พระเจ้ามณเฑียรทองได้ทรงฟังก็ทรงพระดำริว่า สมิงพระรามคนนี้มิเสียที ที่เกิดมาเป็นเชื้อชาติทหารนับว่าชายชาตรีแท้ มิได้แกรงกลัวต่อความตาย ทั้งราชสมบัติก็มิได้รักใคร่ แล้วองค์อาจแกล้วกล้าหาผู้ใดเปรียบเสมอมิได้</a:t>
            </a:r>
            <a:r>
              <a:rPr lang="en-US" dirty="0">
                <a:solidFill>
                  <a:prstClr val="black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”</a:t>
            </a:r>
          </a:p>
          <a:p>
            <a:pPr indent="457200" algn="thaiDist">
              <a:lnSpc>
                <a:spcPct val="107000"/>
              </a:lnSpc>
            </a:pPr>
            <a:endParaRPr lang="en-US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	</a:t>
            </a:r>
            <a:endParaRPr lang="en-US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75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395536" y="764704"/>
            <a:ext cx="8424936" cy="5184576"/>
          </a:xfrm>
          <a:prstGeom prst="roundRect">
            <a:avLst/>
          </a:prstGeom>
          <a:solidFill>
            <a:srgbClr val="DCE6F2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700808"/>
            <a:ext cx="7488832" cy="3319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07000"/>
              </a:lnSpc>
            </a:pPr>
            <a:r>
              <a:rPr lang="th-TH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พระเจ้า</a:t>
            </a:r>
            <a:r>
              <a:rPr lang="th-TH" b="1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ฝรั่งมัง</a:t>
            </a:r>
            <a:r>
              <a:rPr lang="th-TH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ฆ้อง, พระเจ้ามณเฑียรทอง หรือพระเจ้าอังวะ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	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เป็นกษัตริย์แห่งกรุง</a:t>
            </a:r>
            <a:r>
              <a:rPr lang="th-TH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รั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ตนบุระอังวะ มักทำศึกสงครามกับพระเจ้าราชาธิราช แห่งกรุงหงสาวดี (มอญ) มีความวาจาศักดิ์สิทธิ์ตรัสแล้วไม่คืนคำ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</a:pP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	</a:t>
            </a:r>
          </a:p>
          <a:p>
            <a:pPr>
              <a:lnSpc>
                <a:spcPct val="107000"/>
              </a:lnSpc>
            </a:pP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	</a:t>
            </a:r>
            <a:r>
              <a:rPr lang="th-TH" u="sng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มีความซื่อสัตย์ในคำพูด</a:t>
            </a:r>
            <a:endParaRPr lang="en-US" sz="1800" u="sng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“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พระเจ้ามณเฑียรทองทรงตรัสว่า เราเป็นกษัตริย์อันประเสริฐได้ออกวาจาแล้ว ถึงจะตายก็หาเสียดายชีวิตไม่ เพราะรักสัตย์ยิ่งกว่าชีวิตได้ร้อยเท่า</a:t>
            </a:r>
            <a:r>
              <a:rPr lang="en-US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”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45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611560" y="548680"/>
            <a:ext cx="8064896" cy="5904656"/>
          </a:xfrm>
          <a:prstGeom prst="round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1043608" y="908720"/>
            <a:ext cx="7200800" cy="516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07000"/>
              </a:lnSpc>
            </a:pPr>
            <a:r>
              <a:rPr lang="th-TH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พระเจ้ากรุงจีน หรือพระเจ้า</a:t>
            </a:r>
            <a:r>
              <a:rPr lang="th-TH" b="1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กรุงต้าฉิง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r>
              <a:rPr lang="th-TH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	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ซึ่งขึ้นปกครองบ้านเมืองอยู่ที่กรุงจีน คนเป็นชอบคนมีฝีมือ ซื่อสัตย์ในคำพูด ตรัสคำไหนคำนั้น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	</a:t>
            </a:r>
            <a:r>
              <a:rPr lang="th-TH" u="sng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มีความซื่อสัตย์ตรัสคำไหนคำนั้น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indent="457200" algn="thaiDist">
              <a:lnSpc>
                <a:spcPct val="107000"/>
              </a:lnSpc>
            </a:pPr>
            <a:r>
              <a:rPr lang="en-US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“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เราเป็นกษัตริย์ผู้ยิ่งใหญ่อันประเสริฐได้ให้คำมั่นสัญญาแก่เขาแล้วจะกลับคำไปดั่งนั้นหาควรไม่  พม่าทั้งปวงจะชวนกันดูหมิ่นได้ว่าจีนพูดไม่จริง เรารักสัตย์ยิ่งกว่าทรัพย์</a:t>
            </a:r>
            <a:r>
              <a:rPr lang="en-US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”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</a:pP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 	</a:t>
            </a:r>
            <a:r>
              <a:rPr lang="th-TH" u="sng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ความยุติธรรม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  <a:spcAft>
                <a:spcPts val="1200"/>
              </a:spcAft>
            </a:pPr>
            <a:r>
              <a:rPr lang="en-US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“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ฝ่ายพระเจ้ากรุงจีน จึงให้พระราชกำหนดประกาศแก่ทหารทั้งปวงว่า ถ้าผู้ใดไม่มีอาวุธสู้รบอย่าได้ทำอันตรายเป็นอันขาด ถ้าผู้ใดมิฟังจะให้ตัดศีรษะเสียบเสีย</a:t>
            </a:r>
            <a:r>
              <a:rPr lang="en-US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”</a:t>
            </a:r>
            <a:endParaRPr lang="en-US" sz="1800" dirty="0"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03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347</Words>
  <Application>Microsoft Office PowerPoint</Application>
  <PresentationFormat>On-screen Show (4:3)</PresentationFormat>
  <Paragraphs>98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Windows7</dc:creator>
  <cp:lastModifiedBy>SD-SSRU</cp:lastModifiedBy>
  <cp:revision>20</cp:revision>
  <dcterms:created xsi:type="dcterms:W3CDTF">2018-09-15T04:36:49Z</dcterms:created>
  <dcterms:modified xsi:type="dcterms:W3CDTF">2019-10-22T06:20:54Z</dcterms:modified>
</cp:coreProperties>
</file>