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9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9" r:id="rId15"/>
    <p:sldId id="293" r:id="rId16"/>
    <p:sldId id="294" r:id="rId17"/>
    <p:sldId id="292" r:id="rId18"/>
    <p:sldId id="291" r:id="rId19"/>
    <p:sldId id="295" r:id="rId20"/>
  </p:sldIdLst>
  <p:sldSz cx="9144000" cy="6858000" type="screen4x3"/>
  <p:notesSz cx="6888163" cy="100203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9ABA5-6B88-43B2-B2EB-637F814E43A4}" type="datetimeFigureOut">
              <a:rPr lang="th-TH" smtClean="0"/>
              <a:t>14/02/62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62994-BC24-44F9-AF68-0C37E8B02D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3561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FE5AE16-DF1A-4A79-8DFB-D66935975A6B}" type="datetimeFigureOut">
              <a:rPr lang="th-TH" smtClean="0"/>
              <a:t>14/02/62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94B0C6D-947F-43D7-B0AF-71AE2FFB7E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108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B0C6D-947F-43D7-B0AF-71AE2FFB7EDA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375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B0C6D-947F-43D7-B0AF-71AE2FFB7ED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638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B0C6D-947F-43D7-B0AF-71AE2FFB7EDA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392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B0C6D-947F-43D7-B0AF-71AE2FFB7EDA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082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B0C6D-947F-43D7-B0AF-71AE2FFB7ED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5352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B0C6D-947F-43D7-B0AF-71AE2FFB7EDA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29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93" y="2348880"/>
            <a:ext cx="9150695" cy="244827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88232" y="2996952"/>
            <a:ext cx="756084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ko-KR" sz="6600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+mj-cs"/>
              </a:rPr>
              <a:t>เหตุผลกับภาษา</a:t>
            </a:r>
          </a:p>
          <a:p>
            <a:pPr algn="ctr"/>
            <a:endParaRPr lang="en-US" altLang="ko-KR" sz="6600" dirty="0" smtClean="0">
              <a:solidFill>
                <a:srgbClr val="002060"/>
              </a:solidFill>
              <a:latin typeface="Arial" pitchFamily="34" charset="0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 smtClean="0">
                <a:solidFill>
                  <a:srgbClr val="C00000"/>
                </a:solidFill>
                <a:cs typeface="+mj-cs"/>
              </a:rPr>
              <a:t>การแสดงเหตุผลหรือการอนุมาน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7" name="Picture 2" descr="à¸à¸¥à¸à¸²à¸£à¸à¹à¸à¸«à¸²à¸£à¸¹à¸à¸ à¸²à¸à¸ªà¸³à¸«à¸£à¸±à¸ à¸à¸´à¸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955" y="51298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701808" y="1412776"/>
            <a:ext cx="7117235" cy="2304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000" dirty="0" smtClean="0">
                <a:solidFill>
                  <a:srgbClr val="C00000"/>
                </a:solidFill>
                <a:cs typeface="+mj-cs"/>
              </a:rPr>
              <a:t>   ๑) แบบนิรนัย</a:t>
            </a:r>
            <a:r>
              <a:rPr lang="th-TH" sz="4000" dirty="0" smtClean="0">
                <a:solidFill>
                  <a:srgbClr val="002060"/>
                </a:solidFill>
                <a:cs typeface="+mj-cs"/>
              </a:rPr>
              <a:t> คือ การคาดคะเนจากส่วนใหญ่ไปหาส่วนย่อย </a:t>
            </a:r>
            <a:r>
              <a:rPr lang="th-TH" sz="4000" u="sng" dirty="0" smtClean="0">
                <a:solidFill>
                  <a:srgbClr val="002060"/>
                </a:solidFill>
                <a:cs typeface="+mj-cs"/>
              </a:rPr>
              <a:t>จะให้ผลแน่นอนและจริงเสมอ</a:t>
            </a:r>
            <a:r>
              <a:rPr lang="th-TH" sz="4000" dirty="0" smtClean="0">
                <a:solidFill>
                  <a:srgbClr val="002060"/>
                </a:solidFill>
                <a:cs typeface="+mj-cs"/>
              </a:rPr>
              <a:t> </a:t>
            </a:r>
            <a:r>
              <a:rPr lang="th-TH" sz="4000" u="sng" dirty="0" smtClean="0">
                <a:solidFill>
                  <a:srgbClr val="002060"/>
                </a:solidFill>
                <a:cs typeface="+mj-cs"/>
              </a:rPr>
              <a:t>เป็นเรื่องเกี่ยวกับธรรมชาติและสัจธรรม</a:t>
            </a:r>
            <a:endParaRPr lang="th-TH" sz="4000" u="sng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01808" y="3977680"/>
            <a:ext cx="7117235" cy="2304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000" dirty="0" smtClean="0">
                <a:solidFill>
                  <a:srgbClr val="C00000"/>
                </a:solidFill>
                <a:cs typeface="+mj-cs"/>
              </a:rPr>
              <a:t>   ๒) แบบอุปนัย</a:t>
            </a:r>
            <a:r>
              <a:rPr lang="th-TH" sz="4000" dirty="0" smtClean="0">
                <a:solidFill>
                  <a:srgbClr val="002060"/>
                </a:solidFill>
                <a:cs typeface="+mj-cs"/>
              </a:rPr>
              <a:t> คือ การคาดคะเนจากสาเหตุและผลลัพธ์ที่สัมพันธ์กัน </a:t>
            </a:r>
            <a:r>
              <a:rPr lang="th-TH" sz="4000" u="sng" dirty="0" smtClean="0">
                <a:solidFill>
                  <a:srgbClr val="002060"/>
                </a:solidFill>
                <a:cs typeface="+mj-cs"/>
              </a:rPr>
              <a:t>มี ๓ วิธี</a:t>
            </a:r>
            <a:endParaRPr lang="th-TH" sz="4000" u="sng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868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 smtClean="0">
                <a:solidFill>
                  <a:srgbClr val="C00000"/>
                </a:solidFill>
                <a:cs typeface="+mj-cs"/>
              </a:rPr>
              <a:t>การแสดงเหตุผลแบบอุปนัย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7" name="Picture 2" descr="à¸à¸¥à¸à¸²à¸£à¸à¹à¸à¸«à¸²à¸£à¸¹à¸à¸ à¸²à¸à¸ªà¸³à¸«à¸£à¸±à¸ à¸à¸´à¸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955" y="51298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466295" y="1449091"/>
            <a:ext cx="7282169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dirty="0">
                <a:solidFill>
                  <a:srgbClr val="002060"/>
                </a:solidFill>
                <a:cs typeface="+mj-cs"/>
              </a:rPr>
              <a:t> </a:t>
            </a:r>
            <a:r>
              <a:rPr lang="th-TH" sz="3600" dirty="0" smtClean="0">
                <a:solidFill>
                  <a:srgbClr val="002060"/>
                </a:solidFill>
                <a:cs typeface="+mj-cs"/>
              </a:rPr>
              <a:t>      คุณไม่สนใจอ่านหนังสือเล่มนี้ฉันก็เลยให้คนอื่นไป</a:t>
            </a:r>
            <a:endParaRPr lang="th-TH" sz="36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870992" y="1449091"/>
            <a:ext cx="1266687" cy="1008112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36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5656" y="2708920"/>
            <a:ext cx="7282169" cy="100811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rgbClr val="C00000"/>
                </a:solidFill>
                <a:cs typeface="+mj-cs"/>
              </a:rPr>
              <a:t> </a:t>
            </a:r>
            <a:r>
              <a:rPr lang="th-TH" sz="3600" dirty="0" smtClean="0">
                <a:solidFill>
                  <a:srgbClr val="C00000"/>
                </a:solidFill>
                <a:cs typeface="+mj-cs"/>
              </a:rPr>
              <a:t>      จากสาเหตุไปหาผลลัพธ์</a:t>
            </a:r>
            <a:endParaRPr lang="th-TH" sz="36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880353" y="2708920"/>
            <a:ext cx="1266687" cy="1008112"/>
          </a:xfrm>
          <a:prstGeom prst="hex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rgbClr val="C00000"/>
                </a:solidFill>
                <a:cs typeface="+mj-cs"/>
              </a:rPr>
              <a:t>๑)</a:t>
            </a:r>
            <a:endParaRPr lang="th-TH" sz="36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85017" y="5470508"/>
            <a:ext cx="7282169" cy="100811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rgbClr val="C00000"/>
                </a:solidFill>
                <a:cs typeface="+mj-cs"/>
              </a:rPr>
              <a:t> </a:t>
            </a:r>
            <a:r>
              <a:rPr lang="th-TH" sz="3600" dirty="0" smtClean="0">
                <a:solidFill>
                  <a:srgbClr val="C00000"/>
                </a:solidFill>
                <a:cs typeface="+mj-cs"/>
              </a:rPr>
              <a:t>      จากผลลัพธ์ไปหาสาเหตุ</a:t>
            </a:r>
            <a:endParaRPr lang="th-TH" sz="36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889714" y="5470508"/>
            <a:ext cx="1266687" cy="1008112"/>
          </a:xfrm>
          <a:prstGeom prst="hex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rgbClr val="C00000"/>
                </a:solidFill>
                <a:cs typeface="+mj-cs"/>
              </a:rPr>
              <a:t>๒)</a:t>
            </a:r>
            <a:endParaRPr lang="th-TH" sz="36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85017" y="4272865"/>
            <a:ext cx="7282169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dirty="0">
                <a:solidFill>
                  <a:srgbClr val="002060"/>
                </a:solidFill>
                <a:cs typeface="+mj-cs"/>
              </a:rPr>
              <a:t> </a:t>
            </a:r>
            <a:r>
              <a:rPr lang="th-TH" sz="3600" dirty="0" smtClean="0">
                <a:solidFill>
                  <a:srgbClr val="002060"/>
                </a:solidFill>
                <a:cs typeface="+mj-cs"/>
              </a:rPr>
              <a:t>      ฉันยอมทำตามข้อเสนอด้วยพิจารณาเห็นว่าโครงการดี</a:t>
            </a:r>
            <a:endParaRPr lang="th-TH" sz="36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889714" y="4272865"/>
            <a:ext cx="1266687" cy="1008112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3600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53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 smtClean="0">
                <a:solidFill>
                  <a:srgbClr val="C00000"/>
                </a:solidFill>
                <a:cs typeface="+mj-cs"/>
              </a:rPr>
              <a:t>การแสดงเหตุผลแบบอุปนัย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7" name="Picture 2" descr="à¸à¸¥à¸à¸²à¸£à¸à¹à¸à¸«à¸²à¸£à¸¹à¸à¸ à¸²à¸à¸ªà¸³à¸«à¸£à¸±à¸ à¸à¸´à¸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955" y="51298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466295" y="1449090"/>
            <a:ext cx="7282169" cy="16198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dirty="0">
                <a:solidFill>
                  <a:srgbClr val="002060"/>
                </a:solidFill>
                <a:cs typeface="+mj-cs"/>
              </a:rPr>
              <a:t> </a:t>
            </a:r>
            <a:r>
              <a:rPr lang="th-TH" sz="3600" dirty="0" smtClean="0">
                <a:solidFill>
                  <a:srgbClr val="002060"/>
                </a:solidFill>
                <a:cs typeface="+mj-cs"/>
              </a:rPr>
              <a:t>      เขาสอบตกคณิตศาสตร์เพราะไม่ตั้งใจเรียนจึงสอบตกวิทยาศาสตร์ด้วย</a:t>
            </a:r>
            <a:endParaRPr lang="th-TH" sz="36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66295" y="4869160"/>
            <a:ext cx="7282169" cy="100811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rgbClr val="C00000"/>
                </a:solidFill>
                <a:cs typeface="+mj-cs"/>
              </a:rPr>
              <a:t> </a:t>
            </a:r>
            <a:r>
              <a:rPr lang="th-TH" sz="3600" dirty="0" smtClean="0">
                <a:solidFill>
                  <a:srgbClr val="C00000"/>
                </a:solidFill>
                <a:cs typeface="+mj-cs"/>
              </a:rPr>
              <a:t>      จากผลลัพธ์ไปหาผลลัพธ์</a:t>
            </a:r>
            <a:endParaRPr lang="th-TH" sz="36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1259632" y="4869160"/>
            <a:ext cx="1266687" cy="1008112"/>
          </a:xfrm>
          <a:prstGeom prst="hex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rgbClr val="C00000"/>
                </a:solidFill>
                <a:cs typeface="+mj-cs"/>
              </a:rPr>
              <a:t>๓</a:t>
            </a:r>
            <a:r>
              <a:rPr lang="th-TH" sz="3600" dirty="0" smtClean="0">
                <a:solidFill>
                  <a:srgbClr val="C00000"/>
                </a:solidFill>
                <a:cs typeface="+mj-cs"/>
              </a:rPr>
              <a:t>)</a:t>
            </a:r>
            <a:endParaRPr lang="th-TH" sz="36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43808" y="3212976"/>
            <a:ext cx="4761889" cy="1296144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u="sng" dirty="0" smtClean="0">
                <a:solidFill>
                  <a:srgbClr val="002060"/>
                </a:solidFill>
                <a:cs typeface="+mj-cs"/>
              </a:rPr>
              <a:t>ข้อสังเกต</a:t>
            </a:r>
            <a:r>
              <a:rPr lang="th-TH" sz="3600" dirty="0" smtClean="0">
                <a:solidFill>
                  <a:srgbClr val="002060"/>
                </a:solidFill>
                <a:cs typeface="+mj-cs"/>
              </a:rPr>
              <a:t> ข้อความด้านบนมี ๓ ส่วน</a:t>
            </a:r>
          </a:p>
          <a:p>
            <a:pPr algn="ctr"/>
            <a:r>
              <a:rPr lang="th-TH" sz="3600" dirty="0" smtClean="0">
                <a:solidFill>
                  <a:srgbClr val="002060"/>
                </a:solidFill>
                <a:cs typeface="+mj-cs"/>
              </a:rPr>
              <a:t>ผลลัพธ์ สาเหตุ ผลลัพธ์</a:t>
            </a:r>
            <a:endParaRPr lang="th-TH" sz="3600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17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rgbClr val="C00000"/>
                </a:solidFill>
                <a:cs typeface="+mj-cs"/>
              </a:rPr>
              <a:t>กิจกรรมไขรหัสลับ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7" name="Picture 2" descr="à¸à¸¥à¸à¸²à¸£à¸à¹à¸à¸«à¸²à¸£à¸¹à¸à¸ à¸²à¸à¸ªà¸³à¸«à¸£à¸±à¸ à¸à¸´à¸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955" y="51298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7704" y="1844824"/>
            <a:ext cx="6480720" cy="3744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thaiNumPeriod"/>
            </a:pPr>
            <a:r>
              <a:rPr lang="th-TH" sz="3200" dirty="0" smtClean="0">
                <a:solidFill>
                  <a:schemeClr val="tx1"/>
                </a:solidFill>
                <a:cs typeface="+mj-cs"/>
              </a:rPr>
              <a:t>นักเรียนจับกลุ่ม กลุ่มละ ๔ คน </a:t>
            </a:r>
          </a:p>
          <a:p>
            <a:r>
              <a:rPr lang="th-TH" sz="3200" dirty="0" smtClean="0">
                <a:solidFill>
                  <a:schemeClr val="tx1"/>
                </a:solidFill>
                <a:cs typeface="+mj-cs"/>
              </a:rPr>
              <a:t>๒. ตัวแทนกลุ่มรับกระดาษคำถามและคำตอบจากครู  </a:t>
            </a:r>
          </a:p>
          <a:p>
            <a:r>
              <a:rPr lang="th-TH" sz="32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cs typeface="+mj-cs"/>
              </a:rPr>
              <a:t>    ใช้เวลาตอบคำถาม ๕ นาที </a:t>
            </a:r>
          </a:p>
          <a:p>
            <a:r>
              <a:rPr lang="th-TH" sz="3200" dirty="0" smtClean="0">
                <a:solidFill>
                  <a:schemeClr val="tx1"/>
                </a:solidFill>
                <a:cs typeface="+mj-cs"/>
              </a:rPr>
              <a:t>๓. แลกกระดาษคำตอบกับเพื่อนกลุ่มอื่น แล้วเปลี่ยน</a:t>
            </a:r>
          </a:p>
          <a:p>
            <a:r>
              <a:rPr lang="th-TH" sz="32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cs typeface="+mj-cs"/>
              </a:rPr>
              <a:t>    ตัวเลขเป็นตัวอักษรตามที่ครูกำหนด</a:t>
            </a:r>
          </a:p>
          <a:p>
            <a:r>
              <a:rPr lang="th-TH" sz="3200" dirty="0" smtClean="0">
                <a:solidFill>
                  <a:schemeClr val="tx1"/>
                </a:solidFill>
                <a:cs typeface="+mj-cs"/>
              </a:rPr>
              <a:t>๔. เขียนคำตอบจากรหัสปริศนา  กลุ่มใดตอบถูก</a:t>
            </a:r>
          </a:p>
          <a:p>
            <a:r>
              <a:rPr lang="th-TH" sz="32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cs typeface="+mj-cs"/>
              </a:rPr>
              <a:t>    จะได้รับรางวัลจากครู</a:t>
            </a:r>
            <a:endParaRPr lang="th-TH" sz="32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30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rgbClr val="C00000"/>
                </a:solidFill>
                <a:cs typeface="+mj-cs"/>
              </a:rPr>
              <a:t>ตัวอย่างกิจกรรมไขรหัสลับ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7" name="Picture 2" descr="à¸à¸¥à¸à¸²à¸£à¸à¹à¸à¸«à¸²à¸£à¸¹à¸à¸ à¸²à¸à¸ªà¸³à¸«à¸£à¸±à¸ à¸à¸´à¸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955" y="51298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934" t="11414" r="16213" b="10625"/>
          <a:stretch/>
        </p:blipFill>
        <p:spPr>
          <a:xfrm rot="16200000">
            <a:off x="1460382" y="996003"/>
            <a:ext cx="2910869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046" t="9050" r="15157" b="7476"/>
          <a:stretch/>
        </p:blipFill>
        <p:spPr>
          <a:xfrm rot="16200000">
            <a:off x="4960571" y="2715480"/>
            <a:ext cx="2679242" cy="4176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6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rgbClr val="C00000"/>
                </a:solidFill>
                <a:cs typeface="+mj-cs"/>
              </a:rPr>
              <a:t>ตัวอย่างกิจกรรมไขรหัสลับ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7" name="Picture 2" descr="à¸à¸¥à¸à¸²à¸£à¸à¹à¸à¸«à¸²à¸£à¸¹à¸à¸ à¸²à¸à¸ªà¸³à¸«à¸£à¸±à¸ à¸à¸´à¸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955" y="51298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989" t="9838" r="14101" b="7475"/>
          <a:stretch/>
        </p:blipFill>
        <p:spPr>
          <a:xfrm rot="16200000">
            <a:off x="2915816" y="593304"/>
            <a:ext cx="4320480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4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rgbClr val="C00000"/>
                </a:solidFill>
                <a:cs typeface="+mj-cs"/>
              </a:rPr>
              <a:t>กิจกรรมไขรหัสลับ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7" name="Picture 2" descr="à¸à¸¥à¸à¸²à¸£à¸à¹à¸à¸«à¸²à¸£à¸¹à¸à¸ à¸²à¸à¸ªà¸³à¸«à¸£à¸±à¸ à¸à¸´à¸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955" y="51298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104620"/>
              </p:ext>
            </p:extLst>
          </p:nvPr>
        </p:nvGraphicFramePr>
        <p:xfrm>
          <a:off x="1907704" y="1772816"/>
          <a:ext cx="3192016" cy="40538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07840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คำตอบ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รหัสตัวเลข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cs typeface="+mj-cs"/>
                        </a:rPr>
                        <a:t>ข้อเท็จจริง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๑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cs typeface="+mj-cs"/>
                        </a:rPr>
                        <a:t>ข้อคิดเห็น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๒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cs typeface="+mj-cs"/>
                        </a:rPr>
                        <a:t>นิรนัย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๓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cs typeface="+mj-cs"/>
                        </a:rPr>
                        <a:t>เหตุไปผล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๔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cs typeface="+mj-cs"/>
                        </a:rPr>
                        <a:t>ผลไปเหตุ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๕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cs typeface="+mj-cs"/>
                        </a:rPr>
                        <a:t>ผลไปผล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๖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06326"/>
              </p:ext>
            </p:extLst>
          </p:nvPr>
        </p:nvGraphicFramePr>
        <p:xfrm>
          <a:off x="6444208" y="1772816"/>
          <a:ext cx="1584176" cy="40538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ตัวอักษร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ก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ด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ล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า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ต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อ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5436096" y="3573016"/>
            <a:ext cx="720080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77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rgbClr val="C00000"/>
                </a:solidFill>
                <a:cs typeface="+mj-cs"/>
              </a:rPr>
              <a:t>เฉลยกิจกรรมไขรหัสลับ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7" name="Picture 2" descr="à¸à¸¥à¸à¸²à¸£à¸à¹à¸à¸«à¸²à¸£à¸¹à¸à¸ à¸²à¸à¸ªà¸³à¸«à¸£à¸±à¸ à¸à¸´à¸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955" y="51298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91" y="1485767"/>
            <a:ext cx="2223542" cy="14464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cs typeface="+mj-cs"/>
              </a:rPr>
              <a:t>กด ลา ตอ</a:t>
            </a:r>
            <a:endParaRPr lang="th-TH" sz="3600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6475" y="1485555"/>
            <a:ext cx="2223542" cy="14464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cs typeface="+mj-cs"/>
              </a:rPr>
              <a:t>กอด ตาล</a:t>
            </a:r>
            <a:endParaRPr lang="th-TH" sz="3200" dirty="0"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1539" y="1483391"/>
            <a:ext cx="2223542" cy="14464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cs typeface="+mj-cs"/>
              </a:rPr>
              <a:t>ตลาด กอ</a:t>
            </a:r>
            <a:endParaRPr lang="th-TH" sz="3200" dirty="0"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7673" y="4804583"/>
            <a:ext cx="2223542" cy="14464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cs typeface="+mj-cs"/>
              </a:rPr>
              <a:t>ตา ลด อก</a:t>
            </a:r>
            <a:endParaRPr lang="th-TH" sz="36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03" y="1487310"/>
            <a:ext cx="2225233" cy="1444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918" y="1471208"/>
            <a:ext cx="2186163" cy="14586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71691" y="3145175"/>
            <a:ext cx="2223542" cy="14464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cs typeface="+mj-cs"/>
              </a:rPr>
              <a:t>อาด ตลก</a:t>
            </a:r>
            <a:endParaRPr lang="th-TH" sz="3600" dirty="0"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478" y="1471208"/>
            <a:ext cx="2253856" cy="14464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14388" y="3145175"/>
            <a:ext cx="2223542" cy="14464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cs typeface="+mj-cs"/>
              </a:rPr>
              <a:t>ลาก ตอด</a:t>
            </a:r>
            <a:endParaRPr lang="th-TH" sz="3200" dirty="0"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3761" y="3156718"/>
            <a:ext cx="2223542" cy="14464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cs typeface="+mj-cs"/>
              </a:rPr>
              <a:t>ลา อก ตด</a:t>
            </a:r>
            <a:endParaRPr lang="th-TH" sz="3600" dirty="0"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14388" y="4804583"/>
            <a:ext cx="2223542" cy="14464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cs typeface="+mj-cs"/>
              </a:rPr>
              <a:t>ตาล กอด</a:t>
            </a:r>
            <a:endParaRPr lang="th-TH" sz="3600" dirty="0"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303" y="3145175"/>
            <a:ext cx="2206912" cy="1374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8918" y="3150016"/>
            <a:ext cx="2159012" cy="14531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9478" y="3304296"/>
            <a:ext cx="2150929" cy="121519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13761" y="4832039"/>
            <a:ext cx="2223542" cy="14464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cs typeface="+mj-cs"/>
              </a:rPr>
              <a:t>ตลอด กา</a:t>
            </a:r>
            <a:endParaRPr lang="th-TH" sz="3600" dirty="0">
              <a:cs typeface="+mj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9567" y="4844712"/>
            <a:ext cx="1414704" cy="1320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6023" y="4804583"/>
            <a:ext cx="1974573" cy="13956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5633" y="4909974"/>
            <a:ext cx="1338617" cy="133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2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56 -0.409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rgbClr val="C00000"/>
                </a:solidFill>
                <a:cs typeface="+mj-cs"/>
              </a:rPr>
              <a:t>เฉลยกิจกรรมไขรหัสลับ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32334"/>
              </p:ext>
            </p:extLst>
          </p:nvPr>
        </p:nvGraphicFramePr>
        <p:xfrm>
          <a:off x="2123728" y="1556792"/>
          <a:ext cx="6095999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ป้าย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รหัสตัวเลข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ไอโฟน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ล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4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6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1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5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2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มาม่า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5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ล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4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2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1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6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บางจาก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5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ล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6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2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1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4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โค้ก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1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2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ล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4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5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6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ฮอนด้า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5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4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ล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2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6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1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ซีพีออล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5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4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ล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1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6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2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ทับหลี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ล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4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1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5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6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2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เทสโต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1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6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2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5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4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ล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เปา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6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4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2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5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ล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1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01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dirty="0" smtClean="0">
                <a:solidFill>
                  <a:schemeClr val="tx1"/>
                </a:solidFill>
                <a:cs typeface="+mj-cs"/>
              </a:rPr>
              <a:t>ร่วมแสดงความคิดเห็น</a:t>
            </a:r>
            <a:endParaRPr lang="th-TH" sz="4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1870916"/>
            <a:ext cx="727280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solidFill>
                  <a:srgbClr val="002060"/>
                </a:solidFill>
                <a:cs typeface="+mj-cs"/>
              </a:rPr>
              <a:t>เมื่อผสมสีแดงกับสีน้ำเงินจะได้สีม่วง</a:t>
            </a:r>
            <a:endParaRPr lang="th-TH" sz="40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9752" y="3183921"/>
            <a:ext cx="1440160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002060"/>
                </a:solidFill>
                <a:cs typeface="+mj-cs"/>
              </a:rPr>
              <a:t>ผล</a:t>
            </a:r>
            <a:endParaRPr lang="th-TH" sz="40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39752" y="4581128"/>
            <a:ext cx="1440160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002060"/>
                </a:solidFill>
                <a:cs typeface="+mj-cs"/>
              </a:rPr>
              <a:t>เกิดจาก</a:t>
            </a:r>
            <a:endParaRPr lang="th-TH" sz="40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91303" y="3183921"/>
            <a:ext cx="1440160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002060"/>
                </a:solidFill>
                <a:cs typeface="+mj-cs"/>
              </a:rPr>
              <a:t>สีม่วง</a:t>
            </a:r>
            <a:endParaRPr lang="th-TH" sz="40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91302" y="4581128"/>
            <a:ext cx="2665073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002060"/>
                </a:solidFill>
                <a:cs typeface="+mj-cs"/>
              </a:rPr>
              <a:t>สีแดง + สีน้ำเงิน</a:t>
            </a:r>
            <a:endParaRPr lang="th-TH" sz="4000" dirty="0">
              <a:solidFill>
                <a:srgbClr val="002060"/>
              </a:solidFill>
              <a:cs typeface="+mj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67944" y="3687977"/>
            <a:ext cx="792088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97514" y="5076892"/>
            <a:ext cx="792088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dirty="0" smtClean="0">
                <a:solidFill>
                  <a:schemeClr val="tx1"/>
                </a:solidFill>
                <a:cs typeface="+mj-cs"/>
              </a:rPr>
              <a:t>ร่วมแสดงความคิดเห็น</a:t>
            </a:r>
            <a:endParaRPr lang="th-TH" sz="4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1870916"/>
            <a:ext cx="727280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solidFill>
                  <a:srgbClr val="002060"/>
                </a:solidFill>
                <a:cs typeface="+mj-cs"/>
              </a:rPr>
              <a:t>เธอประสบอุบัติเหตุเพราะดื่มสุรา</a:t>
            </a:r>
            <a:endParaRPr lang="th-TH" sz="40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9752" y="3183921"/>
            <a:ext cx="1440160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002060"/>
                </a:solidFill>
                <a:cs typeface="+mj-cs"/>
              </a:rPr>
              <a:t>ผล</a:t>
            </a:r>
            <a:endParaRPr lang="th-TH" sz="40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39752" y="4581128"/>
            <a:ext cx="1440160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002060"/>
                </a:solidFill>
                <a:cs typeface="+mj-cs"/>
              </a:rPr>
              <a:t>เกิดจาก</a:t>
            </a:r>
            <a:endParaRPr lang="th-TH" sz="40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91303" y="3183921"/>
            <a:ext cx="2665072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002060"/>
                </a:solidFill>
                <a:cs typeface="+mj-cs"/>
              </a:rPr>
              <a:t>ประสบอุบัติเหตุ</a:t>
            </a:r>
            <a:endParaRPr lang="th-TH" sz="40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91302" y="4581128"/>
            <a:ext cx="2665073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002060"/>
                </a:solidFill>
                <a:cs typeface="+mj-cs"/>
              </a:rPr>
              <a:t>ดื่มสุรา</a:t>
            </a:r>
            <a:endParaRPr lang="th-TH" sz="4000" dirty="0">
              <a:solidFill>
                <a:srgbClr val="002060"/>
              </a:solidFill>
              <a:cs typeface="+mj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67944" y="3687977"/>
            <a:ext cx="792088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97514" y="5076892"/>
            <a:ext cx="792088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9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dirty="0" smtClean="0">
                <a:solidFill>
                  <a:schemeClr val="tx1"/>
                </a:solidFill>
                <a:cs typeface="+mj-cs"/>
              </a:rPr>
              <a:t>ร่วมแสดงความคิดเห็น</a:t>
            </a:r>
            <a:endParaRPr lang="th-TH" sz="4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1870916"/>
            <a:ext cx="727280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solidFill>
                  <a:srgbClr val="002060"/>
                </a:solidFill>
                <a:cs typeface="+mj-cs"/>
              </a:rPr>
              <a:t>เขาเป็นคนขยันจึงก้าวหน้าในหน้าที่การงาน</a:t>
            </a:r>
            <a:endParaRPr lang="th-TH" sz="40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9752" y="3183921"/>
            <a:ext cx="1440160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002060"/>
                </a:solidFill>
                <a:cs typeface="+mj-cs"/>
              </a:rPr>
              <a:t>ผล</a:t>
            </a:r>
            <a:endParaRPr lang="th-TH" sz="40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39752" y="4581128"/>
            <a:ext cx="1440160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002060"/>
                </a:solidFill>
                <a:cs typeface="+mj-cs"/>
              </a:rPr>
              <a:t>เกิดจาก</a:t>
            </a:r>
            <a:endParaRPr lang="th-TH" sz="40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91303" y="3183921"/>
            <a:ext cx="2665072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002060"/>
                </a:solidFill>
                <a:cs typeface="+mj-cs"/>
              </a:rPr>
              <a:t>ก้าวหน้า</a:t>
            </a:r>
            <a:endParaRPr lang="th-TH" sz="40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91302" y="4581128"/>
            <a:ext cx="2665073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002060"/>
                </a:solidFill>
                <a:cs typeface="+mj-cs"/>
              </a:rPr>
              <a:t>เขาขยัน</a:t>
            </a:r>
            <a:endParaRPr lang="th-TH" sz="4000" dirty="0">
              <a:solidFill>
                <a:srgbClr val="002060"/>
              </a:solidFill>
              <a:cs typeface="+mj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67944" y="3687977"/>
            <a:ext cx="792088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97514" y="5076892"/>
            <a:ext cx="792088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32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dirty="0" smtClean="0">
                <a:solidFill>
                  <a:schemeClr val="tx1"/>
                </a:solidFill>
                <a:cs typeface="+mj-cs"/>
              </a:rPr>
              <a:t>ร่วมกันสรุป</a:t>
            </a:r>
            <a:endParaRPr lang="th-TH" sz="4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83768" y="1844824"/>
            <a:ext cx="5760640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C00000"/>
                </a:solidFill>
                <a:cs typeface="+mj-cs"/>
              </a:rPr>
              <a:t>ผล หมายถึง ผลลัพธ์, สิ่งที่เกิดจากเหตุ</a:t>
            </a:r>
            <a:endParaRPr lang="th-TH" sz="40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83768" y="3958293"/>
            <a:ext cx="5760640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C00000"/>
                </a:solidFill>
                <a:cs typeface="+mj-cs"/>
              </a:rPr>
              <a:t>เหตุ หมายถึง สาเหตุ</a:t>
            </a:r>
            <a:endParaRPr lang="th-TH" sz="4000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65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dirty="0" smtClean="0">
                <a:solidFill>
                  <a:schemeClr val="tx1"/>
                </a:solidFill>
                <a:cs typeface="+mj-cs"/>
              </a:rPr>
              <a:t>รู้ได้อย่างไรว่า ส่วนใดเป็น “เหตุ” ส่วนใดเป็น “ผล”</a:t>
            </a:r>
            <a:endParaRPr lang="th-TH" sz="4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19672" y="1412776"/>
            <a:ext cx="5184576" cy="20882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dirty="0" smtClean="0">
                <a:cs typeface="+mj-cs"/>
              </a:rPr>
              <a:t>เธอประสบอุบัติเหตุเพราะดื่มสุรา</a:t>
            </a:r>
          </a:p>
          <a:p>
            <a:r>
              <a:rPr lang="th-TH" sz="3600" dirty="0">
                <a:cs typeface="+mj-cs"/>
              </a:rPr>
              <a:t>เขาขยันจึงก้าวหน้าในหน้าที่การ</a:t>
            </a:r>
            <a:r>
              <a:rPr lang="th-TH" sz="3600" dirty="0" smtClean="0">
                <a:cs typeface="+mj-cs"/>
              </a:rPr>
              <a:t>งาน</a:t>
            </a:r>
          </a:p>
          <a:p>
            <a:r>
              <a:rPr lang="th-TH" sz="3600" dirty="0">
                <a:cs typeface="+mj-cs"/>
              </a:rPr>
              <a:t>ถ้านำสีน้ำเงินผสมกับสีแดงจะ</a:t>
            </a:r>
            <a:r>
              <a:rPr lang="th-TH" sz="3600" dirty="0" smtClean="0">
                <a:cs typeface="+mj-cs"/>
              </a:rPr>
              <a:t>ได้สีม่วง</a:t>
            </a:r>
            <a:endParaRPr lang="th-TH" sz="3600" dirty="0"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1880" y="3905672"/>
            <a:ext cx="5184576" cy="20882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dirty="0" smtClean="0">
                <a:cs typeface="+mj-cs"/>
              </a:rPr>
              <a:t>เธอประสบอุบัติเหตุ</a:t>
            </a:r>
            <a:r>
              <a:rPr lang="th-TH" sz="3600" u="sng" dirty="0" smtClean="0">
                <a:solidFill>
                  <a:srgbClr val="C00000"/>
                </a:solidFill>
                <a:cs typeface="+mj-cs"/>
              </a:rPr>
              <a:t>เพราะ</a:t>
            </a:r>
            <a:r>
              <a:rPr lang="th-TH" sz="3600" dirty="0" smtClean="0">
                <a:cs typeface="+mj-cs"/>
              </a:rPr>
              <a:t>ดื่มสุรา</a:t>
            </a:r>
          </a:p>
          <a:p>
            <a:r>
              <a:rPr lang="th-TH" sz="3600" dirty="0">
                <a:cs typeface="+mj-cs"/>
              </a:rPr>
              <a:t>เขาขยัน</a:t>
            </a:r>
            <a:r>
              <a:rPr lang="th-TH" sz="3600" u="sng" dirty="0">
                <a:solidFill>
                  <a:srgbClr val="C00000"/>
                </a:solidFill>
                <a:cs typeface="+mj-cs"/>
              </a:rPr>
              <a:t>จึง</a:t>
            </a:r>
            <a:r>
              <a:rPr lang="th-TH" sz="3600" dirty="0">
                <a:cs typeface="+mj-cs"/>
              </a:rPr>
              <a:t>ก้าวหน้าในหน้าที่การ</a:t>
            </a:r>
            <a:r>
              <a:rPr lang="th-TH" sz="3600" dirty="0" smtClean="0">
                <a:cs typeface="+mj-cs"/>
              </a:rPr>
              <a:t>งาน</a:t>
            </a:r>
          </a:p>
          <a:p>
            <a:r>
              <a:rPr lang="th-TH" sz="3600" dirty="0">
                <a:cs typeface="+mj-cs"/>
              </a:rPr>
              <a:t>ถ้านำสีน้ำเงินผสมกับสีแดง</a:t>
            </a:r>
            <a:r>
              <a:rPr lang="th-TH" sz="3600" u="sng" dirty="0">
                <a:solidFill>
                  <a:srgbClr val="C00000"/>
                </a:solidFill>
                <a:cs typeface="+mj-cs"/>
              </a:rPr>
              <a:t>จะได้</a:t>
            </a:r>
            <a:r>
              <a:rPr lang="th-TH" sz="3600" dirty="0" smtClean="0">
                <a:cs typeface="+mj-cs"/>
              </a:rPr>
              <a:t>สีม่วง</a:t>
            </a:r>
            <a:endParaRPr lang="th-TH" sz="3600" dirty="0">
              <a:cs typeface="+mj-cs"/>
            </a:endParaRPr>
          </a:p>
        </p:txBody>
      </p:sp>
      <p:pic>
        <p:nvPicPr>
          <p:cNvPr id="7" name="Picture 2" descr="à¸à¸¥à¸à¸²à¸£à¸à¹à¸à¸«à¸²à¸£à¸¹à¸à¸ à¸²à¸à¸ªà¸³à¸«à¸£à¸±à¸ à¸à¸´à¸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955" y="51298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 smtClean="0">
                <a:solidFill>
                  <a:srgbClr val="C00000"/>
                </a:solidFill>
                <a:cs typeface="+mj-cs"/>
              </a:rPr>
              <a:t>ภาษาที่ใช้ในการแสดงเหตุผล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7" name="Picture 2" descr="à¸à¸¥à¸à¸²à¸£à¸à¹à¸à¸«à¸²à¸£à¸¹à¸à¸ à¸²à¸à¸ªà¸³à¸«à¸£à¸±à¸ à¸à¸´à¸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955" y="51298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23828" y="1340768"/>
            <a:ext cx="3096344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C00000"/>
                </a:solidFill>
                <a:cs typeface="+mj-cs"/>
              </a:rPr>
              <a:t>๑) การใช้คำสันธาน</a:t>
            </a:r>
            <a:endParaRPr lang="th-TH" sz="4000" dirty="0">
              <a:solidFill>
                <a:srgbClr val="C00000"/>
              </a:solidFill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2420888"/>
            <a:ext cx="0" cy="443711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331640" y="2739033"/>
            <a:ext cx="2736304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u="sng" dirty="0" smtClean="0">
                <a:solidFill>
                  <a:srgbClr val="C00000"/>
                </a:solidFill>
                <a:cs typeface="+mj-cs"/>
              </a:rPr>
              <a:t>เพราะ</a:t>
            </a:r>
            <a:r>
              <a:rPr lang="th-TH" sz="3600" dirty="0" smtClean="0">
                <a:solidFill>
                  <a:srgbClr val="C00000"/>
                </a:solidFill>
                <a:cs typeface="+mj-cs"/>
              </a:rPr>
              <a:t> นำหน้า</a:t>
            </a:r>
            <a:r>
              <a:rPr lang="en-US" sz="3600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th-TH" sz="3600" dirty="0" smtClean="0">
                <a:solidFill>
                  <a:srgbClr val="C00000"/>
                </a:solidFill>
                <a:cs typeface="+mj-cs"/>
              </a:rPr>
              <a:t>เหตุ</a:t>
            </a:r>
            <a:endParaRPr lang="th-TH" sz="36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6136" y="2748514"/>
            <a:ext cx="2232248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u="sng" dirty="0" smtClean="0">
                <a:solidFill>
                  <a:srgbClr val="C00000"/>
                </a:solidFill>
                <a:cs typeface="+mj-cs"/>
              </a:rPr>
              <a:t>จึง</a:t>
            </a:r>
            <a:r>
              <a:rPr lang="th-TH" sz="3600" dirty="0" smtClean="0">
                <a:solidFill>
                  <a:srgbClr val="C00000"/>
                </a:solidFill>
                <a:cs typeface="+mj-cs"/>
              </a:rPr>
              <a:t> นำหน้า</a:t>
            </a:r>
            <a:r>
              <a:rPr lang="en-US" sz="3600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th-TH" sz="3600" dirty="0" smtClean="0">
                <a:solidFill>
                  <a:srgbClr val="C00000"/>
                </a:solidFill>
                <a:cs typeface="+mj-cs"/>
              </a:rPr>
              <a:t>ผล</a:t>
            </a:r>
            <a:endParaRPr lang="th-TH" sz="36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632" y="3674046"/>
            <a:ext cx="2880320" cy="28083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cs typeface="+mj-cs"/>
              </a:rPr>
              <a:t>คำในกลุ่ม “เพราะ”</a:t>
            </a:r>
          </a:p>
          <a:p>
            <a:pPr algn="ctr"/>
            <a:r>
              <a:rPr lang="th-TH" sz="3200" dirty="0" smtClean="0">
                <a:cs typeface="+mj-cs"/>
              </a:rPr>
              <a:t>เนื่องด้วย</a:t>
            </a:r>
          </a:p>
          <a:p>
            <a:pPr algn="ctr"/>
            <a:r>
              <a:rPr lang="th-TH" sz="3200" dirty="0" smtClean="0">
                <a:cs typeface="+mj-cs"/>
              </a:rPr>
              <a:t>โดยเหตุที่</a:t>
            </a:r>
          </a:p>
          <a:p>
            <a:pPr algn="ctr"/>
            <a:r>
              <a:rPr lang="th-TH" sz="3200" dirty="0" smtClean="0">
                <a:cs typeface="+mj-cs"/>
              </a:rPr>
              <a:t>ทั้ง ๆ ที่</a:t>
            </a:r>
          </a:p>
          <a:p>
            <a:pPr algn="ctr"/>
            <a:r>
              <a:rPr lang="th-TH" sz="3200" dirty="0" smtClean="0">
                <a:cs typeface="+mj-cs"/>
              </a:rPr>
              <a:t>ถ้าหาก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04590" y="3674046"/>
            <a:ext cx="2880320" cy="28083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cs typeface="+mj-cs"/>
              </a:rPr>
              <a:t>คำในกลุ่ม “จึง”</a:t>
            </a:r>
          </a:p>
          <a:p>
            <a:pPr algn="ctr"/>
            <a:r>
              <a:rPr lang="th-TH" sz="3200" dirty="0" smtClean="0">
                <a:cs typeface="+mj-cs"/>
              </a:rPr>
              <a:t>ดังนั้น</a:t>
            </a:r>
          </a:p>
          <a:p>
            <a:pPr algn="ctr"/>
            <a:r>
              <a:rPr lang="th-TH" sz="3200" dirty="0" smtClean="0">
                <a:cs typeface="+mj-cs"/>
              </a:rPr>
              <a:t>ด้วย</a:t>
            </a:r>
          </a:p>
          <a:p>
            <a:pPr algn="ctr"/>
            <a:r>
              <a:rPr lang="th-TH" sz="3200" dirty="0" smtClean="0">
                <a:cs typeface="+mj-cs"/>
              </a:rPr>
              <a:t>ก็เลย</a:t>
            </a:r>
          </a:p>
          <a:p>
            <a:pPr algn="ctr"/>
            <a:r>
              <a:rPr lang="th-TH" sz="3200" dirty="0" smtClean="0">
                <a:cs typeface="+mj-cs"/>
              </a:rPr>
              <a:t>แล้ว</a:t>
            </a:r>
          </a:p>
        </p:txBody>
      </p:sp>
    </p:spTree>
    <p:extLst>
      <p:ext uri="{BB962C8B-B14F-4D97-AF65-F5344CB8AC3E}">
        <p14:creationId xmlns:p14="http://schemas.microsoft.com/office/powerpoint/2010/main" val="3847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 smtClean="0">
                <a:solidFill>
                  <a:srgbClr val="C00000"/>
                </a:solidFill>
                <a:cs typeface="+mj-cs"/>
              </a:rPr>
              <a:t>ภาษาที่ใช้ในการแสดงเหตุผล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7" name="Picture 2" descr="à¸à¸¥à¸à¸²à¸£à¸à¹à¸à¸«à¸²à¸£à¸¹à¸à¸ à¸²à¸à¸ªà¸³à¸«à¸£à¸±à¸ à¸à¸´à¸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955" y="51298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714027" y="1456314"/>
            <a:ext cx="3096344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>
                <a:solidFill>
                  <a:srgbClr val="C00000"/>
                </a:solidFill>
                <a:cs typeface="+mj-cs"/>
              </a:rPr>
              <a:t>๒</a:t>
            </a:r>
            <a:r>
              <a:rPr lang="th-TH" sz="4000" dirty="0" smtClean="0">
                <a:solidFill>
                  <a:srgbClr val="C00000"/>
                </a:solidFill>
                <a:cs typeface="+mj-cs"/>
              </a:rPr>
              <a:t>) การใช้กลุ่มคำ</a:t>
            </a:r>
            <a:endParaRPr lang="th-TH" sz="40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71800" y="2852936"/>
            <a:ext cx="5760640" cy="2276872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dirty="0" smtClean="0">
                <a:cs typeface="+mj-cs"/>
              </a:rPr>
              <a:t>    คือ กลุ่มคำที่ระบุความเป็นเหตุผลโดยตรง ได้แก่ </a:t>
            </a:r>
            <a:r>
              <a:rPr lang="th-TH" sz="3600" dirty="0" smtClean="0">
                <a:solidFill>
                  <a:srgbClr val="C00000"/>
                </a:solidFill>
                <a:cs typeface="+mj-cs"/>
              </a:rPr>
              <a:t>จะได้, สรุปว่า, จึงอาจกล่าวได้ว่า, เหตุผลสำคัญคือ</a:t>
            </a:r>
            <a:endParaRPr lang="th-TH" sz="3600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93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437"/>
            <a:ext cx="9144000" cy="90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 smtClean="0">
                <a:solidFill>
                  <a:srgbClr val="002060"/>
                </a:solidFill>
                <a:cs typeface="+mj-cs"/>
              </a:rPr>
              <a:t>เหมือน หรือ ต่าง</a:t>
            </a:r>
            <a:endParaRPr lang="th-TH" sz="4400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7" name="Picture 2" descr="à¸à¸¥à¸à¸²à¸£à¸à¹à¸à¸«à¸²à¸£à¸¹à¸à¸ à¸²à¸à¸ªà¸³à¸«à¸£à¸±à¸ à¸à¸´à¸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955" y="51298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26943" y="1456581"/>
            <a:ext cx="6336704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rgbClr val="002060"/>
                </a:solidFill>
                <a:cs typeface="+mj-cs"/>
              </a:rPr>
              <a:t>เพราะฝนตกน้ำจึงท่วมกรุงเทพ</a:t>
            </a:r>
            <a:endParaRPr lang="th-TH" sz="36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18887" y="4293096"/>
            <a:ext cx="6336704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rgbClr val="002060"/>
                </a:solidFill>
                <a:cs typeface="+mj-cs"/>
              </a:rPr>
              <a:t>น้ำท่วมกรุงเทพ</a:t>
            </a:r>
            <a:r>
              <a:rPr lang="th-TH" sz="3600" dirty="0">
                <a:solidFill>
                  <a:srgbClr val="002060"/>
                </a:solidFill>
                <a:cs typeface="+mj-cs"/>
              </a:rPr>
              <a:t>เพราะฝนตก</a:t>
            </a:r>
          </a:p>
        </p:txBody>
      </p:sp>
      <p:sp>
        <p:nvSpPr>
          <p:cNvPr id="6" name="Hexagon 5"/>
          <p:cNvSpPr/>
          <p:nvPr/>
        </p:nvSpPr>
        <p:spPr>
          <a:xfrm>
            <a:off x="1331640" y="1456581"/>
            <a:ext cx="1224136" cy="1008112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rgbClr val="002060"/>
                </a:solidFill>
                <a:cs typeface="+mj-cs"/>
              </a:rPr>
              <a:t>๑</a:t>
            </a:r>
            <a:endParaRPr lang="th-TH" sz="36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323584" y="4293096"/>
            <a:ext cx="1224136" cy="1008112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rgbClr val="002060"/>
                </a:solidFill>
                <a:cs typeface="+mj-cs"/>
              </a:rPr>
              <a:t>๒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26943" y="2595017"/>
            <a:ext cx="6336704" cy="100811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rgbClr val="002060"/>
                </a:solidFill>
                <a:cs typeface="+mj-cs"/>
              </a:rPr>
              <a:t>เหตุ ไป ผล</a:t>
            </a:r>
            <a:endParaRPr lang="th-TH" sz="36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1331640" y="2595017"/>
            <a:ext cx="1224136" cy="1008112"/>
          </a:xfrm>
          <a:prstGeom prst="hex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rgbClr val="002060"/>
                </a:solidFill>
                <a:cs typeface="+mj-cs"/>
              </a:rPr>
              <a:t>๑</a:t>
            </a:r>
            <a:endParaRPr lang="th-TH" sz="36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26943" y="5431532"/>
            <a:ext cx="6336704" cy="100811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rgbClr val="002060"/>
                </a:solidFill>
                <a:cs typeface="+mj-cs"/>
              </a:rPr>
              <a:t>ผล ไป เหตุ</a:t>
            </a:r>
            <a:endParaRPr lang="th-TH" sz="36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1331640" y="5431532"/>
            <a:ext cx="1224136" cy="1008112"/>
          </a:xfrm>
          <a:prstGeom prst="hex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rgbClr val="002060"/>
                </a:solidFill>
                <a:cs typeface="+mj-cs"/>
              </a:rPr>
              <a:t>๒</a:t>
            </a:r>
          </a:p>
        </p:txBody>
      </p:sp>
    </p:spTree>
    <p:extLst>
      <p:ext uri="{BB962C8B-B14F-4D97-AF65-F5344CB8AC3E}">
        <p14:creationId xmlns:p14="http://schemas.microsoft.com/office/powerpoint/2010/main" val="74063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604</Words>
  <Application>Microsoft Office PowerPoint</Application>
  <PresentationFormat>On-screen Show (4:3)</PresentationFormat>
  <Paragraphs>185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SD-SSRU</cp:lastModifiedBy>
  <cp:revision>111</cp:revision>
  <cp:lastPrinted>2019-01-22T15:52:57Z</cp:lastPrinted>
  <dcterms:created xsi:type="dcterms:W3CDTF">2014-04-01T16:35:38Z</dcterms:created>
  <dcterms:modified xsi:type="dcterms:W3CDTF">2019-02-14T06:32:38Z</dcterms:modified>
</cp:coreProperties>
</file>