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  <p:sldId id="258" r:id="rId9"/>
    <p:sldId id="259" r:id="rId10"/>
    <p:sldId id="260" r:id="rId11"/>
    <p:sldId id="261" r:id="rId12"/>
    <p:sldId id="262" r:id="rId13"/>
    <p:sldId id="263" r:id="rId14"/>
    <p:sldId id="272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59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391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386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0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2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40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16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000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270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820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06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AA77-4FFB-478E-8AD2-F043D8D34C29}" type="datetimeFigureOut">
              <a:rPr lang="th-TH" smtClean="0"/>
              <a:t>13/04/63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81E0-A810-4971-8321-06469511B8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225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9E%E0%B8%A3%E0%B8%B0%E0%B9%80%E0%B8%88%E0%B9%89%E0%B8%B2%E0%B8%95%E0%B8%B4%E0%B9%82%E0%B8%A5%E0%B8%81%E0%B8%A3%E0%B8%B2%E0%B8%8A" TargetMode="External"/><Relationship Id="rId7" Type="http://schemas.openxmlformats.org/officeDocument/2006/relationships/hyperlink" Target="https://th.wikipedia.org/wiki/%E0%B8%AA%E0%B8%A1%E0%B9%80%E0%B8%94%E0%B9%87%E0%B8%88%E0%B8%9E%E0%B8%A3%E0%B8%B0%E0%B9%80%E0%B8%88%E0%B9%89%E0%B8%B2%E0%B8%AD%E0%B8%A2%E0%B8%B9%E0%B9%88%E0%B8%AB%E0%B8%B1%E0%B8%A7%E0%B8%9A%E0%B8%A3%E0%B8%A1%E0%B9%82%E0%B8%81%E0%B8%A8" TargetMode="External"/><Relationship Id="rId2" Type="http://schemas.openxmlformats.org/officeDocument/2006/relationships/hyperlink" Target="https://th.wikipedia.org/wiki/%E0%B8%A0%E0%B8%B2%E0%B8%A9%E0%B8%B2%E0%B8%9A%E0%B8%B2%E0%B8%A5%E0%B8%B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.wikipedia.org/wiki/%E0%B8%AD%E0%B8%B2%E0%B8%93%E0%B8%B2%E0%B8%88%E0%B8%B1%E0%B8%81%E0%B8%A3%E0%B8%AD%E0%B8%A2%E0%B8%B8%E0%B8%98%E0%B8%A2%E0%B8%B2" TargetMode="External"/><Relationship Id="rId5" Type="http://schemas.openxmlformats.org/officeDocument/2006/relationships/hyperlink" Target="https://th.wikipedia.org/wiki/%E0%B8%AA%E0%B8%A1%E0%B9%80%E0%B8%94%E0%B9%87%E0%B8%88%E0%B8%9E%E0%B8%A3%E0%B8%B0%E0%B8%9A%E0%B8%A3%E0%B8%A1%E0%B9%84%E0%B8%95%E0%B8%A3%E0%B9%82%E0%B8%A5%E0%B8%81%E0%B8%99%E0%B8%B2%E0%B8%96" TargetMode="External"/><Relationship Id="rId4" Type="http://schemas.openxmlformats.org/officeDocument/2006/relationships/hyperlink" Target="https://th.wikipedia.org/wiki/%E0%B8%AD%E0%B8%B2%E0%B8%93%E0%B8%B2%E0%B8%88%E0%B8%B1%E0%B8%81%E0%B8%A3%E0%B8%A5%E0%B9%89%E0%B8%B2%E0%B8%99%E0%B8%99%E0%B8%B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/index.php?title=%E0%B8%81%E0%B8%B2%E0%B8%9E%E0%B8%A2%E0%B9%8C%E0%B8%95%E0%B8%A3%E0%B8%B1%E0%B8%87%E0%B8%84%E0%B8%99%E0%B8%97%E0%B8%B5&amp;action=edit&amp;redlink=1" TargetMode="External"/><Relationship Id="rId3" Type="http://schemas.openxmlformats.org/officeDocument/2006/relationships/hyperlink" Target="https://th.wikipedia.org/w/index.php?title=%E0%B8%81%E0%B8%B2%E0%B8%9E%E0%B8%A2%E0%B9%8C%E0%B8%A1%E0%B8%B1%E0%B8%93%E0%B8%91%E0%B8%B8%E0%B8%81%E0%B8%84%E0%B8%95%E0%B8%B4&amp;action=edit&amp;redlink=1" TargetMode="External"/><Relationship Id="rId7" Type="http://schemas.openxmlformats.org/officeDocument/2006/relationships/hyperlink" Target="https://th.wikipedia.org/w/index.php?title=%E0%B8%81%E0%B8%B2%E0%B8%9E%E0%B8%A2%E0%B9%8C%E0%B8%95%E0%B8%A3%E0%B8%B1%E0%B8%87%E0%B8%84%E0%B8%A7%E0%B8%8A%E0%B8%B4%E0%B8%A3%E0%B8%B2%E0%B8%A7%E0%B8%94%E0%B8%B5&amp;action=edit&amp;redlink=1" TargetMode="External"/><Relationship Id="rId2" Type="http://schemas.openxmlformats.org/officeDocument/2006/relationships/hyperlink" Target="https://th.wikipedia.org/w/index.php?title=%E0%B8%81%E0%B8%B2%E0%B8%9E%E0%B8%A2%E0%B9%8C%E0%B8%9E%E0%B8%A3%E0%B8%AB%E0%B8%A1%E0%B8%84%E0%B8%B5%E0%B8%95%E0%B8%B4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/index.php?title=%E0%B8%81%E0%B8%B2%E0%B8%9E%E0%B8%A2%E0%B9%8C%E0%B8%81%E0%B8%B2%E0%B8%81%E0%B8%84%E0%B8%95%E0%B8%B4&amp;action=edit&amp;redlink=1" TargetMode="External"/><Relationship Id="rId11" Type="http://schemas.openxmlformats.org/officeDocument/2006/relationships/hyperlink" Target="https://th.wikipedia.org/w/index.php?title=%E0%B8%81%E0%B8%B2%E0%B8%9E%E0%B8%A2%E0%B9%8C%E0%B8%A0%E0%B8%B8%E0%B8%8A%E0%B8%87%E0%B8%84%E0%B8%A5%E0%B8%B4%E0%B8%A5%E0%B8%B2&amp;action=edit&amp;redlink=1" TargetMode="External"/><Relationship Id="rId5" Type="http://schemas.openxmlformats.org/officeDocument/2006/relationships/hyperlink" Target="https://th.wikipedia.org/w/index.php?title=%E0%B8%81%E0%B8%B2%E0%B8%9E%E0%B8%A2%E0%B9%8C%E0%B8%A1%E0%B8%AB%E0%B8%B2%E0%B8%95%E0%B8%B8%E0%B8%A3%E0%B8%87%E0%B8%84%E0%B8%98%E0%B8%B2%E0%B8%A7%E0%B8%B5&amp;action=edit&amp;redlink=1" TargetMode="External"/><Relationship Id="rId10" Type="http://schemas.openxmlformats.org/officeDocument/2006/relationships/hyperlink" Target="https://th.wikipedia.org/w/index.php?title=%E0%B8%AB%E0%B8%A5%E0%B8%A7%E0%B8%87%E0%B8%98%E0%B8%A3%E0%B8%A3%E0%B8%A1%E0%B8%B2%E0%B8%A0%E0%B8%B4%E0%B8%A1%E0%B8%93%E0%B8%91%E0%B9%8C&amp;action=edit&amp;redlink=1" TargetMode="External"/><Relationship Id="rId4" Type="http://schemas.openxmlformats.org/officeDocument/2006/relationships/hyperlink" Target="https://th.wikipedia.org/w/index.php?title=%E0%B8%81%E0%B8%B2%E0%B8%9E%E0%B8%A2%E0%B9%8C%E0%B8%95%E0%B8%B8%E0%B8%A3%E0%B8%87%E0%B8%84%E0%B8%98%E0%B8%B2%E0%B8%A7%E0%B8%B5&amp;action=edit&amp;redlink=1" TargetMode="External"/><Relationship Id="rId9" Type="http://schemas.openxmlformats.org/officeDocument/2006/relationships/hyperlink" Target="https://th.wikipedia.org/w/index.php?title=%E0%B8%81%E0%B8%B2%E0%B8%9E%E0%B8%A2%E0%B9%8C%E0%B8%97%E0%B8%B1%E0%B8%93%E0%B8%91%E0%B8%B4%E0%B8%81%E0%B8%B2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9%82%E0%B8%84%E0%B8%A5%E0%B8%87" TargetMode="External"/><Relationship Id="rId2" Type="http://schemas.openxmlformats.org/officeDocument/2006/relationships/hyperlink" Target="http://th.wikipedia.org/wiki/%E0%B8%81%E0%B8%A5%E0%B8%AD%E0%B8%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h.wikipedia.org/wiki/%E0%B8%89%E0%B8%B1%E0%B8%99%E0%B8%97%E0%B9%8C" TargetMode="External"/><Relationship Id="rId4" Type="http://schemas.openxmlformats.org/officeDocument/2006/relationships/hyperlink" Target="http://th.wikipedia.org/wiki/%E0%B8%84%E0%B8%A3%E0%B8%B8%E0%B9%81%E0%B8%A5%E0%B8%B0%E0%B8%A5%E0%B8%AB%E0%B8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81%E0%B8%B2%E0%B8%9E%E0%B8%A2%E0%B9%8C%E0%B8%89%E0%B8%9A%E0%B8%B1%E0%B8%87" TargetMode="External"/><Relationship Id="rId2" Type="http://schemas.openxmlformats.org/officeDocument/2006/relationships/hyperlink" Target="https://th.wikipedia.org/wiki/%E0%B8%81%E0%B8%B2%E0%B8%9E%E0%B8%A2%E0%B9%8C%E0%B8%A2%E0%B8%B2%E0%B8%99%E0%B8%B5_%E0%B9%91%E0%B9%9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.wikipedia.org/wiki/%E0%B8%81%E0%B8%B2%E0%B8%9E%E0%B8%A2%E0%B9%8C%E0%B8%AA%E0%B8%B8%E0%B8%A3%E0%B8%B2%E0%B8%87%E0%B8%84%E0%B8%99%E0%B8%B2%E0%B8%87%E0%B8%84%E0%B9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9E%E0%B8%A3%E0%B8%B0%E0%B8%A3%E0%B8%96%E0%B9%80%E0%B8%A1%E0%B8%A3%E0%B8%B5" TargetMode="External"/><Relationship Id="rId7" Type="http://schemas.openxmlformats.org/officeDocument/2006/relationships/hyperlink" Target="https://th.wikipedia.org/w/index.php?title=%E0%B8%9E%E0%B8%A3%E0%B8%B0%E0%B8%AA%E0%B8%B8%E0%B8%98%E0%B8%99%E0%B8%A1%E0%B9%82%E0%B8%99%E0%B8%AB%E0%B9%8C%E0%B8%A3%E0%B8%B2&amp;action=edit&amp;redlink=1" TargetMode="External"/><Relationship Id="rId2" Type="http://schemas.openxmlformats.org/officeDocument/2006/relationships/hyperlink" Target="https://th.wikipedia.org/wiki/%E0%B8%AA%E0%B8%B1%E0%B8%87%E0%B8%82%E0%B9%8C%E0%B8%A8%E0%B8%B4%E0%B8%A5%E0%B8%9B%E0%B9%8C%E0%B8%8A%E0%B8%B1%E0%B8%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9E%E0%B8%A3%E0%B8%B0%E0%B9%84%E0%B8%8A%E0%B8%A2%E0%B8%AA%E0%B8%B8%E0%B8%A3%E0%B8%B4%E0%B8%A2%E0%B8%B2" TargetMode="External"/><Relationship Id="rId5" Type="http://schemas.openxmlformats.org/officeDocument/2006/relationships/hyperlink" Target="https://th.wikipedia.org/w/index.php?title=%E0%B8%9E%E0%B8%A3%E0%B8%B0%E0%B8%A1%E0%B8%B2%E0%B8%A5%E0%B8%B1%E0%B8%A2&amp;action=edit&amp;redlink=1" TargetMode="External"/><Relationship Id="rId4" Type="http://schemas.openxmlformats.org/officeDocument/2006/relationships/hyperlink" Target="https://th.wikipedia.org/w/index.php?title=%E0%B8%AA%E0%B8%B8%E0%B8%9A%E0%B8%B4%E0%B8%99%E0%B8%81%E0%B8%B8%E0%B8%A1%E0%B8%B2%E0%B8%A3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81%E0%B8%B2%E0%B8%9E%E0%B8%A2%E0%B9%8C%E0%B8%89%E0%B8%9A%E0%B8%B1%E0%B8%87" TargetMode="External"/><Relationship Id="rId13" Type="http://schemas.openxmlformats.org/officeDocument/2006/relationships/hyperlink" Target="https://th.wikipedia.org/w/index.php?title=%E0%B8%89%E0%B8%B1%E0%B8%99%E0%B8%97%E0%B9%8C%E0%B8%94%E0%B8%B8%E0%B8%A9%E0%B8%8E%E0%B8%B5%E0%B8%AA%E0%B8%B1%E0%B8%87%E0%B9%80%E0%B8%A7%E0%B8%A2%E0%B8%81%E0%B8%A5%E0%B9%88%E0%B8%AD%E0%B8%A1%E0%B8%8A%E0%B9%89%E0%B8%B2%E0%B8%87&amp;action=edit&amp;redlink=1" TargetMode="External"/><Relationship Id="rId18" Type="http://schemas.openxmlformats.org/officeDocument/2006/relationships/hyperlink" Target="https://th.wikipedia.org/wiki/%E0%B9%82%E0%B8%82%E0%B8%99" TargetMode="External"/><Relationship Id="rId3" Type="http://schemas.openxmlformats.org/officeDocument/2006/relationships/hyperlink" Target="https://th.wikipedia.org/wiki/%E0%B8%81%E0%B8%B2%E0%B8%9E%E0%B8%A2%E0%B9%8C%E0%B8%AA%E0%B8%B8%E0%B8%A3%E0%B8%B2%E0%B8%87%E0%B8%84%E0%B8%99%E0%B8%B2%E0%B8%87%E0%B8%84%E0%B9%8C" TargetMode="External"/><Relationship Id="rId7" Type="http://schemas.openxmlformats.org/officeDocument/2006/relationships/hyperlink" Target="https://th.wikipedia.org/wiki/%E0%B8%81%E0%B8%B2%E0%B8%9E%E0%B8%A2%E0%B9%8C%E0%B8%82%E0%B8%B1%E0%B8%9A%E0%B9%84%E0%B8%A1%E0%B9%89%E0%B8%AB%E0%B9%88%E0%B8%AD%E0%B9%82%E0%B8%84%E0%B8%A5%E0%B8%87" TargetMode="External"/><Relationship Id="rId12" Type="http://schemas.openxmlformats.org/officeDocument/2006/relationships/hyperlink" Target="https://th.wikipedia.org/wiki/%E0%B9%80%E0%B8%AA%E0%B8%B7%E0%B8%AD%E0%B9%82%E0%B8%84%E0%B8%84%E0%B8%B3%E0%B8%89%E0%B8%B1%E0%B8%99%E0%B8%97%E0%B9%8C" TargetMode="External"/><Relationship Id="rId17" Type="http://schemas.openxmlformats.org/officeDocument/2006/relationships/hyperlink" Target="https://th.wikipedia.org/wiki/%E0%B8%AB%E0%B8%99%E0%B8%B1%E0%B8%87%E0%B9%83%E0%B8%AB%E0%B8%8D%E0%B9%88" TargetMode="External"/><Relationship Id="rId2" Type="http://schemas.openxmlformats.org/officeDocument/2006/relationships/hyperlink" Target="https://th.wikipedia.org/wiki/%E0%B8%81%E0%B8%B2%E0%B8%9E%E0%B8%A2%E0%B9%8C%E0%B8%A2%E0%B8%B2%E0%B8%99%E0%B8%B5_%E0%B9%91%E0%B9%91" TargetMode="External"/><Relationship Id="rId16" Type="http://schemas.openxmlformats.org/officeDocument/2006/relationships/hyperlink" Target="https://th.wikipedia.org/wiki/%E0%B8%A3%E0%B9%88%E0%B8%B2%E0%B8%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81%E0%B8%B2%E0%B8%9E%E0%B8%A2%E0%B9%8C%E0%B9%80%E0%B8%AB%E0%B9%88%E0%B9%80%E0%B8%A3%E0%B8%B7%E0%B8%AD" TargetMode="External"/><Relationship Id="rId11" Type="http://schemas.openxmlformats.org/officeDocument/2006/relationships/hyperlink" Target="https://th.wikipedia.org/wiki/%E0%B8%AD%E0%B8%99%E0%B8%B4%E0%B8%A3%E0%B8%B8%E0%B8%97%E0%B8%98%E0%B9%8C%E0%B8%84%E0%B8%B3%E0%B8%89%E0%B8%B1%E0%B8%99%E0%B8%97%E0%B9%8C" TargetMode="External"/><Relationship Id="rId5" Type="http://schemas.openxmlformats.org/officeDocument/2006/relationships/hyperlink" Target="https://th.wikipedia.org/wiki/%E0%B8%81%E0%B8%B2%E0%B8%9E%E0%B8%A2%E0%B9%8C%E0%B8%AB%E0%B9%88%E0%B8%AD%E0%B9%82%E0%B8%84%E0%B8%A5%E0%B8%87" TargetMode="External"/><Relationship Id="rId15" Type="http://schemas.openxmlformats.org/officeDocument/2006/relationships/hyperlink" Target="https://th.wikipedia.org/wiki/%E0%B8%AA%E0%B8%B2%E0%B8%A1%E0%B8%B1%E0%B8%84%E0%B8%84%E0%B8%B5%E0%B9%80%E0%B8%A0%E0%B8%97%E0%B8%84%E0%B8%B3%E0%B8%89%E0%B8%B1%E0%B8%99%E0%B8%97%E0%B9%8C" TargetMode="External"/><Relationship Id="rId10" Type="http://schemas.openxmlformats.org/officeDocument/2006/relationships/hyperlink" Target="https://th.wikipedia.org/wiki/%E0%B8%AA%E0%B8%A1%E0%B8%B8%E0%B8%97%E0%B8%A3%E0%B9%82%E0%B8%86%E0%B8%A9%E0%B8%84%E0%B8%B3%E0%B8%89%E0%B8%B1%E0%B8%99%E0%B8%97%E0%B9%8C" TargetMode="External"/><Relationship Id="rId4" Type="http://schemas.openxmlformats.org/officeDocument/2006/relationships/hyperlink" Target="https://th.wikipedia.org/wiki/%E0%B9%82%E0%B8%84%E0%B8%A5%E0%B8%87%E0%B8%AA%E0%B8%B5%E0%B9%88%E0%B8%AA%E0%B8%B8%E0%B8%A0%E0%B8%B2%E0%B8%9E" TargetMode="External"/><Relationship Id="rId9" Type="http://schemas.openxmlformats.org/officeDocument/2006/relationships/hyperlink" Target="https://th.wikipedia.org/wiki/%E0%B8%AA%E0%B8%A1%E0%B9%80%E0%B8%94%E0%B9%87%E0%B8%88%E0%B8%9E%E0%B8%A3%E0%B8%B0%E0%B8%99%E0%B8%B2%E0%B8%A3%E0%B8%B2%E0%B8%A2%E0%B8%93%E0%B9%8C%E0%B8%A1%E0%B8%AB%E0%B8%B2%E0%B8%A3%E0%B8%B2%E0%B8%8A" TargetMode="External"/><Relationship Id="rId14" Type="http://schemas.openxmlformats.org/officeDocument/2006/relationships/hyperlink" Target="https://th.wikipedia.org/wiki/%E0%B8%AD%E0%B8%B4%E0%B8%A5%E0%B8%A3%E0%B8%B2%E0%B8%8A%E0%B8%84%E0%B8%B3%E0%B8%89%E0%B8%B1%E0%B8%99%E0%B8%97%E0%B9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89%E0%B8%B1%E0%B8%99%E0%B8%97%E0%B8%A5%E0%B8%B1%E0%B8%81%E0%B8%A9%E0%B8%93%E0%B9%8C_(%E0%B8%81%E0%B8%A7%E0%B8%B5%E0%B8%99%E0%B8%B4%E0%B8%9E%E0%B8%99%E0%B8%98%E0%B9%8C%E0%B9%84%E0%B8%97%E0%B8%A2)" TargetMode="External"/><Relationship Id="rId2" Type="http://schemas.openxmlformats.org/officeDocument/2006/relationships/hyperlink" Target="https://th.wikipedia.org/wiki/%E0%B8%81%E0%B8%A3%E0%B8%A1%E0%B8%AB%E0%B8%A1%E0%B8%B7%E0%B9%88%E0%B8%99%E0%B8%9E%E0%B8%B4%E0%B8%97%E0%B8%A2%E0%B8%B2%E0%B8%A5%E0%B8%87%E0%B8%81%E0%B8%A3%E0%B8%93%E0%B9%8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tes.google.com/site/ssruthai020/kaphy-yani-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20824"/>
            <a:ext cx="7772400" cy="947936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คำประพันธ์ประเภท "กาพย์"</a:t>
            </a:r>
            <a:br>
              <a:rPr lang="th-TH" b="1" dirty="0"/>
            </a:b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25731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ความเป็นมาของกาพย์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792" y="206084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กาพย์</a:t>
            </a:r>
            <a:r>
              <a:rPr lang="th-TH" dirty="0"/>
              <a:t> มีที่มาไม่ทราบแน่ชัดว่าเป็นคำประพันธ์เดิมของไทย หรือรับมาจากชาติอื่น ตำรากาพย์เก่าแก่ที่มีอยู่ในปัจจุบันคือ </a:t>
            </a:r>
            <a:r>
              <a:rPr lang="th-TH" b="1" dirty="0">
                <a:solidFill>
                  <a:srgbClr val="FF0000"/>
                </a:solidFill>
              </a:rPr>
              <a:t>กาพย์สารวิลาสินี</a:t>
            </a:r>
            <a:r>
              <a:rPr lang="th-TH" dirty="0"/>
              <a:t> และ </a:t>
            </a:r>
            <a:r>
              <a:rPr lang="th-TH" b="1" dirty="0">
                <a:solidFill>
                  <a:srgbClr val="FF0000"/>
                </a:solidFill>
              </a:rPr>
              <a:t>กาพย์คันถะ</a:t>
            </a:r>
            <a:r>
              <a:rPr lang="th-TH" dirty="0"/>
              <a:t> แต่งเป็น</a:t>
            </a:r>
            <a:r>
              <a:rPr lang="th-TH" dirty="0">
                <a:hlinkClick r:id="rId2" tooltip="ภาษาบาลี"/>
              </a:rPr>
              <a:t>ภาษาบาลี</a:t>
            </a:r>
            <a:r>
              <a:rPr lang="th-TH" dirty="0"/>
              <a:t> ไม่ทราบชื่อผู้แต่ง แต่สันนิษฐานกันว่าแต่งขึ้นในล้านนาสมัย</a:t>
            </a:r>
            <a:r>
              <a:rPr lang="th-TH" dirty="0">
                <a:hlinkClick r:id="rId3" tooltip="พระเจ้าติโลกราช"/>
              </a:rPr>
              <a:t>พระเจ้าติโลกราช</a:t>
            </a:r>
            <a:r>
              <a:rPr lang="th-TH" dirty="0"/>
              <a:t>แห่ง</a:t>
            </a:r>
            <a:r>
              <a:rPr lang="th-TH" dirty="0">
                <a:hlinkClick r:id="rId4" tooltip="อาณาจักรล้านนา"/>
              </a:rPr>
              <a:t>ล้านนา</a:t>
            </a:r>
            <a:r>
              <a:rPr lang="th-TH" dirty="0"/>
              <a:t> ซึ่งตรงกับสมัย</a:t>
            </a:r>
            <a:r>
              <a:rPr lang="th-TH" dirty="0">
                <a:hlinkClick r:id="rId5" tooltip="สมเด็จพระบรมไตรโลกนาถ"/>
              </a:rPr>
              <a:t>สมเด็จพระบรมไตรโลกนาถ</a:t>
            </a:r>
            <a:r>
              <a:rPr lang="th-TH" dirty="0"/>
              <a:t>แห่ง</a:t>
            </a:r>
            <a:r>
              <a:rPr lang="th-TH" dirty="0">
                <a:hlinkClick r:id="rId6" tooltip="อาณาจักรอยุธยา"/>
              </a:rPr>
              <a:t>กรุงศรี</a:t>
            </a:r>
            <a:r>
              <a:rPr lang="th-TH" dirty="0" smtClean="0">
                <a:hlinkClick r:id="rId6" tooltip="อาณาจักรอยุธยา"/>
              </a:rPr>
              <a:t>อยุธยา</a:t>
            </a:r>
            <a:r>
              <a:rPr lang="th-TH" dirty="0" smtClean="0"/>
              <a:t>และ</a:t>
            </a:r>
            <a:r>
              <a:rPr lang="th-TH" dirty="0"/>
              <a:t>เปลี่ยนแปลงมาจากกาพย์มคธเป็นกาพย์ไทยโดยบริบูรณ์ประมาณรัชสมัย</a:t>
            </a:r>
            <a:r>
              <a:rPr lang="th-TH" dirty="0">
                <a:hlinkClick r:id="rId7" tooltip="สมเด็จพระเจ้าอยู่หัวบรมโกศ"/>
              </a:rPr>
              <a:t>สมเด็จพระเจ้าอยู่หัวบรมโกศ</a:t>
            </a:r>
            <a:r>
              <a:rPr lang="th-TH" dirty="0"/>
              <a:t>แห่ง</a:t>
            </a:r>
            <a:r>
              <a:rPr lang="th-TH" dirty="0">
                <a:hlinkClick r:id="rId6" tooltip="อาณาจักรอยุธยา"/>
              </a:rPr>
              <a:t>กรุงศรีอยุธยา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35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1" t="9524" r="27937" b="6250"/>
          <a:stretch/>
        </p:blipFill>
        <p:spPr bwMode="auto">
          <a:xfrm>
            <a:off x="1115616" y="292022"/>
            <a:ext cx="6647543" cy="6161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29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2814"/>
            <a:ext cx="806489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 </a:t>
            </a:r>
            <a:r>
              <a:rPr lang="th-TH" b="1" dirty="0">
                <a:cs typeface="+mj-cs"/>
              </a:rPr>
              <a:t>ลักษณะคำประพันธ์</a:t>
            </a:r>
            <a:br>
              <a:rPr lang="th-TH" b="1" dirty="0">
                <a:cs typeface="+mj-cs"/>
              </a:rPr>
            </a:br>
            <a:r>
              <a:rPr lang="th-TH" dirty="0">
                <a:cs typeface="+mj-cs"/>
              </a:rPr>
              <a:t>       ๑.</a:t>
            </a:r>
            <a:r>
              <a:rPr lang="th-TH" b="1" dirty="0">
                <a:cs typeface="+mj-cs"/>
              </a:rPr>
              <a:t>บท </a:t>
            </a:r>
            <a:r>
              <a:rPr lang="th-TH" dirty="0">
                <a:cs typeface="+mj-cs"/>
              </a:rPr>
              <a:t>บทหนึ่งมี ๓ วรรค คือ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-วรรคแรก (วรรคสดับ) มี ๖ คำ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-วรรคที่สอง (วรรครับ) มี ๔ คำ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-วรรคที่ ๓ (วรรคส่ง) มี ๖ คำ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รวมทั้งหมด ๑๖ คำ จึงเรียกฉบัง </a:t>
            </a:r>
            <a:r>
              <a:rPr lang="th-TH" dirty="0" smtClean="0">
                <a:cs typeface="+mj-cs"/>
              </a:rPr>
              <a:t>๑๖</a:t>
            </a:r>
            <a:endParaRPr lang="th-TH" dirty="0">
              <a:cs typeface="+mj-cs"/>
            </a:endParaRPr>
          </a:p>
          <a:p>
            <a:r>
              <a:rPr lang="th-TH" b="1" dirty="0">
                <a:cs typeface="+mj-cs"/>
              </a:rPr>
              <a:t>       ๒.สัมผัส</a:t>
            </a:r>
            <a:r>
              <a:rPr lang="th-TH" dirty="0">
                <a:cs typeface="+mj-cs"/>
              </a:rPr>
              <a:t> 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๒.๑. สัมผัสนอก หรือสัมผัสระหว่างวรรค เป็นสัมผัสบังคับ คือ คำสุดท้ายของวรรคแรก(วรรคสดับ) สัมผัสกับคำสุดท้ายของวรรคสอง (วรรครับ)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      ๒.๒. สัมผัสระหว่างบท คือ คำสุดท้ายของวรรคสาม (วรรคส่ง) สัมผัสกับคำสุดท้ายของวรรคหนึ่ง (วรรคสดับ) ของบทต่อไป               </a:t>
            </a:r>
          </a:p>
          <a:p>
            <a:r>
              <a:rPr lang="th-TH" b="1" dirty="0">
                <a:cs typeface="+mj-cs"/>
              </a:rPr>
              <a:t>     </a:t>
            </a:r>
            <a:r>
              <a:rPr lang="th-TH" b="1" dirty="0" smtClean="0">
                <a:cs typeface="+mj-cs"/>
              </a:rPr>
              <a:t>  </a:t>
            </a:r>
            <a:r>
              <a:rPr lang="th-TH" b="1" dirty="0">
                <a:cs typeface="+mj-cs"/>
              </a:rPr>
              <a:t>๓.การอ่านกาพย์ฉบัง ๑๖</a:t>
            </a:r>
            <a:br>
              <a:rPr lang="th-TH" b="1" dirty="0">
                <a:cs typeface="+mj-cs"/>
              </a:rPr>
            </a:br>
            <a:r>
              <a:rPr lang="th-TH" dirty="0">
                <a:cs typeface="+mj-cs"/>
              </a:rPr>
              <a:t>         การอ่านกาพย์ฉบังจะเว้นจังหวะการอ่านทุก ๆ ๒ คำ ดังนี้</a:t>
            </a:r>
            <a:br>
              <a:rPr lang="th-TH" dirty="0">
                <a:cs typeface="+mj-cs"/>
              </a:rPr>
            </a:br>
            <a:r>
              <a:rPr lang="th-TH" dirty="0">
                <a:cs typeface="+mj-cs"/>
              </a:rPr>
              <a:t>    </a:t>
            </a:r>
            <a:r>
              <a:rPr lang="th-TH" sz="2000" dirty="0">
                <a:cs typeface="+mj-cs"/>
              </a:rPr>
              <a:t>           </a:t>
            </a:r>
            <a:r>
              <a:rPr lang="en-US" sz="2000" dirty="0">
                <a:cs typeface="+mj-cs"/>
              </a:rPr>
              <a:t>O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/ O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/ O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       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/ O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/>
            </a:r>
            <a:br>
              <a:rPr lang="en-US" sz="2000" dirty="0">
                <a:cs typeface="+mj-cs"/>
              </a:rPr>
            </a:br>
            <a:r>
              <a:rPr lang="en-US" sz="2000" dirty="0">
                <a:cs typeface="+mj-cs"/>
              </a:rPr>
              <a:t>           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/  O </a:t>
            </a:r>
            <a:r>
              <a:rPr lang="en-US" sz="2000" dirty="0" err="1">
                <a:cs typeface="+mj-cs"/>
              </a:rPr>
              <a:t>O</a:t>
            </a:r>
            <a:r>
              <a:rPr lang="en-US" sz="2000" dirty="0">
                <a:cs typeface="+mj-cs"/>
              </a:rPr>
              <a:t> / O </a:t>
            </a:r>
            <a:r>
              <a:rPr lang="en-US" sz="2000" dirty="0" err="1">
                <a:cs typeface="+mj-cs"/>
              </a:rPr>
              <a:t>O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3883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t="9524" r="21913" b="14394"/>
          <a:stretch/>
        </p:blipFill>
        <p:spPr bwMode="auto">
          <a:xfrm>
            <a:off x="323528" y="696685"/>
            <a:ext cx="8577943" cy="55655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7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032" y="1471424"/>
            <a:ext cx="8532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กาพย์สุรางคนางค์ ๒๘</a:t>
            </a:r>
            <a:endParaRPr lang="en-US" b="1" dirty="0"/>
          </a:p>
          <a:p>
            <a:r>
              <a:rPr lang="th-TH" dirty="0"/>
              <a:t>	</a:t>
            </a:r>
            <a:r>
              <a:rPr lang="th-TH" b="1" dirty="0"/>
              <a:t>มีลักษณะฉันทลักษณ์ ดังนี้</a:t>
            </a:r>
            <a:endParaRPr lang="en-US" b="1" dirty="0"/>
          </a:p>
          <a:p>
            <a:r>
              <a:rPr lang="th-TH" dirty="0"/>
              <a:t>	๑. คณะ  กาพย์สุรางคนางค์ ๑ บท มี มี ๗ วรรค  วรรคละ ๔ คำ</a:t>
            </a:r>
            <a:endParaRPr lang="en-US" dirty="0"/>
          </a:p>
          <a:p>
            <a:r>
              <a:rPr lang="th-TH" dirty="0"/>
              <a:t>	๒. เสียง  ไม่บังคับเสียงวรรณยุกต์  แต่ส่วนมากนิยมเสียงสามัญ</a:t>
            </a:r>
            <a:r>
              <a:rPr lang="th-TH" dirty="0" smtClean="0"/>
              <a:t>และจัตวา</a:t>
            </a:r>
            <a:endParaRPr lang="en-US" dirty="0"/>
          </a:p>
          <a:p>
            <a:r>
              <a:rPr lang="th-TH" dirty="0"/>
              <a:t>	๓. สัมผัส	กำหนดสัมผัสระหว่างวรรค ๔ แห่ง และสัมผัสระหว่างบท ๑ แห่ง ดังนี้(ดูตามแผนผัง)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76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D-SSRU\Desktop\image25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4797600" cy="235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147" name="Picture 3" descr="C:\Users\SD-SSRU\Desktop\ผ้งสุรางคนาง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62495"/>
            <a:ext cx="7848872" cy="30772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SD-SSRU\Desktop\กาพย์ยานี 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3" y="432137"/>
            <a:ext cx="3556431" cy="24025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0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292259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การจำแนกชนิดของกาพย์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268760"/>
            <a:ext cx="2355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กาพย์ในคัมภีร์กาพย์</a:t>
            </a:r>
          </a:p>
        </p:txBody>
      </p:sp>
      <p:sp>
        <p:nvSpPr>
          <p:cNvPr id="6" name="Rectangle 5"/>
          <p:cNvSpPr/>
          <p:nvPr/>
        </p:nvSpPr>
        <p:spPr>
          <a:xfrm>
            <a:off x="463740" y="206084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ใน</a:t>
            </a:r>
            <a:r>
              <a:rPr lang="th-TH" dirty="0"/>
              <a:t>คัมภีร์กาพย์สารวิลาสินีและกาพย์คันถะ กำหนดคำประพันธ์ชนิด </a:t>
            </a:r>
            <a:r>
              <a:rPr lang="th-TH" b="1" dirty="0"/>
              <a:t>กาพย์</a:t>
            </a:r>
            <a:r>
              <a:rPr lang="th-TH" dirty="0"/>
              <a:t> ไว้ 8 ชนิด คือ </a:t>
            </a:r>
            <a:r>
              <a:rPr lang="th-TH" dirty="0">
                <a:hlinkClick r:id="rId2" tooltip="กาพย์พรหมคีติ (ไม่มีหน้า)"/>
              </a:rPr>
              <a:t>กาพย์พรหมคีติ</a:t>
            </a:r>
            <a:r>
              <a:rPr lang="th-TH" dirty="0"/>
              <a:t> </a:t>
            </a:r>
            <a:r>
              <a:rPr lang="th-TH" dirty="0">
                <a:hlinkClick r:id="rId3" tooltip="กาพย์มัณฑุกคติ (ไม่มีหน้า)"/>
              </a:rPr>
              <a:t>กาพย์มัณฑุกคติ</a:t>
            </a:r>
            <a:r>
              <a:rPr lang="th-TH" dirty="0"/>
              <a:t> </a:t>
            </a:r>
            <a:r>
              <a:rPr lang="th-TH" dirty="0">
                <a:hlinkClick r:id="rId4" tooltip="กาพย์ตุรงคธาวี (ไม่มีหน้า)"/>
              </a:rPr>
              <a:t>กาพย์ตุรงคธาวี</a:t>
            </a:r>
            <a:r>
              <a:rPr lang="th-TH" dirty="0"/>
              <a:t> </a:t>
            </a:r>
            <a:r>
              <a:rPr lang="th-TH" dirty="0">
                <a:hlinkClick r:id="rId5" tooltip="กาพย์มหาตุรงคธาวี (ไม่มีหน้า)"/>
              </a:rPr>
              <a:t>กาพย์มหาตุรงคธาวี</a:t>
            </a:r>
            <a:r>
              <a:rPr lang="th-TH" dirty="0"/>
              <a:t> </a:t>
            </a:r>
            <a:r>
              <a:rPr lang="th-TH" dirty="0">
                <a:hlinkClick r:id="rId6" tooltip="กาพย์กากคติ (ไม่มีหน้า)"/>
              </a:rPr>
              <a:t>กาพย์กากคติ</a:t>
            </a:r>
            <a:r>
              <a:rPr lang="th-TH" dirty="0"/>
              <a:t> ในกาพย์สารวิลาสินี และ</a:t>
            </a:r>
            <a:r>
              <a:rPr lang="th-TH" dirty="0">
                <a:hlinkClick r:id="rId7" tooltip="กาพย์ตรังควชิราวดี (ไม่มีหน้า)"/>
              </a:rPr>
              <a:t>กาพย์ตรังควชิราวดี</a:t>
            </a:r>
            <a:r>
              <a:rPr lang="th-TH" dirty="0"/>
              <a:t>หรือ</a:t>
            </a:r>
            <a:r>
              <a:rPr lang="th-TH" dirty="0">
                <a:hlinkClick r:id="rId8" tooltip="กาพย์ตรังคนที (ไม่มีหน้า)"/>
              </a:rPr>
              <a:t>กาพย์ตรังคนที</a:t>
            </a:r>
            <a:r>
              <a:rPr lang="th-TH" dirty="0"/>
              <a:t> [[กาพย์มหาตรังคนที และ</a:t>
            </a:r>
            <a:r>
              <a:rPr lang="th-TH" dirty="0">
                <a:hlinkClick r:id="rId9" tooltip="กาพย์ทัณฑิกา (ไม่มีหน้า)"/>
              </a:rPr>
              <a:t>กาพย์ทัณฑิกา</a:t>
            </a:r>
            <a:r>
              <a:rPr lang="th-TH" dirty="0"/>
              <a:t> ในกาพย์คันถะ</a:t>
            </a:r>
          </a:p>
          <a:p>
            <a:r>
              <a:rPr lang="th-TH" dirty="0"/>
              <a:t>นอกจากนี้ใน </a:t>
            </a:r>
            <a:r>
              <a:rPr lang="th-TH" i="1" dirty="0"/>
              <a:t>ประชุมลำนำ</a:t>
            </a:r>
            <a:r>
              <a:rPr lang="th-TH" dirty="0"/>
              <a:t> ของ</a:t>
            </a:r>
            <a:r>
              <a:rPr lang="th-TH" dirty="0">
                <a:hlinkClick r:id="rId10" tooltip="หลวงธรรมาภิมณฑ์ (ไม่มีหน้า)"/>
              </a:rPr>
              <a:t>หลวงธรรมาภิมณฑ์</a:t>
            </a:r>
            <a:r>
              <a:rPr lang="th-TH" dirty="0"/>
              <a:t>ได้แสดงกาพย์อีกชนิดหนึ่งชื่อ </a:t>
            </a:r>
            <a:r>
              <a:rPr lang="th-TH" dirty="0">
                <a:hlinkClick r:id="rId11" tooltip="กาพย์ภุชงคลิลา (ไม่มีหน้า)"/>
              </a:rPr>
              <a:t>กาพย์ภุชงคลิลา</a:t>
            </a:r>
            <a:r>
              <a:rPr lang="th-TH" dirty="0"/>
              <a:t> มาจาก</a:t>
            </a:r>
            <a:r>
              <a:rPr lang="th-TH" b="1" dirty="0"/>
              <a:t>คัมภีร์กาพย์สารจินดา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24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คำประพันธ์ประเภท "กาพย์"</a:t>
            </a:r>
            <a:br>
              <a:rPr lang="th-TH" b="1" dirty="0"/>
            </a:b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832625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กาพย์    </a:t>
            </a:r>
            <a:r>
              <a:rPr lang="th-TH" dirty="0"/>
              <a:t>เป็นคำประพันธ์ชนิดหนึ่งที่บังคับจำนวนคำและสัมผัส จัดวรรคต่างจาก</a:t>
            </a:r>
            <a:r>
              <a:rPr lang="th-TH" dirty="0">
                <a:hlinkClick r:id="rId2" tooltip="กลอน"/>
              </a:rPr>
              <a:t>กลอน</a:t>
            </a:r>
            <a:r>
              <a:rPr lang="th-TH" dirty="0"/>
              <a:t>และไม่บังคับเสียงวรรณยุกต์ท้ายวรรค ไม่มีบังคับเอก-</a:t>
            </a:r>
            <a:r>
              <a:rPr lang="th-TH" dirty="0" smtClean="0"/>
              <a:t>โท เหมือน</a:t>
            </a:r>
            <a:r>
              <a:rPr lang="th-TH" dirty="0">
                <a:hlinkClick r:id="rId3" tooltip="โคลง"/>
              </a:rPr>
              <a:t>โคลง</a:t>
            </a:r>
            <a:r>
              <a:rPr lang="th-TH" dirty="0"/>
              <a:t> และไม่มีบังคับ</a:t>
            </a:r>
            <a:r>
              <a:rPr lang="th-TH" dirty="0">
                <a:hlinkClick r:id="rId4" tooltip="ครุและลหุ"/>
              </a:rPr>
              <a:t>ครุและลหุ</a:t>
            </a:r>
            <a:r>
              <a:rPr lang="th-TH" dirty="0"/>
              <a:t>เหมือน</a:t>
            </a:r>
            <a:r>
              <a:rPr lang="th-TH" dirty="0">
                <a:hlinkClick r:id="rId5" tooltip="ฉันท์"/>
              </a:rPr>
              <a:t>ฉันท์</a:t>
            </a:r>
            <a:r>
              <a:rPr lang="th-TH" dirty="0"/>
              <a:t> กาพย์เป็นคำประพันธ์ที่ปรากฏมาตั้งแต่ในสมัยกรุงศรีอยุธยา มีทั้งที่แต่งเป็นหนังสืออ่านเล่น แต่ง</a:t>
            </a:r>
            <a:r>
              <a:rPr lang="th-TH" dirty="0" smtClean="0"/>
              <a:t>เป็นหนังสือ</a:t>
            </a:r>
            <a:r>
              <a:rPr lang="th-TH" dirty="0"/>
              <a:t>สวด หรือเป็นนิทาน กระทั่งเป็นตำราสอนก็มี  กาพย์มีด้วยกันหลายชนิด แต่ละชนิดมีลักษณะเฉพาะแตกต่างกัน ในที่นี้ขออธิบาย</a:t>
            </a:r>
            <a:r>
              <a:rPr lang="th-TH" dirty="0" smtClean="0"/>
              <a:t>รูปแบบฉันท</a:t>
            </a:r>
            <a:r>
              <a:rPr lang="th-TH" dirty="0"/>
              <a:t>ลักษณ์ในการแต่งคำประพันธ์ประเภทกาพย์ ๓ ชนิดด้วยกัน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75710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28" y="1196752"/>
            <a:ext cx="28440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กาพย์ที่นิยมแต่งกันทั่วไป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201" y="2796610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กาพย์</a:t>
            </a:r>
            <a:r>
              <a:rPr lang="th-TH" dirty="0"/>
              <a:t>ที่กวีนิยมใช้ในวรรณกรรม มี 3 ชนิด คือ </a:t>
            </a:r>
            <a:r>
              <a:rPr lang="th-TH" dirty="0">
                <a:hlinkClick r:id="rId2" tooltip="กาพย์ยานี ๑๑"/>
              </a:rPr>
              <a:t>กาพย์ยานี</a:t>
            </a:r>
            <a:r>
              <a:rPr lang="th-TH" dirty="0"/>
              <a:t> </a:t>
            </a:r>
            <a:r>
              <a:rPr lang="th-TH" dirty="0">
                <a:hlinkClick r:id="rId3" tooltip="กาพย์ฉบัง"/>
              </a:rPr>
              <a:t>กาพย์ฉบัง</a:t>
            </a:r>
            <a:r>
              <a:rPr lang="th-TH" dirty="0"/>
              <a:t> และ </a:t>
            </a:r>
            <a:r>
              <a:rPr lang="th-TH" dirty="0">
                <a:hlinkClick r:id="rId4" tooltip="กาพย์สุรางคนางค์"/>
              </a:rPr>
              <a:t>กาพย์สุรางคนางค์</a:t>
            </a:r>
            <a:r>
              <a:rPr lang="th-TH" dirty="0"/>
              <a:t> ซึ่งเป็นที่น่าแปลกว่ากาพย์ดังกล่าวไม่ปรากฏอยู่ในตำรากาพย์เลย นอกจากนี้ </a:t>
            </a:r>
            <a:r>
              <a:rPr lang="th-TH" dirty="0">
                <a:solidFill>
                  <a:srgbClr val="FF0000"/>
                </a:solidFill>
              </a:rPr>
              <a:t>กาพย์ทั้ง 9 ชนิดในตำรากาพย์ก็ไม่ปรากฏในวรรณกรรม</a:t>
            </a:r>
            <a:r>
              <a:rPr lang="th-TH" dirty="0" smtClean="0">
                <a:solidFill>
                  <a:srgbClr val="FF0000"/>
                </a:solidFill>
              </a:rPr>
              <a:t>เช่นกัน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3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29516"/>
            <a:ext cx="298831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/>
              <a:t>การใช้กาพย์ในวรรณกรรม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609636"/>
            <a:ext cx="5454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วรรณกรรมที่แต่งด้วยกาพย์เพียงอย่างเดียว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2420888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กลอน</a:t>
            </a:r>
            <a:r>
              <a:rPr lang="th-TH" b="1" dirty="0"/>
              <a:t>สวด</a:t>
            </a:r>
            <a:r>
              <a:rPr lang="th-TH" dirty="0"/>
              <a:t> เป็นวรรณกรรมที่แต่งด้วย กาพย์ยานี กาพย์ฉบัง และกาพย์สุรางคนางค์ สลับกันไปตลอดเรื่อง เช่น </a:t>
            </a:r>
            <a:r>
              <a:rPr lang="th-TH" dirty="0">
                <a:hlinkClick r:id="rId2" tooltip="สังข์ศิลป์ชัย"/>
              </a:rPr>
              <a:t>สังข์ศิลป์ชัย</a:t>
            </a:r>
            <a:r>
              <a:rPr lang="th-TH" dirty="0"/>
              <a:t> </a:t>
            </a:r>
            <a:r>
              <a:rPr lang="th-TH" dirty="0">
                <a:hlinkClick r:id="rId3" tooltip="พระรถเมรี"/>
              </a:rPr>
              <a:t>พระรถเมรี</a:t>
            </a:r>
            <a:r>
              <a:rPr lang="th-TH" dirty="0"/>
              <a:t> </a:t>
            </a:r>
            <a:r>
              <a:rPr lang="th-TH" dirty="0">
                <a:hlinkClick r:id="rId4" tooltip="สุบินกุมาร (ไม่มีหน้า)"/>
              </a:rPr>
              <a:t>สุบินกุมาร</a:t>
            </a:r>
            <a:r>
              <a:rPr lang="th-TH" dirty="0"/>
              <a:t> </a:t>
            </a:r>
            <a:r>
              <a:rPr lang="th-TH" dirty="0">
                <a:hlinkClick r:id="rId5" tooltip="พระมาลัย (ไม่มีหน้า)"/>
              </a:rPr>
              <a:t>พระมาลัย</a:t>
            </a:r>
            <a:r>
              <a:rPr lang="th-TH" dirty="0"/>
              <a:t> </a:t>
            </a:r>
            <a:r>
              <a:rPr lang="th-TH" dirty="0">
                <a:hlinkClick r:id="rId6" tooltip="พระไชยสุริยา"/>
              </a:rPr>
              <a:t>พระไชยสุริยา</a:t>
            </a:r>
            <a:r>
              <a:rPr lang="th-TH" dirty="0"/>
              <a:t> </a:t>
            </a:r>
            <a:r>
              <a:rPr lang="th-TH" dirty="0">
                <a:hlinkClick r:id="rId7" tooltip="พระสุธนมโนห์รา (ไม่มีหน้า)"/>
              </a:rPr>
              <a:t>พระสุธนมโนห์รา</a:t>
            </a:r>
            <a:r>
              <a:rPr lang="th-TH" dirty="0"/>
              <a:t> ฯลฯ</a:t>
            </a:r>
          </a:p>
          <a:p>
            <a:r>
              <a:rPr lang="th-TH" b="1" dirty="0" smtClean="0"/>
              <a:t>	กาพย์</a:t>
            </a:r>
            <a:r>
              <a:rPr lang="th-TH" b="1" dirty="0"/>
              <a:t>เห่กล่อมพระบรรทม</a:t>
            </a:r>
            <a:r>
              <a:rPr lang="th-TH" dirty="0"/>
              <a:t> ใช้ขับร้องเห่กล่อมพระราชโอรสและพระราชธิดา มีลักษณะเป็นกาพย์ยานี แต่วรรคหลังบางวรรคอยู่ระหว่าง 5 - 7 คำ</a:t>
            </a:r>
          </a:p>
        </p:txBody>
      </p:sp>
    </p:spTree>
    <p:extLst>
      <p:ext uri="{BB962C8B-B14F-4D97-AF65-F5344CB8AC3E}">
        <p14:creationId xmlns:p14="http://schemas.microsoft.com/office/powerpoint/2010/main" val="195670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6263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</a:rPr>
              <a:t>วรรณกรรมที่ใช้กาพย์แต่งร่วมกันคำประพันธ์ประเภทอื่น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890717"/>
            <a:ext cx="849694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กาพย์</a:t>
            </a:r>
            <a:r>
              <a:rPr lang="th-TH" b="1" dirty="0"/>
              <a:t>แต่งร่วมกับโคลง</a:t>
            </a:r>
            <a:r>
              <a:rPr lang="th-TH" dirty="0"/>
              <a:t> กวีใช้ </a:t>
            </a:r>
            <a:r>
              <a:rPr lang="th-TH" dirty="0">
                <a:hlinkClick r:id="rId2" tooltip="กาพย์ยานี ๑๑"/>
              </a:rPr>
              <a:t>กาพย์ยานี</a:t>
            </a:r>
            <a:r>
              <a:rPr lang="th-TH" dirty="0"/>
              <a:t> และ</a:t>
            </a:r>
            <a:r>
              <a:rPr lang="th-TH" dirty="0">
                <a:hlinkClick r:id="rId3" tooltip="กาพย์สุรางคนางค์"/>
              </a:rPr>
              <a:t>กาพย์สุรางคนางค์</a:t>
            </a:r>
            <a:r>
              <a:rPr lang="th-TH" dirty="0"/>
              <a:t> แต่งร่วมกับ</a:t>
            </a:r>
            <a:r>
              <a:rPr lang="th-TH" dirty="0">
                <a:hlinkClick r:id="rId4" tooltip="โคลงสี่สุภาพ"/>
              </a:rPr>
              <a:t>โคลงสี่สุภาพ</a:t>
            </a:r>
            <a:r>
              <a:rPr lang="th-TH" dirty="0"/>
              <a:t> แบ่งเป็น 3 ชนิด คือ </a:t>
            </a:r>
            <a:r>
              <a:rPr lang="th-TH" dirty="0">
                <a:hlinkClick r:id="rId5" tooltip="กาพย์ห่อโคลง"/>
              </a:rPr>
              <a:t>กาพย์ห่อโคลง</a:t>
            </a:r>
            <a:r>
              <a:rPr lang="th-TH" dirty="0"/>
              <a:t> </a:t>
            </a:r>
            <a:r>
              <a:rPr lang="th-TH" dirty="0">
                <a:hlinkClick r:id="rId6" tooltip="กาพย์เห่เรือ"/>
              </a:rPr>
              <a:t>กาพย์เห่เรือ</a:t>
            </a:r>
            <a:r>
              <a:rPr lang="th-TH" dirty="0"/>
              <a:t> และ</a:t>
            </a:r>
            <a:r>
              <a:rPr lang="th-TH" dirty="0">
                <a:hlinkClick r:id="rId7" tooltip="กาพย์ขับไม้ห่อโคลง"/>
              </a:rPr>
              <a:t>กาพย์ขับไม้ห่อโคลง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395536" y="2190343"/>
            <a:ext cx="8496944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กาพย์</a:t>
            </a:r>
            <a:r>
              <a:rPr lang="th-TH" b="1" dirty="0"/>
              <a:t>แต่งร่วมกับฉันท์</a:t>
            </a:r>
            <a:r>
              <a:rPr lang="th-TH" dirty="0"/>
              <a:t> กวีใช้ </a:t>
            </a:r>
            <a:r>
              <a:rPr lang="th-TH" dirty="0">
                <a:hlinkClick r:id="rId2" tooltip="กาพย์ยานี ๑๑"/>
              </a:rPr>
              <a:t>กาพย์ยานี</a:t>
            </a:r>
            <a:r>
              <a:rPr lang="th-TH" dirty="0"/>
              <a:t> </a:t>
            </a:r>
            <a:r>
              <a:rPr lang="th-TH" dirty="0">
                <a:hlinkClick r:id="rId8" tooltip="กาพย์ฉบัง"/>
              </a:rPr>
              <a:t>กาพย์ฉบัง</a:t>
            </a:r>
            <a:r>
              <a:rPr lang="th-TH" dirty="0"/>
              <a:t> และ</a:t>
            </a:r>
            <a:r>
              <a:rPr lang="th-TH" dirty="0">
                <a:hlinkClick r:id="rId3" tooltip="กาพย์สุรางคนางค์"/>
              </a:rPr>
              <a:t>กาพย์สุรางคนางค์</a:t>
            </a:r>
            <a:r>
              <a:rPr lang="th-TH" dirty="0"/>
              <a:t> แต่งร่วมกับฉันท์มาตั้งแต่โบราณ และเรียกวรรณกรรมนั้นว่า </a:t>
            </a:r>
            <a:r>
              <a:rPr lang="th-TH" b="1" dirty="0"/>
              <a:t>คำฉันท์</a:t>
            </a:r>
            <a:r>
              <a:rPr lang="th-TH" dirty="0"/>
              <a:t> วรรณกรรมคำฉันท์ที่เก่าที่สุดอยู่ในสมัย</a:t>
            </a:r>
            <a:r>
              <a:rPr lang="th-TH" dirty="0">
                <a:hlinkClick r:id="rId9" tooltip="สมเด็จพระนารายณ์มหาราช"/>
              </a:rPr>
              <a:t>สมเด็จพระนารายณ์มหาราช</a:t>
            </a:r>
            <a:r>
              <a:rPr lang="th-TH" dirty="0"/>
              <a:t> ได้แก่ </a:t>
            </a:r>
            <a:r>
              <a:rPr lang="th-TH" dirty="0">
                <a:hlinkClick r:id="rId10" tooltip="สมุทรโฆษคำฉันท์"/>
              </a:rPr>
              <a:t>สมุทรโฆษคำฉันท์</a:t>
            </a:r>
            <a:r>
              <a:rPr lang="th-TH" dirty="0"/>
              <a:t> </a:t>
            </a:r>
            <a:r>
              <a:rPr lang="th-TH" dirty="0">
                <a:hlinkClick r:id="rId11" tooltip="อนิรุทธ์คำฉันท์"/>
              </a:rPr>
              <a:t>อนิรุทธ์คำฉันท์</a:t>
            </a:r>
            <a:r>
              <a:rPr lang="th-TH" dirty="0"/>
              <a:t> </a:t>
            </a:r>
            <a:r>
              <a:rPr lang="th-TH" dirty="0">
                <a:hlinkClick r:id="rId12" tooltip="เสือโคคำฉันท์"/>
              </a:rPr>
              <a:t>เสือโคคำฉันท์</a:t>
            </a:r>
            <a:r>
              <a:rPr lang="th-TH" dirty="0"/>
              <a:t> และ</a:t>
            </a:r>
            <a:r>
              <a:rPr lang="th-TH" dirty="0">
                <a:hlinkClick r:id="rId13" tooltip="ฉันท์ดุษฎีสังเวยกล่อมช้าง (ไม่มีหน้า)"/>
              </a:rPr>
              <a:t>ฉันท์ดุษฎีสังเวยกล่อมช้าง</a:t>
            </a:r>
            <a:r>
              <a:rPr lang="th-TH" dirty="0"/>
              <a:t> ส่วนตัวอย่างฉันท์ในสมัยรัตนโกสินทร์ตอนต้นได้แก่ </a:t>
            </a:r>
            <a:r>
              <a:rPr lang="th-TH" dirty="0">
                <a:hlinkClick r:id="rId14" tooltip="อิลราชคำฉันท์"/>
              </a:rPr>
              <a:t>อิลราชคำฉันท์</a:t>
            </a:r>
            <a:r>
              <a:rPr lang="th-TH" dirty="0"/>
              <a:t> </a:t>
            </a:r>
            <a:r>
              <a:rPr lang="th-TH" dirty="0">
                <a:hlinkClick r:id="rId15" tooltip="สามัคคีเภทคำฉันท์"/>
              </a:rPr>
              <a:t>สามัคคีเภทคำฉันท์</a:t>
            </a:r>
            <a:r>
              <a:rPr lang="th-TH" dirty="0"/>
              <a:t>เป็นต้น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4852317"/>
            <a:ext cx="849694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กาพย์</a:t>
            </a:r>
            <a:r>
              <a:rPr lang="th-TH" b="1" dirty="0"/>
              <a:t>แต่งร่วมกับร่าย</a:t>
            </a:r>
            <a:r>
              <a:rPr lang="th-TH" dirty="0"/>
              <a:t> กวีนำเอา</a:t>
            </a:r>
            <a:r>
              <a:rPr lang="th-TH" dirty="0">
                <a:hlinkClick r:id="rId2" tooltip="กาพย์ยานี ๑๑"/>
              </a:rPr>
              <a:t>กาพย์ยานี</a:t>
            </a:r>
            <a:r>
              <a:rPr lang="th-TH" dirty="0"/>
              <a:t>และ</a:t>
            </a:r>
            <a:r>
              <a:rPr lang="th-TH" dirty="0">
                <a:hlinkClick r:id="rId8" tooltip="กาพย์ฉบัง"/>
              </a:rPr>
              <a:t>กาพย์ฉบัง</a:t>
            </a:r>
            <a:r>
              <a:rPr lang="th-TH" dirty="0"/>
              <a:t>มาแต่งสลับกับ</a:t>
            </a:r>
            <a:r>
              <a:rPr lang="th-TH" dirty="0">
                <a:hlinkClick r:id="rId16" tooltip="ร่าย"/>
              </a:rPr>
              <a:t>ร่ายยาว</a:t>
            </a:r>
            <a:r>
              <a:rPr lang="th-TH" dirty="0"/>
              <a:t>เป็นบทสำหรับพากย์</a:t>
            </a:r>
            <a:r>
              <a:rPr lang="th-TH" dirty="0">
                <a:hlinkClick r:id="rId17" tooltip="หนังใหญ่"/>
              </a:rPr>
              <a:t>หนังใหญ่</a:t>
            </a:r>
            <a:r>
              <a:rPr lang="th-TH" dirty="0"/>
              <a:t> และพากย์</a:t>
            </a:r>
            <a:r>
              <a:rPr lang="th-TH" dirty="0">
                <a:hlinkClick r:id="rId18" tooltip="โขน"/>
              </a:rPr>
              <a:t>โขน</a:t>
            </a:r>
            <a:r>
              <a:rPr lang="th-TH" dirty="0"/>
              <a:t> โดยใช้กาพย์เป็นบทพากย์ และใช้ร่ายเป็นบทเจรจา เรียกว่าวรรณกรรม </a:t>
            </a:r>
            <a:r>
              <a:rPr lang="th-TH" i="1" dirty="0"/>
              <a:t>คำพากย์</a:t>
            </a:r>
            <a:r>
              <a:rPr lang="th-TH" dirty="0"/>
              <a:t> ซึ่งมีมาตั้งแต่สมัยอยุธยา</a:t>
            </a:r>
          </a:p>
        </p:txBody>
      </p:sp>
    </p:spTree>
    <p:extLst>
      <p:ext uri="{BB962C8B-B14F-4D97-AF65-F5344CB8AC3E}">
        <p14:creationId xmlns:p14="http://schemas.microsoft.com/office/powerpoint/2010/main" val="145579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57508"/>
            <a:ext cx="3520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</a:rPr>
              <a:t>วรรณกรรมที่ใช้กาพย์แต่งแทรก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16" y="1469102"/>
            <a:ext cx="8352928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คำ</a:t>
            </a:r>
            <a:r>
              <a:rPr lang="th-TH" b="1" dirty="0"/>
              <a:t>หลวง</a:t>
            </a:r>
            <a:r>
              <a:rPr lang="th-TH" dirty="0"/>
              <a:t> </a:t>
            </a:r>
            <a:r>
              <a:rPr lang="th-TH" dirty="0">
                <a:solidFill>
                  <a:srgbClr val="0070C0"/>
                </a:solidFill>
              </a:rPr>
              <a:t>วรรณกรรมคำหลวงของไทยมี 5 เรื่องได้แก่ มหาชาติคำหลวง พระมาลัยคำหลวง นันโทปนันทสูตรคำหลวง พระนลคำหลวง และลิลิตคำหลวง ซึ่งนักปราชญ์ราชกวีได้ร่วมกันรจนาขึ้น จึงมักบรรจุคำประพันธ์ทุกชนิดในวรรณกรรมคำหลวง รวมทั้งกาพย์ด้วย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116" y="3861048"/>
            <a:ext cx="833651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กวีวัจ</a:t>
            </a:r>
            <a:r>
              <a:rPr lang="th-TH" b="1" dirty="0"/>
              <a:t>นะ</a:t>
            </a:r>
            <a:r>
              <a:rPr lang="th-TH" dirty="0"/>
              <a:t> เป็นชื่อเรียกพระนิพนธ์เรื่อง </a:t>
            </a:r>
            <a:r>
              <a:rPr lang="th-TH" i="1" dirty="0"/>
              <a:t>สามกรุง</a:t>
            </a:r>
            <a:r>
              <a:rPr lang="th-TH" dirty="0"/>
              <a:t> ของ</a:t>
            </a:r>
            <a:r>
              <a:rPr lang="th-TH" dirty="0">
                <a:hlinkClick r:id="rId2" tooltip="กรมหมื่นพิทยาลงกรณ์"/>
              </a:rPr>
              <a:t>กรมหมื่นพิทยาลงกรณ์</a:t>
            </a:r>
            <a:r>
              <a:rPr lang="th-TH" dirty="0"/>
              <a:t> ซึ่งมีลักษณะการนำเอา</a:t>
            </a:r>
            <a:r>
              <a:rPr lang="th-TH" u="sng" dirty="0">
                <a:hlinkClick r:id="rId3"/>
              </a:rPr>
              <a:t>ฉันทลักษณ์ไทย</a:t>
            </a:r>
            <a:r>
              <a:rPr lang="th-TH" dirty="0"/>
              <a:t>ทุกชนิดมาแต่งรวมกัน</a:t>
            </a:r>
          </a:p>
        </p:txBody>
      </p:sp>
    </p:spTree>
    <p:extLst>
      <p:ext uri="{BB962C8B-B14F-4D97-AF65-F5344CB8AC3E}">
        <p14:creationId xmlns:p14="http://schemas.microsoft.com/office/powerpoint/2010/main" val="309519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h-TH" b="1" dirty="0">
                <a:hlinkClick r:id="rId2"/>
              </a:rPr>
              <a:t>กาพย์ยานี ๑๑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7" t="10001" r="24501" b="12857"/>
          <a:stretch/>
        </p:blipFill>
        <p:spPr bwMode="auto">
          <a:xfrm>
            <a:off x="1691680" y="1181457"/>
            <a:ext cx="5976664" cy="535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61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898842"/>
            <a:ext cx="612068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กาพย์ยานี ๑๑</a:t>
            </a:r>
            <a:endParaRPr kumimoji="0" lang="en-US" alt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	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มีลักษณะฉันทลักษณ์ ดังนี้</a:t>
            </a:r>
            <a:endParaRPr kumimoji="0" lang="en-US" alt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	๑. คณะ  กาพย์ยานี ๑ บท มี ๒ บาท ๑ บาทมี ๒ วรรค  วรรคหน้ามี ๕ คำ วรรคหลังมี ๖ คำ  บาทแรกเรียกว่า บาทเอก  บาทที่สองเรียกว่า บาทโท</a:t>
            </a:r>
            <a:endParaRPr kumimoji="0" lang="en-US" alt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+mj-cs"/>
              </a:rPr>
              <a:t>	๒. เสียง  คำสุดท้ายของบาทโทใช้เสียงวรรณยุกต์จัตวาและสามัญ เป็นส่วนใหญ่เพราะจะทำให้อ่านได้ไพเราะ  ส่วนคำสุดท้ายของบทผู้แต่งมักหลีกเลี่ยงไม่ใช้คำตายและคำที่มีรูปวรรณยุกต์</a:t>
            </a:r>
            <a:endParaRPr kumimoji="0" lang="th-TH" alt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43608" y="4581128"/>
            <a:ext cx="66247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ngsana New" pitchFamily="18" charset="-34"/>
              </a:rPr>
              <a:t>	</a:t>
            </a:r>
            <a:r>
              <a:rPr kumimoji="0" lang="th-TH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+mj-cs"/>
              </a:rPr>
              <a:t>๓. สัมผัส	กำหนดสัมผัสระหว่างวรรค ๒ แห่ง และสัมผัสระหว่างบท ๑ แห่ง ดังนี้(ดูตามแผนผัง)</a:t>
            </a:r>
            <a:r>
              <a:rPr kumimoji="0" lang="en-US" alt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898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70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คำประพันธ์ประเภท "กาพย์" </vt:lpstr>
      <vt:lpstr>PowerPoint Presentation</vt:lpstr>
      <vt:lpstr>คำประพันธ์ประเภท "กาพย์" </vt:lpstr>
      <vt:lpstr>PowerPoint Presentation</vt:lpstr>
      <vt:lpstr>PowerPoint Presentation</vt:lpstr>
      <vt:lpstr>PowerPoint Presentation</vt:lpstr>
      <vt:lpstr>PowerPoint Presentation</vt:lpstr>
      <vt:lpstr>กาพย์ยานี ๑๑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คำประพันธ์ประเภท "กาพย์"</dc:title>
  <dc:creator>SD-SSRU</dc:creator>
  <cp:lastModifiedBy>SD-SSRU</cp:lastModifiedBy>
  <cp:revision>3</cp:revision>
  <dcterms:created xsi:type="dcterms:W3CDTF">2019-01-15T23:52:55Z</dcterms:created>
  <dcterms:modified xsi:type="dcterms:W3CDTF">2020-04-13T02:49:56Z</dcterms:modified>
</cp:coreProperties>
</file>