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94" saveSubsetFonts="1">
  <p:sldMasterIdLst>
    <p:sldMasterId id="2147483672" r:id="rId1"/>
  </p:sldMasterIdLst>
  <p:notesMasterIdLst>
    <p:notesMasterId r:id="rId27"/>
  </p:notesMasterIdLst>
  <p:sldIdLst>
    <p:sldId id="294" r:id="rId2"/>
    <p:sldId id="295" r:id="rId3"/>
    <p:sldId id="300" r:id="rId4"/>
    <p:sldId id="287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0" r:id="rId13"/>
    <p:sldId id="321" r:id="rId14"/>
    <p:sldId id="322" r:id="rId15"/>
    <p:sldId id="323" r:id="rId16"/>
    <p:sldId id="319" r:id="rId17"/>
    <p:sldId id="324" r:id="rId18"/>
    <p:sldId id="325" r:id="rId19"/>
    <p:sldId id="326" r:id="rId20"/>
    <p:sldId id="327" r:id="rId21"/>
    <p:sldId id="318" r:id="rId22"/>
    <p:sldId id="328" r:id="rId23"/>
    <p:sldId id="329" r:id="rId24"/>
    <p:sldId id="330" r:id="rId25"/>
    <p:sldId id="331" r:id="rId26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CCCCFF"/>
    <a:srgbClr val="FFCCCC"/>
    <a:srgbClr val="FF9999"/>
    <a:srgbClr val="FFCCFF"/>
    <a:srgbClr val="FF66CC"/>
    <a:srgbClr val="2FA6FF"/>
    <a:srgbClr val="FF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81" d="100"/>
          <a:sy n="81" d="100"/>
        </p:scale>
        <p:origin x="-14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550" y="108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93C1-197F-4DE6-90D3-8718FF708266}" type="datetimeFigureOut">
              <a:rPr lang="th-TH" smtClean="0"/>
              <a:t>22/01/62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ABCE-9116-4037-985F-7EFD1312BF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1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แผนการจัดการเรียนรู้ที่ ๓๑ หลักทั่วไปเกี่ยวกับการเขียน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เวลา ๑ ชั่วโมง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๑. ความหมายและความสำคัญของการเขียน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๑.๑ จุดประสงค์ของการเขียน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๑.๒ หลักการเขียน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๑.๓ กระบวนการคิดกับกระบวนการเขียน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๒. การใช้ภาษาในการเขียน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๒.๑ การใช้คำในการเขียน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๒.๒ การใช้สำนวนในการเขียน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๒.๓ การใช้โวหารในการเขียน</a:t>
            </a:r>
          </a:p>
          <a:p>
            <a:pPr marL="182880" indent="-182880"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จาก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หนังสือเรียน รายวิชาพื้นฐาน ภาษาไทย ม. ๒ เล่ม ๑ ของบริษัท สำนักพิมพ์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วัฒนาพานิช </a:t>
            </a:r>
          </a:p>
          <a:p>
            <a:pPr marL="182880" indent="-182880"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จำกัด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694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570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ครูสนทนากับนักเรียนเพื่อทบทวนความรู้เกี่ยวกับองค์ประกอบของเรียงความว่ามีอะไรบ้าง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และเรียงความที่ดีควรมีลักษณะอย่างไร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ครูนำตัวอย่างเรียงความที่ดีมาให้นักเรียนดู แล้วให้นักเรียนพิจารณาองค์ประกอบจากคำตอบที่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ตอบไว้ว่าถูกต้องหรือไม่ มีลักษณะการเ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ขี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ยนอย่างไร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ครูและนักเรียนร่วมกันสรุปเป็นหลัก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การเขียน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703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การเขียนเรียงความ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๑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จับคู่กับ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เพื่อนศึกษา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เรื่อง การเขียนเรียงความ แล้ว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ร่วมกันระดม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สมอง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ลักษณะ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ของเรียงความที่ดี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๒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ครูสุ่มถามนักเรียนให้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บอกลักษณะของเรียงความที่ดี แล้วครูอธิบายเพิ่มเติม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เพื่อให้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สมบูรณ์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ยิ่งขึ้น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๓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ครูให้นักเรียนทำกิจกรรมและครูอธิบายสรุปโดยใช้เวลาประมาณ ๑๐ นาที หรือ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ให้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ใช้เวลาตามความเหมาะสม</a:t>
            </a:r>
            <a:r>
              <a:rPr lang="th-TH" sz="1600" dirty="0" smtClean="0">
                <a:cs typeface="+mj-cs"/>
              </a:rPr>
              <a:t>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704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๓.๕ การเขียนเรียงความ </a:t>
            </a:r>
          </a:p>
          <a:p>
            <a:r>
              <a:rPr lang="th-TH" sz="1600" dirty="0" smtClean="0">
                <a:latin typeface="Angsana New" pitchFamily="18" charset="-34"/>
                <a:cs typeface="+mj-cs"/>
              </a:rPr>
              <a:t>      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อธิบายสรุปองค์ประกอบ</a:t>
            </a:r>
            <a:r>
              <a:rPr lang="th-TH" sz="1600" dirty="0">
                <a:cs typeface="+mj-cs"/>
              </a:rPr>
              <a:t>ของเรียงความ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ครูคลิกเพื่อแสดงองค์ประกอบของเรียงความ</a:t>
            </a:r>
            <a:endParaRPr lang="th-TH" sz="1600" dirty="0">
              <a:latin typeface="Angsana New" pitchFamily="18" charset="-34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705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๓.๕ การเขียนเรียงความ </a:t>
            </a:r>
          </a:p>
          <a:p>
            <a:r>
              <a:rPr lang="th-TH" sz="1600" dirty="0" smtClean="0">
                <a:latin typeface="Angsana New" pitchFamily="18" charset="-34"/>
                <a:cs typeface="+mj-cs"/>
              </a:rPr>
              <a:t>      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อธิบายสรุปองค์ประกอบ</a:t>
            </a:r>
            <a:r>
              <a:rPr lang="th-TH" sz="1600" dirty="0">
                <a:cs typeface="+mj-cs"/>
              </a:rPr>
              <a:t>ของเรียงความ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ครูคลิกเพื่อแสดงองค์ประกอบของเรียงความ</a:t>
            </a:r>
            <a:endParaRPr lang="th-TH" sz="1600" dirty="0">
              <a:latin typeface="Angsana New" pitchFamily="18" charset="-34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709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9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</a:t>
            </a:r>
            <a:r>
              <a:rPr lang="th-TH" sz="1600" dirty="0" smtClean="0">
                <a:cs typeface="+mj-cs"/>
              </a:rPr>
              <a:t>  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อธิบายสรุปความหมายของย่อหน้า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แสดงความหมายของย่อหน้า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</a:t>
            </a:r>
            <a:r>
              <a:rPr lang="th-TH" sz="1600" dirty="0" smtClean="0">
                <a:cs typeface="+mj-cs"/>
              </a:rPr>
              <a:t>  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อธิบายสรุปความหมายของย่อหน้า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แสดงความหมายของย่อหน้า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3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อธิบายสรุปข้อความหลายย่อหน้า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แสดงข้อความหลายย่อหน้า</a:t>
            </a:r>
            <a:endParaRPr lang="th-TH" sz="160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๓.๕ การเขียนเรียงความ </a:t>
            </a:r>
          </a:p>
          <a:p>
            <a:r>
              <a:rPr lang="th-TH" sz="1600" dirty="0" smtClean="0">
                <a:latin typeface="Angsana New" pitchFamily="18" charset="-34"/>
                <a:cs typeface="+mj-cs"/>
              </a:rPr>
              <a:t>              </a:t>
            </a:r>
            <a:r>
              <a:rPr lang="th-TH" sz="1600" dirty="0" smtClean="0">
                <a:cs typeface="+mj-cs"/>
              </a:rPr>
              <a:t>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อธิบายสรุปองค์ประกอบ</a:t>
            </a:r>
            <a:r>
              <a:rPr lang="th-TH" sz="1600" dirty="0">
                <a:cs typeface="+mj-cs"/>
              </a:rPr>
              <a:t>ของเรียงความ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ครูคลิกเพื่อแสดงองค์ประกอบของเรียงความ</a:t>
            </a:r>
            <a:endParaRPr lang="th-TH" sz="1600" dirty="0">
              <a:latin typeface="Angsana New" pitchFamily="18" charset="-34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>
                <a:cs typeface="+mj-cs"/>
              </a:rPr>
              <a:t>               ๑) ครู</a:t>
            </a:r>
            <a:r>
              <a:rPr lang="th-TH" sz="1600" dirty="0" smtClean="0">
                <a:cs typeface="+mj-cs"/>
              </a:rPr>
              <a:t>อธิบายสรุปการ</a:t>
            </a:r>
            <a:r>
              <a:rPr lang="th-TH" sz="1600" dirty="0">
                <a:cs typeface="+mj-cs"/>
              </a:rPr>
              <a:t>วางโครงเรื่องของ</a:t>
            </a:r>
            <a:r>
              <a:rPr lang="th-TH" sz="1600" dirty="0" smtClean="0">
                <a:cs typeface="+mj-cs"/>
              </a:rPr>
              <a:t>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ครูคลิกเพื่อแสดงการวางโครงเรื่องของเรียงความ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0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๓.๕ </a:t>
            </a:r>
            <a:r>
              <a:rPr lang="th-TH" sz="1600" dirty="0">
                <a:cs typeface="+mj-cs"/>
              </a:rPr>
              <a:t>การเขียนเรียงความ </a:t>
            </a: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อธิบายตัวอย่างการวางโครงเรื่องของเรียงความ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  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แสดงตัวอย่างการวางโครงเรื่องของเรียงความ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716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2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ครูสนทนาเกี่ยวกับความสำคัญของการเขียนและการเขียนสะกดคำถูกต้องน่าอ่าน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ครูคลิกคำถามให้นักเรียนช่วยกันแสดงความคิดเห็น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ครูคลิกเพื่อแสดงคำตอบและอธิบายเพิ่มเติม เพื่อโยงเข้าสู่เนื้อหาที่จะเรียน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695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ให้แต่ละกลุ่มฝึกเขียนกำหนดขอบข่ายของหัวข้อเรื่องที่ครู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กำหนดให้แคบลง เพื่อเตรียมเขียนเป็นโครงเรื่องเรียงความ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ครูคลิกเพื่อแสดงแนวคำตอบ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๓ นาที หรือให้ครูใช้เวลาตามความเหมาะสม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1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ให้แต่ละกลุ่มเลือกหัวข้อเรียงความที่สนใจ กลุ่มละ ๑ เรื่อง แล้ว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กำหนดขอบข่ายโครงเรื่อง จัดลำดับความคิดโดยเขียนเป็นแผนภาพโครงเรื่อง แล้วหาข้อมูล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เพิ่มเติมเพื่อเตรียมเขียนเรียงความ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นักเรียนแต่ละคนนำข้อมูลที่กลุ่มเตรียมไว้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มาเขียนเป็นเรียงความของตนเอง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ครูคัดเรียงความที่เขียนได้ดีติดป้ายนิเทศหน้าชั้นเรียน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๒๐ นาที หรือให้ครูใช้เวลาตามความ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เหมาะสม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718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5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๑. ความหมายและความสำคัญของการเขียน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ครูแบ่งนักเรียนออกเป็นกลุ่มละ ๔ คน ให้แต่ละคนจับสลากศึกษาเรื่องต่อไปนี้ คนละ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 หัวข้อ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๑ ศึกษาเรื่อง ความหมายและความสำคัญของการเขียน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๒ ศึกษาเรื่อง การใช้ภาษาในการเขียน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๓ ศึกษาเรื่อง การใช้สำนวนในการเขียน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๔ ศึกษาเรื่อง การใช้โวหารในการเขียน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ครูให้นักเรียนที่จับสลากได้เรื่องเดียวกันให้ศึกษาร่วมกันที่ฐานการเรียนรู้ที่ครูจัดไว้ให้ แล้ว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ร่วมกันอภิปรายซักถาม ทำความเข้าใจ และตรวจสอบความเข้าใจ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นักเรียนแต่ละคนกลับไปยังกลุ่มเดิม และอธิบายหัวข้อของตนเองให้เพื่อนในกลุ่มฟัง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ครูแบ่งนักเรียนทำกิจกรรมและอธิบายสรุปโดยใช้เวลาประมาณ ๑๐ นาที หรือให้ครูใช้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เวลา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ตาม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696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</a:t>
            </a:r>
          </a:p>
          <a:p>
            <a:r>
              <a:rPr lang="th-TH" sz="1600" dirty="0" smtClean="0">
                <a:cs typeface="+mj-cs"/>
              </a:rPr>
              <a:t>     ๒.๓ การใช้โวหารในการเขียน</a:t>
            </a:r>
          </a:p>
          <a:p>
            <a:r>
              <a:rPr lang="th-TH" sz="1600" dirty="0" smtClean="0">
                <a:cs typeface="+mj-cs"/>
              </a:rPr>
              <a:t>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อธิบายสรุปความหมายของโวหาร 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แสดงความหมายของโวหาร</a:t>
            </a:r>
            <a:endParaRPr lang="th-TH" sz="1600" kern="12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697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</a:t>
            </a:r>
          </a:p>
          <a:p>
            <a:r>
              <a:rPr lang="th-TH" sz="1600" dirty="0" smtClean="0">
                <a:cs typeface="+mj-cs"/>
              </a:rPr>
              <a:t>      ๒.๓ การใช้โวหารในการเขียน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อธิบายสรุปประเภทของโวหาร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แสดงประเภทของโวหาร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๓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ครูคลิกที่หัวข้อ เพื่อแสดงคำอธิบาย และ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คลิกที่กรอบคำอธิบาย เพื่อ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กลับสู่หน้าหลัก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 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คลิกพื้น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หลัง เพื่อ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แสดงเนื้อหาเฟรมถัดไป</a:t>
            </a:r>
            <a:endParaRPr lang="th-TH" sz="16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698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๔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699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เพิ่มเติม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700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เพิ่มเติม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701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๓) </a:t>
            </a:r>
            <a:r>
              <a:rPr lang="th-TH" sz="1600" dirty="0">
                <a:latin typeface="AngsanaUPC" pitchFamily="18" charset="-34"/>
                <a:cs typeface="AngsanaUPC" pitchFamily="18" charset="-34"/>
              </a:rPr>
              <a:t>ครูคลิกที่ปุ่มกลับ เพื่อกลับสู่เนื้อหาเฟรมหลัก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702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728C-58FA-4385-99F3-7A954806384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145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A51F-CEB8-4B6E-948C-C2285D61D24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748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CE10-C491-4143-A129-D4508FD462D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120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BF62-187C-4AE8-B68D-234CE7865D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97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606B-E267-46F9-A450-442D504CFA7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088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57F2-11B7-44E8-B7CC-114B745396D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70A-83FA-44F0-9A41-609E4CE2BBD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980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ACCA-61BE-4A06-9E05-B2F30771DD6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59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1022-F6AF-4970-AA1E-19DC403E3C0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58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76E-A148-4737-8FDD-6E1AC5F2C89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940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561-BB2E-47D6-8E9B-CBDE81886A2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01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55C0-E70C-431E-A09C-A29923A400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22/01/62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9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5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การเขียนเรียงความ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73238"/>
            <a:ext cx="4572000" cy="508476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048000" cy="3581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776910"/>
            <a:ext cx="4572000" cy="5084762"/>
          </a:xfrm>
          <a:prstGeom prst="rect">
            <a:avLst/>
          </a:prstGeom>
          <a:solidFill>
            <a:srgbClr val="FFCC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0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2133" y="4953000"/>
            <a:ext cx="5950407" cy="1741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16000" rtlCol="0">
            <a:spAutoFit/>
          </a:bodyPr>
          <a:lstStyle/>
          <a:p>
            <a:r>
              <a:rPr lang="th-TH" sz="3200" dirty="0" smtClean="0">
                <a:solidFill>
                  <a:srgbClr val="002060"/>
                </a:solidFill>
                <a:latin typeface="AngsanaUPC"/>
                <a:cs typeface="AngsanaUPC"/>
              </a:rPr>
              <a:t>๏</a:t>
            </a:r>
            <a:r>
              <a:rPr lang="th-TH" sz="3200" dirty="0" smtClean="0">
                <a:latin typeface="AngsanaUPC"/>
                <a:cs typeface="AngsanaUPC"/>
              </a:rPr>
              <a:t> </a:t>
            </a:r>
            <a:r>
              <a:rPr lang="th-TH" sz="3200" u="sng" dirty="0" smtClean="0">
                <a:cs typeface="+mj-cs"/>
              </a:rPr>
              <a:t>มีองค์ประกอบครบ</a:t>
            </a:r>
          </a:p>
          <a:p>
            <a:r>
              <a:rPr lang="th-TH" sz="3200" dirty="0" smtClean="0">
                <a:solidFill>
                  <a:srgbClr val="002060"/>
                </a:solidFill>
                <a:latin typeface="AngsanaUPC"/>
                <a:cs typeface="AngsanaUPC"/>
              </a:rPr>
              <a:t>๏ </a:t>
            </a:r>
            <a:r>
              <a:rPr lang="th-TH" sz="3200" u="sng" dirty="0" smtClean="0">
                <a:cs typeface="+mj-cs"/>
              </a:rPr>
              <a:t>เนื้อหาดี แต่ละย่อหน้ามีความสัมพันธ์กัน</a:t>
            </a:r>
          </a:p>
          <a:p>
            <a:r>
              <a:rPr lang="th-TH" sz="3200" dirty="0" smtClean="0">
                <a:solidFill>
                  <a:srgbClr val="002060"/>
                </a:solidFill>
                <a:latin typeface="AngsanaUPC"/>
                <a:cs typeface="AngsanaUPC"/>
              </a:rPr>
              <a:t>๏ </a:t>
            </a:r>
            <a:r>
              <a:rPr lang="th-TH" sz="3200" u="sng" dirty="0" smtClean="0">
                <a:cs typeface="+mj-cs"/>
              </a:rPr>
              <a:t>ใช้ภาษาถูกต้องตามหลักภาษา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1083" y="2329231"/>
            <a:ext cx="5951457" cy="1889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rtlCol="0">
            <a:sp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/>
                <a:cs typeface="+mj-cs"/>
              </a:rPr>
              <a:t>๏</a:t>
            </a:r>
            <a:r>
              <a:rPr lang="th-TH" sz="3600" dirty="0" smtClean="0">
                <a:cs typeface="+mj-cs"/>
              </a:rPr>
              <a:t> คำนำ    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AngsanaUPC"/>
                <a:cs typeface="+mj-cs"/>
              </a:rPr>
              <a:t>๏</a:t>
            </a:r>
            <a:r>
              <a:rPr lang="th-TH" sz="3600" dirty="0" smtClean="0">
                <a:cs typeface="+mj-cs"/>
              </a:rPr>
              <a:t> เนื้อเรื่อง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/>
                <a:cs typeface="+mj-cs"/>
              </a:rPr>
              <a:t>๏</a:t>
            </a:r>
            <a:r>
              <a:rPr lang="th-TH" sz="3600" dirty="0" smtClean="0">
                <a:cs typeface="+mj-cs"/>
              </a:rPr>
              <a:t> สรุป</a:t>
            </a:r>
          </a:p>
        </p:txBody>
      </p:sp>
      <p:sp>
        <p:nvSpPr>
          <p:cNvPr id="2" name="Pentagon 1"/>
          <p:cNvSpPr/>
          <p:nvPr/>
        </p:nvSpPr>
        <p:spPr>
          <a:xfrm>
            <a:off x="838200" y="1676400"/>
            <a:ext cx="7391400" cy="8280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องค์ประกอบของเรียงความ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822101" y="4348311"/>
            <a:ext cx="7391400" cy="8280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 ลักษณะของเรียงความที่ดี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" name="Picture 3" descr="J:\000 1 A PowerPoint ภาษาไทย\กรอบๆ\กรอบ\กรอบก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5313" l="391" r="31836">
                        <a14:foregroundMark x1="5273" y1="56771" x2="3320" y2="67708"/>
                        <a14:backgroundMark x1="27148" y1="13021" x2="23047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66869"/>
          <a:stretch/>
        </p:blipFill>
        <p:spPr bwMode="auto">
          <a:xfrm flipH="1">
            <a:off x="609600" y="3962400"/>
            <a:ext cx="936528" cy="7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2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505983"/>
            <a:ext cx="304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ร่วมสนทนา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  <p:pic>
        <p:nvPicPr>
          <p:cNvPr id="19" name="Picture 3" descr="J:\000 1 A PowerPoint ภาษาไทย\กรอบๆ\กรอบ\กรอบก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5313" l="391" r="31836">
                        <a14:foregroundMark x1="5273" y1="56771" x2="3320" y2="67708"/>
                        <a14:backgroundMark x1="27148" y1="13021" x2="23047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66869"/>
          <a:stretch/>
        </p:blipFill>
        <p:spPr bwMode="auto">
          <a:xfrm>
            <a:off x="7121207" y="1219200"/>
            <a:ext cx="936528" cy="7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000 1 A PowerPoint ภาษาไทย\000 ภาพประกอบ PowerPoint\07-2-58 ภาพ\ภาษาไทย ม.1 เล่ม 2 (รอบที่ 1)\shutterstock_13033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" y="1231496"/>
            <a:ext cx="9130144" cy="56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794" y="1635825"/>
            <a:ext cx="5715000" cy="1066800"/>
          </a:xfrm>
          <a:prstGeom prst="rect">
            <a:avLst/>
          </a:prstGeom>
          <a:solidFill>
            <a:srgbClr val="E6B9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คือ  ข้อความที่ประกอบด้วยส่วนต่าง ๆ </a:t>
            </a:r>
          </a:p>
          <a:p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๓ ส่วน คือ คำนำ เนื้อเรื่อง และสรุป</a:t>
            </a:r>
            <a:endParaRPr lang="th-TH" sz="3600" u="sng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575707"/>
            <a:ext cx="1905000" cy="116749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bg1"/>
                </a:solidFill>
                <a:cs typeface="Angsana New"/>
              </a:rPr>
              <a:t>เรียงความ</a:t>
            </a:r>
            <a:endParaRPr lang="th-TH" sz="4000" dirty="0">
              <a:solidFill>
                <a:schemeClr val="bg1"/>
              </a:solidFill>
              <a:cs typeface="Angsana New"/>
            </a:endParaRPr>
          </a:p>
        </p:txBody>
      </p:sp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6947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799596" cy="5322544"/>
          </a:xfrm>
          <a:prstGeom prst="rect">
            <a:avLst/>
          </a:prstGeom>
          <a:ln>
            <a:solidFill>
              <a:srgbClr val="9BE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Left Brace 11"/>
          <p:cNvSpPr/>
          <p:nvPr/>
        </p:nvSpPr>
        <p:spPr>
          <a:xfrm>
            <a:off x="4700927" y="2001878"/>
            <a:ext cx="152400" cy="870228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130069" y="1929160"/>
            <a:ext cx="3213331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คำนำ </a:t>
            </a:r>
          </a:p>
          <a:p>
            <a:pPr algn="thaiDist"/>
            <a:r>
              <a:rPr lang="th-TH" sz="3600" dirty="0">
                <a:cs typeface="+mj-cs"/>
              </a:rPr>
              <a:t> </a:t>
            </a:r>
            <a:r>
              <a:rPr lang="th-TH" sz="3600" dirty="0" smtClean="0">
                <a:cs typeface="+mj-cs"/>
              </a:rPr>
              <a:t>   </a:t>
            </a:r>
            <a:r>
              <a:rPr lang="th-TH" sz="3600" u="sng" dirty="0" smtClean="0">
                <a:cs typeface="+mj-cs"/>
              </a:rPr>
              <a:t>คือ</a:t>
            </a:r>
            <a:r>
              <a:rPr lang="th-TH" sz="3600" b="1" u="sng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</a:t>
            </a:r>
            <a:r>
              <a:rPr lang="th-TH" sz="3600" u="sng" dirty="0" smtClean="0">
                <a:cs typeface="+mj-cs"/>
              </a:rPr>
              <a:t>ส่วนแรกที่เปิดประเด็นให้ผู้อ่านรู้ว่าเขียนอะไร จึงต้องกระชับ น่าสนใจ และเรียกความสนใจจากคนอ่าน</a:t>
            </a:r>
            <a:endParaRPr lang="th-TH" sz="3600" u="sng" dirty="0">
              <a:cs typeface="+mj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8219196" y="3180074"/>
            <a:ext cx="228600" cy="1774686"/>
          </a:xfrm>
          <a:prstGeom prst="rightBrace">
            <a:avLst>
              <a:gd name="adj1" fmla="val 8333"/>
              <a:gd name="adj2" fmla="val 45833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Left Brace 16"/>
          <p:cNvSpPr/>
          <p:nvPr/>
        </p:nvSpPr>
        <p:spPr>
          <a:xfrm>
            <a:off x="4700927" y="5237474"/>
            <a:ext cx="142876" cy="762000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prstClr val="white"/>
                </a:solidFill>
                <a:cs typeface="Angsana New"/>
              </a:rPr>
              <a:t>	รูปแบบการเขียนเรียงความ</a:t>
            </a:r>
            <a:endParaRPr lang="th-TH" sz="4000" dirty="0">
              <a:solidFill>
                <a:prstClr val="white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1715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ตัวอย่าง การเขียน </a:t>
            </a:r>
            <a:r>
              <a:rPr lang="th-TH" sz="4000" u="sng" dirty="0" smtClean="0">
                <a:cs typeface="+mj-cs"/>
              </a:rPr>
              <a:t>ส่วนคำนำ</a:t>
            </a:r>
            <a:r>
              <a:rPr lang="th-TH" sz="4000" dirty="0" smtClean="0">
                <a:cs typeface="+mj-cs"/>
              </a:rPr>
              <a:t> “เรียงความ”</a:t>
            </a:r>
            <a:endParaRPr lang="th-TH" sz="4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1715504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  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ควรขึ้นต้นด้วย</a:t>
            </a:r>
            <a:r>
              <a:rPr lang="th-TH" sz="3200" dirty="0" smtClean="0">
                <a:cs typeface="+mj-cs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สำนวน, คำขวัญ, เพลง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,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 บทร้อยกรอง, คำพูดบุคคลสำคัญ, การให้คำจำกัดความ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ที่เกี่ยวข้องกับ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“ชื่อเรียงความ”  </a:t>
            </a:r>
            <a:endParaRPr lang="th-TH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201" y="33528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cs typeface="+mj-cs"/>
              </a:rPr>
              <a:t>        “ประเพณีลือก้องทองโบราณ ย่านผ้าซิ่นถิ่นมรดกโลก” เป็นคำขวัญของอำเภอศรสัชนาลัย ที่ล่าวถึงสิ่งดี ๆ ของอำเภอนี้ นอกจากนี้ชื่ออำเภอยังมีความไพเราะ ยิ่งฟังยิ่งรู้สึกคิดถึง คิดถึงบ้านเกิดที่จากมาหลายปีแล้ว</a:t>
            </a:r>
            <a:endParaRPr lang="th-TH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28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ตัวอย่าง การเขียน </a:t>
            </a:r>
            <a:r>
              <a:rPr lang="th-TH" sz="4000" u="sng" dirty="0" smtClean="0">
                <a:cs typeface="+mj-cs"/>
              </a:rPr>
              <a:t>ส่วนคำนำ</a:t>
            </a:r>
            <a:r>
              <a:rPr lang="th-TH" sz="4000" dirty="0" smtClean="0">
                <a:cs typeface="+mj-cs"/>
              </a:rPr>
              <a:t> “เรียงความ”</a:t>
            </a:r>
            <a:endParaRPr lang="th-TH" sz="4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1715504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  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ควรขึ้นต้นด้วย</a:t>
            </a:r>
            <a:r>
              <a:rPr lang="th-TH" sz="3200" dirty="0" smtClean="0">
                <a:cs typeface="+mj-cs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สำนวน, คำขวัญ, เพลง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,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 บทร้อยกรอง, คำพูดบุคคลสำคัญ, การให้คำจำกัดความ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ที่เกี่ยวข้องกับ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“ชื่อเรียงความ”  </a:t>
            </a:r>
            <a:endParaRPr lang="th-TH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103" y="31242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cs typeface="+mj-cs"/>
              </a:rPr>
              <a:t>        “ใครหนอใครรักเราเท่าชีวี ใครหนอปรานีไม่มีเสื่อมคลาย” ฉันฟังเพลงนี้มาตั้งแต่เด็ก ทุกครั้งที่คุณแม่ร้องให้ฟังท่านจะถามว่า ใครหนอรักฉันมากที่สุด ฉันตอบว่า คุณแม่และคุณพ่อ ฉันจึงรับรู้ได้ว่า นอกจากคุณแม่แล้วยังมีคุณพ่อที่รักฉันอย่างจริงใจตลอดมา </a:t>
            </a:r>
            <a:endParaRPr lang="th-TH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0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ตัวอย่าง การเขียน </a:t>
            </a:r>
            <a:r>
              <a:rPr lang="th-TH" sz="4000" u="sng" dirty="0" smtClean="0">
                <a:cs typeface="+mj-cs"/>
              </a:rPr>
              <a:t>ส่วนคำนำ</a:t>
            </a:r>
            <a:r>
              <a:rPr lang="th-TH" sz="4000" dirty="0" smtClean="0">
                <a:cs typeface="+mj-cs"/>
              </a:rPr>
              <a:t> “เรียงความ”</a:t>
            </a:r>
            <a:endParaRPr lang="th-TH" sz="4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1715504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  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ควรขึ้นต้นด้วย</a:t>
            </a:r>
            <a:r>
              <a:rPr lang="th-TH" sz="3200" dirty="0" smtClean="0">
                <a:cs typeface="+mj-cs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สำนวน, คำขวัญ, เพลง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,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 บทร้อยกรอง, คำพูดบุคคลสำคัญ, การให้คำจำกัดความ </a:t>
            </a:r>
            <a:r>
              <a:rPr lang="th-TH" sz="3200" b="1" u="sng" dirty="0" smtClean="0">
                <a:solidFill>
                  <a:srgbClr val="C00000"/>
                </a:solidFill>
                <a:cs typeface="+mj-cs"/>
              </a:rPr>
              <a:t>ที่เกี่ยวข้องกับ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“ชื่อเรียงความ”  </a:t>
            </a:r>
            <a:endParaRPr lang="th-TH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103" y="31242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cs typeface="+mj-cs"/>
              </a:rPr>
              <a:t>        “ครู คือ เรือจ้าง” คำนี้หลายคนอาจตีความว่า ครู คือ อาชีพหนึ่งมีหน้าที่มอบความรู้แก่นักเรียน แต่อีกความหมายหนึ่งอาจหมายถึง ครู ที่คอยช่วยเหลือและเคี่ยวเข็ญนักเรียนให้ประสบความสำเร็จ แต่จะในความหมายใด ทุกคนต้องยอมรับว่า ครู คือบุคคลสำคัญที่สร้างเยาวชนซึ่งจะเป็นบุคคที่พัฒนาชาติต่อไป</a:t>
            </a:r>
            <a:endParaRPr lang="th-TH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92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799596" cy="5322544"/>
          </a:xfrm>
          <a:prstGeom prst="rect">
            <a:avLst/>
          </a:prstGeom>
          <a:ln>
            <a:solidFill>
              <a:srgbClr val="9BE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Left Brace 11"/>
          <p:cNvSpPr/>
          <p:nvPr/>
        </p:nvSpPr>
        <p:spPr>
          <a:xfrm>
            <a:off x="814727" y="2001878"/>
            <a:ext cx="152400" cy="870228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Brace 14"/>
          <p:cNvSpPr/>
          <p:nvPr/>
        </p:nvSpPr>
        <p:spPr>
          <a:xfrm>
            <a:off x="4332996" y="3180074"/>
            <a:ext cx="228600" cy="1774686"/>
          </a:xfrm>
          <a:prstGeom prst="rightBrace">
            <a:avLst>
              <a:gd name="adj1" fmla="val 8333"/>
              <a:gd name="adj2" fmla="val 45833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4876800" y="2051480"/>
            <a:ext cx="3886200" cy="2923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เนื้อเรื่อง </a:t>
            </a: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เป็นส่วนที่ถัดจากคำนำ</a:t>
            </a:r>
          </a:p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จะมีกี่ย่อหน้าก็ได้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แล้วแต่ความยาวของเนื้อเรื่อง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แต่ละย่อหน้าต้องมีใจความสำคัญชัดเจน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814727" y="5237474"/>
            <a:ext cx="142876" cy="762000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prstClr val="white"/>
                </a:solidFill>
                <a:cs typeface="Angsana New"/>
              </a:rPr>
              <a:t>	รูปแบบการเขียนเรียงความ</a:t>
            </a:r>
            <a:endParaRPr lang="th-TH" sz="4000" dirty="0">
              <a:solidFill>
                <a:prstClr val="white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31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11911" y="674915"/>
            <a:ext cx="5715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sz="3600" dirty="0" smtClean="0">
                <a:solidFill>
                  <a:prstClr val="black"/>
                </a:solidFill>
                <a:cs typeface="Angsana New"/>
              </a:rPr>
              <a:t>       </a:t>
            </a:r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คือ </a:t>
            </a:r>
            <a:r>
              <a:rPr lang="th-TH" sz="3600" u="sng" dirty="0">
                <a:solidFill>
                  <a:prstClr val="black"/>
                </a:solidFill>
                <a:cs typeface="Angsana New"/>
              </a:rPr>
              <a:t>ข้อความหลายประโยค ซึ่งมีใจความ</a:t>
            </a:r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สำคัญเพียง</a:t>
            </a:r>
            <a:r>
              <a:rPr lang="th-TH" sz="3600" u="sng" dirty="0">
                <a:solidFill>
                  <a:prstClr val="black"/>
                </a:solidFill>
                <a:cs typeface="Angsana New"/>
              </a:rPr>
              <a:t>ประการเดียว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609600"/>
            <a:ext cx="1905000" cy="116749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cs typeface="Angsana New"/>
              </a:rPr>
              <a:t>ย่อหน้า</a:t>
            </a:r>
            <a:endParaRPr lang="th-TH" sz="3600" b="1" dirty="0" smtClean="0">
              <a:solidFill>
                <a:schemeClr val="bg1"/>
              </a:solidFill>
              <a:cs typeface="Angsana New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0975" y="2743200"/>
            <a:ext cx="7173790" cy="2450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    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ปลา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ทูจากจังหวัดสมุทรสงครามอร่อยกว่าปลาทูจากน่านน้ำอื่นเพราะนวลดิน และระบบน้ำบริเวณก้นอ่าวไทยแถบจังหวัดสมุทรสาครโดยเฉพาะบริเวณปากน้ำและก้นอ่าวจะเป็นดินเลนร่วน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ซุย</a:t>
            </a:r>
            <a:endParaRPr lang="th-TH" sz="2400" dirty="0">
              <a:solidFill>
                <a:srgbClr val="002060"/>
              </a:solidFill>
              <a:latin typeface="TH Sarabun New" panose="020B0500040200020003" pitchFamily="34" charset="-34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3429000"/>
            <a:ext cx="64087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11911" y="674915"/>
            <a:ext cx="5715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sz="3600" dirty="0" smtClean="0">
                <a:solidFill>
                  <a:prstClr val="black"/>
                </a:solidFill>
                <a:cs typeface="Angsana New"/>
              </a:rPr>
              <a:t>       </a:t>
            </a:r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คือ </a:t>
            </a:r>
            <a:r>
              <a:rPr lang="th-TH" sz="3600" u="sng" dirty="0">
                <a:solidFill>
                  <a:prstClr val="black"/>
                </a:solidFill>
                <a:cs typeface="Angsana New"/>
              </a:rPr>
              <a:t>ข้อความหลายประโยค ซึ่งมีใจความ</a:t>
            </a:r>
            <a:r>
              <a:rPr lang="th-TH" sz="3600" u="sng" dirty="0" smtClean="0">
                <a:solidFill>
                  <a:prstClr val="black"/>
                </a:solidFill>
                <a:cs typeface="Angsana New"/>
              </a:rPr>
              <a:t>สำคัญเพียง</a:t>
            </a:r>
            <a:r>
              <a:rPr lang="th-TH" sz="3600" u="sng" dirty="0">
                <a:solidFill>
                  <a:prstClr val="black"/>
                </a:solidFill>
                <a:cs typeface="Angsana New"/>
              </a:rPr>
              <a:t>ประการเดียว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609600"/>
            <a:ext cx="1905000" cy="116749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cs typeface="Angsana New"/>
              </a:rPr>
              <a:t>ย่อหน้า</a:t>
            </a:r>
            <a:endParaRPr lang="th-TH" sz="3600" b="1" dirty="0" smtClean="0">
              <a:solidFill>
                <a:schemeClr val="bg1"/>
              </a:solidFill>
              <a:cs typeface="Angsana New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895600"/>
            <a:ext cx="7173790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ปัญหา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กระดูกพรุนนี้มักเกิด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กับผู้สูง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วัย 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สำหรับผู้หญิง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ที่อยู่ในวัยใกล้หมดประจำเดือนหรืออย่างเข้าสู่วัยทองเป็นกลุ่มที่มีความเสี่ยงสูงที่จะเป็นโรคกระดูก</a:t>
            </a:r>
            <a:r>
              <a:rPr lang="th-TH" sz="3200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พรุนเช่นกัน </a:t>
            </a:r>
            <a:r>
              <a:rPr lang="th-TH" sz="3200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</a:rPr>
              <a:t>ดังนั้น ปัญหาอย่างหนึ่งที่เกิดขึ้นกับผู้สูงอายุ คือ ความเสื่อมของกระดูก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4419600"/>
            <a:ext cx="1828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4953000"/>
            <a:ext cx="4724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55" y="227013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dirty="0" smtClean="0">
                <a:cs typeface="+mj-cs"/>
              </a:rPr>
              <a:t>ถ้ามีหลายย่อหน้า </a:t>
            </a:r>
            <a:r>
              <a:rPr lang="en-US" sz="4000" dirty="0" smtClean="0">
                <a:cs typeface="+mj-cs"/>
              </a:rPr>
              <a:t>?</a:t>
            </a:r>
            <a:endParaRPr lang="th-TH" sz="40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027" y="1600200"/>
            <a:ext cx="832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rgbClr val="002060"/>
                </a:solidFill>
                <a:cs typeface="+mj-cs"/>
              </a:rPr>
              <a:t>แต่ละย่อหน้าต้องมีความสอดคล้องกันตลอด เพราะเขียนเรื่องเดียวกัน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cs typeface="+mj-cs"/>
              </a:rPr>
              <a:t>ในบรรดาย่อหน้าทั้งหมดจะมีหนึ่งย่อหน้าที่เป็นย่อหน้าหลัก </a:t>
            </a:r>
            <a:r>
              <a:rPr lang="th-TH" sz="3200" dirty="0" smtClean="0">
                <a:solidFill>
                  <a:srgbClr val="002060"/>
                </a:solidFill>
                <a:cs typeface="+mj-cs"/>
              </a:rPr>
              <a:t>ซึ่งส่วน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ใหญ่จะเป็นย่อหน้าแรก ส่วนย่อหน้าอื่นจะทำหน้าที่เสริมใจความของย่อหน้า</a:t>
            </a:r>
            <a:r>
              <a:rPr lang="th-TH" sz="3200" dirty="0" smtClean="0">
                <a:solidFill>
                  <a:srgbClr val="002060"/>
                </a:solidFill>
                <a:cs typeface="+mj-cs"/>
              </a:rPr>
              <a:t>หลัก</a:t>
            </a:r>
            <a:endParaRPr lang="th-TH" sz="32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109636"/>
            <a:ext cx="4897160" cy="2124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108000" rtlCol="0">
            <a:spAutoFit/>
          </a:bodyPr>
          <a:lstStyle/>
          <a:p>
            <a:r>
              <a:rPr lang="th-TH" sz="3200" u="sng" dirty="0" smtClean="0">
                <a:cs typeface="+mj-cs"/>
              </a:rPr>
              <a:t>ความสำคัญของกิจกรรม  ย่อหน้าหลัก</a:t>
            </a:r>
          </a:p>
          <a:p>
            <a:r>
              <a:rPr lang="th-TH" sz="3200" dirty="0" smtClean="0">
                <a:cs typeface="+mj-cs"/>
              </a:rPr>
              <a:t>การปลูกผักสวนครัว	ย่อหน้าเสริม</a:t>
            </a:r>
          </a:p>
          <a:p>
            <a:r>
              <a:rPr lang="th-TH" sz="3200" dirty="0" smtClean="0">
                <a:cs typeface="+mj-cs"/>
              </a:rPr>
              <a:t>การเลี้ยงสัตว์   		ย่อหน้าเสริม</a:t>
            </a:r>
          </a:p>
          <a:p>
            <a:r>
              <a:rPr lang="th-TH" sz="3200" dirty="0" smtClean="0">
                <a:cs typeface="+mj-cs"/>
              </a:rPr>
              <a:t>การเพาะเห็ด		ย่อหน้าเสริม</a:t>
            </a:r>
            <a:endParaRPr lang="th-TH" sz="3200" dirty="0">
              <a:cs typeface="+mj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4372" y="3400047"/>
            <a:ext cx="1819275" cy="1001058"/>
          </a:xfrm>
          <a:prstGeom prst="rightArrow">
            <a:avLst>
              <a:gd name="adj1" fmla="val 57118"/>
              <a:gd name="adj2" fmla="val 55931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+mj-cs"/>
              </a:rPr>
              <a:t>ตัวอย่าง</a:t>
            </a:r>
            <a:endParaRPr lang="th-TH" b="1" dirty="0">
              <a:latin typeface="Angsana New" pitchFamily="18" charset="-34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463305"/>
            <a:ext cx="522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+mj-cs"/>
              </a:rPr>
              <a:t>เรื่อง กิจกรรมโครงการเกษตรโรงเรียน</a:t>
            </a:r>
            <a:endParaRPr lang="th-TH" sz="36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96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191000" y="5267633"/>
            <a:ext cx="3973286" cy="1142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มีความรู้เกี่ยวกับเรื่องที่เขียนและเขียนถ่ายทอดให้ผู้อื่นเข้าใจ</a:t>
            </a:r>
            <a:endParaRPr lang="th-TH" sz="3200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2516598"/>
            <a:ext cx="3973286" cy="1834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ถ่ายทอดเรื่องราวไปยังผู้อ่านได้ตรงความต้องการ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ถ่ายทอดประสบการณ์ของตนเอง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ใช้เป็นหลักฐานได้</a:t>
            </a:r>
            <a:endParaRPr lang="th-TH" sz="3200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3" descr="J:\000 1 A PowerPoint ภาษาไทย\000 ภาพประกอบ PowerPoint\9-1-58 ภาพทำ PPT\56-01-0208 ภาษาไทย ป.1 iPad\shutterstock&amp;dreamstime\shutterstock_829062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173154" cy="24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189667" y="1312408"/>
            <a:ext cx="5029200" cy="1447800"/>
            <a:chOff x="3200400" y="1542292"/>
            <a:chExt cx="50292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4038600" y="1792664"/>
              <a:ext cx="419100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dirty="0">
                  <a:latin typeface="Angsana New" pitchFamily="18" charset="-34"/>
                  <a:cs typeface="Angsana New" pitchFamily="18" charset="-34"/>
                </a:rPr>
                <a:t>การเขียนมีความสำคัญอย่างไร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2971800" y="1770892"/>
              <a:ext cx="1447800" cy="9906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89667" y="4165242"/>
            <a:ext cx="5029200" cy="1447800"/>
            <a:chOff x="3200400" y="1542292"/>
            <a:chExt cx="5029200" cy="1447800"/>
          </a:xfrm>
          <a:solidFill>
            <a:schemeClr val="accent3">
              <a:lumMod val="7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4038600" y="1792664"/>
              <a:ext cx="4191000" cy="91440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dirty="0">
                  <a:latin typeface="Angsana New" pitchFamily="18" charset="-34"/>
                  <a:cs typeface="+mj-cs"/>
                </a:rPr>
                <a:t>การ</a:t>
              </a:r>
              <a:r>
                <a:rPr lang="th-TH" sz="3600" dirty="0" smtClean="0">
                  <a:latin typeface="Angsana New" pitchFamily="18" charset="-34"/>
                  <a:cs typeface="+mj-cs"/>
                </a:rPr>
                <a:t>เขียนงานที่ดีต้องทำอย่างไร</a:t>
              </a:r>
              <a:endParaRPr lang="th-TH" sz="3600" dirty="0">
                <a:latin typeface="Angsana New" pitchFamily="18" charset="-34"/>
                <a:cs typeface="+mj-cs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6200000">
              <a:off x="2971800" y="1770892"/>
              <a:ext cx="1447800" cy="990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cs typeface="+mj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4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ร่วมด้วยช่วยคิด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3" l="0" r="100000">
                        <a14:foregroundMark x1="40000" y1="33933" x2="46545" y2="35990"/>
                        <a14:foregroundMark x1="26182" y1="73265" x2="42182" y2="73779"/>
                        <a14:foregroundMark x1="36364" y1="33419" x2="37455" y2="39332"/>
                        <a14:foregroundMark x1="37455" y1="96401" x2="42909" y2="96401"/>
                        <a14:foregroundMark x1="60727" y1="95116" x2="70182" y2="95116"/>
                        <a14:foregroundMark x1="76000" y1="75835" x2="61818" y2="71208"/>
                        <a14:foregroundMark x1="47636" y1="29306" x2="49455" y2="33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5" y="1426678"/>
            <a:ext cx="1780165" cy="25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338" y="2636684"/>
            <a:ext cx="7739837" cy="684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>ความสอดคล้องต้องกันของใจความแต่ละย่อหน้า 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338" y="4215084"/>
            <a:ext cx="7739837" cy="170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แต่ละย่อหน้าต้องมีความสอดคล้องกัน สัมพันธ์กัน 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>ต้องเรียงลำดับตามเวลา ข้อสนับสนุนและข้อสรุป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>และใช้คำสันธาน บุพบท เชื่อมแต่ละประโยคให้สอดคล้องกัน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21370"/>
            <a:ext cx="8382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ข้อความหลายย่อหน้าจะมีลักษณะสำคัญที่เกี่ยวกับเอกภาพและสัมพันธภาพ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784393" y="2090419"/>
            <a:ext cx="1600200" cy="609600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เอกภาพ</a:t>
            </a:r>
            <a:endParaRPr lang="th-TH" sz="3200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10151" y="3692923"/>
            <a:ext cx="1600200" cy="609600"/>
          </a:xfrm>
          <a:prstGeom prst="flowChartProcess">
            <a:avLst/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สัมพันธภาพ</a:t>
            </a:r>
            <a:endParaRPr lang="th-TH" sz="3200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81000" y="373479"/>
            <a:ext cx="2895600" cy="68580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ข้อความหลายย่อหน้า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/>
      <p:bldP spid="2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799596" cy="5322544"/>
          </a:xfrm>
          <a:prstGeom prst="rect">
            <a:avLst/>
          </a:prstGeom>
          <a:ln>
            <a:solidFill>
              <a:srgbClr val="9BE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Left Brace 11"/>
          <p:cNvSpPr/>
          <p:nvPr/>
        </p:nvSpPr>
        <p:spPr>
          <a:xfrm>
            <a:off x="4929527" y="2001878"/>
            <a:ext cx="152400" cy="870228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Brace 14"/>
          <p:cNvSpPr/>
          <p:nvPr/>
        </p:nvSpPr>
        <p:spPr>
          <a:xfrm>
            <a:off x="8447796" y="3180074"/>
            <a:ext cx="228600" cy="1774686"/>
          </a:xfrm>
          <a:prstGeom prst="rightBrace">
            <a:avLst>
              <a:gd name="adj1" fmla="val 8333"/>
              <a:gd name="adj2" fmla="val 45833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Left Brace 16"/>
          <p:cNvSpPr/>
          <p:nvPr/>
        </p:nvSpPr>
        <p:spPr>
          <a:xfrm>
            <a:off x="4929527" y="5237474"/>
            <a:ext cx="142876" cy="762000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685800" y="3048000"/>
            <a:ext cx="37338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สรุป</a:t>
            </a:r>
            <a:r>
              <a:rPr lang="th-TH" sz="3600" dirty="0" smtClean="0">
                <a:cs typeface="+mj-cs"/>
              </a:rPr>
              <a:t> </a:t>
            </a:r>
          </a:p>
          <a:p>
            <a:pPr algn="thaiDist"/>
            <a:r>
              <a:rPr lang="th-TH" sz="3600" dirty="0" smtClean="0">
                <a:cs typeface="+mj-cs"/>
              </a:rPr>
              <a:t>        </a:t>
            </a:r>
            <a:r>
              <a:rPr lang="th-TH" sz="3600" u="sng" dirty="0" smtClean="0">
                <a:cs typeface="+mj-cs"/>
              </a:rPr>
              <a:t>อยู่ท้ายสุด</a:t>
            </a:r>
            <a:r>
              <a:rPr lang="th-TH" sz="3600" dirty="0" smtClean="0">
                <a:cs typeface="+mj-cs"/>
              </a:rPr>
              <a:t>ของเรียงความ </a:t>
            </a:r>
          </a:p>
          <a:p>
            <a:pPr algn="thaiDist"/>
            <a:r>
              <a:rPr lang="th-TH" sz="3600" dirty="0" smtClean="0">
                <a:cs typeface="+mj-cs"/>
              </a:rPr>
              <a:t>เพื่อปิดเรื่อง </a:t>
            </a:r>
            <a:r>
              <a:rPr lang="th-TH" sz="3600" u="sng" dirty="0" smtClean="0">
                <a:cs typeface="+mj-cs"/>
              </a:rPr>
              <a:t>ฝากข้อคิด ความรู้ หรือความประทับใจแก่ผู้อ่าน</a:t>
            </a:r>
            <a:endParaRPr lang="th-TH" sz="3600" u="sng" dirty="0">
              <a:cs typeface="+mj-cs"/>
            </a:endParaRPr>
          </a:p>
        </p:txBody>
      </p:sp>
      <p:sp>
        <p:nvSpPr>
          <p:cNvPr id="2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prstClr val="white"/>
                </a:solidFill>
                <a:cs typeface="Angsana New"/>
              </a:rPr>
              <a:t>	รูปแบบการเขียนเรียงความ</a:t>
            </a:r>
            <a:endParaRPr lang="th-TH" sz="4000" dirty="0">
              <a:solidFill>
                <a:prstClr val="white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329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000 1 A PowerPoint ภาษาไทย\000 ภาพประกอบ PowerPoint\07-2-58 ภาพ\ภาษาไทย ม.1 เล่ม 2 (รอบที่ 1)\shutterstock_123859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" y="1228529"/>
            <a:ext cx="9162393" cy="56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-26310" y="1241162"/>
            <a:ext cx="9170310" cy="56168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 Diagonal Corner Rectangle 1"/>
          <p:cNvSpPr/>
          <p:nvPr/>
        </p:nvSpPr>
        <p:spPr>
          <a:xfrm>
            <a:off x="331518" y="307813"/>
            <a:ext cx="4316682" cy="609600"/>
          </a:xfrm>
          <a:prstGeom prst="round2DiagRect">
            <a:avLst/>
          </a:prstGeom>
          <a:solidFill>
            <a:srgbClr val="5EC4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cs typeface="+mj-cs"/>
              </a:rPr>
              <a:t>การวางโครงเรื่องของเรียงความ</a:t>
            </a:r>
            <a:endParaRPr lang="th-TH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403" y="1647473"/>
            <a:ext cx="7160999" cy="646331"/>
          </a:xfrm>
          <a:prstGeom prst="rect">
            <a:avLst/>
          </a:prstGeom>
          <a:solidFill>
            <a:srgbClr val="F3F9A9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cs typeface="+mj-cs"/>
              </a:rPr>
              <a:t>หมายถึง</a:t>
            </a:r>
            <a:r>
              <a:rPr lang="th-TH" sz="3600" dirty="0" smtClean="0">
                <a:cs typeface="+mj-cs"/>
              </a:rPr>
              <a:t> เค้าเรื่องที่กำหนด </a:t>
            </a:r>
            <a:r>
              <a:rPr lang="th-TH" sz="3600" u="sng" dirty="0" smtClean="0">
                <a:cs typeface="+mj-cs"/>
              </a:rPr>
              <a:t>การสร้างแนวเรื่องในการเขียน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1518" y="1647473"/>
            <a:ext cx="1679895" cy="7150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3600" b="1" u="sng" dirty="0" smtClean="0">
                <a:solidFill>
                  <a:prstClr val="black"/>
                </a:solidFill>
                <a:cs typeface="Angsana New"/>
              </a:rPr>
              <a:t>โครง</a:t>
            </a:r>
            <a:r>
              <a:rPr lang="th-TH" sz="3600" b="1" u="sng" dirty="0">
                <a:solidFill>
                  <a:prstClr val="black"/>
                </a:solidFill>
                <a:cs typeface="Angsana New"/>
              </a:rPr>
              <a:t>เรื่อง </a:t>
            </a:r>
            <a:endParaRPr lang="th-TH" sz="3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65984" y="2768873"/>
            <a:ext cx="7385722" cy="2862322"/>
          </a:xfrm>
          <a:prstGeom prst="rect">
            <a:avLst/>
          </a:prstGeom>
          <a:solidFill>
            <a:srgbClr val="F3F9A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การวางโครงเรื่อง</a:t>
            </a:r>
            <a:r>
              <a:rPr lang="th-TH" sz="3600" u="sng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จะทำก่อนลงมือเขียนเรียงความ  โดยกำหนดชื่อเรื่องและขอบเขตของเรื่องว่าจะให้มีหัวข้อสำคัญอะไรบ้าง เนื้อหามีกี่ย่อหน้า</a:t>
            </a:r>
            <a:r>
              <a:rPr lang="th-TH" sz="3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เมื่อได้หัวข้อสำคัญและจำนวนย่อหน้าแล้ว ก็พิจารณาถึงใจความที่จะนำมาขยายหัวข้อสำคัญว่าควรมีเท่าใด โดยกำหนดเป็นหัวข้อ</a:t>
            </a: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ย่อย </a:t>
            </a:r>
            <a:r>
              <a:rPr lang="th-TH" sz="3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ๆ</a:t>
            </a:r>
          </a:p>
        </p:txBody>
      </p:sp>
    </p:spTree>
    <p:extLst>
      <p:ext uri="{BB962C8B-B14F-4D97-AF65-F5344CB8AC3E}">
        <p14:creationId xmlns:p14="http://schemas.microsoft.com/office/powerpoint/2010/main" val="15533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23875" y="302884"/>
            <a:ext cx="1676400" cy="718810"/>
          </a:xfrm>
          <a:prstGeom prst="rightArrow">
            <a:avLst>
              <a:gd name="adj1" fmla="val 6039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prstClr val="white"/>
                </a:solidFill>
                <a:cs typeface="Angsana New"/>
              </a:rPr>
              <a:t>ตัวอย่าง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36919"/>
            <a:ext cx="495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โครงเรื่อง อาหารที่มีความจำเป็นแก่ร่างกาย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509" y="1134491"/>
            <a:ext cx="771349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cs typeface="Angsana New"/>
              </a:rPr>
              <a:t>ย่อหน้าหลัก</a:t>
            </a:r>
          </a:p>
          <a:p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     หัวข้อสำคัญ       	 อาหารที่มีความจำเป็นแก่ร่างกาย</a:t>
            </a:r>
          </a:p>
          <a:p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     หัวข้อย่อย      	 จำนวน ๕ หมู่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509" y="2590800"/>
            <a:ext cx="771349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ย่อหน้าเนื้อเรื่องที่ ๑</a:t>
            </a:r>
          </a:p>
          <a:p>
            <a:r>
              <a:rPr lang="th-TH" sz="3200" dirty="0" smtClean="0">
                <a:cs typeface="+mj-cs"/>
              </a:rPr>
              <a:t>     หัวข้อสำคัญ     	โปรตีน</a:t>
            </a:r>
          </a:p>
          <a:p>
            <a:r>
              <a:rPr lang="th-TH" sz="3200" dirty="0" smtClean="0">
                <a:cs typeface="+mj-cs"/>
              </a:rPr>
              <a:t>     หัวข้อย่อย   	 คุณค่า </a:t>
            </a:r>
            <a:r>
              <a:rPr lang="th-TH" sz="3200" dirty="0" smtClean="0">
                <a:latin typeface="AngsanaUPC"/>
                <a:cs typeface="AngsanaUPC"/>
              </a:rPr>
              <a:t>–</a:t>
            </a:r>
            <a:r>
              <a:rPr lang="th-TH" sz="3200" dirty="0" smtClean="0">
                <a:cs typeface="+mj-cs"/>
              </a:rPr>
              <a:t> สร้างความเจริญเติบโต</a:t>
            </a:r>
          </a:p>
          <a:p>
            <a:r>
              <a:rPr lang="th-TH" sz="3200" dirty="0" smtClean="0">
                <a:cs typeface="+mj-cs"/>
              </a:rPr>
              <a:t>     หัวข้อย่อย   	 ที่มา </a:t>
            </a:r>
            <a:r>
              <a:rPr lang="th-TH" sz="3200" dirty="0" smtClean="0">
                <a:latin typeface="AngsanaUPC"/>
                <a:cs typeface="AngsanaUPC"/>
              </a:rPr>
              <a:t>–</a:t>
            </a:r>
            <a:r>
              <a:rPr lang="th-TH" sz="3200" dirty="0" smtClean="0">
                <a:cs typeface="+mj-cs"/>
              </a:rPr>
              <a:t> เนื้อสัตว์  นม ถั่ว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0509" y="4572000"/>
            <a:ext cx="7713490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ย่อหน้าเนื้อเรื่องที่ ๒</a:t>
            </a:r>
          </a:p>
          <a:p>
            <a:r>
              <a:rPr lang="th-TH" sz="3200" dirty="0" smtClean="0">
                <a:cs typeface="+mj-cs"/>
              </a:rPr>
              <a:t>     หัวข้อสำคัญ     	 คาร์โบไฮเดรต</a:t>
            </a:r>
          </a:p>
          <a:p>
            <a:r>
              <a:rPr lang="th-TH" sz="3200" dirty="0" smtClean="0">
                <a:cs typeface="+mj-cs"/>
              </a:rPr>
              <a:t>     หัวข้อย่อย 	 คุณค่า </a:t>
            </a:r>
            <a:r>
              <a:rPr lang="th-TH" sz="3200" dirty="0" smtClean="0">
                <a:latin typeface="AngsanaUPC"/>
                <a:cs typeface="AngsanaUPC"/>
              </a:rPr>
              <a:t>–</a:t>
            </a:r>
            <a:r>
              <a:rPr lang="th-TH" sz="3200" dirty="0" smtClean="0">
                <a:cs typeface="+mj-cs"/>
              </a:rPr>
              <a:t> ให้พลังงาน</a:t>
            </a:r>
          </a:p>
          <a:p>
            <a:r>
              <a:rPr lang="th-TH" sz="3200" dirty="0" smtClean="0">
                <a:cs typeface="+mj-cs"/>
              </a:rPr>
              <a:t>     หัวข้อย่อย  	 ที่มา </a:t>
            </a:r>
            <a:r>
              <a:rPr lang="th-TH" sz="3200" dirty="0" smtClean="0">
                <a:latin typeface="AngsanaUPC"/>
                <a:cs typeface="AngsanaUPC"/>
              </a:rPr>
              <a:t>–</a:t>
            </a:r>
            <a:r>
              <a:rPr lang="th-TH" sz="3200" dirty="0" smtClean="0">
                <a:cs typeface="+mj-cs"/>
              </a:rPr>
              <a:t> ข้าว แป้ง น้ำตาล</a:t>
            </a:r>
          </a:p>
        </p:txBody>
      </p:sp>
    </p:spTree>
    <p:extLst>
      <p:ext uri="{BB962C8B-B14F-4D97-AF65-F5344CB8AC3E}">
        <p14:creationId xmlns:p14="http://schemas.microsoft.com/office/powerpoint/2010/main" val="17238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estock.wpp.co.th/../Document/Public/188/2FM9k6IDDB64206_1.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75362"/>
            <a:ext cx="4984409" cy="29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0994" y="1803579"/>
            <a:ext cx="3657600" cy="646331"/>
          </a:xfrm>
          <a:prstGeom prst="homePlate">
            <a:avLst/>
          </a:prstGeom>
          <a:solidFill>
            <a:srgbClr val="FF99FF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การละเล่นของเด็กไทย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31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05983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dirty="0" smtClean="0">
                <a:latin typeface="Angsana New" pitchFamily="18" charset="-34"/>
                <a:cs typeface="+mj-cs"/>
              </a:rPr>
              <a:t>ฝึกกำหนดโครงเรื่อง</a:t>
            </a:r>
            <a:endParaRPr lang="th-TH" sz="40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3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1828800"/>
            <a:ext cx="7696200" cy="4102925"/>
            <a:chOff x="762000" y="1828800"/>
            <a:chExt cx="7696200" cy="4102925"/>
          </a:xfrm>
        </p:grpSpPr>
        <p:sp>
          <p:nvSpPr>
            <p:cNvPr id="3" name="Plaque 2"/>
            <p:cNvSpPr/>
            <p:nvPr/>
          </p:nvSpPr>
          <p:spPr>
            <a:xfrm>
              <a:off x="762000" y="1828800"/>
              <a:ext cx="7696200" cy="4102925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Plaque 1"/>
            <p:cNvSpPr/>
            <p:nvPr/>
          </p:nvSpPr>
          <p:spPr>
            <a:xfrm>
              <a:off x="990600" y="2057400"/>
              <a:ext cx="7239000" cy="3657600"/>
            </a:xfrm>
            <a:prstGeom prst="plaque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เขียนเรียงความคนละ ๑ เรื่อง </a:t>
              </a:r>
              <a:r>
                <a:rPr lang="th-TH" sz="3200" u="sng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ความยาวทั้งหมด ๑๗ – ๒๐ บรรทัด</a:t>
              </a:r>
              <a:r>
                <a:rPr lang="th-TH" sz="32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โดยเลือกจากเรื่องต่อไปนี้</a:t>
              </a:r>
            </a:p>
            <a:p>
              <a:r>
                <a:rPr lang="th-TH" sz="32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	๑. รักษ์ชีวิต รักษ์สิ่งแวดล้อม</a:t>
              </a:r>
            </a:p>
            <a:p>
              <a:r>
                <a:rPr lang="th-TH" sz="32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	๒. คนรุ่นใหม่ใส่ใจสุขภาพ</a:t>
              </a:r>
            </a:p>
            <a:p>
              <a:r>
                <a:rPr lang="th-TH" sz="32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	๓. พลเมืองดี</a:t>
              </a:r>
              <a:endPara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4338" name="Picture 2" descr="J:\000 1 A PowerPoint ภาษาไทย\000 ภาพประกอบ PowerPoint\9-1-58 ภาพทำ PPT\56-01-0208 ภาษาไทย ป.1 iPad\shutterstock&amp;dreamstime\shutterstock_11953128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7266">
                        <a14:foregroundMark x1="21777" y1="36442" x2="37305" y2="40603"/>
                        <a14:foregroundMark x1="25488" y1="37733" x2="23242" y2="51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8050" y="3786007"/>
            <a:ext cx="4536492" cy="30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8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505983"/>
            <a:ext cx="304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ฝึกเขียนเรียงความ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6701" y="1532769"/>
            <a:ext cx="7543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      </a:t>
            </a:r>
            <a:r>
              <a:rPr lang="th-TH" sz="3200" u="sng" dirty="0" smtClean="0">
                <a:solidFill>
                  <a:prstClr val="black"/>
                </a:solidFill>
                <a:cs typeface="Angsana New"/>
              </a:rPr>
              <a:t>หมายถึง การถ่ายทอดความรู้</a:t>
            </a:r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 ความรู้สึกนึกคิด เรื่องราว </a:t>
            </a:r>
            <a:r>
              <a:rPr lang="th-TH" sz="3200" u="sng" dirty="0" smtClean="0">
                <a:solidFill>
                  <a:prstClr val="black"/>
                </a:solidFill>
                <a:cs typeface="Angsana New"/>
              </a:rPr>
              <a:t>ตลอดจนประสบการณ์ต่าง ๆ</a:t>
            </a:r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3200" u="sng" dirty="0">
                <a:solidFill>
                  <a:prstClr val="black"/>
                </a:solidFill>
                <a:cs typeface="Angsana New"/>
              </a:rPr>
              <a:t>โ</a:t>
            </a:r>
            <a:r>
              <a:rPr lang="th-TH" sz="3200" u="sng" dirty="0" smtClean="0">
                <a:solidFill>
                  <a:prstClr val="black"/>
                </a:solidFill>
                <a:cs typeface="Angsana New"/>
              </a:rPr>
              <a:t>ดยใช้ตัวอักษร</a:t>
            </a:r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เป็นเครื่องมือในการถ่ายทอดไปยังผู้รับ</a:t>
            </a:r>
            <a:endParaRPr lang="th-TH" sz="32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40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๑. ความหมายและความสำคัญของการ</a:t>
            </a:r>
            <a:r>
              <a:rPr lang="th-TH" sz="40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เขียน</a:t>
            </a:r>
            <a:endParaRPr lang="th-TH" sz="40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3249" y="1371600"/>
            <a:ext cx="1629338" cy="135876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14400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cs typeface="Angsana New"/>
              </a:rPr>
              <a:t> การเขียน 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J:\000 1 A PowerPoint ภาษาไทย\000 ภาพประกอบ PowerPoint\07-2-58 ภาพ\ภาษาไทย ม.1 เล่ม 1 (รอบที่ 2)\shutterstock_231822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505200"/>
            <a:ext cx="2752101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000 1 A PowerPoint ภาษาไทย\000 ภาพประกอบ PowerPoint\07-2-58 ภาพ\ภาษาไทย ม.1 เล่ม 1 (รอบที่ 2)\shutterstock_199245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102429"/>
            <a:ext cx="2819400" cy="188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000 1 A PowerPoint ภาษาไทย\000 ภาพประกอบ PowerPoint\07-2-58 ภาพ\ภาษาไทย ม.1 เล่ม 2 (รอบที่ 1)\shutterstock_123859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1"/>
            <a:ext cx="2752101" cy="203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703" y="2125809"/>
            <a:ext cx="7696200" cy="1887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tIns="360000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คือ ถ้อยคำที่สละสลวย มีความเหมาะสม และเลือกสรรมาอย่างดี ที่สามารถถ่ายทอดความรู้สึกนึกคิด ความรู้ หรือจินตนาการของผู้เขียนให้กว้างไกลออกไป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prstClr val="white"/>
                </a:solidFill>
                <a:cs typeface="Angsana New"/>
              </a:rPr>
              <a:t>	๒.การใช้โวหารใน</a:t>
            </a:r>
            <a:r>
              <a:rPr lang="th-TH" sz="4000" dirty="0">
                <a:solidFill>
                  <a:prstClr val="white"/>
                </a:solidFill>
                <a:cs typeface="Angsana New"/>
              </a:rPr>
              <a:t>การเขียน</a:t>
            </a:r>
          </a:p>
        </p:txBody>
      </p:sp>
      <p:sp>
        <p:nvSpPr>
          <p:cNvPr id="2" name="Oval 1"/>
          <p:cNvSpPr/>
          <p:nvPr/>
        </p:nvSpPr>
        <p:spPr>
          <a:xfrm>
            <a:off x="981402" y="1453877"/>
            <a:ext cx="1914197" cy="908864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โวหาร</a:t>
            </a:r>
            <a:r>
              <a:rPr lang="th-TH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</p:txBody>
      </p:sp>
      <p:pic>
        <p:nvPicPr>
          <p:cNvPr id="9218" name="Picture 2" descr="J:\000 1 A PowerPoint ภาษาไทย\000 ภาพประกอบ PowerPoint\9-1-58 ภาพทำ PPT\56-01-0208 ภาษาไทย ป.1 iPad\shutterstock&amp;dreamstime\shutterstock_6015967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4" y="3429000"/>
            <a:ext cx="3021999" cy="34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3000" y="3218226"/>
            <a:ext cx="72563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ชี้แจง สั่งสอน ชักชวน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ให้เห็นคล้อย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 เทศนาโวหารจะต้องใช้ถ้อยคำสำนวนที่มีน้ำหนัก เพื่อจูงใจให้ผู้อ่านเกิดความเลื่อมใสศรัทธา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3231456"/>
            <a:ext cx="7245507" cy="954107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ยกตัวอย่างประกอบเพื่อให้ผู้อ่านเข้าใจเนื้อเรื่องชัดเจนมากยิ่งขึ้น มักจะใช้การเขียนพรรณนาโวหารและเทศนาโวหาร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3187005"/>
            <a:ext cx="725639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กล่าวเปรียบเทียบโดยการกล่าวถึงสิ่งหนึ่ง แต่ให้หมายความ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ถึง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อีก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สิ่งหนึ่ง หรือนำสิ่งหนึ่งมาเปรียบเทียบกับสิ่งหนึ่ง เพื่อให้เห็นชัดเจนยิ่งขึ้น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2998" y="3236893"/>
            <a:ext cx="725639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เขียนเล่าเรื่องราวอย่างละเอียด เหมาะสำหรับการพรรณนาความงามของธรรมชาติ สถานที่ท่องเที่ยว ความงามของหญิงสาว ความรู้สึก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5607" y="3160693"/>
            <a:ext cx="725639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อธิบายเรื่องราวที่เกิดขึ้นหรือได้พบเห็นมาอย่างถี่ถ้วน เหมาะสำหรับการเขียนรายงาน การเล่าเรื่อง ตำนาน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นิทาน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" name="Picture 24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1134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prstClr val="white"/>
                </a:solidFill>
                <a:cs typeface="Angsana New"/>
              </a:rPr>
              <a:t>	๒.การใช้โวหารใน</a:t>
            </a:r>
            <a:r>
              <a:rPr lang="th-TH" sz="4000" dirty="0">
                <a:solidFill>
                  <a:prstClr val="white"/>
                </a:solidFill>
                <a:cs typeface="Angsana New"/>
              </a:rPr>
              <a:t>การเขียน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714500" y="2057400"/>
            <a:ext cx="4687957" cy="4572000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4058478" y="2515046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๑. พรรณนาโวหาร</a:t>
            </a:r>
            <a:endParaRPr lang="th-TH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58478" y="3246387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๒. บรรยายโวหาร</a:t>
            </a:r>
            <a:endParaRPr lang="th-TH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58478" y="3977729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๓. อุปมาโวหาร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58478" y="4709070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04000" tIns="123174" rIns="123174" bIns="12317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๔. เทศนาโวหาร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58478" y="5440412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4000" tIns="123174" rIns="123174" bIns="12317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๕. สาธกโวหาร</a:t>
            </a:r>
            <a:endParaRPr lang="th-TH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95" y="2941343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95" y="367919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5" y="43434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5" y="51054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5" y="5867400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tasanee\AppData\Local\Microsoft\Windows\Temporary Internet Files\Low\Content.IE5\TDDP2MJ3\hand_icon_smal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65" y="3892949"/>
            <a:ext cx="121905" cy="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00"/>
                            </p:stCondLst>
                            <p:childTnLst>
                              <p:par>
                                <p:cTn id="4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53" presetClass="exit" presetSubtype="3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53" presetClass="exit" presetSubtype="3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53" presetClass="exit" presetSubtype="3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53" presetClass="exit" presetSubtype="3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53" presetClass="exit" presetSubtype="3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500"/>
                            </p:stCondLst>
                            <p:childTnLst>
                              <p:par>
                                <p:cTn id="5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"/>
                            </p:stCondLst>
                            <p:childTnLst>
                              <p:par>
                                <p:cTn id="5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4768" y="1961444"/>
            <a:ext cx="8143360" cy="2516717"/>
            <a:chOff x="426520" y="1828800"/>
            <a:chExt cx="8387280" cy="2209800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20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j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060" y="2040338"/>
              <a:ext cx="8204200" cy="1828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r>
                <a:rPr lang="th-TH" sz="3200" dirty="0" smtClean="0">
                  <a:solidFill>
                    <a:prstClr val="black"/>
                  </a:solidFill>
                  <a:latin typeface="Angsana New" pitchFamily="18" charset="-34"/>
                  <a:cs typeface="+mj-cs"/>
                </a:rPr>
                <a:t>        ตะวันโผล่พ้นขอบฟ้ายามเช้า หญิงสาวกำลังนั่งผัดแป้งอยู่หน้ากระจก มือเรียวยาวบรรจงจับที่ปัดแก้มปัดลงบนแก้มขาวเนียนให้อมชมพูระเรื่อ ปากบางรูปกระจับถูกแต่งเติมด้วยลิปสติกสีแดงสด ดวงตากลมโตคู่สวยบรรจงวาดให้มองดูโครงหน้าสวยได้รูปของตนอย่างพอใจ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075860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338887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พรรณนาโวหาร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8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208" y="1494036"/>
            <a:ext cx="8752392" cy="3687564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ห้องสี่เหลี่ยมเล็ก ๆ ในอาคารแห่งหนึ่ง ผู้คนกำลังวุ่นอยู่กับการทำงานอย่างเร่งรีบ ทางโต๊ะด้านซ้าย ชายคนหนึ่งกำลังจับจ้องอยู่ที่หน้าจอคอมพิวเตอร์ บนโต๊ะทำงานของเขาเต็มไปด้วยแฟ้มเอกสารที่วางอย่างไม่เป็นระเบียบมากนัก  หญิงวัยกลางคนเดินผ่านโต๊ะทำงานของชายผู้นั้นอยู่หลายครั้ง ในมือของเธอมักจะถือเอกสารงานอยู่เสมอ โต๊ะทางด้านขวา มีภาพของหญิงสาวคนหนึ่ง เธอเปิดหนังสือเล่มโตครั้งแล้วครั้งเล่าก่อนจะลงมือเขียนบางอย่างลงในเอกสารงานที่วางอยู่คู่กัน ภาพเหล่านี้มักจะเห็นเป็น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ประจำ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ทุก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วันอย่างไม่มีวันสิ้นสุด</a:t>
              </a:r>
              <a:endPara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บรรยายโวหาร</a:t>
            </a:r>
            <a:endParaRPr lang="th-TH" sz="32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75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600200"/>
            <a:ext cx="8391145" cy="3371716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ถ้าครูบาอาจารย์เปรียบเสมือนเรือจ้าง นักเรียนก็คงเปรียบเสมือนผู้โดยสาร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เรือ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เรือจ้างเต็มใจที่จะไปส่งให้ถึงฝั่งอย่างปลอดภัย เมื่อผู้โดยสารถึงฝั่งแล้วก็มีบางส่วนที่กลับมาใช้บริการอีก แต่บางส่วนก็ไม่มีโอกาสได้กลับมาใช้บริการแต่จะยังจดจำว่ามีเรือจ้างลำนี้อยู่ เช่นเดียวกับคุณครูที่อบรมสั่งสอนนักเรียน เมื่อนักเรียนจบไป บางส่วนก็จะคอยกลับมาหาคุณครูที่สั่งสอนพวกเขาจนได้ดี แต่บางส่วนก็ไม่มีโอกาสได้กลับมาหา แต่ยังระลึกอยู่เสมอ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ว่าเขาได้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ดีมีวิชาความรู้ก็เพราะคุณครูท่านนี้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อุปมาโวหาร</a:t>
            </a:r>
            <a:endParaRPr lang="th-TH" sz="32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70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600200"/>
            <a:ext cx="8391145" cy="3371716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ในน้ำมีปลาฉันใด ในเมืองใหญ่ก็ยังคงมีคนที่มีน้ำใจฉันนั้น แม้เราจะเคยได้ยินว่าคนเมืองหลวงไม่มีน้ำใจ ไม่ช่วยเหลือผู้อื่น แต่เหตุการณ์น้ำท่วมที่ผ่านมาก็ทำให้เรารู้ว่า สิ่งที่เราเคยได้ยินมาไม่ได้เป็นความจริง เหตุการณ์น้ำท่วมครั้งนั้นทุกคนต่างร่วมมือร่วมใจ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กัน คน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ที่อยู่บ้านใกล้เรือนเคียงกันต่างช่วยกันขนย้าย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สิ่งของขึ้น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ที่สูง และแบ่งปันอาหารในยามที่ขาดแคลน นี่คงเป็นอีกเหตุการณ์หนึ่งที่จะยืนยันได้ว่า คนเมืองหลวงไม่ได้แล้งน้ำใจอย่างที่คิด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สาธกโวหาร</a:t>
            </a:r>
            <a:endParaRPr lang="th-TH" sz="32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7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505983"/>
            <a:ext cx="417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 New" pitchFamily="18" charset="-34"/>
                <a:cs typeface="+mj-cs"/>
              </a:rPr>
              <a:t>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0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78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2905</Words>
  <Application>Microsoft Office PowerPoint</Application>
  <PresentationFormat>On-screen Show (4:3)</PresentationFormat>
  <Paragraphs>252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ถ้ามีหลายย่อหน้า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Tasanee Luansala</dc:creator>
  <cp:lastModifiedBy>SD-SSRU</cp:lastModifiedBy>
  <cp:revision>644</cp:revision>
  <cp:lastPrinted>2015-03-18T05:05:36Z</cp:lastPrinted>
  <dcterms:created xsi:type="dcterms:W3CDTF">2014-07-23T06:37:25Z</dcterms:created>
  <dcterms:modified xsi:type="dcterms:W3CDTF">2019-01-22T06:19:10Z</dcterms:modified>
</cp:coreProperties>
</file>