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6" r:id="rId72"/>
    <p:sldId id="345" r:id="rId73"/>
    <p:sldId id="257" r:id="rId74"/>
    <p:sldId id="258" r:id="rId75"/>
    <p:sldId id="259" r:id="rId76"/>
    <p:sldId id="260" r:id="rId77"/>
    <p:sldId id="261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270" r:id="rId8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F5CF7-2B44-4ACC-B419-331AC5164A4F}" type="datetimeFigureOut">
              <a:rPr lang="th-TH" smtClean="0"/>
              <a:pPr/>
              <a:t>24/02/65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68EF29-756F-488D-80D2-461A14D9D2B0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th/url?sa=i&amp;rct=j&amp;q=&amp;esrc=s&amp;frm=1&amp;source=images&amp;cd=&amp;cad=rja&amp;docid=dU-RQ04j1Dh_FM&amp;tbnid=cAviQHWS7UwLlM:&amp;ved=0CAUQjRw&amp;url=http://www2.pm.ac.th/dn/02_thaikids.htm&amp;ei=WX9vUoPbIYSRrQfh2YHoAQ&amp;bvm=bv.55123115,d.bmk&amp;psig=AFQjCNHBZoaqv-PTIthhQDG5Il8hHmrw7w&amp;ust=1383125182446904" TargetMode="External"/><Relationship Id="rId5" Type="http://schemas.openxmlformats.org/officeDocument/2006/relationships/image" Target="http://1.bp.blogspot.com/_SoNmSwW0olE/TCDtLxGjAuI/AAAAAAAAALU/xBIlcNrwUqE/s1600/Rosacentifolia.jp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clipartof.com/small/83386-Royalty-Free-RF-Clipart-Illustration-Of-A-Blank-Tag-On-A-Pink-Heart-Shopping-Bag-Full-Of-Pink-Tulip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es.clipartof.com/small/83386-Royalty-Free-RF-Clipart-Illustration-Of-A-Blank-Tag-On-A-Pink-Heart-Shopping-Bag-Full-Of-Pink-Tulip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thaigoodview.com/files/u2330/toon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clipartof.com/small/76769-Royalty-Free-RF-Clipart-Illustration-Of-A-Blond-Female-Fairy-With-Pink-Wings-Carrying-A-Flow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images.clipartof.com/small/76769-Royalty-Free-RF-Clipart-Illustration-Of-A-Blond-Female-Fairy-With-Pink-Wings-Carrying-A-Flower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clipartof.com/small/76769-Royalty-Free-RF-Clipart-Illustration-Of-A-Blond-Female-Fairy-With-Pink-Wings-Carrying-A-Flow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http://images.clipartof.com/small/76769-Royalty-Free-RF-Clipart-Illustration-Of-A-Blond-Female-Fairy-With-Pink-Wings-Carrying-A-Flower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i687.photobucket.com/albums/vv237/4-one/4-1/gfk-43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i687.photobucket.com/albums/vv237/4-one/4-1/HT/lpy-25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687.photobucket.com/albums/vv237/4-one/4-1/HT/sMl-10.p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th/imgres?imgurl=http://rumthai.tripod.com/imege/050.jpg&amp;imgrefurl=http://rumthai.tripod.com/port.html&amp;usg=__PpNmJW46iBk1NJBoz5OU40rBwJQ=&amp;h=2484&amp;w=1458&amp;sz=807&amp;hl=th&amp;start=1&amp;zoom=1&amp;tbnid=g1Hbd98qO9690M:&amp;tbnh=150&amp;tbnw=88&amp;ei=pZVZT57HJsuxrAexh-3vCw&amp;prev=/images?q=%E0%B8%A3%E0%B8%B3&amp;um=1&amp;hl=th&amp;sa=N&amp;gbv=2&amp;rlz=1R2AMSA_enTH387&amp;tbs=itp:clipart&amp;tbm=isch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3.gstatic.com/images?q=tbn:ANd9GcTYVD3qXWW1NlGPMzjaSAA8RrigTR7gx-QAEV01kMihHPTQp6sLb8z6n1i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i687.photobucket.com/albums/vv237/4-one/4-1/HT/sMl-10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palisadestm.files.wordpress.com/2009/06/as35983.gif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www.presentationstoryboarding.com/wp-content/uploads/2011/01/virtual-meeting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http://www.oknation.net/blog/home/blog_data/72/3072/images/55.jp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.th/url?sa=i&amp;rct=j&amp;q=&amp;esrc=s&amp;frm=1&amp;source=images&amp;cd=&amp;cad=rja&amp;docid=fnFWprblVpLJoM&amp;tbnid=lSEIxhAiwmlOrM:&amp;ved=0CAUQjRw&amp;url=http://www.bloggang.com/viewdiary.php?id=jomkeansanson&amp;month=04-2008&amp;group=26&amp;ei=HH5vUsCZB8W3rge_hIGQDw&amp;bvm=bv.55123115,d.bmk&amp;psig=AFQjCNEuY9eO9KPkGbI8h_8kFeETGRxO5A&amp;ust=1383124865265667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http://www.poundland.co.uk/images/1593/original/pink-silk-rose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.th/url?sa=i&amp;rct=j&amp;q=&amp;esrc=s&amp;frm=1&amp;source=images&amp;cd=&amp;cad=rja&amp;docid=6mbBdEJXyAegQM&amp;tbnid=zZinJBr2euMLqM:&amp;ved=0CAUQjRw&amp;url=http://www.oknation.net/blog/PublicCharity/2009/07/16/entry-1&amp;ei=yn9vUunSBseIrQepwoCABA&amp;bvm=bv.55123115,d.bmk&amp;psig=AFQjCNH59EWKTnG1eawHzNN_RsgqxwD0TA&amp;ust=1383125307136752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://www.google.co.th/url?sa=i&amp;rct=j&amp;q=&amp;esrc=s&amp;frm=1&amp;source=images&amp;cd=&amp;cad=rja&amp;docid=3ul8zIXInOq6BM&amp;tbnid=WsmblbHUrGTd7M:&amp;ved=0CAUQjRw&amp;url=http://www.google.co.th/url?sa=i&amp;rct=j&amp;q=&amp;esrc=s&amp;frm=1&amp;source=images&amp;cd=&amp;cad=rja&amp;docid=3ul8zIXInOq6BM&amp;tbnid=WsmblbHUrGTd7M:&amp;ved=&amp;url=http://mikijungz.exteen.com/&amp;ei=un9vUob8LMnGrAeZ9oGICQ&amp;bvm=bv.55123115,d.bmk&amp;psig=AFQjCNH59EWKTnG1eawHzNN_RsgqxwD0TA&amp;ust=1383125307136752&amp;ei=HYBvUraTOMKSrgek8IBI&amp;bvm=bv.55123115,d.bmk&amp;psig=AFQjCNH59EWKTnG1eawHzNN_RsgqxwD0TA&amp;ust=1383125307136752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http://us.123rf.com/400wm/400/400/teddy2007b/teddy2007b0903/teddy2007b090300039/4539555-pink-rose-and-decorative-twigs-vector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://www.google.co.th/url?sa=i&amp;rct=j&amp;q=&amp;esrc=s&amp;frm=1&amp;source=images&amp;cd=&amp;cad=rja&amp;docid=3ul8zIXInOq6BM&amp;tbnid=WsmblbHUrGTd7M:&amp;ved=0CAUQjRw&amp;url=http://www.stou.ac.th/thai/grad_stdy/News/g23500.asp&amp;ei=XoBvUoWoA4fnrAen8oEg&amp;bvm=bv.55123115,d.bmk&amp;psig=AFQjCNH59EWKTnG1eawHzNN_RsgqxwD0TA&amp;ust=13831253071367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08520" y="1052736"/>
            <a:ext cx="9252520" cy="12334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6" name="Picture 4" descr="http://www.tupr.ac.th/images/tupr_n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8811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694675" y="3196382"/>
            <a:ext cx="642355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กวีน้อย  ตามรอย กวีศรีสยาม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02380" y="1319858"/>
            <a:ext cx="6128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สื่อการเรียนการสอนวิชา ภาษาไทย</a:t>
            </a:r>
          </a:p>
        </p:txBody>
      </p:sp>
      <p:pic>
        <p:nvPicPr>
          <p:cNvPr id="1027" name="Picture 3" descr="http://1.bp.blogspot.com/_SoNmSwW0olE/TCDtLxGjAuI/AAAAAAAAALU/xBIlcNrwUqE/s1600/Rosacentifolia.jpg"/>
          <p:cNvPicPr>
            <a:picLocks noChangeAspect="1" noChangeArrowheads="1"/>
          </p:cNvPicPr>
          <p:nvPr/>
        </p:nvPicPr>
        <p:blipFill>
          <a:blip r:embed="rId3" r:link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78" b="89986" l="9980" r="89817">
                        <a14:foregroundMark x1="30550" y1="5078" x2="30550" y2="5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77" y="3933056"/>
            <a:ext cx="2256141" cy="325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694675" y="2550051"/>
            <a:ext cx="835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เรื่อง</a:t>
            </a:r>
          </a:p>
        </p:txBody>
      </p:sp>
      <p:pic>
        <p:nvPicPr>
          <p:cNvPr id="1029" name="Picture 5" descr="http://www2.pm.ac.th/dn/02_toonthai/atoon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79" y="4698206"/>
            <a:ext cx="13525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17264" y="1052736"/>
            <a:ext cx="9161264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แนวทางการเขียนบทร้อยกรองที่ดี</a:t>
            </a:r>
            <a:endParaRPr lang="th-TH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5112" y="1623398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      ในการเขียนบทร้อยกรองนั้น นอกจากการศึกษา</a:t>
            </a:r>
            <a:r>
              <a:rPr lang="th-TH" dirty="0" err="1"/>
              <a:t>ฉันท</a:t>
            </a:r>
            <a:r>
              <a:rPr lang="th-TH" dirty="0"/>
              <a:t>ลักษณ์ให้ชัดเจน แม่นยำและปฏิบัติตนตามข้อปฏิบัติที่ดีข้างต้นแล้ว เมื่อลงมือเขียนบทร้อยกรองก็มีแนวทาง  ดังนี้</a:t>
            </a:r>
            <a:endParaRPr lang="en-US" dirty="0"/>
          </a:p>
          <a:p>
            <a:pPr algn="thaiDist"/>
            <a:r>
              <a:rPr lang="en-US" dirty="0"/>
              <a:t>      </a:t>
            </a:r>
            <a:r>
              <a:rPr lang="th-TH" b="1" dirty="0"/>
              <a:t>๑.วางโครงเรื่อง</a:t>
            </a:r>
            <a:endParaRPr lang="en-US" dirty="0"/>
          </a:p>
          <a:p>
            <a:pPr algn="thaiDist"/>
            <a:r>
              <a:rPr lang="th-TH" dirty="0"/>
              <a:t>	ก่อนจะเขียนต้องกำหนดเนื้อหาที่จะเขียนและวางโครงเรื่องให้ชัดเจน ว่าจะเขียนเรื่องอะไร มีจุดมุ่งหมายอย่างไร จะเริ่มต้นอย่างไร ดำเนินเรื่องอย่างไร และจบเรื่องอย่างไร</a:t>
            </a:r>
            <a:endParaRPr lang="en-US" dirty="0"/>
          </a:p>
          <a:p>
            <a:pPr algn="thaiDist"/>
            <a:r>
              <a:rPr lang="en-US" dirty="0"/>
              <a:t>      </a:t>
            </a:r>
            <a:r>
              <a:rPr lang="th-TH" b="1" dirty="0"/>
              <a:t>๒. ดำเนินเรื่อง</a:t>
            </a:r>
            <a:endParaRPr lang="en-US" dirty="0"/>
          </a:p>
          <a:p>
            <a:pPr algn="thaiDist"/>
            <a:r>
              <a:rPr lang="th-TH" b="1" dirty="0"/>
              <a:t>	</a:t>
            </a:r>
            <a:r>
              <a:rPr lang="th-TH" dirty="0"/>
              <a:t>ในการดำเนินเรื่อง ควรคำนึงถึงสิ่งต่อไปนี้ </a:t>
            </a:r>
            <a:endParaRPr lang="en-US" dirty="0"/>
          </a:p>
          <a:p>
            <a:pPr algn="thaiDist"/>
            <a:r>
              <a:rPr lang="th-TH" dirty="0"/>
              <a:t>          ๒.๑ เรื่องต้องมีความเป็นเอกภาพ คือ การดำเนินเรื่องจะต้องเป็นอันหนึ่งอันเดียวกัน มีใจความสำคัญหรือจุดมุ่งหมายอย่างเดียว กล่าวถึงเรื่องใดก็ต้องอยู่ในขอบเขตของเรื่องนั้น ไม่เขียนถึงเรื่องอื่นที่ไม่เกี่ยวข้องกัน</a:t>
            </a:r>
            <a:endParaRPr lang="en-US" dirty="0"/>
          </a:p>
          <a:p>
            <a:pPr algn="thaiDist"/>
            <a:r>
              <a:rPr lang="th-T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69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98072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       ๒.๒ เรื่องจะต้องมีสัมพันธภาพ คือ การดำเนินเรื่องจะต้องเกี่ยวเนื่องเชื่อมโยงเป็นเรื่องราวเดียวกันโดยตลอด มีความเป็นเหตุเป็นผลสอดรับซึ่งกันและกันตั้งแต้ต้นจนจบ เนื้อความไม่กระโดดไปมา</a:t>
            </a:r>
            <a:endParaRPr lang="en-US" dirty="0"/>
          </a:p>
          <a:p>
            <a:pPr algn="thaiDist"/>
            <a:r>
              <a:rPr lang="en-US" dirty="0"/>
              <a:t>  </a:t>
            </a:r>
            <a:r>
              <a:rPr lang="th-TH" dirty="0"/>
              <a:t>   ๒.๓ มีจุดเน้นของเรื่อง คือ เนื้อหา ได้แสดงเรื่องราวและอารมณ์ของเรื่อง สามารถโน้มน้าวให้ผู้อ่านมีความรู้สึกคล้อยตาม เกิดจินตนาการหรือเกิดความประทับใจอย่างชัดเจน</a:t>
            </a:r>
          </a:p>
          <a:p>
            <a:pPr algn="thaiDist"/>
            <a:r>
              <a:rPr lang="th-TH" b="1" dirty="0"/>
              <a:t>      ๓. ตรวจสอบและพัฒนาปรับปรุง </a:t>
            </a:r>
            <a:endParaRPr lang="en-US" dirty="0"/>
          </a:p>
          <a:p>
            <a:pPr algn="thaiDist"/>
            <a:r>
              <a:rPr lang="th-TH" b="1" dirty="0"/>
              <a:t>	</a:t>
            </a:r>
            <a:r>
              <a:rPr lang="th-TH" dirty="0"/>
              <a:t>เมื่อเขียนบทร้อยกรองเสร็จแล้ว ต้องตรวจสอบผลงานที่เขียนเสมอ โดยตรวจสอบว่าถูกต้องตาม</a:t>
            </a:r>
            <a:r>
              <a:rPr lang="th-TH" dirty="0" err="1"/>
              <a:t>ฉันท</a:t>
            </a:r>
            <a:r>
              <a:rPr lang="th-TH" dirty="0"/>
              <a:t>ลักษณ์หรือไม่ เนื้อหาของเรื่อง รวมถึงการใช้ถ้อยคำสำนวนถูกต้อง ชัดเจนตามที่ต้องการหรือไม่ การตรวจสอบนั้นอาจจะตรวจสอบด้วยตนเอง หรือให้ผู้อื่นช่วยอ่านวิพากษ์วิจารณ์ เสนอแนะ แล้วนำข้อสังเกตหรือข้อเสนอแนะนั้นมาปรับปรุงแก้ไขต่อไป</a:t>
            </a:r>
            <a:endParaRPr lang="en-US" dirty="0"/>
          </a:p>
          <a:p>
            <a:pPr algn="thaiDist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024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1680" y="2564904"/>
            <a:ext cx="531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บทร้อยกรอง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...ที่ว่านั้น  เป็นฉันใด...</a:t>
            </a:r>
          </a:p>
        </p:txBody>
      </p:sp>
      <p:pic>
        <p:nvPicPr>
          <p:cNvPr id="5122" name="Picture 2" descr="K059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01208"/>
            <a:ext cx="11049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" y="5453410"/>
            <a:ext cx="163988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9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3200" y="126876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      ๑. ความหมายของบทร้อยกรอง</a:t>
            </a:r>
            <a:endParaRPr lang="en-US" dirty="0"/>
          </a:p>
          <a:p>
            <a:pPr algn="thaiDist"/>
            <a:r>
              <a:rPr lang="th-TH" b="1" dirty="0"/>
              <a:t>	บทร้อยกรอง </a:t>
            </a:r>
            <a:r>
              <a:rPr lang="th-TH" dirty="0"/>
              <a:t>หมายถึง งานเขียนที่มีลักษณะบังคับในการแต่งให้มีคำสัมผัสคล้องจองกัน โดยกำหนดจำนวนคำ การสัมผัสและลักษณะบังคับอื่น ๆ  ตามรูปแบบ</a:t>
            </a:r>
            <a:r>
              <a:rPr lang="th-TH" dirty="0" err="1"/>
              <a:t>ฉันท</a:t>
            </a:r>
            <a:r>
              <a:rPr lang="th-TH" dirty="0"/>
              <a:t>ลักษณ์ของร้อยกรองแต่ละชนิด</a:t>
            </a:r>
            <a:endParaRPr lang="en-US" dirty="0"/>
          </a:p>
          <a:p>
            <a:pPr algn="thaiDist"/>
            <a:r>
              <a:rPr lang="th-TH" dirty="0"/>
              <a:t>	ทั้งนี้ในการเรียกชื่องานเขียนประเภทนี้นั้น  นอกจากจะเรียกว่า</a:t>
            </a:r>
          </a:p>
          <a:p>
            <a:pPr algn="thaiDist"/>
            <a:r>
              <a:rPr lang="th-TH" dirty="0"/>
              <a:t> </a:t>
            </a:r>
            <a:r>
              <a:rPr lang="en-US" b="1" dirty="0"/>
              <a:t>“</a:t>
            </a:r>
            <a:r>
              <a:rPr lang="th-TH" b="1" dirty="0"/>
              <a:t> บทร้อยกรอง </a:t>
            </a:r>
            <a:r>
              <a:rPr lang="en-US" b="1" dirty="0"/>
              <a:t>”  </a:t>
            </a:r>
            <a:r>
              <a:rPr lang="th-TH" dirty="0"/>
              <a:t>แล้วอาจจะเรียกเป็นอย่างอื่น เช่น บทกลอน บทกวี  กวีนิพนธ์  ก็ได้ หรือ โคลงกลอน  กาพย์กลอน ก็มี  โดยมีความหมายหรือ สื่อความหมายได้เช่นเดียวกับคำว่า </a:t>
            </a:r>
            <a:r>
              <a:rPr lang="en-US" b="1" dirty="0"/>
              <a:t>  “</a:t>
            </a:r>
            <a:r>
              <a:rPr lang="th-TH" b="1" dirty="0"/>
              <a:t> บทร้อยกรอง </a:t>
            </a:r>
            <a:r>
              <a:rPr lang="en-US" b="1" dirty="0"/>
              <a:t>” </a:t>
            </a:r>
            <a:endParaRPr lang="en-US" dirty="0"/>
          </a:p>
        </p:txBody>
      </p:sp>
      <p:pic>
        <p:nvPicPr>
          <p:cNvPr id="6146" name="Picture 2" descr="G13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8340"/>
            <a:ext cx="1773238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a2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7" y="5560665"/>
            <a:ext cx="10953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7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733246"/>
            <a:ext cx="84903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  ๒. ประเภทของบทร้อยกรอง</a:t>
            </a:r>
            <a:endParaRPr lang="en-US" dirty="0"/>
          </a:p>
          <a:p>
            <a:pPr algn="thaiDist"/>
            <a:r>
              <a:rPr lang="th-TH" b="1" dirty="0"/>
              <a:t>       </a:t>
            </a:r>
            <a:r>
              <a:rPr lang="th-TH" dirty="0"/>
              <a:t>แบ่งตามลักษณะบังคับได้ ๕ ประเภท คือ</a:t>
            </a:r>
            <a:endParaRPr lang="en-US" dirty="0"/>
          </a:p>
          <a:p>
            <a:pPr algn="thaiDist"/>
            <a:r>
              <a:rPr lang="th-TH" dirty="0"/>
              <a:t>      ๑. กลอน แบ่งย่อยเป็นกลอนสุภาพหรือกลอนแปด  กลอนหก  กลอนดอกสร้อย  กลอนสักวา  กลอนเสภา   กลอนนิราศ  กลอนเพลงยาว  และกลอนเพลงปฏิพากย์ </a:t>
            </a:r>
            <a:endParaRPr lang="en-US" dirty="0"/>
          </a:p>
          <a:p>
            <a:pPr algn="thaiDist"/>
            <a:r>
              <a:rPr lang="th-TH" dirty="0"/>
              <a:t>      ๒. กาพย์ แบ่งย่อยเป็น กาพย์ยานี  กาพย์ฉบัง  กาพย์สุรางคนางค์  และกาพย์ขับไม้</a:t>
            </a:r>
            <a:endParaRPr lang="en-US" dirty="0"/>
          </a:p>
          <a:p>
            <a:pPr algn="thaiDist"/>
            <a:r>
              <a:rPr lang="th-TH" dirty="0"/>
              <a:t>      ๓. โคลง แบ่งย่อยเป็น โคลงสุภาพ  โคลงดั้น  และโคลงโบราณ</a:t>
            </a:r>
            <a:endParaRPr lang="en-US" dirty="0"/>
          </a:p>
          <a:p>
            <a:pPr algn="thaiDist"/>
            <a:r>
              <a:rPr lang="th-TH" dirty="0"/>
              <a:t>      ๔. ฉันท์ แบ่งย่อยเป็นหลายชนิด  เช่น  </a:t>
            </a:r>
            <a:r>
              <a:rPr lang="th-TH" dirty="0" err="1"/>
              <a:t>วิชชุม</a:t>
            </a:r>
            <a:r>
              <a:rPr lang="th-TH" dirty="0"/>
              <a:t>มาลาฉันท์  </a:t>
            </a:r>
            <a:r>
              <a:rPr lang="th-TH" dirty="0" err="1"/>
              <a:t>มาณ</a:t>
            </a:r>
            <a:r>
              <a:rPr lang="th-TH" dirty="0"/>
              <a:t>วกฉันท์ </a:t>
            </a:r>
            <a:r>
              <a:rPr lang="th-TH" dirty="0" err="1"/>
              <a:t>อิทิสัง</a:t>
            </a:r>
            <a:r>
              <a:rPr lang="th-TH" dirty="0"/>
              <a:t>ฉันท์  </a:t>
            </a:r>
            <a:r>
              <a:rPr lang="th-TH" dirty="0" err="1"/>
              <a:t>จิตรป</a:t>
            </a:r>
            <a:r>
              <a:rPr lang="th-TH" dirty="0"/>
              <a:t>ทาฉันท์   </a:t>
            </a:r>
            <a:r>
              <a:rPr lang="th-TH" dirty="0" err="1"/>
              <a:t>อินทร</a:t>
            </a:r>
            <a:r>
              <a:rPr lang="th-TH" dirty="0"/>
              <a:t>วิเชียรฉันท์  วสันตดิลกฉันท์  เป็นต้น</a:t>
            </a:r>
            <a:endParaRPr lang="en-US" dirty="0"/>
          </a:p>
          <a:p>
            <a:pPr algn="thaiDist"/>
            <a:r>
              <a:rPr lang="th-TH" dirty="0"/>
              <a:t>      ๕. ร่าย  แบ่งย่อยเป็น  ร่ายสุภาพ  ร่ายดั้น  ร่ายโบราณและร่ายยาว 		นอกจากนี้ ยังมีคำประพันธ์ที่แต่งประสมกันแล้วเรียกชื่อเสียใหม่ เช่น ร่ายกับโคลงแต่ง    รวมกันเรียก</a:t>
            </a:r>
            <a:r>
              <a:rPr lang="en-US" dirty="0"/>
              <a:t>   “ </a:t>
            </a:r>
            <a:r>
              <a:rPr lang="th-TH" dirty="0"/>
              <a:t>ลิลิต </a:t>
            </a:r>
            <a:r>
              <a:rPr lang="en-US" dirty="0"/>
              <a:t>”</a:t>
            </a:r>
            <a:r>
              <a:rPr lang="th-TH" dirty="0"/>
              <a:t> โคลงแต่งรวมกันกับกาพย์ เรียก </a:t>
            </a:r>
            <a:r>
              <a:rPr lang="en-US" dirty="0"/>
              <a:t>“</a:t>
            </a:r>
            <a:r>
              <a:rPr lang="th-TH" dirty="0"/>
              <a:t> กาพย์ห่อโคลง </a:t>
            </a:r>
            <a:r>
              <a:rPr lang="en-US" dirty="0"/>
              <a:t>”</a:t>
            </a:r>
            <a:r>
              <a:rPr lang="th-TH" dirty="0"/>
              <a:t> 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98118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360_2013-11-11-07-14-46-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10869"/>
            <a:ext cx="3332184" cy="444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360_2013-11-11-07-15-30-2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872">
            <a:off x="378276" y="1552520"/>
            <a:ext cx="3391551" cy="452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360_2013-11-11-07-15-57-7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100">
            <a:off x="6323718" y="2272528"/>
            <a:ext cx="2984439" cy="397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9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360_2013-07-29-07-45-06-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0" y="425376"/>
            <a:ext cx="4044280" cy="303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2013-08-27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7616"/>
            <a:ext cx="4815221" cy="36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360_2013-07-05-15-16-48-9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033210" cy="4044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360_2013-07-29-10-16-33-5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2" y="3646503"/>
            <a:ext cx="4044280" cy="3033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735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360_2013-08-14-10-34-43-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2" y="2708920"/>
            <a:ext cx="2962647" cy="395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360_2013-07-31-09-25-58-7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91" y="558646"/>
            <a:ext cx="3571800" cy="26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360_2013-08-27-14-45-41-9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452"/>
            <a:ext cx="2465766" cy="328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360_2013-07-27-08-59-10-2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4" y="3283756"/>
            <a:ext cx="2465766" cy="328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360_2013-07-15-16-06-07-69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70" y="3237496"/>
            <a:ext cx="2465766" cy="328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62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71800" y="1556792"/>
            <a:ext cx="363913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แบบฝึกทักษะการแต่งกลอน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P6100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94" y="2708919"/>
            <a:ext cx="4248150" cy="3182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96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504" y="908720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แบบฝึกที่ ๑</a:t>
            </a:r>
            <a:endParaRPr lang="en-US" sz="2400" dirty="0"/>
          </a:p>
          <a:p>
            <a:r>
              <a:rPr lang="th-TH" sz="2400" b="1" dirty="0"/>
              <a:t>การแต่งคำประพันธ์ ประเภทกลอนสุภาพ</a:t>
            </a:r>
            <a:endParaRPr lang="en-US" sz="2400" dirty="0"/>
          </a:p>
          <a:p>
            <a:r>
              <a:rPr lang="th-TH" sz="2400" b="1" dirty="0"/>
              <a:t>เรื่อง คำ พยางค์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th-TH" sz="2400" b="1" dirty="0"/>
              <a:t>ชี้แจง</a:t>
            </a:r>
            <a:r>
              <a:rPr lang="th-TH" sz="2400" dirty="0"/>
              <a:t>  ให้นักเรียนเขียนคำอ่านจากคำที่กำหนดให้และบอกจำนวนคำและพยางค์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b="1" u="sng" dirty="0"/>
              <a:t>ตัวอย่าง</a:t>
            </a:r>
            <a:r>
              <a:rPr lang="th-TH" sz="2400" dirty="0"/>
              <a:t>     สบาย    อ่านว่า   สะ-บาย      </a:t>
            </a:r>
          </a:p>
          <a:p>
            <a:r>
              <a:rPr lang="th-TH" sz="2400" dirty="0"/>
              <a:t>         ออกเสียง  ๒ ครั้ง    นับเป็น  ๑  คำ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18456"/>
              </p:ext>
            </p:extLst>
          </p:nvPr>
        </p:nvGraphicFramePr>
        <p:xfrm>
          <a:off x="3995936" y="764704"/>
          <a:ext cx="5029562" cy="595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ที่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คำ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อ่านว่า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จำนวนพยางค์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จำนวนคำ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เดิน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๒.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อเนก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๓.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พิธีกร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๔.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เชษฐา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๕.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สะอาด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๖.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โรงเรียน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๗.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กิจกรรม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๘.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ภาพยนตร์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๙.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รามเกียรติ์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๑๐.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รับประทาน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๑๑.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ฉันทลักษณ์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๑๒.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หลักภาษาไทย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๑๓.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พระองค์ท่าน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๑๔.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พระนารายณ์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๑๕.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ประวัติศาสตร์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7094" marR="6709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1265" name="Picture 1" descr="Royalty-Free (RF) Clipart Illustration of a Blank Tag On A Pink Heart Shopping Bag Full Of Pink Tulips by Pushkin">
            <a:hlinkClick r:id="rId2" tooltip="&quot;Royalty-Free (RF) Clipart Illustration of a Blank Tag On A Pink Heart Shopping Bag Full Of Pink Tulips by Pushkin&quot;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"/>
          <a:stretch>
            <a:fillRect/>
          </a:stretch>
        </p:blipFill>
        <p:spPr bwMode="auto">
          <a:xfrm>
            <a:off x="1600199" y="4725144"/>
            <a:ext cx="10001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251520" y="198884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8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aigoodview.com/files/u2330/toon5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CF8FF"/>
              </a:clrFrom>
              <a:clrTo>
                <a:srgbClr val="FC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610100"/>
            <a:ext cx="1739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39552" y="98072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b="1" dirty="0"/>
              <a:t>ที่มา </a:t>
            </a:r>
            <a:r>
              <a:rPr lang="en-US" b="1" dirty="0"/>
              <a:t> : </a:t>
            </a:r>
            <a:r>
              <a:rPr lang="th-TH" dirty="0"/>
              <a:t>เสน่ห์ของภาษาไทย นอกจากจะมีเสียงที่ไพเราะคล้ายเสียงดนตรีแล้ว</a:t>
            </a:r>
            <a:r>
              <a:rPr lang="th-TH" b="1" dirty="0"/>
              <a:t> คำ</a:t>
            </a:r>
            <a:r>
              <a:rPr lang="th-TH" dirty="0"/>
              <a:t> ที่ใช้เพื่อสื่อสารกันอย่างสัมผัสและคล้องจองในชีวิตประจำวัน ก็มีเสน่ห์ไม่แพ้กัน จนอาจกล่าวได้ว่า ภาษาไทยเป็นอีกภาษาหนึ่งของโลก ที่เปล่งเสียงพูดได้ไพเราะราบรื่นด้วยคำที่คล้องจองกัน  ด้วยสำนวนโวหารที่คมคาย  งดงาม แพรวพราวจนเป็นที่มาของคำว่า </a:t>
            </a:r>
            <a:endParaRPr lang="en-US" dirty="0"/>
          </a:p>
          <a:p>
            <a:pPr algn="thaiDist"/>
            <a:r>
              <a:rPr lang="th-TH" b="1" dirty="0"/>
              <a:t>          “ เจ้าบทเจ้ากลอน ”</a:t>
            </a:r>
            <a:r>
              <a:rPr lang="th-TH" dirty="0"/>
              <a:t>  ซึ่งหมายถึงผู้ที่ชอบพูดเป็นโคลงกลอน หรือถ้อยคำที่คล้องจองกัน สิ่งเหล่านี้เป็นมรดกตกทอดทางวัฒนธรรมของภาษาจากในอดีตจนถึงปัจจุบัน  ดังนั้นเพื่อธำรง ส่งเสริมความเป็น “ เจ้าบทเจ้ากลอน ” ให้คงอยู่  และเพื่อพัฒนาทักษะความสามารถในการกลอน ของนักเรียนชั้นมัธยมศึกษาปีที่ ๒</a:t>
            </a:r>
          </a:p>
        </p:txBody>
      </p:sp>
    </p:spTree>
    <p:extLst>
      <p:ext uri="{BB962C8B-B14F-4D97-AF65-F5344CB8AC3E}">
        <p14:creationId xmlns:p14="http://schemas.microsoft.com/office/powerpoint/2010/main" val="55972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8367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แบบฝึกที่ ๒</a:t>
            </a:r>
            <a:endParaRPr lang="en-US" sz="2400" dirty="0"/>
          </a:p>
          <a:p>
            <a:r>
              <a:rPr lang="th-TH" sz="2400" b="1" dirty="0"/>
              <a:t>การแต่งคำประพันธ์ ประเภทกลอนสุภาพ</a:t>
            </a:r>
            <a:endParaRPr lang="en-US" sz="2400" dirty="0"/>
          </a:p>
          <a:p>
            <a:r>
              <a:rPr lang="th-TH" sz="2400" b="1" dirty="0"/>
              <a:t>เรื่อง คำ พยางค์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ให้นักเรียนเลือกคำที่มีจำนวนพยางค์ตามที่กำหนด แล้วเขียนลงในช่องว่างอย่างละ ๓ คำ</a:t>
            </a:r>
            <a:endParaRPr lang="en-US" sz="2400" dirty="0"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328498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       *ถิ่นทักษิณ ดินแดนแคว้นศรีวิชัย เลิศวิไล เกริกไกร ไพศาลนานมา</a:t>
            </a:r>
            <a:endParaRPr lang="en-US" dirty="0"/>
          </a:p>
          <a:p>
            <a:r>
              <a:rPr lang="th-TH" dirty="0"/>
              <a:t>ลูกแม่น้ำตาปีที่ชูบูชา  สัญลักษณ์ตรา พระสังฆราช มาดแม้นควงใจ</a:t>
            </a:r>
            <a:endParaRPr lang="en-US" dirty="0"/>
          </a:p>
          <a:p>
            <a:r>
              <a:rPr lang="th-TH" dirty="0"/>
              <a:t>	เราร่วมสร้างสรรค์ ไม่พรั่นหวั่นไหว แม้มีอุปสรรคใดๆ ฝ่าฟันมั่นมุ่ง</a:t>
            </a:r>
            <a:endParaRPr lang="en-US" dirty="0"/>
          </a:p>
          <a:p>
            <a:r>
              <a:rPr lang="th-TH" dirty="0"/>
              <a:t>ชุมพู-เขียว เดี่ยวเด่นเป็นสง่า คือสัญญาร่วมใจหมายผดุง</a:t>
            </a:r>
            <a:endParaRPr lang="en-US" dirty="0"/>
          </a:p>
          <a:p>
            <a:r>
              <a:rPr lang="th-TH" dirty="0"/>
              <a:t>สุราษฎร์ ๒ ผองเรารักษ์ธรรมบำรุง นามจรุงฟุ้งเฟื่องเลื่องวจี</a:t>
            </a:r>
            <a:endParaRPr lang="en-US" dirty="0"/>
          </a:p>
          <a:p>
            <a:r>
              <a:rPr lang="th-TH" dirty="0"/>
              <a:t>พวกเราชายหญิง หยิ่งในศักดิ์ศรี กตัญญูกตเวที สามัคคีรวมพลัง</a:t>
            </a:r>
            <a:endParaRPr lang="en-US" dirty="0">
              <a:effectLst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323528" y="1988840"/>
            <a:ext cx="85689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8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03176" y="980728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คำที่มี ๒ พยางค์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 คำที่มี ๓ พยางค์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 คำที่มี ๔ พยางค์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 คำที่มี ๕ พยางค์ขึ้นไป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904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90872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แบบฝึกหัดที่ ๓</a:t>
            </a:r>
            <a:endParaRPr lang="en-US" sz="2400" dirty="0"/>
          </a:p>
          <a:p>
            <a:r>
              <a:rPr lang="th-TH" sz="2400" b="1" dirty="0"/>
              <a:t>การแต่งคำประพันธ์ ประเภทกลอนสุภาพ</a:t>
            </a:r>
            <a:endParaRPr lang="en-US" sz="2400" dirty="0"/>
          </a:p>
          <a:p>
            <a:r>
              <a:rPr lang="th-TH" sz="2400" b="1" dirty="0"/>
              <a:t>เรื่อง คำสัมผัส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ให้นักเรียนเขียนคำที่กำหนดให้ เติมลงในช่องว่างให้มีสระเหมือนกับคำที่ขีดเส้นใต้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th-TH" sz="2400" dirty="0"/>
              <a:t>คำที่กำหนดให้</a:t>
            </a:r>
          </a:p>
          <a:p>
            <a:endParaRPr lang="en-US" sz="2400" dirty="0"/>
          </a:p>
          <a:p>
            <a:r>
              <a:rPr lang="th-TH" sz="2400" dirty="0"/>
              <a:t>	มา	หนี	บัน	มี	มัก</a:t>
            </a:r>
            <a:endParaRPr lang="en-US" sz="2400" dirty="0"/>
          </a:p>
          <a:p>
            <a:r>
              <a:rPr lang="th-TH" sz="2400" dirty="0"/>
              <a:t>	กลัว	หา	ที	ไป	ไฟ</a:t>
            </a:r>
            <a:endParaRPr lang="en-US" sz="2400" dirty="0"/>
          </a:p>
          <a:p>
            <a:r>
              <a:rPr lang="th-TH" sz="2400" dirty="0"/>
              <a:t>	ขอ	ใหญ่	นอน	</a:t>
            </a:r>
            <a:r>
              <a:rPr lang="th-TH" sz="2400" dirty="0" err="1"/>
              <a:t>ปรา</a:t>
            </a:r>
            <a:r>
              <a:rPr lang="th-TH" sz="2400" dirty="0"/>
              <a:t>	ใส</a:t>
            </a:r>
            <a:endParaRPr lang="en-US" sz="2400" dirty="0">
              <a:effectLst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611560" y="2132856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an_asian_student_with_a_stack_of_books_on_graduation_day_0521-1005-0821-5509_S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6071" y="5301208"/>
            <a:ext cx="1205879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2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1124744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ตัวอย่าง 	รัก  </a:t>
            </a:r>
            <a:r>
              <a:rPr lang="th-TH" u="sng" dirty="0"/>
              <a:t>ตัว</a:t>
            </a:r>
            <a:r>
              <a:rPr lang="th-TH" dirty="0"/>
              <a:t>		กลัว  </a:t>
            </a:r>
            <a:r>
              <a:rPr lang="th-TH" u="sng" dirty="0"/>
              <a:t>ตาย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ไปลา			...................ไหว้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มารอ			...................พบ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หลบลี้			...................หน้า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ปู่มา			...................หลาน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ลูกรัก			...................ใหญ่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เมตตา			...................</a:t>
            </a:r>
            <a:r>
              <a:rPr lang="th-TH" dirty="0" err="1"/>
              <a:t>นี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สีสัน			...................</a:t>
            </a:r>
            <a:r>
              <a:rPr lang="th-TH" dirty="0" err="1"/>
              <a:t>เทิง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เจ็ดสี			...................วี</a:t>
            </a:r>
            <a:endParaRPr lang="en-US" dirty="0"/>
          </a:p>
          <a:p>
            <a:pPr marL="514350" lvl="0" indent="-514350">
              <a:buFont typeface="+mj-cs"/>
              <a:buAutoNum type="thaiNumPeriod"/>
            </a:pPr>
            <a:r>
              <a:rPr lang="th-TH" dirty="0"/>
              <a:t>กอดหมอน			...................ฝัน</a:t>
            </a:r>
            <a:endParaRPr lang="en-US" dirty="0"/>
          </a:p>
          <a:p>
            <a:pPr marL="514350" indent="-514350">
              <a:buFont typeface="+mj-cs"/>
              <a:buAutoNum type="thaiNumPeriod"/>
            </a:pPr>
            <a:r>
              <a:rPr lang="th-TH" dirty="0"/>
              <a:t>ดวงไฟ			...................สว่าง</a:t>
            </a:r>
          </a:p>
        </p:txBody>
      </p:sp>
    </p:spTree>
    <p:extLst>
      <p:ext uri="{BB962C8B-B14F-4D97-AF65-F5344CB8AC3E}">
        <p14:creationId xmlns:p14="http://schemas.microsoft.com/office/powerpoint/2010/main" val="409530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l"/>
              </a:tabLst>
            </a:pPr>
            <a:r>
              <a:rPr kumimoji="0" lang="th-TH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แบบฝึกหัดที่ ๔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l"/>
              </a:tabLst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3313" name="Picture 1" descr="Royalty-Free (RF) Clipart Illustration of a Blond Female Fairy With Pink Wings, Carrying A Flower by Rosie Piter">
            <a:hlinkClick r:id="rId2" tooltip="&quot;Royalty-Free (RF) Clipart Illustration of a Blond Female Fairy With Pink Wings, Carrying A Flower by Rosie Piter&quot;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"/>
          <a:stretch>
            <a:fillRect/>
          </a:stretch>
        </p:blipFill>
        <p:spPr bwMode="auto">
          <a:xfrm>
            <a:off x="7740352" y="5229200"/>
            <a:ext cx="9080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703242"/>
            <a:ext cx="83248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16050" algn="l"/>
                <a:tab pos="3094038" algn="ctr"/>
                <a:tab pos="3752850" algn="l"/>
              </a:tabLst>
            </a:pPr>
            <a:r>
              <a:rPr lang="th-TH" sz="2400" b="1" dirty="0"/>
              <a:t> แบบฝึกหัดที่ 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16050" algn="l"/>
                <a:tab pos="3094038" algn="ctr"/>
                <a:tab pos="3752850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การแต่งคำประพันธ์ ประเภทกลอนสุภาพ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l"/>
                <a:tab pos="3094038" algn="ctr"/>
                <a:tab pos="3752850" algn="l"/>
              </a:tabLst>
            </a:pPr>
            <a:r>
              <a:rPr kumimoji="0" lang="th-TH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เรื่อง คำสัมผัส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16050" algn="l"/>
                <a:tab pos="3094038" algn="ctr"/>
                <a:tab pos="375285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16050" algn="l"/>
                <a:tab pos="3094038" algn="ctr"/>
                <a:tab pos="3752850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คำชี้แจง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 ให้นักเรียนโยงเส้นจับคู่คำที่สัมผัสอักษร เหมือนกับคำที่กำหนดให้</a:t>
            </a:r>
            <a:r>
              <a:rPr lang="th-TH" sz="2400" dirty="0"/>
              <a:t>มาเรียงลงในช่องว่างให้ถูกต้อง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91866" y="3000532"/>
            <a:ext cx="8180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ตัวอย่าง</a:t>
            </a:r>
            <a:r>
              <a:rPr lang="th-TH" sz="2400" dirty="0"/>
              <a:t>	จัก</a:t>
            </a:r>
            <a:r>
              <a:rPr lang="th-TH" sz="2400" u="sng" dirty="0"/>
              <a:t>จั่น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th-TH" sz="2400" dirty="0"/>
              <a:t>๑. ชี้ชวน			ล่องนที.....................................................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th-TH" sz="2400" dirty="0"/>
              <a:t>๒. คนน่ารัก		โลดลิ่ว.....................................................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th-TH" sz="2400" dirty="0"/>
              <a:t>เรียกหาพ่อ		ชิดใกล้.....................................................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th-TH" sz="2400" dirty="0"/>
              <a:t>๓. ระทมทุกข์		...............................................................</a:t>
            </a:r>
          </a:p>
          <a:p>
            <a:r>
              <a:rPr lang="th-TH" sz="2400" dirty="0"/>
              <a:t>๕. เรไร			ชมดอกไม้................................................</a:t>
            </a:r>
            <a:endParaRPr lang="en-US" sz="2400" dirty="0"/>
          </a:p>
          <a:p>
            <a:r>
              <a:rPr lang="th-TH" sz="2400" dirty="0"/>
              <a:t>๖. ลอยลำ			ร้องเรียก.....................................................</a:t>
            </a:r>
            <a:endParaRPr lang="en-US" sz="2400" dirty="0"/>
          </a:p>
          <a:p>
            <a:r>
              <a:rPr lang="th-TH" sz="2400" dirty="0"/>
              <a:t>๗. ดวงแข			ไขแสง.....................................................</a:t>
            </a:r>
            <a:endParaRPr lang="en-US" sz="2400" dirty="0"/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38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91072" y="126876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๘. ส่วนรวม			ทับถม.....................................................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๙. รักร้าย			พอก่อน...................................................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๑๐. ทำบุญ			ทนทาน...................................................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๑๑. ยามเย็น			ย่ำ...........................................................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๑๒. มีทุกข์			บาปหนี...................................................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๑๓. ชื่นชม			รันทด......................................................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๑๔. นาที			ร่ำร้อง......................................................</a:t>
            </a:r>
            <a:endParaRPr lang="en-US" dirty="0"/>
          </a:p>
          <a:p>
            <a:r>
              <a:rPr lang="en-US" b="1" dirty="0"/>
              <a:t> </a:t>
            </a:r>
            <a:r>
              <a:rPr lang="th-TH" dirty="0"/>
              <a:t>๑๕. 			           ที่โหดร้าย.................................................</a:t>
            </a:r>
            <a:endParaRPr lang="en-US" dirty="0">
              <a:effectLst/>
            </a:endParaRPr>
          </a:p>
        </p:txBody>
      </p:sp>
      <p:pic>
        <p:nvPicPr>
          <p:cNvPr id="14338" name="Picture 2" descr="Royalty-Free (RF) Clipart Illustration of a Blond Female Fairy With Pink Wings, Carrying A Flower by Rosie Piter">
            <a:hlinkClick r:id="rId2" tooltip="&quot;Royalty-Free (RF) Clipart Illustration of a Blond Female Fairy With Pink Wings, Carrying A Flower by Rosie Piter&quot;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"/>
          <a:stretch>
            <a:fillRect/>
          </a:stretch>
        </p:blipFill>
        <p:spPr bwMode="auto">
          <a:xfrm>
            <a:off x="7380312" y="4941168"/>
            <a:ext cx="908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oyalty-Free (RF) Clipart Illustration of a Blond Female Fairy With Pink Wings, Carrying A Flower by Rosie Piter">
            <a:hlinkClick r:id="rId2" tooltip="&quot;Royalty-Free (RF) Clipart Illustration of a Blond Female Fairy With Pink Wings, Carrying A Flower by Rosie Piter&quot;"/>
          </p:cNvPr>
          <p:cNvPicPr>
            <a:picLocks noChangeAspect="1" noChangeArrowheads="1"/>
          </p:cNvPicPr>
          <p:nvPr/>
        </p:nvPicPr>
        <p:blipFill>
          <a:blip r:embed="rId5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9"/>
          <a:stretch>
            <a:fillRect/>
          </a:stretch>
        </p:blipFill>
        <p:spPr bwMode="auto">
          <a:xfrm rot="688562" flipH="1">
            <a:off x="1171136" y="5016208"/>
            <a:ext cx="892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5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24744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๕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คำสัมผัส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   </a:t>
            </a:r>
            <a:r>
              <a:rPr lang="th-TH" sz="2400" dirty="0"/>
              <a:t>ให้นักเรียนเขียนคำสัมผัสจากคำที่กำหนดให้ จำนวน ๔ คำ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dirty="0"/>
              <a:t>ตอนที่  ๑  สัมผัสสระ</a:t>
            </a:r>
            <a:endParaRPr lang="en-US" sz="2400" dirty="0"/>
          </a:p>
          <a:p>
            <a:r>
              <a:rPr lang="th-TH" sz="2400" dirty="0"/>
              <a:t>ตัวอย่าง	 ทะเล	  เวลา	นาที	 สีซอ</a:t>
            </a:r>
            <a:endParaRPr lang="en-US" sz="2400" dirty="0"/>
          </a:p>
          <a:p>
            <a:pPr lvl="0"/>
            <a:r>
              <a:rPr lang="th-TH" sz="2400" dirty="0"/>
              <a:t>ดูปู	...................     ...................      ...................      ...........................</a:t>
            </a:r>
            <a:endParaRPr lang="en-US" sz="2400" dirty="0"/>
          </a:p>
          <a:p>
            <a:pPr lvl="0"/>
            <a:r>
              <a:rPr lang="th-TH" sz="2400" dirty="0"/>
              <a:t>โรงเรียน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ซื้อเงาะ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คนไทย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ชวนฝัน	...................     ...................      ...................      ...................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9524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177281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ตอนที่  ๒  สัมผัสอักษร</a:t>
            </a:r>
          </a:p>
          <a:p>
            <a:endParaRPr lang="en-US" sz="2400" dirty="0"/>
          </a:p>
          <a:p>
            <a:r>
              <a:rPr lang="th-TH" sz="2400" dirty="0"/>
              <a:t>ตัวอย่าง	     ทะเล	    เวลานาที	         สีซอ</a:t>
            </a:r>
          </a:p>
          <a:p>
            <a:endParaRPr lang="en-US" sz="2400" dirty="0"/>
          </a:p>
          <a:p>
            <a:pPr lvl="0"/>
            <a:r>
              <a:rPr lang="th-TH" sz="2400" dirty="0"/>
              <a:t>ขีดเขียน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กางกั้น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คดเคี้ยว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ซาบซึ้ง	...................     ...................      ...................      ...................</a:t>
            </a:r>
            <a:endParaRPr lang="en-US" sz="2400" dirty="0"/>
          </a:p>
          <a:p>
            <a:pPr lvl="0"/>
            <a:r>
              <a:rPr lang="th-TH" sz="2400" dirty="0"/>
              <a:t>สีสัน	...................     ...................      ...................      ...................</a:t>
            </a:r>
            <a:endParaRPr lang="en-US" sz="2400" dirty="0">
              <a:effectLst/>
            </a:endParaRPr>
          </a:p>
        </p:txBody>
      </p:sp>
      <p:pic>
        <p:nvPicPr>
          <p:cNvPr id="15362" name="Picture 2" descr="http://i687.photobucket.com/albums/vv237/4-one/4-1/gfk-43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45224"/>
            <a:ext cx="16367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666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 17"/>
          <p:cNvSpPr/>
          <p:nvPr/>
        </p:nvSpPr>
        <p:spPr>
          <a:xfrm>
            <a:off x="205172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/>
              <a:t>แบบฝึกที่ ๖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คำสัมผัส</a:t>
            </a:r>
            <a:endParaRPr lang="en-US" sz="2400" dirty="0">
              <a:effectLst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99592" y="1974031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คำชี้แจง</a:t>
            </a:r>
            <a:r>
              <a:rPr lang="th-TH" sz="2400" dirty="0"/>
              <a:t>ให้นักเรียนนำคำที่กำหนดให้มาเรียบเรียงใหม่ให้คล้องจองกัน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043608" y="2736503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ตัวอย่าง</a:t>
            </a:r>
            <a:r>
              <a:rPr lang="th-TH" sz="2400" dirty="0"/>
              <a:t>            ตีแผ่	ตีเกราะ	        ชั่วดี		เคาะหัว</a:t>
            </a:r>
            <a:endParaRPr lang="en-US" sz="24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911176" y="369061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/>
              <a:t>เรียงใหม่</a:t>
            </a:r>
            <a:r>
              <a:rPr lang="th-TH" sz="2400" dirty="0"/>
              <a:t>	        ตีเกราะ	เคาะหัว	   ชั่วดี  	    ตีแต่</a:t>
            </a:r>
            <a:endParaRPr lang="en-US" sz="2400" dirty="0"/>
          </a:p>
        </p:txBody>
      </p:sp>
      <p:grpSp>
        <p:nvGrpSpPr>
          <p:cNvPr id="37" name="กลุ่ม 87"/>
          <p:cNvGrpSpPr>
            <a:grpSpLocks/>
          </p:cNvGrpSpPr>
          <p:nvPr/>
        </p:nvGrpSpPr>
        <p:grpSpPr bwMode="auto">
          <a:xfrm>
            <a:off x="2909155" y="3573016"/>
            <a:ext cx="968375" cy="123825"/>
            <a:chOff x="0" y="0"/>
            <a:chExt cx="9681" cy="1241"/>
          </a:xfrm>
        </p:grpSpPr>
        <p:sp>
          <p:nvSpPr>
            <p:cNvPr id="38" name="ตัวเชื่อมต่อตรง 84"/>
            <p:cNvSpPr>
              <a:spLocks noChangeShapeType="1"/>
            </p:cNvSpPr>
            <p:nvPr/>
          </p:nvSpPr>
          <p:spPr bwMode="auto">
            <a:xfrm>
              <a:off x="0" y="0"/>
              <a:ext cx="96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ตัวเชื่อมต่อตรง 85"/>
            <p:cNvSpPr>
              <a:spLocks noChangeShapeType="1"/>
            </p:cNvSpPr>
            <p:nvPr/>
          </p:nvSpPr>
          <p:spPr bwMode="auto">
            <a:xfrm>
              <a:off x="0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ตัวเชื่อมต่อตรง 86"/>
            <p:cNvSpPr>
              <a:spLocks noChangeShapeType="1"/>
            </p:cNvSpPr>
            <p:nvPr/>
          </p:nvSpPr>
          <p:spPr bwMode="auto">
            <a:xfrm>
              <a:off x="9681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1" name="กลุ่ม 88"/>
          <p:cNvGrpSpPr>
            <a:grpSpLocks/>
          </p:cNvGrpSpPr>
          <p:nvPr/>
        </p:nvGrpSpPr>
        <p:grpSpPr bwMode="auto">
          <a:xfrm>
            <a:off x="4283968" y="3566784"/>
            <a:ext cx="666750" cy="123825"/>
            <a:chOff x="0" y="0"/>
            <a:chExt cx="9681" cy="1241"/>
          </a:xfrm>
        </p:grpSpPr>
        <p:sp>
          <p:nvSpPr>
            <p:cNvPr id="42" name="ตัวเชื่อมต่อตรง 89"/>
            <p:cNvSpPr>
              <a:spLocks noChangeShapeType="1"/>
            </p:cNvSpPr>
            <p:nvPr/>
          </p:nvSpPr>
          <p:spPr bwMode="auto">
            <a:xfrm>
              <a:off x="0" y="0"/>
              <a:ext cx="96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ตัวเชื่อมต่อตรง 90"/>
            <p:cNvSpPr>
              <a:spLocks noChangeShapeType="1"/>
            </p:cNvSpPr>
            <p:nvPr/>
          </p:nvSpPr>
          <p:spPr bwMode="auto">
            <a:xfrm>
              <a:off x="0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ตัวเชื่อมต่อตรง 91"/>
            <p:cNvSpPr>
              <a:spLocks noChangeShapeType="1"/>
            </p:cNvSpPr>
            <p:nvPr/>
          </p:nvSpPr>
          <p:spPr bwMode="auto">
            <a:xfrm>
              <a:off x="9681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5" name="กลุ่ม 92"/>
          <p:cNvGrpSpPr>
            <a:grpSpLocks/>
          </p:cNvGrpSpPr>
          <p:nvPr/>
        </p:nvGrpSpPr>
        <p:grpSpPr bwMode="auto">
          <a:xfrm>
            <a:off x="5162277" y="3573016"/>
            <a:ext cx="777875" cy="123825"/>
            <a:chOff x="0" y="0"/>
            <a:chExt cx="9681" cy="1241"/>
          </a:xfrm>
        </p:grpSpPr>
        <p:sp>
          <p:nvSpPr>
            <p:cNvPr id="46" name="ตัวเชื่อมต่อตรง 93"/>
            <p:cNvSpPr>
              <a:spLocks noChangeShapeType="1"/>
            </p:cNvSpPr>
            <p:nvPr/>
          </p:nvSpPr>
          <p:spPr bwMode="auto">
            <a:xfrm>
              <a:off x="0" y="0"/>
              <a:ext cx="96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7" name="ตัวเชื่อมต่อตรง 94"/>
            <p:cNvSpPr>
              <a:spLocks noChangeShapeType="1"/>
            </p:cNvSpPr>
            <p:nvPr/>
          </p:nvSpPr>
          <p:spPr bwMode="auto">
            <a:xfrm>
              <a:off x="0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8" name="ตัวเชื่อมต่อตรง 95"/>
            <p:cNvSpPr>
              <a:spLocks noChangeShapeType="1"/>
            </p:cNvSpPr>
            <p:nvPr/>
          </p:nvSpPr>
          <p:spPr bwMode="auto">
            <a:xfrm>
              <a:off x="9681" y="0"/>
              <a:ext cx="0" cy="1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16427" name="Picture 43" descr="http://i687.photobucket.com/albums/vv237/4-one/4-1/HT/lpy-25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755" y="4620344"/>
            <a:ext cx="15875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3" descr="http://i687.photobucket.com/albums/vv237/4-one/4-1/HT/lpy-25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55" y="4620344"/>
            <a:ext cx="15875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3" descr="http://i687.photobucket.com/albums/vv237/4-one/4-1/HT/lpy-25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29844"/>
            <a:ext cx="15875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3040" y="9962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 ๑.               หาความ	หนีหน้า		ทำดี		ใจดำ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</a:p>
          <a:p>
            <a:pPr lvl="0"/>
            <a:r>
              <a:rPr lang="th-TH" sz="2400" dirty="0"/>
              <a:t> ๒.                ตื่นเต้น	ในรัก		เห็นใจ		วันคืน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</a:p>
          <a:p>
            <a:pPr lvl="0"/>
            <a:r>
              <a:rPr lang="th-TH" sz="2400" dirty="0"/>
              <a:t> ๓.                รู้จริง		ผ่านครู		เขียนอ่าน		ชอบเรียน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</a:p>
          <a:p>
            <a:pPr lvl="0"/>
            <a:r>
              <a:rPr lang="th-TH" sz="2400" dirty="0"/>
              <a:t> ๔.                สั่งสอน	ลุกนั่ง		คืนสุข		วันชื่น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</a:p>
          <a:p>
            <a:pPr lvl="0"/>
            <a:r>
              <a:rPr lang="th-TH" sz="2400" dirty="0"/>
              <a:t> ๕.                สมใจ		เดินชม 		เพลิดเพลิน	วันเกิด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</a:p>
          <a:p>
            <a:pPr lvl="0"/>
            <a:r>
              <a:rPr lang="th-TH" sz="2400" dirty="0"/>
              <a:t> ๖.                ชื่นชอบ	เกรงใจ		แฟนเพลง		ตอบแทน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7215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052736"/>
            <a:ext cx="9144000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วัตถุประสงค์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h-TH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0032" y="191683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 ๑</a:t>
            </a:r>
            <a:r>
              <a:rPr lang="en-US" dirty="0"/>
              <a:t>.   </a:t>
            </a:r>
            <a:r>
              <a:rPr lang="th-TH" dirty="0"/>
              <a:t>เพื่อแก้ไขปัญหาทักษะความสามารถในการกลอนที่ไม่ถูกต้อง ไม่ชัดเจน ไม่คล่องแคล่ว ฯลฯ  ของนักเรียนชั้นมัธยมศึกษาปีที่ ๒โรงเรียนเตรียมอุดมศึกษาพัฒนาการ  รัชดา  โดยใช้แบบฝึกทักษะการแต่งคำประพันธ์</a:t>
            </a:r>
            <a:endParaRPr lang="en-US" dirty="0"/>
          </a:p>
          <a:p>
            <a:r>
              <a:rPr lang="th-TH" dirty="0"/>
              <a:t>     ๒.   เพื่อพัฒนาความสามารถในการกลอนของนักเรียนชั้นมัธยมศึกษาปีที่ ๒โรงเรียนเตรียมอุดมศึกษาพัฒนาการ  รัชดา  โดยใช้แบบฝึกทักษะการแต่งคำประพันธ์</a:t>
            </a:r>
          </a:p>
        </p:txBody>
      </p:sp>
      <p:pic>
        <p:nvPicPr>
          <p:cNvPr id="3074" name="Picture 2" descr="A02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84750"/>
            <a:ext cx="19431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ttp://i687.photobucket.com/albums/vv237/4-one/4-1/HT/sMl-10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102">
            <a:off x="5124450" y="4573588"/>
            <a:ext cx="898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5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20688" y="170080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 ๘. 	    พิสูจน์คน	พิสูจน์ม้า		กาลเวลา		ระยะทาง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_______________________________________________</a:t>
            </a:r>
          </a:p>
          <a:p>
            <a:pPr lvl="0"/>
            <a:r>
              <a:rPr lang="th-TH" sz="2400" dirty="0"/>
              <a:t> ๙.              ไม่มีขาย 	สุขภาพดี		ต้องเล่นกีฬา	ถ้าอยากได้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_______________________________________________</a:t>
            </a:r>
          </a:p>
          <a:p>
            <a:pPr lvl="0"/>
            <a:r>
              <a:rPr lang="th-TH" sz="2400" dirty="0"/>
              <a:t>๑๐.              งานราษฎร์        งานหลวง		ไม่ให้เว้น		ไม่ให้ขาด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_______________________________________________</a:t>
            </a:r>
          </a:p>
          <a:p>
            <a:pPr lvl="0"/>
            <a:r>
              <a:rPr lang="th-TH" sz="2400" dirty="0"/>
              <a:t>๑๑.             น้ำค้างพรม	ที่ชายทุ่ง		หอมดอกไม้	ตอนรุ่งสาง </a:t>
            </a:r>
            <a:endParaRPr lang="en-US" sz="2400" dirty="0"/>
          </a:p>
          <a:p>
            <a:r>
              <a:rPr lang="th-TH" sz="2400" b="1" u="sng" dirty="0"/>
              <a:t>เรียงใหม่</a:t>
            </a:r>
            <a:r>
              <a:rPr lang="en-US" sz="2400" dirty="0"/>
              <a:t> _______________________________________________</a:t>
            </a:r>
            <a:endParaRPr lang="th-TH" sz="2400" dirty="0"/>
          </a:p>
        </p:txBody>
      </p:sp>
      <p:pic>
        <p:nvPicPr>
          <p:cNvPr id="17410" name="Picture 2" descr="9398851-chiang-mai-girl-smiling-with-umbrella-chiang-mai-thai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43" y="5229200"/>
            <a:ext cx="936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82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5732" y="90872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	</a:t>
            </a:r>
            <a:r>
              <a:rPr lang="th-TH" sz="2400" b="1" dirty="0"/>
              <a:t>แบบฝึกที่ ๗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การเขียนคำคล้องจองสี่พยางค์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u="sng" dirty="0"/>
              <a:t>ตอนที่ ๑</a:t>
            </a:r>
            <a:r>
              <a:rPr lang="th-TH" sz="2400" b="1" dirty="0"/>
              <a:t>    คำชี้แจง</a:t>
            </a:r>
            <a:r>
              <a:rPr lang="th-TH" sz="2400" dirty="0"/>
              <a:t> ให้นักเรียนนำคำที่กำหนดให้มาเติมลงในช่องว่างโดยให้มีสระ และตัวสะกด</a:t>
            </a:r>
            <a:endParaRPr lang="en-US" sz="2400" dirty="0"/>
          </a:p>
          <a:p>
            <a:r>
              <a:rPr lang="th-TH" sz="2400" dirty="0"/>
              <a:t>                                  เหมือนกับคำที่ขีดเส้นใต้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u="sng" dirty="0"/>
              <a:t>ตัวอย่าง</a:t>
            </a:r>
            <a:r>
              <a:rPr lang="th-TH" sz="2400" dirty="0"/>
              <a:t>		ตั้งใจอ่าน</a:t>
            </a:r>
            <a:r>
              <a:rPr lang="th-TH" sz="2400" u="sng" dirty="0"/>
              <a:t>เขียน</a:t>
            </a:r>
            <a:r>
              <a:rPr lang="th-TH" sz="2400" dirty="0"/>
              <a:t>	</a:t>
            </a:r>
            <a:r>
              <a:rPr lang="th-TH" sz="2400" u="sng" dirty="0"/>
              <a:t>เรียน</a:t>
            </a:r>
            <a:r>
              <a:rPr lang="th-TH" sz="2400" dirty="0"/>
              <a:t>รู้รอบด้าน</a:t>
            </a:r>
            <a:endParaRPr lang="en-US" sz="2400" dirty="0"/>
          </a:p>
          <a:p>
            <a:r>
              <a:rPr lang="th-TH" sz="2400" dirty="0"/>
              <a:t>	                    ฝีกฝนการ</a:t>
            </a:r>
            <a:r>
              <a:rPr lang="th-TH" sz="2400" u="sng" dirty="0"/>
              <a:t>งาน</a:t>
            </a:r>
            <a:r>
              <a:rPr lang="th-TH" sz="2400" dirty="0"/>
              <a:t>		</a:t>
            </a:r>
            <a:r>
              <a:rPr lang="th-TH" sz="2400" u="sng" dirty="0"/>
              <a:t>ผ่าน</a:t>
            </a:r>
            <a:r>
              <a:rPr lang="th-TH" sz="2400" dirty="0"/>
              <a:t>พ้นอุปสรรค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b="1" dirty="0"/>
              <a:t>คำกำหนดให้</a:t>
            </a:r>
            <a:r>
              <a:rPr lang="th-TH" sz="2400" dirty="0"/>
              <a:t>             เพราะ  -  ผ่อน  ,     ละ – มี  ,    ผ้า – นั่ง  ,    เรือน – แม่  ,    </a:t>
            </a:r>
          </a:p>
          <a:p>
            <a:r>
              <a:rPr lang="th-TH" sz="2400" dirty="0"/>
              <a:t>                              นาน – อาย  ,   มอง – สบ  ,    สอน – เว้น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816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403648" y="692696"/>
            <a:ext cx="656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 ๑.      พูดจาไพ</a:t>
            </a:r>
            <a:r>
              <a:rPr lang="th-TH" sz="2400" u="sng" dirty="0"/>
              <a:t>เรา</a:t>
            </a:r>
            <a:r>
              <a:rPr lang="th-TH" sz="2400" dirty="0"/>
              <a:t>			.....................พ่อแม่ย้ำ</a:t>
            </a:r>
            <a:endParaRPr lang="en-US" sz="2400" dirty="0"/>
          </a:p>
          <a:p>
            <a:r>
              <a:rPr lang="th-TH" sz="2400" dirty="0"/>
              <a:t>	ทำตามท่านสอน		.................หนักเป็นเบา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 ๒.      คบใครเป็น</a:t>
            </a:r>
            <a:r>
              <a:rPr lang="th-TH" sz="2400" u="sng" dirty="0"/>
              <a:t>เพื่อน</a:t>
            </a:r>
            <a:r>
              <a:rPr lang="th-TH" sz="2400" dirty="0"/>
              <a:t>		.................ชาวบ้านช่อง</a:t>
            </a:r>
            <a:endParaRPr lang="en-US" sz="2400" dirty="0"/>
          </a:p>
          <a:p>
            <a:r>
              <a:rPr lang="th-TH" sz="2400" dirty="0"/>
              <a:t>	ต้องหมั่นดู</a:t>
            </a:r>
            <a:r>
              <a:rPr lang="th-TH" sz="2400" u="sng" dirty="0"/>
              <a:t>แล</a:t>
            </a:r>
            <a:r>
              <a:rPr lang="th-TH" sz="2400" dirty="0"/>
              <a:t>		.................พ่อช่วยทำ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 ๓.      อย่าคบคน</a:t>
            </a:r>
            <a:r>
              <a:rPr lang="th-TH" sz="2400" u="sng" dirty="0"/>
              <a:t>พาล</a:t>
            </a:r>
            <a:r>
              <a:rPr lang="th-TH" sz="2400" dirty="0"/>
              <a:t>		.................ไปหลงผิด</a:t>
            </a:r>
            <a:endParaRPr lang="en-US" sz="2400" dirty="0"/>
          </a:p>
          <a:p>
            <a:r>
              <a:rPr lang="th-TH" sz="2400" dirty="0"/>
              <a:t>	คิดสิ่งชั่ว</a:t>
            </a:r>
            <a:r>
              <a:rPr lang="th-TH" sz="2400" u="sng" dirty="0"/>
              <a:t>ร้าย</a:t>
            </a:r>
            <a:r>
              <a:rPr lang="th-TH" sz="2400" dirty="0"/>
              <a:t>		.................คนเย้ยหยัน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๔.      ขอพรจาก</a:t>
            </a:r>
            <a:r>
              <a:rPr lang="th-TH" sz="2400" u="sng" dirty="0"/>
              <a:t>พระ</a:t>
            </a:r>
            <a:r>
              <a:rPr lang="th-TH" sz="2400" dirty="0"/>
              <a:t>			.................สิ่งชั่วร้าย</a:t>
            </a:r>
            <a:endParaRPr lang="en-US" sz="2400" dirty="0"/>
          </a:p>
          <a:p>
            <a:r>
              <a:rPr lang="th-TH" sz="2400" dirty="0"/>
              <a:t>	เร่งทำความ</a:t>
            </a:r>
            <a:r>
              <a:rPr lang="th-TH" sz="2400" u="sng" dirty="0"/>
              <a:t>ดี</a:t>
            </a:r>
            <a:r>
              <a:rPr lang="th-TH" sz="2400" dirty="0"/>
              <a:t>		.................ใจโอบอ้อม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๕.      ฉันเที่ยวซื้อ</a:t>
            </a:r>
            <a:r>
              <a:rPr lang="th-TH" sz="2400" u="sng" dirty="0"/>
              <a:t>ของ</a:t>
            </a:r>
            <a:r>
              <a:rPr lang="th-TH" sz="2400" dirty="0"/>
              <a:t>		.................หาอยู่นาน</a:t>
            </a:r>
            <a:endParaRPr lang="en-US" sz="2400" dirty="0"/>
          </a:p>
          <a:p>
            <a:r>
              <a:rPr lang="th-TH" sz="2400" dirty="0"/>
              <a:t>	เดินผ่านจึง</a:t>
            </a:r>
            <a:r>
              <a:rPr lang="th-TH" sz="2400" u="sng" dirty="0"/>
              <a:t>พบ</a:t>
            </a:r>
            <a:r>
              <a:rPr lang="th-TH" sz="2400" dirty="0"/>
              <a:t>		.................ตาพอดี</a:t>
            </a:r>
          </a:p>
        </p:txBody>
      </p:sp>
    </p:spTree>
    <p:extLst>
      <p:ext uri="{BB962C8B-B14F-4D97-AF65-F5344CB8AC3E}">
        <p14:creationId xmlns:p14="http://schemas.microsoft.com/office/powerpoint/2010/main" val="3415418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 32"/>
          <p:cNvSpPr/>
          <p:nvPr/>
        </p:nvSpPr>
        <p:spPr>
          <a:xfrm>
            <a:off x="971600" y="90872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u="sng" dirty="0"/>
              <a:t>ตอนที่ ๒</a:t>
            </a:r>
            <a:r>
              <a:rPr lang="th-TH" sz="2400" b="1" dirty="0"/>
              <a:t>   คำชี้แจง</a:t>
            </a:r>
            <a:r>
              <a:rPr lang="th-TH" sz="2400" dirty="0"/>
              <a:t>   ให้นักเรียนโยงเส้นจับคู่คำที่คล้องจอง แล้วนำไปเขียนลงในช่องว่าง</a:t>
            </a:r>
            <a:endParaRPr lang="en-US" sz="2400" dirty="0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971600" y="1484784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/>
              <a:t>ตัวอย่าง</a:t>
            </a:r>
            <a:r>
              <a:rPr lang="th-TH" sz="2400" dirty="0"/>
              <a:t>        ช่วยเหลือแบ่งปัน</a:t>
            </a:r>
            <a:endParaRPr lang="en-US" sz="24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195736" y="1969716"/>
            <a:ext cx="6318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สวดมนต์ก่อนนอน			ลือเลื่องทั่วไทย</a:t>
            </a:r>
            <a:endParaRPr lang="en-US" sz="2400" dirty="0"/>
          </a:p>
          <a:p>
            <a:pPr lvl="0"/>
            <a:r>
              <a:rPr lang="th-TH" sz="2400" dirty="0"/>
              <a:t>ชื่นใจเมื่อเห็น			นั่งลุกระวัง</a:t>
            </a:r>
            <a:endParaRPr lang="en-US" sz="2400" dirty="0"/>
          </a:p>
          <a:p>
            <a:pPr lvl="0"/>
            <a:r>
              <a:rPr lang="th-TH" sz="2400" dirty="0"/>
              <a:t>คบคนดูหน้า			เยาเย้ยเพื่อนฝูง</a:t>
            </a:r>
            <a:endParaRPr lang="en-US" sz="2400" dirty="0"/>
          </a:p>
          <a:p>
            <a:pPr lvl="0"/>
            <a:r>
              <a:rPr lang="th-TH" sz="2400" dirty="0"/>
              <a:t>พายเรือดูหนัง			ฉันพี่ฉันน้อง</a:t>
            </a:r>
            <a:endParaRPr lang="en-US" sz="2400" dirty="0"/>
          </a:p>
          <a:p>
            <a:pPr lvl="0"/>
            <a:r>
              <a:rPr lang="th-TH" sz="2400" dirty="0"/>
              <a:t>ท่องเที่ยวทั่วไทย			สอนใจเมื่อตื่น</a:t>
            </a:r>
            <a:endParaRPr lang="en-US" sz="2400" dirty="0"/>
          </a:p>
          <a:p>
            <a:pPr lvl="0"/>
            <a:r>
              <a:rPr lang="th-TH" sz="2400" dirty="0"/>
              <a:t>เมื่อหมดความทุกข์			สุขเข้ามาแทน</a:t>
            </a:r>
            <a:endParaRPr lang="en-US" sz="2400" dirty="0"/>
          </a:p>
          <a:p>
            <a:pPr lvl="0"/>
            <a:r>
              <a:rPr lang="th-TH" sz="2400" dirty="0"/>
              <a:t>ภัยร้ายคุมคาม			เว้นสิ่งเลวทราม</a:t>
            </a:r>
            <a:endParaRPr lang="en-US" sz="2400" dirty="0"/>
          </a:p>
          <a:p>
            <a:pPr lvl="0"/>
            <a:r>
              <a:rPr lang="th-TH" sz="2400" dirty="0"/>
              <a:t>อยากเป็นตำรวจ			ซื้อผ้าดูเนื้อ</a:t>
            </a:r>
            <a:endParaRPr lang="en-US" sz="2400" dirty="0"/>
          </a:p>
          <a:p>
            <a:pPr lvl="0"/>
            <a:r>
              <a:rPr lang="th-TH" sz="2400" dirty="0"/>
              <a:t>คนดีมีชื่อ				ไม่ไปไม่รู้</a:t>
            </a:r>
            <a:endParaRPr lang="en-US" sz="2400" dirty="0"/>
          </a:p>
          <a:p>
            <a:pPr lvl="0"/>
            <a:r>
              <a:rPr lang="th-TH" sz="2400" dirty="0"/>
              <a:t>อย่าชวนทะเลาะ			ตามมารวดเร็ว</a:t>
            </a:r>
            <a:endParaRPr lang="en-US" sz="2400" dirty="0"/>
          </a:p>
          <a:p>
            <a:r>
              <a:rPr lang="th-TH" sz="2400" dirty="0"/>
              <a:t>				กวดจับผู้ร้าย</a:t>
            </a:r>
          </a:p>
        </p:txBody>
      </p:sp>
      <p:grpSp>
        <p:nvGrpSpPr>
          <p:cNvPr id="36" name="กลุ่ม 48"/>
          <p:cNvGrpSpPr>
            <a:grpSpLocks/>
          </p:cNvGrpSpPr>
          <p:nvPr/>
        </p:nvGrpSpPr>
        <p:grpSpPr bwMode="auto">
          <a:xfrm>
            <a:off x="4067944" y="2181086"/>
            <a:ext cx="216024" cy="3336145"/>
            <a:chOff x="0" y="0"/>
            <a:chExt cx="913" cy="25630"/>
          </a:xfrm>
        </p:grpSpPr>
        <p:sp>
          <p:nvSpPr>
            <p:cNvPr id="37" name="หน้ายิ้ม 2"/>
            <p:cNvSpPr>
              <a:spLocks noChangeArrowheads="1"/>
            </p:cNvSpPr>
            <p:nvPr/>
          </p:nvSpPr>
          <p:spPr bwMode="auto">
            <a:xfrm>
              <a:off x="0" y="0"/>
              <a:ext cx="840" cy="84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หน้ายิ้ม 3"/>
            <p:cNvSpPr>
              <a:spLocks noChangeArrowheads="1"/>
            </p:cNvSpPr>
            <p:nvPr/>
          </p:nvSpPr>
          <p:spPr bwMode="auto">
            <a:xfrm>
              <a:off x="0" y="2706"/>
              <a:ext cx="835" cy="83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หน้ายิ้ม 4"/>
            <p:cNvSpPr>
              <a:spLocks noChangeArrowheads="1"/>
            </p:cNvSpPr>
            <p:nvPr/>
          </p:nvSpPr>
          <p:spPr bwMode="auto">
            <a:xfrm>
              <a:off x="73" y="5632"/>
              <a:ext cx="840" cy="843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0" name="หน้ายิ้ม 5"/>
            <p:cNvSpPr>
              <a:spLocks noChangeArrowheads="1"/>
            </p:cNvSpPr>
            <p:nvPr/>
          </p:nvSpPr>
          <p:spPr bwMode="auto">
            <a:xfrm>
              <a:off x="73" y="8266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1" name="หน้ายิ้ม 6"/>
            <p:cNvSpPr>
              <a:spLocks noChangeArrowheads="1"/>
            </p:cNvSpPr>
            <p:nvPr/>
          </p:nvSpPr>
          <p:spPr bwMode="auto">
            <a:xfrm>
              <a:off x="73" y="10972"/>
              <a:ext cx="838" cy="839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หน้ายิ้ม 7"/>
            <p:cNvSpPr>
              <a:spLocks noChangeArrowheads="1"/>
            </p:cNvSpPr>
            <p:nvPr/>
          </p:nvSpPr>
          <p:spPr bwMode="auto">
            <a:xfrm>
              <a:off x="73" y="13679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หน้ายิ้ม 8"/>
            <p:cNvSpPr>
              <a:spLocks noChangeArrowheads="1"/>
            </p:cNvSpPr>
            <p:nvPr/>
          </p:nvSpPr>
          <p:spPr bwMode="auto">
            <a:xfrm>
              <a:off x="73" y="16532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4" name="หน้ายิ้ม 9"/>
            <p:cNvSpPr>
              <a:spLocks noChangeArrowheads="1"/>
            </p:cNvSpPr>
            <p:nvPr/>
          </p:nvSpPr>
          <p:spPr bwMode="auto">
            <a:xfrm>
              <a:off x="73" y="19312"/>
              <a:ext cx="832" cy="831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5" name="หน้ายิ้ม 10"/>
            <p:cNvSpPr>
              <a:spLocks noChangeArrowheads="1"/>
            </p:cNvSpPr>
            <p:nvPr/>
          </p:nvSpPr>
          <p:spPr bwMode="auto">
            <a:xfrm>
              <a:off x="0" y="22311"/>
              <a:ext cx="831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6" name="หน้ายิ้ม 11"/>
            <p:cNvSpPr>
              <a:spLocks noChangeArrowheads="1"/>
            </p:cNvSpPr>
            <p:nvPr/>
          </p:nvSpPr>
          <p:spPr bwMode="auto">
            <a:xfrm>
              <a:off x="0" y="24798"/>
              <a:ext cx="831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7" name="กลุ่ม 48"/>
          <p:cNvGrpSpPr>
            <a:grpSpLocks/>
          </p:cNvGrpSpPr>
          <p:nvPr/>
        </p:nvGrpSpPr>
        <p:grpSpPr bwMode="auto">
          <a:xfrm>
            <a:off x="5611607" y="2577724"/>
            <a:ext cx="216024" cy="3336145"/>
            <a:chOff x="0" y="0"/>
            <a:chExt cx="913" cy="25630"/>
          </a:xfrm>
        </p:grpSpPr>
        <p:sp>
          <p:nvSpPr>
            <p:cNvPr id="48" name="หน้ายิ้ม 2"/>
            <p:cNvSpPr>
              <a:spLocks noChangeArrowheads="1"/>
            </p:cNvSpPr>
            <p:nvPr/>
          </p:nvSpPr>
          <p:spPr bwMode="auto">
            <a:xfrm>
              <a:off x="0" y="0"/>
              <a:ext cx="840" cy="84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9" name="หน้ายิ้ม 3"/>
            <p:cNvSpPr>
              <a:spLocks noChangeArrowheads="1"/>
            </p:cNvSpPr>
            <p:nvPr/>
          </p:nvSpPr>
          <p:spPr bwMode="auto">
            <a:xfrm>
              <a:off x="0" y="2706"/>
              <a:ext cx="835" cy="838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0" name="หน้ายิ้ม 4"/>
            <p:cNvSpPr>
              <a:spLocks noChangeArrowheads="1"/>
            </p:cNvSpPr>
            <p:nvPr/>
          </p:nvSpPr>
          <p:spPr bwMode="auto">
            <a:xfrm>
              <a:off x="73" y="5632"/>
              <a:ext cx="840" cy="843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1" name="หน้ายิ้ม 5"/>
            <p:cNvSpPr>
              <a:spLocks noChangeArrowheads="1"/>
            </p:cNvSpPr>
            <p:nvPr/>
          </p:nvSpPr>
          <p:spPr bwMode="auto">
            <a:xfrm>
              <a:off x="73" y="8266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2" name="หน้ายิ้ม 6"/>
            <p:cNvSpPr>
              <a:spLocks noChangeArrowheads="1"/>
            </p:cNvSpPr>
            <p:nvPr/>
          </p:nvSpPr>
          <p:spPr bwMode="auto">
            <a:xfrm>
              <a:off x="73" y="10972"/>
              <a:ext cx="838" cy="839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3" name="หน้ายิ้ม 7"/>
            <p:cNvSpPr>
              <a:spLocks noChangeArrowheads="1"/>
            </p:cNvSpPr>
            <p:nvPr/>
          </p:nvSpPr>
          <p:spPr bwMode="auto">
            <a:xfrm>
              <a:off x="73" y="13679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4" name="หน้ายิ้ม 8"/>
            <p:cNvSpPr>
              <a:spLocks noChangeArrowheads="1"/>
            </p:cNvSpPr>
            <p:nvPr/>
          </p:nvSpPr>
          <p:spPr bwMode="auto">
            <a:xfrm>
              <a:off x="73" y="16532"/>
              <a:ext cx="832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5" name="หน้ายิ้ม 9"/>
            <p:cNvSpPr>
              <a:spLocks noChangeArrowheads="1"/>
            </p:cNvSpPr>
            <p:nvPr/>
          </p:nvSpPr>
          <p:spPr bwMode="auto">
            <a:xfrm>
              <a:off x="73" y="19312"/>
              <a:ext cx="832" cy="831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6" name="หน้ายิ้ม 10"/>
            <p:cNvSpPr>
              <a:spLocks noChangeArrowheads="1"/>
            </p:cNvSpPr>
            <p:nvPr/>
          </p:nvSpPr>
          <p:spPr bwMode="auto">
            <a:xfrm>
              <a:off x="0" y="22311"/>
              <a:ext cx="831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57" name="หน้ายิ้ม 11"/>
            <p:cNvSpPr>
              <a:spLocks noChangeArrowheads="1"/>
            </p:cNvSpPr>
            <p:nvPr/>
          </p:nvSpPr>
          <p:spPr bwMode="auto">
            <a:xfrm>
              <a:off x="0" y="24798"/>
              <a:ext cx="831" cy="83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58" name="หน้ายิ้ม 46"/>
          <p:cNvSpPr>
            <a:spLocks noChangeArrowheads="1"/>
          </p:cNvSpPr>
          <p:nvPr/>
        </p:nvSpPr>
        <p:spPr bwMode="auto">
          <a:xfrm>
            <a:off x="4071048" y="1715616"/>
            <a:ext cx="227087" cy="124941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9" name="หน้ายิ้ม 46"/>
          <p:cNvSpPr>
            <a:spLocks noChangeArrowheads="1"/>
          </p:cNvSpPr>
          <p:nvPr/>
        </p:nvSpPr>
        <p:spPr bwMode="auto">
          <a:xfrm>
            <a:off x="5582088" y="2110944"/>
            <a:ext cx="227087" cy="124941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61" name="ตัวเชื่อมต่อตรง 60"/>
          <p:cNvCxnSpPr>
            <a:stCxn id="58" idx="5"/>
          </p:cNvCxnSpPr>
          <p:nvPr/>
        </p:nvCxnSpPr>
        <p:spPr>
          <a:xfrm>
            <a:off x="4264879" y="1822260"/>
            <a:ext cx="1317209" cy="148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6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2372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/>
              <a:t>แบบฝึกที่ ๘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การเขียนคำคล้องจองสี่พยางค์</a:t>
            </a:r>
            <a:endParaRPr lang="th-TH" sz="2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06488" y="1860472"/>
            <a:ext cx="7641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ให้นักเรียนเลือกข้อความที่กำหนดให้มาเรียบเรียงใหม่ให้คล้องจองกัน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59632" y="2564904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/>
              <a:t>ตัวอย่าง		</a:t>
            </a:r>
            <a:r>
              <a:rPr lang="th-TH" sz="2400" dirty="0"/>
              <a:t>พ่อแม่พี่น้อง	ฟันฝ่าทุกข์ยาก</a:t>
            </a:r>
            <a:endParaRPr lang="en-US" sz="2400" dirty="0"/>
          </a:p>
          <a:p>
            <a:r>
              <a:rPr lang="th-TH" sz="2400" b="1" dirty="0"/>
              <a:t>		</a:t>
            </a:r>
            <a:r>
              <a:rPr lang="th-TH" sz="2400" dirty="0"/>
              <a:t>ปรองดองรักกัน	ตรากตรำทำงาน</a:t>
            </a:r>
            <a:endParaRPr lang="en-US" sz="2400" dirty="0"/>
          </a:p>
          <a:p>
            <a:r>
              <a:rPr lang="th-TH" sz="2400" b="1" dirty="0"/>
              <a:t>เป็น		พ่อแม่พี่น้อง	ปรองดองรักกัน</a:t>
            </a:r>
            <a:endParaRPr lang="en-US" sz="2400" dirty="0"/>
          </a:p>
          <a:p>
            <a:r>
              <a:rPr lang="th-TH" sz="2400" b="1" dirty="0"/>
              <a:t>		ฟันฝ่าทุกข์ยาก	ตรากตรำทำงาน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0731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63688" y="1484784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๑.	จ่ายเงินซื้อให้	ไปหาของกิน</a:t>
            </a:r>
            <a:endParaRPr lang="en-US" sz="2400" dirty="0"/>
          </a:p>
          <a:p>
            <a:r>
              <a:rPr lang="th-TH" sz="2400" dirty="0"/>
              <a:t>            พาฝากคุณแม่	สินทรัพย์มากมาย</a:t>
            </a:r>
            <a:endParaRPr lang="en-US" sz="2400" dirty="0"/>
          </a:p>
          <a:p>
            <a:r>
              <a:rPr lang="th-TH" sz="2400" dirty="0"/>
              <a:t>.......................................	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	.......................................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๒.             	โบราณท่านสอน	คดกินไม่นาน</a:t>
            </a:r>
            <a:endParaRPr lang="en-US" sz="2400" dirty="0"/>
          </a:p>
          <a:p>
            <a:r>
              <a:rPr lang="th-TH" sz="2400" dirty="0"/>
              <a:t>             ซื่อกินไม่หมด	วอนให้จดจำ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000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835696" y="980728"/>
            <a:ext cx="5454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๓. 	ชี้ชวนชมนก	เดินไปในสวน</a:t>
            </a:r>
            <a:endParaRPr lang="en-US" sz="2400" dirty="0"/>
          </a:p>
          <a:p>
            <a:r>
              <a:rPr lang="th-TH" sz="2400" dirty="0"/>
              <a:t>             สมจินตนาการ	โผผกนกบิน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๔. 	สุขนักหนอเรา	ทุกวันรอคอย</a:t>
            </a:r>
            <a:endParaRPr lang="en-US" sz="2400" dirty="0"/>
          </a:p>
          <a:p>
            <a:r>
              <a:rPr lang="th-TH" sz="2400" dirty="0"/>
              <a:t>             ต่างเอาใจกัน	บ้านนี้มีรัก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๕. 	ใจจิตต้องจำ	น้ำคำของคน</a:t>
            </a:r>
            <a:endParaRPr lang="en-US" sz="2400" dirty="0"/>
          </a:p>
          <a:p>
            <a:r>
              <a:rPr lang="th-TH" sz="2400" dirty="0"/>
              <a:t>             หนังสือคือเพื่อน	ช่วยเตือนให้คิด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	.......................................</a:t>
            </a:r>
            <a:endParaRPr lang="en-US" sz="2400" dirty="0">
              <a:effectLst/>
            </a:endParaRPr>
          </a:p>
        </p:txBody>
      </p:sp>
      <p:pic>
        <p:nvPicPr>
          <p:cNvPr id="19458" name="Picture 2" descr="http://t3.gstatic.com/images?q=tbn:ANd9GcTYVD3qXWW1NlGPMzjaSAA8RrigTR7gx-QAEV01kMihHPTQp6sLb8z6n1iA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93" y="4725144"/>
            <a:ext cx="10969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82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1196752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๙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การเขียนกลอน ๔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ให้นักเรียนโยงเส้นคำที่สัมผัสจากข้อความที่กำหนดให้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b="1" dirty="0"/>
              <a:t>ตัวอย่าง</a:t>
            </a:r>
            <a:r>
              <a:rPr lang="th-TH" sz="2400" dirty="0"/>
              <a:t>              อรุณเบิกฟ้า	นกกาโบยบิน</a:t>
            </a:r>
            <a:endParaRPr lang="en-US" sz="2400" dirty="0"/>
          </a:p>
          <a:p>
            <a:r>
              <a:rPr lang="th-TH" sz="2400" dirty="0"/>
              <a:t>                      ออกไปหากิน	ทั่วถิ่นพงไพร</a:t>
            </a:r>
            <a:endParaRPr lang="en-US" sz="2400" dirty="0">
              <a:effectLst/>
            </a:endParaRPr>
          </a:p>
        </p:txBody>
      </p:sp>
      <p:pic>
        <p:nvPicPr>
          <p:cNvPr id="20483" name="Picture 3" descr="http://i687.photobucket.com/albums/vv237/4-one/4-1/HT/sMl-10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61">
            <a:off x="4029413" y="5095562"/>
            <a:ext cx="898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076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835696" y="908720"/>
            <a:ext cx="6331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๑. สวดมนต์อ้อนวอน		ขอพรจากฟ้า</a:t>
            </a:r>
            <a:endParaRPr lang="en-US" sz="2400" dirty="0"/>
          </a:p>
          <a:p>
            <a:r>
              <a:rPr lang="th-TH" sz="2400" dirty="0"/>
              <a:t>    ขอเทพเทวา		ช่วยข้าแต่งกลอน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๒. รักสามัคคี		สิ่งดีควรทำ</a:t>
            </a:r>
            <a:endParaRPr lang="en-US" sz="2400" dirty="0"/>
          </a:p>
          <a:p>
            <a:r>
              <a:rPr lang="th-TH" sz="2400" dirty="0"/>
              <a:t>    พวกเราน้อมนำ		ตามคำพระองค์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๓. รักดีหามจั่ว		รักชั่วหามเสา</a:t>
            </a:r>
            <a:endParaRPr lang="en-US" sz="2400" dirty="0"/>
          </a:p>
          <a:p>
            <a:r>
              <a:rPr lang="th-TH" sz="2400" dirty="0"/>
              <a:t>    งานหนักงานเบา		รับเอาไปเอง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๔. กลีบดอกขยับ		แย้มรับตะวัน</a:t>
            </a:r>
            <a:endParaRPr lang="en-US" sz="2400" dirty="0"/>
          </a:p>
          <a:p>
            <a:r>
              <a:rPr lang="th-TH" sz="2400" dirty="0"/>
              <a:t>    โลกสวยงามพลัน		รับวันปีใหม่</a:t>
            </a:r>
            <a:endParaRPr lang="en-US" sz="2400" dirty="0"/>
          </a:p>
          <a:p>
            <a:r>
              <a:rPr lang="en-US" sz="2400" dirty="0"/>
              <a:t>  </a:t>
            </a:r>
          </a:p>
          <a:p>
            <a:r>
              <a:rPr lang="th-TH" sz="2400" dirty="0"/>
              <a:t>๕. เกิดมาเป็นคน		ดิ้นรนต่อสู้</a:t>
            </a:r>
            <a:endParaRPr lang="en-US" sz="2400" dirty="0"/>
          </a:p>
          <a:p>
            <a:r>
              <a:rPr lang="th-TH" sz="2400" dirty="0"/>
              <a:t>    ชีวิตต้องอยู่		เรียนรู้ต่อไป</a:t>
            </a:r>
          </a:p>
        </p:txBody>
      </p:sp>
      <p:pic>
        <p:nvPicPr>
          <p:cNvPr id="8" name="Picture 2" descr="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73016"/>
            <a:ext cx="16208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95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83671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๑๐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กลอน ๔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ให้นักเรียนนำข้อความที่กำหนดให้ไปเติมลงในช่องว่างให้คล้องจองและสัมพันธ์กัน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b="1" dirty="0"/>
              <a:t>ตัวอย่าง</a:t>
            </a:r>
            <a:r>
              <a:rPr lang="th-TH" sz="2400" dirty="0"/>
              <a:t>                       ทำงานเป็นกลุ่ม               ประชุมความคิด</a:t>
            </a:r>
            <a:endParaRPr lang="en-US" sz="2400" dirty="0"/>
          </a:p>
          <a:p>
            <a:r>
              <a:rPr lang="th-TH" sz="2400" dirty="0"/>
              <a:t>                         </a:t>
            </a:r>
            <a:r>
              <a:rPr lang="th-TH" sz="2400" u="sng" dirty="0"/>
              <a:t>ร่วมแรงร่วมจิต</a:t>
            </a:r>
            <a:r>
              <a:rPr lang="th-TH" sz="2400" dirty="0"/>
              <a:t>                          ช่วยคิดช่วยทำ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th-TH" sz="2400" b="1" dirty="0"/>
              <a:t>           ข้อความที่กำหนดให้</a:t>
            </a:r>
            <a:endParaRPr lang="en-US" sz="2400" dirty="0"/>
          </a:p>
          <a:p>
            <a:r>
              <a:rPr lang="th-TH" sz="2400" dirty="0"/>
              <a:t>                     สอนสั่งความดี             คำนวณควรตรอง             ร่วมแรงร่วมจิต</a:t>
            </a:r>
            <a:endParaRPr lang="en-US" sz="2400" dirty="0"/>
          </a:p>
          <a:p>
            <a:r>
              <a:rPr lang="th-TH" sz="2400" dirty="0"/>
              <a:t>                     รีบเรียนเขียนอ่าน         สิ่งของแบ่งปัน                 ทำงานเรียนเล่น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288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496" y="1052736"/>
            <a:ext cx="91444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การเชื่อมโยงบทร้อยกรอง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91683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th-TH" b="1" dirty="0"/>
              <a:t>รักการอ่าน       อยากเขียนสิ่งใด อ่านสิ่งนั้นให้ซึมซับ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th-TH" b="1" dirty="0"/>
              <a:t>รักการเขียน      ต้องรู้ถ้อยคำ   </a:t>
            </a:r>
            <a:r>
              <a:rPr lang="th-TH" b="1" dirty="0" err="1"/>
              <a:t>ฉันท</a:t>
            </a:r>
            <a:r>
              <a:rPr lang="th-TH" b="1" dirty="0"/>
              <a:t>ลักษณ์    ข้อมูล และกลวิธีในการเขียน</a:t>
            </a:r>
          </a:p>
          <a:p>
            <a:pPr lvl="0"/>
            <a:endParaRPr lang="th-TH" b="1" dirty="0"/>
          </a:p>
          <a:p>
            <a:pPr marL="457200" lvl="0" indent="-457200">
              <a:buFont typeface="Wingdings" pitchFamily="2" charset="2"/>
              <a:buChar char="v"/>
            </a:pPr>
            <a:r>
              <a:rPr lang="th-TH" b="1" dirty="0"/>
              <a:t>รักคิดวิเคราะห์    วิเคราะห์อารมณ์ร่วมของการสรรคำ  วิเคราะห์ความรู้สึก </a:t>
            </a:r>
          </a:p>
          <a:p>
            <a:pPr lvl="0"/>
            <a:r>
              <a:rPr lang="th-TH" b="1" dirty="0"/>
              <a:t>                                   ร่วมโดยความผูกพันและถ่ายทอดออกมาเป็นภาษาของ</a:t>
            </a:r>
          </a:p>
          <a:p>
            <a:pPr lvl="0"/>
            <a:r>
              <a:rPr lang="th-TH" b="1" dirty="0"/>
              <a:t>                                   กวีที่ไพเราะ  มีความหมายลึกซึ้ง   กินใจ   อันจะก่อให้เกิด</a:t>
            </a:r>
          </a:p>
          <a:p>
            <a:pPr lvl="0"/>
            <a:r>
              <a:rPr lang="th-TH" b="1" dirty="0"/>
              <a:t>                                   คุณค่าทั้งต่อผู้เขียน  ผู้อ่าน  และสังคม</a:t>
            </a:r>
            <a:endParaRPr lang="th-TH" dirty="0"/>
          </a:p>
        </p:txBody>
      </p:sp>
      <p:pic>
        <p:nvPicPr>
          <p:cNvPr id="4098" name="Picture 2" descr="K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5013176"/>
            <a:ext cx="936104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96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908720"/>
            <a:ext cx="59046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๑. 	ภาษาคือเพื่อน	ช่วยเตือนความหลัง</a:t>
            </a:r>
            <a:endParaRPr lang="en-US" sz="2400" dirty="0"/>
          </a:p>
          <a:p>
            <a:r>
              <a:rPr lang="th-TH" sz="2400" dirty="0"/>
              <a:t>	บันทึกการฟัง	................................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๒.	ฉันเป็นนักเรียน	................................</a:t>
            </a:r>
            <a:endParaRPr lang="en-US" sz="2400" dirty="0"/>
          </a:p>
          <a:p>
            <a:r>
              <a:rPr lang="th-TH" sz="2400" dirty="0"/>
              <a:t>	คล่องแคล่วสื่อสาร	ทำการทุกอย่าง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๓. 	ควรมีน้ำใจ		อภัยแก่กัน</a:t>
            </a:r>
            <a:endParaRPr lang="en-US" sz="2400" dirty="0"/>
          </a:p>
          <a:p>
            <a:r>
              <a:rPr lang="th-TH" sz="2400" dirty="0"/>
              <a:t>	................................	สร้างสรรค์ไมตรี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๔.	หาประสบการณ์	................................</a:t>
            </a:r>
            <a:endParaRPr lang="en-US" sz="2400" dirty="0"/>
          </a:p>
          <a:p>
            <a:r>
              <a:rPr lang="th-TH" sz="2400" dirty="0"/>
              <a:t>	แบ่งเวลาเป็น	เด่นทุกเรื่องราว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dirty="0"/>
              <a:t>๕.	วิชาคณิต		ช่วยคิดให้คล่อง</a:t>
            </a:r>
            <a:endParaRPr lang="en-US" sz="2400" dirty="0"/>
          </a:p>
          <a:p>
            <a:r>
              <a:rPr lang="th-TH" sz="2400" dirty="0"/>
              <a:t>	..............................	ไวว่องฉับพลัน</a:t>
            </a:r>
            <a:endParaRPr lang="en-US" sz="2400" dirty="0">
              <a:effectLst/>
            </a:endParaRPr>
          </a:p>
        </p:txBody>
      </p:sp>
      <p:pic>
        <p:nvPicPr>
          <p:cNvPr id="22530" name="Picture 2" descr="http://palisadestm.files.wordpress.com/2009/06/as3598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8882"/>
            <a:ext cx="21717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560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971600" y="83671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๑๑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การเขียนกลอน ๔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ให้นักเรียนเติมคำลงในช่องว่างให้ได้ใจความและสัมผัสคล้องจองกัน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11560" y="2989401"/>
            <a:ext cx="60644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         ตัวอย่าง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            พูดต้องให้ชัด		ฝึก</a:t>
            </a:r>
            <a:r>
              <a:rPr kumimoji="0" lang="th-TH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หัด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ออกเสียง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-324544" y="3421915"/>
            <a:ext cx="7776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ถ้อยคำร้อยเรียง		อย่างเสียงคนไทย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      พูดต้องไม่เพี้ยน		ปรับเปลี่ยนตามใจ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ngsana New" pitchFamily="18" charset="-34"/>
              </a:rPr>
              <a:t>	อนุรักษ์ไว้		พูดได้เหมาะสม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</a:p>
        </p:txBody>
      </p:sp>
      <p:grpSp>
        <p:nvGrpSpPr>
          <p:cNvPr id="32" name="กลุ่ม 14"/>
          <p:cNvGrpSpPr>
            <a:grpSpLocks/>
          </p:cNvGrpSpPr>
          <p:nvPr/>
        </p:nvGrpSpPr>
        <p:grpSpPr bwMode="auto">
          <a:xfrm>
            <a:off x="3939381" y="2775704"/>
            <a:ext cx="1712739" cy="263703"/>
            <a:chOff x="0" y="0"/>
            <a:chExt cx="10941" cy="1004"/>
          </a:xfrm>
        </p:grpSpPr>
        <p:sp>
          <p:nvSpPr>
            <p:cNvPr id="33" name="ตัวเชื่อมต่อตรง 1"/>
            <p:cNvSpPr>
              <a:spLocks noChangeShapeType="1"/>
            </p:cNvSpPr>
            <p:nvPr/>
          </p:nvSpPr>
          <p:spPr bwMode="auto">
            <a:xfrm>
              <a:off x="0" y="0"/>
              <a:ext cx="109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4" name="ตัวเชื่อมต่อตรง 12"/>
            <p:cNvSpPr>
              <a:spLocks noChangeShapeType="1"/>
            </p:cNvSpPr>
            <p:nvPr/>
          </p:nvSpPr>
          <p:spPr bwMode="auto">
            <a:xfrm>
              <a:off x="0" y="0"/>
              <a:ext cx="0" cy="10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5" name="ตัวเชื่อมต่อตรง 13"/>
            <p:cNvSpPr>
              <a:spLocks noChangeShapeType="1"/>
            </p:cNvSpPr>
            <p:nvPr/>
          </p:nvSpPr>
          <p:spPr bwMode="auto">
            <a:xfrm>
              <a:off x="10941" y="0"/>
              <a:ext cx="0" cy="10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36" name="กลุ่ม 41"/>
          <p:cNvGrpSpPr>
            <a:grpSpLocks/>
          </p:cNvGrpSpPr>
          <p:nvPr/>
        </p:nvGrpSpPr>
        <p:grpSpPr bwMode="auto">
          <a:xfrm>
            <a:off x="3758629" y="3352859"/>
            <a:ext cx="2541563" cy="138112"/>
            <a:chOff x="0" y="0"/>
            <a:chExt cx="18710" cy="1374"/>
          </a:xfrm>
        </p:grpSpPr>
        <p:sp>
          <p:nvSpPr>
            <p:cNvPr id="37" name="ตัวเชื่อมต่อตรง 15"/>
            <p:cNvSpPr>
              <a:spLocks noChangeShapeType="1"/>
            </p:cNvSpPr>
            <p:nvPr/>
          </p:nvSpPr>
          <p:spPr bwMode="auto">
            <a:xfrm>
              <a:off x="0" y="687"/>
              <a:ext cx="18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8" name="ตัวเชื่อมต่อตรง 16"/>
            <p:cNvSpPr>
              <a:spLocks noChangeShapeType="1"/>
            </p:cNvSpPr>
            <p:nvPr/>
          </p:nvSpPr>
          <p:spPr bwMode="auto">
            <a:xfrm>
              <a:off x="0" y="687"/>
              <a:ext cx="0" cy="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9" name="ตัวเชื่อมต่อตรง 17"/>
            <p:cNvSpPr>
              <a:spLocks noChangeShapeType="1"/>
            </p:cNvSpPr>
            <p:nvPr/>
          </p:nvSpPr>
          <p:spPr bwMode="auto">
            <a:xfrm>
              <a:off x="18710" y="0"/>
              <a:ext cx="0" cy="6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40" name="กลุ่ม 45"/>
          <p:cNvGrpSpPr>
            <a:grpSpLocks/>
          </p:cNvGrpSpPr>
          <p:nvPr/>
        </p:nvGrpSpPr>
        <p:grpSpPr bwMode="auto">
          <a:xfrm>
            <a:off x="6804248" y="3645024"/>
            <a:ext cx="216024" cy="334237"/>
            <a:chOff x="0" y="0"/>
            <a:chExt cx="105711" cy="264278"/>
          </a:xfrm>
        </p:grpSpPr>
        <p:sp>
          <p:nvSpPr>
            <p:cNvPr id="41" name="ตัวเชื่อมต่อตรง 42"/>
            <p:cNvSpPr>
              <a:spLocks noChangeShapeType="1"/>
            </p:cNvSpPr>
            <p:nvPr/>
          </p:nvSpPr>
          <p:spPr bwMode="auto">
            <a:xfrm>
              <a:off x="105711" y="0"/>
              <a:ext cx="0" cy="264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2" name="ตัวเชื่อมต่อตรง 43"/>
            <p:cNvSpPr>
              <a:spLocks noChangeShapeType="1"/>
            </p:cNvSpPr>
            <p:nvPr/>
          </p:nvSpPr>
          <p:spPr bwMode="auto">
            <a:xfrm flipH="1">
              <a:off x="0" y="0"/>
              <a:ext cx="1057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43" name="ตัวเชื่อมต่อตรง 44"/>
            <p:cNvSpPr>
              <a:spLocks noChangeShapeType="1"/>
            </p:cNvSpPr>
            <p:nvPr/>
          </p:nvSpPr>
          <p:spPr bwMode="auto">
            <a:xfrm flipH="1">
              <a:off x="0" y="264278"/>
              <a:ext cx="1054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14276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897136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๑.          ทำงานเป็นกลุ่ม	ประชุมความคิด</a:t>
            </a:r>
            <a:endParaRPr lang="en-US" sz="2400" dirty="0"/>
          </a:p>
          <a:p>
            <a:r>
              <a:rPr lang="th-TH" sz="2400" dirty="0"/>
              <a:t>    ร่วมแรงร่วมจิต		ช่วยคิดช่วยทำ</a:t>
            </a:r>
            <a:endParaRPr lang="en-US" sz="2400" dirty="0"/>
          </a:p>
          <a:p>
            <a:r>
              <a:rPr lang="th-TH" sz="2400" dirty="0"/>
              <a:t>	งานสำเร็จได้	ด้วยใจ...................</a:t>
            </a:r>
            <a:endParaRPr lang="en-US" sz="2400" dirty="0"/>
          </a:p>
          <a:p>
            <a:r>
              <a:rPr lang="th-TH" sz="2400" dirty="0"/>
              <a:t>    อุปสรรคผ่าน	ผล.......................เป็นเลิศ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๒.            ทำดีได้ดี	ท่านชี้.................ทาง</a:t>
            </a:r>
            <a:endParaRPr lang="en-US" sz="2400" dirty="0"/>
          </a:p>
          <a:p>
            <a:r>
              <a:rPr lang="th-TH" sz="2400" dirty="0"/>
              <a:t>     ฝึกเป็นแบบอย่าง	สมสร้างทาง...................</a:t>
            </a:r>
            <a:endParaRPr lang="en-US" sz="2400" dirty="0"/>
          </a:p>
          <a:p>
            <a:r>
              <a:rPr lang="th-TH" sz="2400" dirty="0"/>
              <a:t>	สิ่งใดใครก่อ	เติม....................ตามกรรม</a:t>
            </a:r>
            <a:endParaRPr lang="en-US" sz="2400" dirty="0"/>
          </a:p>
          <a:p>
            <a:r>
              <a:rPr lang="th-TH" sz="2400" dirty="0"/>
              <a:t>     เป็นสุข......................	เร่ง.....................ความดี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๓.            ห้องเรียนสกปรก	ดูรกรุงรัง</a:t>
            </a:r>
            <a:endParaRPr lang="en-US" sz="2400" dirty="0"/>
          </a:p>
          <a:p>
            <a:r>
              <a:rPr lang="th-TH" sz="2400" dirty="0"/>
              <a:t>     ชื้นแฉะน่าชัง	ระวังกันไว้</a:t>
            </a:r>
            <a:endParaRPr lang="en-US" sz="2400" dirty="0"/>
          </a:p>
          <a:p>
            <a:r>
              <a:rPr lang="th-TH" sz="2400" dirty="0"/>
              <a:t>	ช่วยกันปัดกวาด	.......................ทันใจ</a:t>
            </a:r>
            <a:endParaRPr lang="en-US" sz="2400" dirty="0"/>
          </a:p>
          <a:p>
            <a:r>
              <a:rPr lang="th-TH" sz="2400" dirty="0"/>
              <a:t>     นั่งเรียน......................	สด..................ตลอดวัน</a:t>
            </a:r>
          </a:p>
        </p:txBody>
      </p:sp>
      <p:pic>
        <p:nvPicPr>
          <p:cNvPr id="24578" name="Picture 2" descr="ff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40619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f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3256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324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1680" y="1484784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๔.  	ครูสอนให้รู้	ช่วยปูทางฝัน</a:t>
            </a:r>
            <a:endParaRPr lang="en-US" sz="2400" dirty="0"/>
          </a:p>
          <a:p>
            <a:r>
              <a:rPr lang="th-TH" sz="2400" dirty="0"/>
              <a:t>     เร่งเรียน.......................	สร้างสรรค์ทางตน</a:t>
            </a:r>
            <a:endParaRPr lang="en-US" sz="2400" dirty="0"/>
          </a:p>
          <a:p>
            <a:r>
              <a:rPr lang="th-TH" sz="2400" dirty="0"/>
              <a:t>             เมื่อรู้แนวทาง	เร่งสร้าง..........................</a:t>
            </a:r>
            <a:endParaRPr lang="en-US" sz="2400" dirty="0"/>
          </a:p>
          <a:p>
            <a:r>
              <a:rPr lang="th-TH" sz="2400" dirty="0"/>
              <a:t>     ตัวอย่างบุคคล		ไม่....................หนทาง</a:t>
            </a:r>
          </a:p>
          <a:p>
            <a:endParaRPr lang="en-US" sz="2400" dirty="0"/>
          </a:p>
          <a:p>
            <a:pPr lvl="0"/>
            <a:r>
              <a:rPr lang="th-TH" sz="2400" dirty="0"/>
              <a:t>๕.            ประเพณีไทย	สอนใจหลายอย่าง</a:t>
            </a:r>
            <a:endParaRPr lang="en-US" sz="2400" dirty="0"/>
          </a:p>
          <a:p>
            <a:r>
              <a:rPr lang="th-TH" sz="2400" dirty="0"/>
              <a:t>      คบเพื่อน......................	เดินห่างทางภัย</a:t>
            </a:r>
            <a:endParaRPr lang="en-US" sz="2400" dirty="0"/>
          </a:p>
          <a:p>
            <a:r>
              <a:rPr lang="th-TH" sz="2400" dirty="0"/>
              <a:t>	คำพูดไพเราะ	........................จับใจ</a:t>
            </a:r>
            <a:endParaRPr lang="en-US" sz="2400" dirty="0"/>
          </a:p>
          <a:p>
            <a:r>
              <a:rPr lang="th-TH" sz="2400" dirty="0"/>
              <a:t>      มากมิตรมีให้		........................จุนเจือ</a:t>
            </a:r>
          </a:p>
        </p:txBody>
      </p:sp>
      <p:pic>
        <p:nvPicPr>
          <p:cNvPr id="25602" name="Picture 2" descr="ff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0" y="5403849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f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6752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54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797511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๑๒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การเขียนกลอน ๔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ให้นักเรียนฝึกเขียนกลอน ๔ จำนวน ๑ บท ให้ถูกต้องตามแผนผังบังคับ </a:t>
            </a:r>
            <a:endParaRPr lang="en-US" sz="2400" dirty="0"/>
          </a:p>
          <a:p>
            <a:r>
              <a:rPr lang="th-TH" sz="2400" dirty="0"/>
              <a:t>โดยครูกำหนดข้อความในวรรคสดับให้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th-TH" sz="2400" b="1" dirty="0"/>
              <a:t>            ตัวอย่าง</a:t>
            </a:r>
            <a:r>
              <a:rPr lang="th-TH" sz="2400" dirty="0"/>
              <a:t>	อยากเขียนให้เก่ง	</a:t>
            </a:r>
            <a:r>
              <a:rPr lang="th-TH" sz="2400" u="sng" dirty="0"/>
              <a:t>ต้องเร่งฝึกหัด</a:t>
            </a:r>
            <a:endParaRPr lang="en-US" sz="2400" dirty="0"/>
          </a:p>
          <a:p>
            <a:r>
              <a:rPr lang="th-TH" sz="2400" dirty="0"/>
              <a:t>		</a:t>
            </a:r>
            <a:r>
              <a:rPr lang="th-TH" sz="2400" u="sng" dirty="0"/>
              <a:t>คล้องจองไม่ขัด</a:t>
            </a:r>
            <a:r>
              <a:rPr lang="th-TH" sz="2400" dirty="0"/>
              <a:t>	</a:t>
            </a:r>
            <a:r>
              <a:rPr lang="th-TH" sz="2400" u="sng" dirty="0"/>
              <a:t>เด่นชัดความหมาย</a:t>
            </a:r>
            <a:endParaRPr lang="th-TH" sz="2400" dirty="0"/>
          </a:p>
        </p:txBody>
      </p:sp>
      <p:pic>
        <p:nvPicPr>
          <p:cNvPr id="26626" name="Picture 2" descr="a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2057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70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1412776"/>
            <a:ext cx="6462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๑. ยิ้มแย้มทักทาย		...........................................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...........................................</a:t>
            </a:r>
            <a:r>
              <a:rPr lang="en-US" sz="2400" dirty="0"/>
              <a:t>	</a:t>
            </a:r>
            <a:r>
              <a:rPr lang="th-TH" sz="2400" dirty="0"/>
              <a:t>...........................................</a:t>
            </a:r>
            <a:endParaRPr lang="en-US" sz="2400" dirty="0"/>
          </a:p>
          <a:p>
            <a:pPr lvl="0"/>
            <a:r>
              <a:rPr lang="th-TH" sz="2400" dirty="0"/>
              <a:t>๒. ไทยต้องรักกัน		...........................................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...........................................</a:t>
            </a:r>
            <a:r>
              <a:rPr lang="en-US" sz="2400" dirty="0"/>
              <a:t>	</a:t>
            </a:r>
            <a:r>
              <a:rPr lang="th-TH" sz="2400" dirty="0"/>
              <a:t>...........................................</a:t>
            </a:r>
            <a:endParaRPr lang="en-US" sz="2400" dirty="0"/>
          </a:p>
          <a:p>
            <a:pPr lvl="0"/>
            <a:r>
              <a:rPr lang="th-TH" sz="2400" dirty="0"/>
              <a:t>๓. มองดูธงชาติ		...........................................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...........................................</a:t>
            </a:r>
            <a:r>
              <a:rPr lang="en-US" sz="2400" dirty="0"/>
              <a:t>	</a:t>
            </a:r>
            <a:r>
              <a:rPr lang="th-TH" sz="2400" dirty="0"/>
              <a:t>...........................................</a:t>
            </a:r>
            <a:endParaRPr lang="en-US" sz="2400" dirty="0"/>
          </a:p>
          <a:p>
            <a:pPr lvl="0"/>
            <a:r>
              <a:rPr lang="th-TH" sz="2400" dirty="0"/>
              <a:t>๔. เมาเราไม่ขับ		...........................................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...........................................</a:t>
            </a:r>
            <a:r>
              <a:rPr lang="en-US" sz="2400" dirty="0"/>
              <a:t>	</a:t>
            </a:r>
            <a:r>
              <a:rPr lang="th-TH" sz="2400" dirty="0"/>
              <a:t>...........................................</a:t>
            </a:r>
            <a:endParaRPr lang="en-US" sz="2400" dirty="0"/>
          </a:p>
          <a:p>
            <a:pPr lvl="0"/>
            <a:r>
              <a:rPr lang="th-TH" sz="2400" dirty="0"/>
              <a:t>๕. ใช้จ่ายประหยัด		...........................................</a:t>
            </a:r>
            <a:endParaRPr lang="en-US" sz="2400" dirty="0"/>
          </a:p>
          <a:p>
            <a:r>
              <a:rPr lang="th-TH" sz="2400" dirty="0"/>
              <a:t>...........................................	...........................................</a:t>
            </a:r>
            <a:endParaRPr lang="en-US" sz="2400" dirty="0">
              <a:effectLst/>
            </a:endParaRPr>
          </a:p>
        </p:txBody>
      </p:sp>
      <p:pic>
        <p:nvPicPr>
          <p:cNvPr id="27650" name="Picture 2" descr="a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36" y="4725144"/>
            <a:ext cx="2057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5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7888" y="692696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๑๓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เสียงวรรณยุกต์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นำคำในกรอบต่อไปนี้ไปเขียนจำแนกให้ถูกต้องตามเสียงวรรณยุกต์</a:t>
            </a:r>
            <a:endParaRPr lang="en-US" sz="2400" dirty="0"/>
          </a:p>
          <a:p>
            <a:r>
              <a:rPr lang="th-TH" sz="2400" b="1" dirty="0"/>
              <a:t>ตอนที่ ๑</a:t>
            </a:r>
            <a:endParaRPr lang="en-US" sz="2400" dirty="0"/>
          </a:p>
          <a:p>
            <a:r>
              <a:rPr lang="th-TH" sz="2400" b="1" dirty="0"/>
              <a:t>ตัวอย่าง</a:t>
            </a:r>
            <a:r>
              <a:rPr lang="th-TH" sz="2400" dirty="0"/>
              <a:t>                 มา	เสียงสามัญ</a:t>
            </a:r>
            <a:endParaRPr lang="en-US" sz="2400" dirty="0"/>
          </a:p>
          <a:p>
            <a:r>
              <a:rPr lang="th-TH" sz="2400" dirty="0"/>
              <a:t>		            ขา	เสียงจัตวา</a:t>
            </a:r>
            <a:endParaRPr lang="en-US" sz="2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89348" y="364502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/>
              <a:t>มด            ค้น          สาย        ป่าน        ใจ      โง่           ขาว          เสือ</a:t>
            </a:r>
            <a:endParaRPr lang="en-US" sz="2400" dirty="0"/>
          </a:p>
          <a:p>
            <a:pPr algn="ctr"/>
            <a:r>
              <a:rPr lang="th-TH" sz="2400" dirty="0"/>
              <a:t>รัก            โน้ต        เชิ้ต         กล้วย        เขา    โถง        ขลาด        ลิง</a:t>
            </a:r>
            <a:endParaRPr lang="en-US" sz="2400" dirty="0"/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th-TH" sz="2400" dirty="0"/>
              <a:t>	เสียง  สามัญ .......................................................................................</a:t>
            </a:r>
            <a:endParaRPr lang="en-US" sz="2400" dirty="0"/>
          </a:p>
          <a:p>
            <a:pPr algn="ctr"/>
            <a:r>
              <a:rPr lang="th-TH" sz="2400" dirty="0"/>
              <a:t>	เสียง   เอก    ........................................................................................</a:t>
            </a:r>
            <a:endParaRPr lang="en-US" sz="2400" dirty="0"/>
          </a:p>
          <a:p>
            <a:pPr algn="ctr"/>
            <a:r>
              <a:rPr lang="th-TH" sz="2400" dirty="0"/>
              <a:t>	เสียง   โท     ........................................................................................</a:t>
            </a:r>
            <a:endParaRPr lang="en-US" sz="2400" dirty="0"/>
          </a:p>
          <a:p>
            <a:pPr algn="ctr"/>
            <a:r>
              <a:rPr lang="th-TH" sz="2400" dirty="0"/>
              <a:t>	เสียง    ตรี    ........................................................................................</a:t>
            </a:r>
            <a:endParaRPr lang="en-US" sz="2400" dirty="0"/>
          </a:p>
          <a:p>
            <a:pPr algn="ctr"/>
            <a:r>
              <a:rPr lang="th-TH" sz="2400" dirty="0"/>
              <a:t>            เสียง    จัตวา ........................................................................................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04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755576" y="937846"/>
            <a:ext cx="76328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330575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ตอนที่  ๒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เติมคำในบันไดเสียงแต่ละชุดให้ครบ ๕ เสียง  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330575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5" name="กลุ่ม 134"/>
          <p:cNvGrpSpPr>
            <a:grpSpLocks/>
          </p:cNvGrpSpPr>
          <p:nvPr/>
        </p:nvGrpSpPr>
        <p:grpSpPr bwMode="auto">
          <a:xfrm>
            <a:off x="2123728" y="2132856"/>
            <a:ext cx="5112568" cy="1800200"/>
            <a:chOff x="0" y="0"/>
            <a:chExt cx="42030" cy="13950"/>
          </a:xfrm>
        </p:grpSpPr>
        <p:grpSp>
          <p:nvGrpSpPr>
            <p:cNvPr id="6" name="กลุ่ม 123"/>
            <p:cNvGrpSpPr>
              <a:grpSpLocks/>
            </p:cNvGrpSpPr>
            <p:nvPr/>
          </p:nvGrpSpPr>
          <p:grpSpPr bwMode="auto">
            <a:xfrm>
              <a:off x="0" y="2730"/>
              <a:ext cx="42017" cy="11220"/>
              <a:chOff x="0" y="0"/>
              <a:chExt cx="42017" cy="11219"/>
            </a:xfrm>
          </p:grpSpPr>
          <p:grpSp>
            <p:nvGrpSpPr>
              <p:cNvPr id="17" name="กลุ่ม 119"/>
              <p:cNvGrpSpPr>
                <a:grpSpLocks/>
              </p:cNvGrpSpPr>
              <p:nvPr/>
            </p:nvGrpSpPr>
            <p:grpSpPr bwMode="auto">
              <a:xfrm>
                <a:off x="0" y="0"/>
                <a:ext cx="42017" cy="11219"/>
                <a:chOff x="0" y="0"/>
                <a:chExt cx="42017" cy="11219"/>
              </a:xfrm>
            </p:grpSpPr>
            <p:grpSp>
              <p:nvGrpSpPr>
                <p:cNvPr id="21" name="กลุ่ม 56"/>
                <p:cNvGrpSpPr>
                  <a:grpSpLocks/>
                </p:cNvGrpSpPr>
                <p:nvPr/>
              </p:nvGrpSpPr>
              <p:grpSpPr bwMode="auto">
                <a:xfrm>
                  <a:off x="4095" y="0"/>
                  <a:ext cx="37922" cy="2298"/>
                  <a:chOff x="0" y="0"/>
                  <a:chExt cx="37922" cy="2300"/>
                </a:xfrm>
              </p:grpSpPr>
              <p:sp>
                <p:nvSpPr>
                  <p:cNvPr id="49" name="ตัวเชื่อมต่อตรง 50"/>
                  <p:cNvSpPr>
                    <a:spLocks noChangeShapeType="1"/>
                  </p:cNvSpPr>
                  <p:nvPr/>
                </p:nvSpPr>
                <p:spPr bwMode="auto">
                  <a:xfrm>
                    <a:off x="0" y="56"/>
                    <a:ext cx="880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0" name="ตัวเชื่อมต่อตรง 51"/>
                  <p:cNvSpPr>
                    <a:spLocks noChangeShapeType="1"/>
                  </p:cNvSpPr>
                  <p:nvPr/>
                </p:nvSpPr>
                <p:spPr bwMode="auto">
                  <a:xfrm>
                    <a:off x="15931" y="0"/>
                    <a:ext cx="84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1" name="ตัวเชื่อมต่อตรง 52"/>
                  <p:cNvSpPr>
                    <a:spLocks noChangeShapeType="1"/>
                  </p:cNvSpPr>
                  <p:nvPr/>
                </p:nvSpPr>
                <p:spPr bwMode="auto">
                  <a:xfrm>
                    <a:off x="29114" y="56"/>
                    <a:ext cx="880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2" name="ตัวเชื่อมต่อตรง 53"/>
                  <p:cNvSpPr>
                    <a:spLocks noChangeShapeType="1"/>
                  </p:cNvSpPr>
                  <p:nvPr/>
                </p:nvSpPr>
                <p:spPr bwMode="auto">
                  <a:xfrm>
                    <a:off x="0" y="56"/>
                    <a:ext cx="0" cy="22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3" name="ตัวเชื่อมต่อตรง 54"/>
                  <p:cNvSpPr>
                    <a:spLocks noChangeShapeType="1"/>
                  </p:cNvSpPr>
                  <p:nvPr/>
                </p:nvSpPr>
                <p:spPr bwMode="auto">
                  <a:xfrm>
                    <a:off x="15931" y="56"/>
                    <a:ext cx="0" cy="22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4" name="ตัวเชื่อมต่อตรง 55"/>
                  <p:cNvSpPr>
                    <a:spLocks noChangeShapeType="1"/>
                  </p:cNvSpPr>
                  <p:nvPr/>
                </p:nvSpPr>
                <p:spPr bwMode="auto">
                  <a:xfrm>
                    <a:off x="29114" y="56"/>
                    <a:ext cx="0" cy="224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2" name="กลุ่ม 63"/>
                <p:cNvGrpSpPr>
                  <a:grpSpLocks/>
                </p:cNvGrpSpPr>
                <p:nvPr/>
              </p:nvGrpSpPr>
              <p:grpSpPr bwMode="auto">
                <a:xfrm>
                  <a:off x="2917" y="2300"/>
                  <a:ext cx="6731" cy="2973"/>
                  <a:chOff x="0" y="0"/>
                  <a:chExt cx="6731" cy="2973"/>
                </a:xfrm>
              </p:grpSpPr>
              <p:sp>
                <p:nvSpPr>
                  <p:cNvPr id="47" name="ตัวเชื่อมต่อตรง 5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48" name="ตัวเชื่อมต่อตรง 61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3" name="กลุ่ม 80"/>
                <p:cNvGrpSpPr>
                  <a:grpSpLocks/>
                </p:cNvGrpSpPr>
                <p:nvPr/>
              </p:nvGrpSpPr>
              <p:grpSpPr bwMode="auto">
                <a:xfrm>
                  <a:off x="18288" y="2300"/>
                  <a:ext cx="6731" cy="2973"/>
                  <a:chOff x="0" y="0"/>
                  <a:chExt cx="6731" cy="2973"/>
                </a:xfrm>
              </p:grpSpPr>
              <p:sp>
                <p:nvSpPr>
                  <p:cNvPr id="45" name="ตัวเชื่อมต่อตรง 9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46" name="ตัวเชื่อมต่อตรง 9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4" name="กลุ่ม 98"/>
                <p:cNvGrpSpPr>
                  <a:grpSpLocks/>
                </p:cNvGrpSpPr>
                <p:nvPr/>
              </p:nvGrpSpPr>
              <p:grpSpPr bwMode="auto">
                <a:xfrm>
                  <a:off x="31302" y="2300"/>
                  <a:ext cx="6732" cy="2973"/>
                  <a:chOff x="0" y="0"/>
                  <a:chExt cx="6731" cy="2973"/>
                </a:xfrm>
              </p:grpSpPr>
              <p:sp>
                <p:nvSpPr>
                  <p:cNvPr id="43" name="ตัวเชื่อมต่อตรง 9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44" name="ตัวเชื่อมต่อตรง 100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5" name="กลุ่ม 101"/>
                <p:cNvGrpSpPr>
                  <a:grpSpLocks/>
                </p:cNvGrpSpPr>
                <p:nvPr/>
              </p:nvGrpSpPr>
              <p:grpSpPr bwMode="auto">
                <a:xfrm>
                  <a:off x="1346" y="5273"/>
                  <a:ext cx="6732" cy="2973"/>
                  <a:chOff x="0" y="0"/>
                  <a:chExt cx="6731" cy="2973"/>
                </a:xfrm>
              </p:grpSpPr>
              <p:sp>
                <p:nvSpPr>
                  <p:cNvPr id="41" name="ตัวเชื่อมต่อตรง 10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42" name="ตัวเชื่อมต่อตรง 103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6" name="กลุ่ม 104"/>
                <p:cNvGrpSpPr>
                  <a:grpSpLocks/>
                </p:cNvGrpSpPr>
                <p:nvPr/>
              </p:nvGrpSpPr>
              <p:grpSpPr bwMode="auto">
                <a:xfrm>
                  <a:off x="0" y="8246"/>
                  <a:ext cx="6731" cy="2973"/>
                  <a:chOff x="0" y="0"/>
                  <a:chExt cx="6731" cy="2973"/>
                </a:xfrm>
              </p:grpSpPr>
              <p:sp>
                <p:nvSpPr>
                  <p:cNvPr id="39" name="ตัวเชื่อมต่อตรง 10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40" name="ตัวเชื่อมต่อตรง 106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7" name="กลุ่ม 107"/>
                <p:cNvGrpSpPr>
                  <a:grpSpLocks/>
                </p:cNvGrpSpPr>
                <p:nvPr/>
              </p:nvGrpSpPr>
              <p:grpSpPr bwMode="auto">
                <a:xfrm>
                  <a:off x="16492" y="5273"/>
                  <a:ext cx="6732" cy="2973"/>
                  <a:chOff x="0" y="0"/>
                  <a:chExt cx="6731" cy="2973"/>
                </a:xfrm>
              </p:grpSpPr>
              <p:sp>
                <p:nvSpPr>
                  <p:cNvPr id="37" name="ตัวเชื่อมต่อตรง 10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8" name="ตัวเชื่อมต่อตรง 109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8" name="กลุ่ม 110"/>
                <p:cNvGrpSpPr>
                  <a:grpSpLocks/>
                </p:cNvGrpSpPr>
                <p:nvPr/>
              </p:nvGrpSpPr>
              <p:grpSpPr bwMode="auto">
                <a:xfrm>
                  <a:off x="15146" y="8246"/>
                  <a:ext cx="6732" cy="2973"/>
                  <a:chOff x="0" y="0"/>
                  <a:chExt cx="6731" cy="2973"/>
                </a:xfrm>
              </p:grpSpPr>
              <p:sp>
                <p:nvSpPr>
                  <p:cNvPr id="35" name="ตัวเชื่อมต่อตรง 111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6" name="ตัวเชื่อมต่อตรง 11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9" name="กลุ่ม 113"/>
                <p:cNvGrpSpPr>
                  <a:grpSpLocks/>
                </p:cNvGrpSpPr>
                <p:nvPr/>
              </p:nvGrpSpPr>
              <p:grpSpPr bwMode="auto">
                <a:xfrm>
                  <a:off x="30573" y="5273"/>
                  <a:ext cx="6732" cy="2973"/>
                  <a:chOff x="0" y="0"/>
                  <a:chExt cx="6731" cy="2973"/>
                </a:xfrm>
              </p:grpSpPr>
              <p:sp>
                <p:nvSpPr>
                  <p:cNvPr id="33" name="ตัวเชื่อมต่อตรง 11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4" name="ตัวเชื่อมต่อตรง 1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30" name="กลุ่ม 116"/>
                <p:cNvGrpSpPr>
                  <a:grpSpLocks/>
                </p:cNvGrpSpPr>
                <p:nvPr/>
              </p:nvGrpSpPr>
              <p:grpSpPr bwMode="auto">
                <a:xfrm>
                  <a:off x="29227" y="8246"/>
                  <a:ext cx="6731" cy="2973"/>
                  <a:chOff x="0" y="0"/>
                  <a:chExt cx="6731" cy="2973"/>
                </a:xfrm>
              </p:grpSpPr>
              <p:sp>
                <p:nvSpPr>
                  <p:cNvPr id="31" name="ตัวเชื่อมต่อตรง 1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673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32" name="ตัวเชื่อมต่อตรง 1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97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8" name="ตัวเชื่อมต่อตรง 120"/>
              <p:cNvSpPr>
                <a:spLocks noChangeShapeType="1"/>
              </p:cNvSpPr>
              <p:nvPr/>
            </p:nvSpPr>
            <p:spPr bwMode="auto">
              <a:xfrm>
                <a:off x="0" y="11219"/>
                <a:ext cx="63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19" name="ตัวเชื่อมต่อตรง 121"/>
              <p:cNvSpPr>
                <a:spLocks noChangeShapeType="1"/>
              </p:cNvSpPr>
              <p:nvPr/>
            </p:nvSpPr>
            <p:spPr bwMode="auto">
              <a:xfrm>
                <a:off x="15146" y="11219"/>
                <a:ext cx="63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  <p:sp>
            <p:nvSpPr>
              <p:cNvPr id="20" name="ตัวเชื่อมต่อตรง 122"/>
              <p:cNvSpPr>
                <a:spLocks noChangeShapeType="1"/>
              </p:cNvSpPr>
              <p:nvPr/>
            </p:nvSpPr>
            <p:spPr bwMode="auto">
              <a:xfrm>
                <a:off x="29114" y="11219"/>
                <a:ext cx="63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/>
              </a:p>
            </p:txBody>
          </p:sp>
        </p:grpSp>
        <p:grpSp>
          <p:nvGrpSpPr>
            <p:cNvPr id="7" name="กลุ่ม 133"/>
            <p:cNvGrpSpPr>
              <a:grpSpLocks/>
            </p:cNvGrpSpPr>
            <p:nvPr/>
          </p:nvGrpSpPr>
          <p:grpSpPr bwMode="auto">
            <a:xfrm>
              <a:off x="5905" y="0"/>
              <a:ext cx="36125" cy="2748"/>
              <a:chOff x="0" y="0"/>
              <a:chExt cx="36125" cy="2748"/>
            </a:xfrm>
          </p:grpSpPr>
          <p:grpSp>
            <p:nvGrpSpPr>
              <p:cNvPr id="8" name="กลุ่ม 126"/>
              <p:cNvGrpSpPr>
                <a:grpSpLocks/>
              </p:cNvGrpSpPr>
              <p:nvPr/>
            </p:nvGrpSpPr>
            <p:grpSpPr bwMode="auto">
              <a:xfrm>
                <a:off x="0" y="56"/>
                <a:ext cx="7010" cy="2692"/>
                <a:chOff x="0" y="0"/>
                <a:chExt cx="7010" cy="2692"/>
              </a:xfrm>
            </p:grpSpPr>
            <p:sp>
              <p:nvSpPr>
                <p:cNvPr id="15" name="ตัวเชื่อมต่อตรง 1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26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6" name="ตัวเชื่อมต่อตรง 12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0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9" name="กลุ่ม 127"/>
              <p:cNvGrpSpPr>
                <a:grpSpLocks/>
              </p:cNvGrpSpPr>
              <p:nvPr/>
            </p:nvGrpSpPr>
            <p:grpSpPr bwMode="auto">
              <a:xfrm>
                <a:off x="15483" y="56"/>
                <a:ext cx="7010" cy="2692"/>
                <a:chOff x="0" y="0"/>
                <a:chExt cx="7010" cy="2692"/>
              </a:xfrm>
            </p:grpSpPr>
            <p:sp>
              <p:nvSpPr>
                <p:cNvPr id="13" name="ตัวเชื่อมต่อตรง 12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26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4" name="ตัวเชื่อมต่อตรง 129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0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10" name="กลุ่ม 130"/>
              <p:cNvGrpSpPr>
                <a:grpSpLocks/>
              </p:cNvGrpSpPr>
              <p:nvPr/>
            </p:nvGrpSpPr>
            <p:grpSpPr bwMode="auto">
              <a:xfrm>
                <a:off x="29114" y="0"/>
                <a:ext cx="7011" cy="2692"/>
                <a:chOff x="0" y="0"/>
                <a:chExt cx="7010" cy="2692"/>
              </a:xfrm>
            </p:grpSpPr>
            <p:sp>
              <p:nvSpPr>
                <p:cNvPr id="11" name="ตัวเชื่อมต่อตรง 13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26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  <p:sp>
              <p:nvSpPr>
                <p:cNvPr id="12" name="ตัวเชื่อมต่อตรง 13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70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200340" y="2060848"/>
            <a:ext cx="74142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</a:t>
            </a:r>
            <a:r>
              <a:rPr kumimoji="0" lang="th-TH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            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เสียง จัตวา	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ขาว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เสียง จัตวา	                เสียง จัตวา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             เสียง  ตรี	      เสียง  ตรี	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น้อง  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เสียง  ตรี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4051300" algn="l"/>
              </a:tabLst>
            </a:pPr>
            <a:r>
              <a:rPr lang="th-TH" sz="2400" dirty="0"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                             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ด้าน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เสียง โท                          เสียง โท                   เสียง โท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	       เสียง  เอก                       เสียง  เอก                  เสียง  เอก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4051300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                         ดาน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เสียง สามัญ        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คาว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เสียง สามัญ       </a:t>
            </a: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นอง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เสียง สามัญ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8725" name="Picture 53" descr="20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5" y="4581128"/>
            <a:ext cx="12668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58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62812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๑๔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เสียงวรรณยุกต์และมาตราตัวสะกด</a:t>
            </a:r>
            <a:endParaRPr lang="en-US" sz="2400" dirty="0"/>
          </a:p>
          <a:p>
            <a:r>
              <a:rPr lang="en-US" sz="2400" b="1" dirty="0"/>
              <a:t> 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ให้นักเรียนเติมคำตอบในช่องว่างตามคำใบ้ที่ระบุในแต่ละข้อ</a:t>
            </a:r>
            <a:endParaRPr lang="en-US" sz="2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242088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pPr lvl="0"/>
            <a:r>
              <a:rPr lang="th-TH" sz="2400" dirty="0"/>
              <a:t>๑. อะไรเอ่ยเป็นผลไม้รสเปรี้ยวอมหวาน เป็นคำ ๑ พยางค์เสียงโท ตัวสะกดมาตรา กบ </a:t>
            </a:r>
            <a:endParaRPr lang="en-US" sz="2400" dirty="0"/>
          </a:p>
          <a:p>
            <a:r>
              <a:rPr lang="th-TH" sz="2400" dirty="0"/>
              <a:t>พยางค์หลังสะกดด้วย มาตรา </a:t>
            </a:r>
            <a:r>
              <a:rPr lang="th-TH" sz="2400" dirty="0" err="1"/>
              <a:t>เกอว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r>
              <a:rPr lang="en-US" sz="2400" dirty="0"/>
              <a:t> </a:t>
            </a:r>
            <a:endParaRPr lang="th-TH" sz="2400" dirty="0"/>
          </a:p>
          <a:p>
            <a:r>
              <a:rPr lang="th-TH" sz="2400" dirty="0"/>
              <a:t>๒. อะไรเอ่ยเป็นผลไม้ไทยมีสีสวย ๑ พยางค์ สะกดในมาตรา </a:t>
            </a:r>
            <a:r>
              <a:rPr lang="th-TH" sz="2400" dirty="0" err="1"/>
              <a:t>กต</a:t>
            </a:r>
            <a:r>
              <a:rPr lang="th-TH" sz="2400" dirty="0"/>
              <a:t> เสียงวรรณยุกต์ ตรี ไม่มีวรรณยุกต์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r>
              <a:rPr lang="en-US" sz="2400" dirty="0"/>
              <a:t> </a:t>
            </a:r>
            <a:endParaRPr lang="th-TH" sz="2400" dirty="0"/>
          </a:p>
          <a:p>
            <a:r>
              <a:rPr lang="th-TH" sz="2400" dirty="0"/>
              <a:t>๓. อะไรเอ่ย เป็นอวัยวะในร่างกาย / เป็นคำ ๒ พยางค์ / เสียงวรรณยุกต์เอก ไม่มีรูปวรรณยุกต์และเสียงสามัญ พยางค์หลังประกอบด้วย มาตรา </a:t>
            </a:r>
            <a:r>
              <a:rPr lang="th-TH" sz="2400" dirty="0" err="1"/>
              <a:t>เกอว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2969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3568" y="119675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dirty="0"/>
              <a:t>๓. อะไรเอ่ยเป็นของใช้ส่วนตัวมี ๒ พยางค์ ตัวสะกดเสียงวรรณยุกต์ทั้งสองเป็นสามัญ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endParaRPr lang="en-US" sz="2400" dirty="0"/>
          </a:p>
          <a:p>
            <a:r>
              <a:rPr lang="en-US" sz="2400" dirty="0"/>
              <a:t> </a:t>
            </a:r>
            <a:endParaRPr lang="th-TH" sz="2400" dirty="0"/>
          </a:p>
          <a:p>
            <a:r>
              <a:rPr lang="th-TH" sz="2400" dirty="0"/>
              <a:t>๔. อะไรเอ่ยเป็นคำมาจากภาษาจีน หมายถึงการทำบุญให้แก้ผู้ตาย เป็นคำสองพยางค์ พยางค์แรกสะกดด้วยมาตรา กง เสียงวรรณยุกต์ สามัญ พยางค์ที่สองสะกดด้วย มาตรา กก เสียง ตรี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endParaRPr lang="en-US" sz="2400" dirty="0"/>
          </a:p>
          <a:p>
            <a:r>
              <a:rPr lang="en-US" sz="2400" dirty="0"/>
              <a:t> </a:t>
            </a:r>
            <a:endParaRPr lang="th-TH" sz="2400" dirty="0"/>
          </a:p>
          <a:p>
            <a:r>
              <a:rPr lang="th-TH" sz="2400" dirty="0"/>
              <a:t>๕. อะไรเอ่ย เป็นสัตว์ปีกชนิดหนึ่ง เป็นคำ ๑ พยางค์ สะกดด้วย มาตรา กก เสียงวรรณยุกต์ ตรี ไม่ปรากฏรูปวรรณยุกต์</a:t>
            </a:r>
            <a:endParaRPr lang="en-US" sz="2400" dirty="0"/>
          </a:p>
          <a:p>
            <a:r>
              <a:rPr lang="th-TH" sz="2400" dirty="0"/>
              <a:t>....................................................................................................................................</a:t>
            </a:r>
            <a:endParaRPr lang="en-US" sz="2400" dirty="0">
              <a:effectLst/>
            </a:endParaRPr>
          </a:p>
        </p:txBody>
      </p:sp>
      <p:pic>
        <p:nvPicPr>
          <p:cNvPr id="29698" name="Picture 2" descr="http://www.presentationstoryboarding.com/wp-content/uploads/2011/01/virtual-meeting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46" y="5351736"/>
            <a:ext cx="1485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4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620" y="1124744"/>
            <a:ext cx="91446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คุณค่าของบทร้อยกรอง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7544" y="191683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“</a:t>
            </a:r>
            <a:r>
              <a:rPr lang="th-TH" b="1" dirty="0"/>
              <a:t> บทร้อยกรอง </a:t>
            </a:r>
            <a:r>
              <a:rPr lang="en-US" b="1" dirty="0"/>
              <a:t>”  </a:t>
            </a:r>
            <a:r>
              <a:rPr lang="th-TH" dirty="0"/>
              <a:t> เป็นงานเขียนที่แสดงออกถึงอารมณ์  ความรู้สึกนึกคิด  ความรู้และประสบการณ์      ของผู้เขียนที่ได้สั่งสมมา  โดยถ่ายทอดออกมาเป็นภาษาของกวีที่ไพเราะ  มีความหมายลึกซึ้ง  กินใจ  ก่อให้เกิดคุณค่าทั้งต่อผู้เขียน  ผู้อ่าน  และสังคม ซึ่งสรุปได้   ดังนี้</a:t>
            </a:r>
          </a:p>
          <a:p>
            <a:endParaRPr lang="en-US" dirty="0"/>
          </a:p>
          <a:p>
            <a:r>
              <a:rPr lang="th-TH" b="1" dirty="0"/>
              <a:t>๑. คุณค่าต่อผู้เขียน  </a:t>
            </a:r>
            <a:endParaRPr lang="en-US" dirty="0"/>
          </a:p>
          <a:p>
            <a:r>
              <a:rPr lang="th-TH" dirty="0"/>
              <a:t>     ผู้เขียนย่อมจะภาคภูมิใจที่ตนสามารถใช้ภาษากวีที่ไพเราะ  มีความหมาย  มาเป็นสื่อในการบอกเรื่องราว บอกเล่าความรู้สึกนึกคิด หรือความต้องการได้จนสำเร็จ ถือเป็นสิ่งที่มีค่ายิ่งนัก และอาจพิมพ์เผยแพร่ ทำให้มีชื่อเสียงเป็นที่ยอมรับต่อไป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035684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116632"/>
            <a:ext cx="82112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๑๕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แผนผังกลอนสุภาพ</a:t>
            </a:r>
            <a:endParaRPr lang="en-US" sz="2400" dirty="0"/>
          </a:p>
          <a:p>
            <a:r>
              <a:rPr lang="en-US" sz="2400" b="1" dirty="0"/>
              <a:t>  </a:t>
            </a:r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ให้นักเรียนอ่านบทร้อยกรองต่อไปนี้ แล้วเขียนเครื่องหมาย   </a:t>
            </a:r>
            <a:r>
              <a:rPr lang="en-US" sz="2400" dirty="0">
                <a:sym typeface="Wingdings 2"/>
              </a:rPr>
              <a:t></a:t>
            </a:r>
            <a:r>
              <a:rPr lang="th-TH" sz="2400" dirty="0"/>
              <a:t>   หน้าคำตอบที่ถูก</a:t>
            </a:r>
            <a:endParaRPr lang="en-US" sz="2400" dirty="0"/>
          </a:p>
          <a:p>
            <a:r>
              <a:rPr lang="th-TH" sz="2400" dirty="0"/>
              <a:t>และเขียนเครื่องหมาย  </a:t>
            </a:r>
            <a:r>
              <a:rPr lang="en-US" sz="2400" dirty="0">
                <a:sym typeface="Wingdings 2"/>
              </a:rPr>
              <a:t></a:t>
            </a:r>
            <a:r>
              <a:rPr lang="th-TH" sz="2400" dirty="0"/>
              <a:t> หน้าคำตอบที่ผิด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th-TH" sz="2400" dirty="0"/>
              <a:t>	วัฒนธรรมทางภาษานี้น่าคิด		ภาษาไทยไพจิตรเจริญศรี</a:t>
            </a:r>
            <a:endParaRPr lang="en-US" sz="2400" dirty="0"/>
          </a:p>
          <a:p>
            <a:r>
              <a:rPr lang="th-TH" sz="2400" dirty="0"/>
              <a:t>เทิดพระคุณพ่อขุนรามฯงามทวี			ด้วยภูมีสร้างสรรค์ลักษณะอักษรไทย</a:t>
            </a:r>
            <a:endParaRPr lang="en-US" sz="2400" dirty="0"/>
          </a:p>
          <a:p>
            <a:r>
              <a:rPr lang="th-TH" sz="2400" dirty="0"/>
              <a:t>	จึงเกิดวัฒนธรรมทางภาษา		เจริญเป็นศรีสง่าสมสมัย</a:t>
            </a:r>
            <a:endParaRPr lang="en-US" sz="2400" dirty="0"/>
          </a:p>
          <a:p>
            <a:r>
              <a:rPr lang="th-TH" sz="2400" dirty="0"/>
              <a:t>ใช้สื่อสารการกิจสัมฤทธิ์ไว			อีกสั่งสอนเด็กให้มีวิชา</a:t>
            </a:r>
            <a:endParaRPr lang="en-US" sz="2400" dirty="0"/>
          </a:p>
          <a:p>
            <a:r>
              <a:rPr lang="th-TH" sz="2400" dirty="0"/>
              <a:t>	ทั้งสร้างสรรค์บทกวีศรีอักษร		งามสุนทรดุจมณีอันมีค่า</a:t>
            </a:r>
            <a:endParaRPr lang="en-US" sz="2400" dirty="0"/>
          </a:p>
          <a:p>
            <a:r>
              <a:rPr lang="th-TH" sz="2400" dirty="0"/>
              <a:t>สร้างภาษิต คำพังเพย เอ่ยวาจา			คำล้ำค่าเตือนจิตคิดทางดี</a:t>
            </a:r>
            <a:endParaRPr lang="en-US" sz="2400" dirty="0"/>
          </a:p>
          <a:p>
            <a:r>
              <a:rPr lang="th-TH" sz="2400" dirty="0"/>
              <a:t>	ภาษาไทยเรานี้มีระเบียบ		หากจะเปรียบดุจมาลัยประไพศรี</a:t>
            </a:r>
            <a:endParaRPr lang="en-US" sz="2400" dirty="0"/>
          </a:p>
          <a:p>
            <a:r>
              <a:rPr lang="th-TH" sz="2400" dirty="0"/>
              <a:t>ร้อยเป็นพวงเลอลักษณ์อักขรวิธี			อีกวจีวิภาค วากยสัมพันธ์</a:t>
            </a:r>
            <a:endParaRPr lang="en-US" sz="2400" dirty="0"/>
          </a:p>
          <a:p>
            <a:r>
              <a:rPr lang="th-TH" sz="2400" dirty="0"/>
              <a:t>	ลูกหลานไทยได้เรียนเพียรศึกษา		เสริมปัญญาเจริญยิ่งเป็นมิ่งขวัญ</a:t>
            </a:r>
            <a:endParaRPr lang="en-US" sz="2400" dirty="0"/>
          </a:p>
          <a:p>
            <a:r>
              <a:rPr lang="th-TH" sz="2400" dirty="0" err="1"/>
              <a:t>ฉันท</a:t>
            </a:r>
            <a:r>
              <a:rPr lang="th-TH" sz="2400" dirty="0"/>
              <a:t>ลักษณ์อักราวิลาวัณย์			กวีได้สร้างสรรค์สมบัติไทย</a:t>
            </a:r>
            <a:endParaRPr lang="en-US" sz="2400" dirty="0"/>
          </a:p>
          <a:p>
            <a:r>
              <a:rPr lang="th-TH" sz="2400" dirty="0"/>
              <a:t>	อันคำไทยดีแท้แม้คิดเพิ่ม		อาจสร้างเสริมตามวิธีมีคำใหม่</a:t>
            </a:r>
            <a:endParaRPr lang="en-US" sz="2400" dirty="0"/>
          </a:p>
          <a:p>
            <a:r>
              <a:rPr lang="th-TH" sz="2400" dirty="0"/>
              <a:t>ใครประสงค์บัญญัติคิดฉับไว			ภาษาไทยเรืองเจริญเดินหน้าเอย</a:t>
            </a:r>
            <a:endParaRPr lang="en-US" sz="2400" dirty="0"/>
          </a:p>
          <a:p>
            <a:r>
              <a:rPr lang="th-TH" sz="2400" dirty="0"/>
              <a:t>						</a:t>
            </a:r>
            <a:r>
              <a:rPr lang="th-TH" sz="2400" dirty="0" err="1"/>
              <a:t>ศ.ฐะปะนีย์</a:t>
            </a:r>
            <a:r>
              <a:rPr lang="th-TH" sz="2400" dirty="0"/>
              <a:t>   นาค</a:t>
            </a:r>
            <a:r>
              <a:rPr lang="th-TH" sz="2400" dirty="0" err="1"/>
              <a:t>รทร</a:t>
            </a:r>
            <a:r>
              <a:rPr lang="th-TH" sz="2400" dirty="0"/>
              <a:t>รพ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19511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1124744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............๑.  บทร้อยกรองข้างต้นมีจำนวน ๑๒ บท</a:t>
            </a:r>
            <a:endParaRPr lang="en-US" sz="2400" dirty="0"/>
          </a:p>
          <a:p>
            <a:r>
              <a:rPr lang="th-TH" sz="2400" dirty="0"/>
              <a:t>............๒. สัมผัสบังคับได้แก่ คิด – ไพจิตร, ภาษา – สง่า, สมัย – ไทย</a:t>
            </a:r>
            <a:endParaRPr lang="en-US" sz="2400" dirty="0"/>
          </a:p>
          <a:p>
            <a:r>
              <a:rPr lang="th-TH" sz="2400" dirty="0"/>
              <a:t>............๓.  วรรคแรกของบทร้อยกรองเรียกว่า วรรคสดับ</a:t>
            </a:r>
            <a:endParaRPr lang="en-US" sz="2400" dirty="0"/>
          </a:p>
          <a:p>
            <a:r>
              <a:rPr lang="th-TH" sz="2400" dirty="0"/>
              <a:t>............๔.  วรรคสุดท้ายของบทร้อยกรองเรียกว่า วรรครับ</a:t>
            </a:r>
            <a:endParaRPr lang="en-US" sz="2400" dirty="0"/>
          </a:p>
          <a:p>
            <a:r>
              <a:rPr lang="th-TH" sz="2400" dirty="0"/>
              <a:t>............๕.  บทร้อยกรองประเภทกลอน ๑ บท มี ๔ คำกลอน</a:t>
            </a:r>
            <a:endParaRPr lang="en-US" sz="2400" dirty="0"/>
          </a:p>
          <a:p>
            <a:r>
              <a:rPr lang="th-TH" sz="2400" dirty="0"/>
              <a:t>............๖.  บทร้อยกรองประเภทพกลอน ๑ บท มี ๔ บาท</a:t>
            </a:r>
            <a:endParaRPr lang="en-US" sz="2400" dirty="0"/>
          </a:p>
          <a:p>
            <a:r>
              <a:rPr lang="th-TH" sz="2400" dirty="0"/>
              <a:t>............๗.  กลอนวรรคหนึ่งๆ มีจำนวนคำ ๘ คำ</a:t>
            </a:r>
            <a:endParaRPr lang="en-US" sz="2400" dirty="0"/>
          </a:p>
          <a:p>
            <a:r>
              <a:rPr lang="th-TH" sz="2400" dirty="0"/>
              <a:t>............๘.  สัมผัสระหว่างบท เรียกว่าสัมผัสนอก เป็นสัมผัสบังคับ</a:t>
            </a:r>
            <a:endParaRPr lang="en-US" sz="2400" dirty="0"/>
          </a:p>
          <a:p>
            <a:r>
              <a:rPr lang="th-TH" sz="2400" dirty="0"/>
              <a:t>............๙.  สัมผัสที่ทำให้กลอนไพเราะ คือสัมผัสใน</a:t>
            </a:r>
            <a:endParaRPr lang="en-US" sz="2400" dirty="0"/>
          </a:p>
          <a:p>
            <a:r>
              <a:rPr lang="th-TH" sz="2400" dirty="0"/>
              <a:t>............๑๐.สัมผัสระว่างบทได้แก้ ไทย – สมัย, อักษร – สุนทร, ดี – ศรี</a:t>
            </a:r>
            <a:endParaRPr lang="en-US" sz="2400" dirty="0">
              <a:effectLst/>
            </a:endParaRPr>
          </a:p>
        </p:txBody>
      </p:sp>
      <p:pic>
        <p:nvPicPr>
          <p:cNvPr id="30722" name="Picture 2" descr="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013176"/>
            <a:ext cx="1057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089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620688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/>
              <a:t>แบบฝึกที่ ๑๖</a:t>
            </a:r>
            <a:endParaRPr lang="en-US" sz="2400" dirty="0"/>
          </a:p>
          <a:p>
            <a:pPr algn="ctr"/>
            <a:r>
              <a:rPr lang="th-TH" sz="2400" b="1" dirty="0"/>
              <a:t>การแต่งคำประพันธ์  ประเภทกลอนสุภาพ</a:t>
            </a:r>
            <a:endParaRPr lang="en-US" sz="2400" dirty="0"/>
          </a:p>
          <a:p>
            <a:pPr algn="ctr"/>
            <a:r>
              <a:rPr lang="th-TH" sz="2400" b="1" dirty="0"/>
              <a:t>เรื่อง  การแต่งคำประพันธ์</a:t>
            </a:r>
            <a:endParaRPr lang="en-US" sz="2400" dirty="0"/>
          </a:p>
          <a:p>
            <a:r>
              <a:rPr lang="en-US" sz="2400" b="1" dirty="0"/>
              <a:t>  </a:t>
            </a:r>
            <a:endParaRPr lang="en-US" sz="2400" dirty="0"/>
          </a:p>
          <a:p>
            <a:r>
              <a:rPr lang="th-TH" sz="2400" b="1" dirty="0"/>
              <a:t>คำชี้แจง</a:t>
            </a:r>
            <a:r>
              <a:rPr lang="th-TH" sz="2400" dirty="0"/>
              <a:t>   ให้นักเรียนเขียนแผนผังและโยงสัมผัสบังคับ จากคำประพันธ์ที่กำหนดให้</a:t>
            </a:r>
          </a:p>
        </p:txBody>
      </p:sp>
      <p:grpSp>
        <p:nvGrpSpPr>
          <p:cNvPr id="5" name="กลุ่ม 139"/>
          <p:cNvGrpSpPr>
            <a:grpSpLocks/>
          </p:cNvGrpSpPr>
          <p:nvPr/>
        </p:nvGrpSpPr>
        <p:grpSpPr bwMode="auto">
          <a:xfrm>
            <a:off x="4541838" y="2683501"/>
            <a:ext cx="1182290" cy="113977"/>
            <a:chOff x="0" y="0"/>
            <a:chExt cx="9619" cy="1057"/>
          </a:xfrm>
        </p:grpSpPr>
        <p:sp>
          <p:nvSpPr>
            <p:cNvPr id="6" name="ตัวเชื่อมต่อตรง 136"/>
            <p:cNvSpPr>
              <a:spLocks noChangeShapeType="1"/>
            </p:cNvSpPr>
            <p:nvPr/>
          </p:nvSpPr>
          <p:spPr bwMode="auto">
            <a:xfrm>
              <a:off x="0" y="0"/>
              <a:ext cx="96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7" name="ตัวเชื่อมต่อตรง 137"/>
            <p:cNvSpPr>
              <a:spLocks noChangeShapeType="1"/>
            </p:cNvSpPr>
            <p:nvPr/>
          </p:nvSpPr>
          <p:spPr bwMode="auto">
            <a:xfrm>
              <a:off x="0" y="0"/>
              <a:ext cx="0" cy="1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8" name="ตัวเชื่อมต่อตรง 138"/>
            <p:cNvSpPr>
              <a:spLocks noChangeShapeType="1"/>
            </p:cNvSpPr>
            <p:nvPr/>
          </p:nvSpPr>
          <p:spPr bwMode="auto">
            <a:xfrm>
              <a:off x="9513" y="0"/>
              <a:ext cx="0" cy="1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9" name="กลุ่ม 143"/>
          <p:cNvGrpSpPr>
            <a:grpSpLocks/>
          </p:cNvGrpSpPr>
          <p:nvPr/>
        </p:nvGrpSpPr>
        <p:grpSpPr bwMode="auto">
          <a:xfrm>
            <a:off x="3995936" y="3962216"/>
            <a:ext cx="2520280" cy="258872"/>
            <a:chOff x="0" y="0"/>
            <a:chExt cx="20877" cy="1638"/>
          </a:xfrm>
        </p:grpSpPr>
        <p:sp>
          <p:nvSpPr>
            <p:cNvPr id="10" name="ตัวเชื่อมต่อตรง 140"/>
            <p:cNvSpPr>
              <a:spLocks noChangeShapeType="1"/>
            </p:cNvSpPr>
            <p:nvPr/>
          </p:nvSpPr>
          <p:spPr bwMode="auto">
            <a:xfrm>
              <a:off x="0" y="687"/>
              <a:ext cx="208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1" name="ตัวเชื่อมต่อตรง 141"/>
            <p:cNvSpPr>
              <a:spLocks noChangeShapeType="1"/>
            </p:cNvSpPr>
            <p:nvPr/>
          </p:nvSpPr>
          <p:spPr bwMode="auto">
            <a:xfrm>
              <a:off x="0" y="687"/>
              <a:ext cx="0" cy="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2" name="ตัวเชื่อมต่อตรง 142"/>
            <p:cNvSpPr>
              <a:spLocks noChangeShapeType="1"/>
            </p:cNvSpPr>
            <p:nvPr/>
          </p:nvSpPr>
          <p:spPr bwMode="auto">
            <a:xfrm flipV="1">
              <a:off x="20877" y="0"/>
              <a:ext cx="0" cy="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3" name="กลุ่ม 144"/>
          <p:cNvGrpSpPr>
            <a:grpSpLocks/>
          </p:cNvGrpSpPr>
          <p:nvPr/>
        </p:nvGrpSpPr>
        <p:grpSpPr bwMode="auto">
          <a:xfrm>
            <a:off x="4457700" y="3557711"/>
            <a:ext cx="882650" cy="142875"/>
            <a:chOff x="0" y="0"/>
            <a:chExt cx="9619" cy="1057"/>
          </a:xfrm>
        </p:grpSpPr>
        <p:sp>
          <p:nvSpPr>
            <p:cNvPr id="14" name="ตัวเชื่อมต่อตรง 145"/>
            <p:cNvSpPr>
              <a:spLocks noChangeShapeType="1"/>
            </p:cNvSpPr>
            <p:nvPr/>
          </p:nvSpPr>
          <p:spPr bwMode="auto">
            <a:xfrm>
              <a:off x="0" y="0"/>
              <a:ext cx="96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ตัวเชื่อมต่อตรง 146"/>
            <p:cNvSpPr>
              <a:spLocks noChangeShapeType="1"/>
            </p:cNvSpPr>
            <p:nvPr/>
          </p:nvSpPr>
          <p:spPr bwMode="auto">
            <a:xfrm>
              <a:off x="0" y="0"/>
              <a:ext cx="0" cy="1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ตัวเชื่อมต่อตรง 147"/>
            <p:cNvSpPr>
              <a:spLocks noChangeShapeType="1"/>
            </p:cNvSpPr>
            <p:nvPr/>
          </p:nvSpPr>
          <p:spPr bwMode="auto">
            <a:xfrm>
              <a:off x="9513" y="0"/>
              <a:ext cx="0" cy="10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" name="กลุ่ม 148"/>
          <p:cNvGrpSpPr>
            <a:grpSpLocks/>
          </p:cNvGrpSpPr>
          <p:nvPr/>
        </p:nvGrpSpPr>
        <p:grpSpPr bwMode="auto">
          <a:xfrm>
            <a:off x="4136826" y="3131219"/>
            <a:ext cx="2716929" cy="225773"/>
            <a:chOff x="0" y="0"/>
            <a:chExt cx="20877" cy="1638"/>
          </a:xfrm>
        </p:grpSpPr>
        <p:sp>
          <p:nvSpPr>
            <p:cNvPr id="18" name="ตัวเชื่อมต่อตรง 149"/>
            <p:cNvSpPr>
              <a:spLocks noChangeShapeType="1"/>
            </p:cNvSpPr>
            <p:nvPr/>
          </p:nvSpPr>
          <p:spPr bwMode="auto">
            <a:xfrm>
              <a:off x="0" y="687"/>
              <a:ext cx="208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ตัวเชื่อมต่อตรง 150"/>
            <p:cNvSpPr>
              <a:spLocks noChangeShapeType="1"/>
            </p:cNvSpPr>
            <p:nvPr/>
          </p:nvSpPr>
          <p:spPr bwMode="auto">
            <a:xfrm>
              <a:off x="0" y="687"/>
              <a:ext cx="0" cy="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ตัวเชื่อมต่อตรง 151"/>
            <p:cNvSpPr>
              <a:spLocks noChangeShapeType="1"/>
            </p:cNvSpPr>
            <p:nvPr/>
          </p:nvSpPr>
          <p:spPr bwMode="auto">
            <a:xfrm flipV="1">
              <a:off x="20877" y="0"/>
              <a:ext cx="0" cy="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21" name="กลุ่ม 155"/>
          <p:cNvGrpSpPr>
            <a:grpSpLocks/>
          </p:cNvGrpSpPr>
          <p:nvPr/>
        </p:nvGrpSpPr>
        <p:grpSpPr bwMode="auto">
          <a:xfrm>
            <a:off x="6811686" y="3497035"/>
            <a:ext cx="84138" cy="317500"/>
            <a:chOff x="0" y="0"/>
            <a:chExt cx="84022" cy="317132"/>
          </a:xfrm>
        </p:grpSpPr>
        <p:sp>
          <p:nvSpPr>
            <p:cNvPr id="22" name="ตัวเชื่อมต่อตรง 152"/>
            <p:cNvSpPr>
              <a:spLocks noChangeShapeType="1"/>
            </p:cNvSpPr>
            <p:nvPr/>
          </p:nvSpPr>
          <p:spPr bwMode="auto">
            <a:xfrm>
              <a:off x="73998" y="0"/>
              <a:ext cx="0" cy="317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ตัวเชื่อมต่อตรง 153"/>
            <p:cNvSpPr>
              <a:spLocks noChangeShapeType="1"/>
            </p:cNvSpPr>
            <p:nvPr/>
          </p:nvSpPr>
          <p:spPr bwMode="auto">
            <a:xfrm flipH="1">
              <a:off x="0" y="0"/>
              <a:ext cx="68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ตัวเชื่อมต่อตรง 154"/>
            <p:cNvSpPr>
              <a:spLocks noChangeShapeType="1"/>
            </p:cNvSpPr>
            <p:nvPr/>
          </p:nvSpPr>
          <p:spPr bwMode="auto">
            <a:xfrm flipH="1">
              <a:off x="15857" y="311847"/>
              <a:ext cx="68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043608" y="2666038"/>
            <a:ext cx="10999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     ตัวอย่าง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66641" y="2797478"/>
            <a:ext cx="6712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           เรานี้เกิดมาแล้วชาติหนึ่ง	ควรคำนึงถึงชาติศาสนา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21572" y="3212976"/>
            <a:ext cx="63321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ไม่ควรให้เสียทีที่เกิดมา	      ในหมู่ประชาชาวไทย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66641" y="3629149"/>
            <a:ext cx="76453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            แม้ใครตั้งจิตคิดรักตัว		จะมัวนอนนิ่งอยู่ไฉน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   ควรจะร้อนอกร้อนใจ		เพื่อให้พรั่งพร้อมทั่วตน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                                             พระราชนิพนธ์ ร้อยกรองร้อยเรื่อง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1325" algn="l"/>
                <a:tab pos="3151188" algn="l"/>
                <a:tab pos="40513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		                ในพระบาทสมเด็จพระมุง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กุฏ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ngsana New" pitchFamily="18" charset="-34"/>
              </a:rPr>
              <a:t>เกล้าเจ้าอยู่หัว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849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00166" y="785794"/>
            <a:ext cx="7000924" cy="557216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th-TH" sz="9600" b="1" dirty="0">
                <a:latin typeface="Angsana New" pitchFamily="18" charset="-34"/>
                <a:cs typeface="Angsana New" pitchFamily="18" charset="-34"/>
              </a:rPr>
              <a:t>                                                 ท้องถิ่นของฉัน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ฉันภูมิใจในท้องถิ่นของฉัน	รักผูกพันถิ่นเกิดมิไกลห่าง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รักวิถีชีวิตไม่จืดจาง		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รังเสิง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สางแปลว่ารุ่งอรุณ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ประเพณีดีงามประจำถิ่น	แหล่งทำกินอุดมได้เกื้อหนุน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เข้าพรรษา สงกรานต์ หลายงานบุญ	ได้สืบ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สุนทรีย์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แก้ชีวิต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ถิ่นฉันมีแหล่งน้ำชื่อลำมาศ	น้ำสะอาดดื่มใช้ได้สนิท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มีปูปลาอาหารปลอดสารพิษ		เศรษฐกิจเกิดก่อขึ้นพอเพียง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มีหาดชมตะวันสถานท่องเที่ยว	เป็นแห่งเดียวเที่ยวได้ไม่ต้องเสียง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เป็น “บางแสน” 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อิ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สานขานสำเนียง	เช้าสายบ่ายเที่ยงเย็นเห็นหาดงาม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อาชีพมีปลูกมันเลี้ยงม่อนไหม	มีผลไม้ พืชผัก มีข้าวหลาม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คน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เสิง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สางมีความเพียรพยายาม 	ที่พบความจนนั่นไม่หมั่นเพียร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96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		นางสาวทองสุข บุญไชย  ม.๖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		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ร.ร.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สุขไพบูลย์วิริยะวิทยา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	                           จ.นครราชสีมา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96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57150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th-TH" sz="9600" b="1" dirty="0">
                <a:latin typeface="Angsana New" pitchFamily="18" charset="-34"/>
                <a:cs typeface="Angsana New" pitchFamily="18" charset="-34"/>
              </a:rPr>
              <a:t>                                           น้ำคือชีวิต ชลสิทธิ์คือจิตวิญญาณ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ธ  ตรัสว่าน้ำคือชีวิต			สื่อความคิดสู่ปฏิบัติอย่างชัดแจ้ง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หลากโครงการพระราชดำริมิเคลือบแคลง		ทรงแสดงให้ประจักษ์หลักความจริง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“เขื่อนป่าสักชลสิทธิ์” รวมจิตราษฎร์	เกียรติประกาศผลปรากฏงดงามยิ่ง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ประโยชน์เอื้อเกื้อประชามาพึ่งพิง		ซับน้ำตาชายหญิงละทิ้งทุกข์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สายน้ำดุจน้ำ</a:t>
            </a:r>
            <a:r>
              <a:rPr lang="th-TH" sz="9600" dirty="0" err="1">
                <a:latin typeface="Angsana New" pitchFamily="18" charset="-34"/>
                <a:cs typeface="Angsana New" pitchFamily="18" charset="-34"/>
              </a:rPr>
              <a:t>พระทัย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ใสพิสุทธิ์		ยั้งภัยหยุดจุดความหวังยังความสุข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พระกรุณาดับความเศร้าที่เร้ารุก		พระเมตตาองค์ประมุขปลุกมานะ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ให้ก่อกอบกิจเกื้ออีกคราวครั้ง		เกิดกำลังใจสูมิรู้ผละ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ราชกิจทรงบำเพ็ญ เป็นธรรมะ			สืบสานพระปณิธานงานแผ่นดิน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เกินสรรคำนำจารึกบันทึกครบ		แผ่นน้ำทบแผนฟ้ารวมหลังสิ้น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พระกรุณา ธ เกินถ้อยเรียงร้อยริน		จึงพระเกียรติระบิลถึงถิ่นไกล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	ด้วยสำนึกพระเมตตามหาศาล		พร้อมสืบทอดความเพียรสมานงามยิ่งใหญ่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9600" dirty="0">
                <a:latin typeface="Angsana New" pitchFamily="18" charset="-34"/>
                <a:cs typeface="Angsana New" pitchFamily="18" charset="-34"/>
              </a:rPr>
              <a:t>ป่าสักฟื้นคืนรอยยิ้มเอิบอิ่มใจ			น้อมกราบให้ด้วยภัคดีเหนือชีวิน</a:t>
            </a:r>
            <a:endParaRPr lang="en-US" sz="9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9600" dirty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            </a:t>
            </a:r>
            <a:r>
              <a:rPr lang="th-TH" sz="5600" dirty="0">
                <a:latin typeface="Angsana New" pitchFamily="18" charset="-34"/>
                <a:cs typeface="Angsana New" pitchFamily="18" charset="-34"/>
              </a:rPr>
              <a:t>อุ</a:t>
            </a:r>
            <a:r>
              <a:rPr lang="th-TH" sz="5600" dirty="0" err="1">
                <a:latin typeface="Angsana New" pitchFamily="18" charset="-34"/>
                <a:cs typeface="Angsana New" pitchFamily="18" charset="-34"/>
              </a:rPr>
              <a:t>มณีย์</a:t>
            </a:r>
            <a:r>
              <a:rPr lang="th-TH" sz="5600" dirty="0">
                <a:latin typeface="Angsana New" pitchFamily="18" charset="-34"/>
                <a:cs typeface="Angsana New" pitchFamily="18" charset="-34"/>
              </a:rPr>
              <a:t>      เกษมสันต์</a:t>
            </a:r>
            <a:endParaRPr lang="en-US" sz="5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5600" dirty="0">
                <a:latin typeface="Angsana New" pitchFamily="18" charset="-34"/>
                <a:cs typeface="Angsana New" pitchFamily="18" charset="-34"/>
              </a:rPr>
              <a:t>				                                                      ผู้ประพันธ์</a:t>
            </a:r>
            <a:endParaRPr lang="en-US" sz="5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5600" dirty="0">
                <a:latin typeface="Angsana New" pitchFamily="18" charset="-34"/>
                <a:cs typeface="Angsana New" pitchFamily="18" charset="-34"/>
              </a:rPr>
              <a:t>		                                                                                             เข็มทิศน้ำตา จาก หนังสือวันเด็กแห่งชาติ    ๒๕๔๕</a:t>
            </a:r>
            <a:r>
              <a:rPr lang="th-TH" sz="9600" dirty="0">
                <a:latin typeface="Angsana New" pitchFamily="18" charset="-34"/>
                <a:cs typeface="Angsana New" pitchFamily="18" charset="-34"/>
              </a:rPr>
              <a:t>                                          </a:t>
            </a:r>
            <a:r>
              <a:rPr lang="th-TH" dirty="0"/>
              <a:t>           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357850"/>
          </a:xfrm>
        </p:spPr>
        <p:txBody>
          <a:bodyPr>
            <a:noAutofit/>
          </a:bodyPr>
          <a:lstStyle/>
          <a:p>
            <a:pPr lvl="8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        แบบฝึกที่ ๑๗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การแต่งคำประพันธ์  ประเภทกลอนสุภาพ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เรื่อง  จังหวะคำในกลอน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105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คำชี้แจง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 ให้นักเรียนแบ่งจังหวะของคำประพันธ์ที่กำหนดให้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ตัวอย่าง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                      ใครมีบุตรว่าง่ายกายปราศไข้		มีหทัยเสาะหาวิชาขลัง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ทั้งมีเพื่อนฉลาดเฉลียวเที่ยวเหนี่ยวรั้ง		มีเมียฟังถ้อยคำประทับใจ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	   ใครมีบุตร / ว่างง่าย / กายปราศไข้		มีหทัย / เสาะหา / วิชาขลัง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	                    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ทั้งมีเพื่อน / ฉลาดเฉลียว / เที่ยวเหนี่ยวรั้ง/	มีเมียฟัง / ถ้อยคำ / ประทับใจ</a:t>
            </a:r>
          </a:p>
          <a:p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2000" dirty="0">
                <a:latin typeface="Angsana New" pitchFamily="18" charset="-34"/>
                <a:cs typeface="Angsana New" pitchFamily="18" charset="-34"/>
              </a:rPr>
              <a:t>          		๑. ภาษาคือกล้องส่องความคิด		ภาพน้ำจิตอาจเห็นให้เด่นใส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pPr lvl="6"/>
            <a:r>
              <a:rPr lang="th-TH" sz="2000" dirty="0">
                <a:latin typeface="Angsana New" pitchFamily="18" charset="-34"/>
                <a:cs typeface="Angsana New" pitchFamily="18" charset="-34"/>
              </a:rPr>
              <a:t>ถ้าเขียนพูดพูดเปื้อนเลอะเลือนไป		ก็น้ำใจหรือจะแจ่มแอร่มฤทธิ์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pPr lvl="3"/>
            <a:r>
              <a:rPr lang="th-TH" sz="1400" dirty="0">
                <a:latin typeface="Angsana New" pitchFamily="18" charset="-34"/>
                <a:cs typeface="Angsana New" pitchFamily="18" charset="-34"/>
              </a:rPr>
              <a:t>                             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 ..........................................................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                                           ..............................................................       ..........................................................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0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pPr lvl="0"/>
            <a:r>
              <a:rPr lang="th-TH" sz="2000" dirty="0">
                <a:latin typeface="Angsana New" pitchFamily="18" charset="-34"/>
                <a:cs typeface="Angsana New" pitchFamily="18" charset="-34"/>
              </a:rPr>
              <a:t>      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00166" y="857232"/>
            <a:ext cx="6215106" cy="5786478"/>
          </a:xfrm>
        </p:spPr>
        <p:txBody>
          <a:bodyPr>
            <a:normAutofit fontScale="25000" lnSpcReduction="20000"/>
          </a:bodyPr>
          <a:lstStyle/>
          <a:p>
            <a:pPr lvl="0"/>
            <a:endParaRPr lang="th-TH" sz="45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7400" dirty="0">
                <a:latin typeface="Angsana New" pitchFamily="18" charset="-34"/>
                <a:cs typeface="Angsana New" pitchFamily="18" charset="-34"/>
              </a:rPr>
              <a:t>๒. ปากเป็นเอกเลขเป็นโทโบราณว่า	  หนังสือตรีมีปัญญาไม่เสียหลาย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ถึงรู้มากไม่มีปากลำบากตาย	  มีอุบายพูดไม่เป็นเห็นป่วยการ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..........................................................</a:t>
            </a:r>
          </a:p>
          <a:p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7400" dirty="0">
                <a:latin typeface="Angsana New" pitchFamily="18" charset="-34"/>
                <a:cs typeface="Angsana New" pitchFamily="18" charset="-34"/>
              </a:rPr>
              <a:t> ๓.      อย่าเกียจคร้านการเรียนเร่งอุตส่าห์	มีวิชาเหมือนมีทรัพย์อยู่นับแสน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จะตกถิ่นฐานใดคงไม่แคลน	                       ถึงคับแค้นก็พอยังประทังตน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..........................................................</a:t>
            </a:r>
          </a:p>
          <a:p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7400" dirty="0">
                <a:latin typeface="Angsana New" pitchFamily="18" charset="-34"/>
                <a:cs typeface="Angsana New" pitchFamily="18" charset="-34"/>
              </a:rPr>
              <a:t>๔. ถึงมีเพื่อนก็เหมือนที่ไม่มีเพื่อน	เพราะไม่เหมือนนุชนาถที่มาดหมาย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มีเพื่อนเล่นก็ไม่เหมือนมีเพื่อนตาย	มีเพื่อนชายก็ไม่เหมือนกับมีเพื่อนชม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74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pPr lvl="0"/>
            <a:r>
              <a:rPr lang="th-TH" sz="7400" dirty="0">
                <a:latin typeface="Angsana New" pitchFamily="18" charset="-34"/>
                <a:cs typeface="Angsana New" pitchFamily="18" charset="-34"/>
              </a:rPr>
              <a:t>๕. ด้วยวิสัยในประเทศทุกเขตแคว้น	ถึงโกรธแค้นความรักย่อมหักหาย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อันความจริงหญิงก็ม้วยลงด้วยชาย	ชายก็ตายลงด้วยหญิงจริงดั้งนี้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7400" dirty="0">
                <a:latin typeface="Angsana New" pitchFamily="18" charset="-34"/>
                <a:cs typeface="Angsana New" pitchFamily="18" charset="-34"/>
              </a:rPr>
              <a:t>..............................................................         ..........................................................</a:t>
            </a:r>
            <a:endParaRPr lang="en-US" sz="74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74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r>
              <a:rPr lang="en-US" sz="7400" dirty="0">
                <a:latin typeface="Angsana New" pitchFamily="18" charset="-34"/>
                <a:cs typeface="Angsana New" pitchFamily="18" charset="-34"/>
              </a:rPr>
              <a:t> </a:t>
            </a:r>
            <a:endParaRPr lang="th-TH" sz="7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928670"/>
            <a:ext cx="7715304" cy="550072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/>
              <a:t>                                                   แบบฝึกที่ ๑๘</a:t>
            </a:r>
            <a:endParaRPr lang="en-US" dirty="0"/>
          </a:p>
          <a:p>
            <a:r>
              <a:rPr lang="th-TH" b="1" dirty="0"/>
              <a:t>                         การแต่งคำประพันธ์  ประเภทกลอนสุภาพ</a:t>
            </a:r>
            <a:endParaRPr lang="en-US" dirty="0"/>
          </a:p>
          <a:p>
            <a:r>
              <a:rPr lang="th-TH" b="1" dirty="0"/>
              <a:t>                         เรื่อง  จังหวะคำในกลอน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คำชี้แจง</a:t>
            </a:r>
            <a:r>
              <a:rPr lang="th-TH" dirty="0"/>
              <a:t>   ให้นักเรียนเรียงลำดับคำเสียใหม่ให้ถูกต้องตามสัมผัสคล้องจอง</a:t>
            </a:r>
            <a:endParaRPr lang="en-US" dirty="0"/>
          </a:p>
          <a:p>
            <a:r>
              <a:rPr lang="th-TH" b="1" dirty="0"/>
              <a:t>   ตัวอย่าง</a:t>
            </a:r>
            <a:r>
              <a:rPr lang="th-TH" dirty="0"/>
              <a:t>	ทำงาน             ไม่ยุ่ง               มุ่งแต่               การพนัน</a:t>
            </a:r>
            <a:endParaRPr lang="en-US" dirty="0"/>
          </a:p>
          <a:p>
            <a:r>
              <a:rPr lang="th-TH" b="1" dirty="0"/>
              <a:t>		</a:t>
            </a:r>
            <a:r>
              <a:rPr lang="th-TH" u="sng" dirty="0"/>
              <a:t>การพนัน           ไม่ยุ่ง               มุ่งแต่               ทำงาน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th-TH" dirty="0"/>
              <a:t>เตือนใจ      คือเพื่อน	หนังสือ	   ให้รู้</a:t>
            </a:r>
            <a:endParaRPr lang="en-US" dirty="0"/>
          </a:p>
          <a:p>
            <a:r>
              <a:rPr lang="en-US" dirty="0"/>
              <a:t>…………………………………………………………………………..</a:t>
            </a:r>
          </a:p>
          <a:p>
            <a:r>
              <a:rPr lang="en-US" dirty="0"/>
              <a:t> </a:t>
            </a:r>
          </a:p>
          <a:p>
            <a:pPr lvl="0"/>
            <a:r>
              <a:rPr lang="th-TH" dirty="0"/>
              <a:t>เมื่อปลายมือ	ทนมานะ	ชีวิตคน	จะสบาย</a:t>
            </a:r>
            <a:endParaRPr lang="en-US" dirty="0"/>
          </a:p>
          <a:p>
            <a:r>
              <a:rPr lang="en-US" dirty="0"/>
              <a:t>…………………………………………………………………………..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/>
              <a:t>ใครจะรู้	หลอกว่างาม	ดูภายนอก	ทรามภายใน</a:t>
            </a:r>
            <a:endParaRPr lang="en-US" dirty="0"/>
          </a:p>
          <a:p>
            <a:r>
              <a:rPr lang="en-US" dirty="0"/>
              <a:t>…………………………………………………………………………..</a:t>
            </a:r>
          </a:p>
          <a:p>
            <a:r>
              <a:rPr lang="en-US" dirty="0"/>
              <a:t> </a:t>
            </a:r>
          </a:p>
          <a:p>
            <a:pPr lvl="0"/>
            <a:r>
              <a:rPr lang="th-TH" dirty="0"/>
              <a:t>วุ้งน้ำใจ	อาบน้ำผึ้ง	ปานจะฉาบ	พูดอ่อนหวาน</a:t>
            </a:r>
            <a:endParaRPr lang="en-US" dirty="0"/>
          </a:p>
          <a:p>
            <a:r>
              <a:rPr lang="en-US" dirty="0"/>
              <a:t>…………………………………………………………………………..</a:t>
            </a:r>
          </a:p>
          <a:p>
            <a:r>
              <a:rPr lang="en-US" dirty="0"/>
              <a:t> </a:t>
            </a:r>
          </a:p>
          <a:p>
            <a:pPr lvl="0"/>
            <a:r>
              <a:rPr lang="th-TH" dirty="0"/>
              <a:t>หลังหากิน	มารัง	บินจากฟ้า 	นกโผ</a:t>
            </a:r>
            <a:r>
              <a:rPr lang="th-TH" dirty="0" err="1"/>
              <a:t>ผิน</a:t>
            </a:r>
            <a:endParaRPr lang="en-US" dirty="0"/>
          </a:p>
          <a:p>
            <a:r>
              <a:rPr lang="en-US" dirty="0"/>
              <a:t>…………………………………………………………………………..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857232"/>
            <a:ext cx="8215370" cy="5500726"/>
          </a:xfrm>
        </p:spPr>
        <p:txBody>
          <a:bodyPr>
            <a:normAutofit/>
          </a:bodyPr>
          <a:lstStyle/>
          <a:p>
            <a:r>
              <a:rPr lang="th-TH" b="1" dirty="0"/>
              <a:t>                                                    แบบฝึกที่ ๑๙</a:t>
            </a:r>
            <a:endParaRPr lang="en-US" dirty="0"/>
          </a:p>
          <a:p>
            <a:r>
              <a:rPr lang="th-TH" b="1" dirty="0"/>
              <a:t>                 การแต่งคำประพันธ์  ประเภทกลอนสุภาพ</a:t>
            </a:r>
            <a:endParaRPr lang="en-US" dirty="0"/>
          </a:p>
          <a:p>
            <a:r>
              <a:rPr lang="th-TH" b="1" dirty="0"/>
              <a:t>                 เรื่อง  จังหวะคำและสัมผัสใน</a:t>
            </a:r>
            <a:endParaRPr lang="en-US" dirty="0"/>
          </a:p>
          <a:p>
            <a:r>
              <a:rPr lang="en-US" b="1" dirty="0"/>
              <a:t> </a:t>
            </a:r>
            <a:br>
              <a:rPr lang="en-US" dirty="0"/>
            </a:br>
            <a:r>
              <a:rPr lang="th-TH" b="1" dirty="0"/>
              <a:t>คำชี้แจง    </a:t>
            </a:r>
            <a:r>
              <a:rPr lang="th-TH" sz="2400" dirty="0"/>
              <a:t>จงเลือกคำในวงเล็บทางขวามือมาเติมในช่องว่างทางซ้ายมือตามจังหวะของ                       กลอนแล้วโยงเส้นสัมผัสใน</a:t>
            </a:r>
            <a:endParaRPr lang="en-US" dirty="0"/>
          </a:p>
          <a:p>
            <a:pPr lvl="0"/>
            <a:r>
              <a:rPr lang="th-TH" dirty="0"/>
              <a:t>หยาด....................พร่างใส  บนใบหน้า  (น้ำค้าง , น้ำตา)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รอเวลา ลับไกล ..............................(ในยามสาย , เมื่อยามสาย)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หวัง.....................พรุ่งนี้  ฟ้าสีสวย  (วันรุ่ง , จะให้)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55948" y="764704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๒. คุณค่าต่อผู้อ่าน</a:t>
            </a:r>
            <a:endParaRPr lang="en-US" dirty="0"/>
          </a:p>
          <a:p>
            <a:pPr algn="thaiDist"/>
            <a:r>
              <a:rPr lang="th-TH" b="1" dirty="0"/>
              <a:t>      </a:t>
            </a:r>
            <a:r>
              <a:rPr lang="th-TH" dirty="0"/>
              <a:t>การอ่านบทร้อยกรอง  เป็นวิธีหนึ่งที่จะช่วยเสริมสร้างปัญญาแก่มนุษย์  ช่วยให้รู้จักผู้อื่นและนำความคิดที่ได้จากการอ่านมาปรับตัวให้เข้ากับผู้อื่น และอยู่ในสังคมได้อย่างมีความสุข นอกจากนี้</a:t>
            </a:r>
            <a:r>
              <a:rPr lang="th-TH" b="1" dirty="0"/>
              <a:t>การอ่านบทร้อยกรองที่มีคุณค่า จะช่วยปลุกเร้าความรู้สึกนึกคิด หรือจินตนาการที่ดีงาม ช่วยให้เกิดความเพลิดเพลิน เป็นการให้อาหารใจที่ดีแก่ผู้อ่าน</a:t>
            </a:r>
            <a:endParaRPr lang="en-US" dirty="0"/>
          </a:p>
          <a:p>
            <a:pPr algn="thaiDist"/>
            <a:r>
              <a:rPr lang="en-US" dirty="0"/>
              <a:t> </a:t>
            </a:r>
          </a:p>
          <a:p>
            <a:pPr algn="thaiDist"/>
            <a:r>
              <a:rPr lang="th-TH" b="1" dirty="0"/>
              <a:t>๓. คุณค่าต่อสังคม</a:t>
            </a:r>
            <a:endParaRPr lang="en-US" dirty="0"/>
          </a:p>
          <a:p>
            <a:pPr algn="thaiDist"/>
            <a:r>
              <a:rPr lang="th-TH" b="1" dirty="0"/>
              <a:t>       </a:t>
            </a:r>
            <a:r>
              <a:rPr lang="th-TH" dirty="0"/>
              <a:t>เมื่อพิจารณาโดยส่วนรวมแล้ว  บทร้อยกรองย่อมนำมาซึ่งสันติสุขแก่สังคมและต่อโลกเพราะ</a:t>
            </a:r>
            <a:r>
              <a:rPr lang="th-TH" b="1" dirty="0"/>
              <a:t>บทร้อยกรองช่วยสร้างจินตนาการที่ดีงาม  กว้างไกล  ทำให้จิตใจละเอียดอ่อน เห็นใจเพื่อนมนุษย์ทำให้มองโลกในแง่ดี  มีความคิดสร้างสรรค์  อันจะนำมาซึ่งความเจริญรุ่งเรืองและความสงบสุขต่อสังคมโลก  นับเป็นคุณค่าสูงสุดของบทร้อยกรอง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5963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000108"/>
            <a:ext cx="7972452" cy="53244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th-TH" dirty="0"/>
              <a:t>รักเจ้าของ ต้องวาง ...................... (ไว้ในหมอน , เคียงข้างหมอน)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แสงทองทาบ .................... ขอบฟ้าสาง  (ฉาบทา , ยามมอง)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ตะวันจาง ดวงจันทร์ ........................(นั้นก็</a:t>
            </a:r>
            <a:r>
              <a:rPr lang="th-TH" dirty="0" err="1"/>
              <a:t>แจ่ม</a:t>
            </a:r>
            <a:r>
              <a:rPr lang="th-TH" dirty="0"/>
              <a:t> , ใสสว่าง)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เหมือนโกสุม ....................... รวยเกสร (กลีบสวย , ดอกงาม)</a:t>
            </a:r>
            <a:endParaRPr lang="en-US" dirty="0"/>
          </a:p>
          <a:p>
            <a:pPr lvl="0"/>
            <a:r>
              <a:rPr lang="th-TH" dirty="0"/>
              <a:t>........................... เหมือนโกสุม ....................... รวยเกสร (กลีบสวย , ดอกงาม)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เราเริงรื่น โลกเริงร่า น่า ......................... (รื่นรมย์ , โศกตรม)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วันยิ่งล่วง ก็ยิ่งหล่น ........................ (หมดเรี่ยวแรง , หมดคนแล)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  <a:p>
            <a:pPr lvl="0"/>
            <a:r>
              <a:rPr lang="th-TH" dirty="0"/>
              <a:t>ร่มรื่น .......................... (รังเรียงเคียงตะเคียน , รกร้างต่างวิโยค)</a:t>
            </a:r>
            <a:endParaRPr lang="en-US" dirty="0"/>
          </a:p>
          <a:p>
            <a:r>
              <a:rPr lang="th-TH" dirty="0"/>
              <a:t>...................................................................................................................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929222"/>
          </a:xfrm>
        </p:spPr>
        <p:txBody>
          <a:bodyPr>
            <a:normAutofit/>
          </a:bodyPr>
          <a:lstStyle/>
          <a:p>
            <a:r>
              <a:rPr lang="th-TH" b="1" dirty="0"/>
              <a:t>                                                         แบบฝึกที่ ๒๐</a:t>
            </a:r>
            <a:endParaRPr lang="en-US" dirty="0"/>
          </a:p>
          <a:p>
            <a:r>
              <a:rPr lang="th-TH" b="1" dirty="0"/>
              <a:t>    การแต่งคำประพันธ์  ประเภทกลอนสุภาพ</a:t>
            </a:r>
            <a:endParaRPr lang="en-US" dirty="0"/>
          </a:p>
          <a:p>
            <a:r>
              <a:rPr lang="th-TH" b="1" dirty="0"/>
              <a:t>    เรื่อง  สัมผัสของกลอน</a:t>
            </a:r>
            <a:endParaRPr lang="en-US" dirty="0"/>
          </a:p>
          <a:p>
            <a:r>
              <a:rPr lang="th-TH" b="1" dirty="0"/>
              <a:t>คำชี้แจง</a:t>
            </a:r>
            <a:r>
              <a:rPr lang="th-TH" dirty="0"/>
              <a:t>   </a:t>
            </a:r>
            <a:r>
              <a:rPr lang="th-TH" sz="2000" dirty="0"/>
              <a:t>ให้นักเรียนเลือกคำในวงเล็บข้างล่างเติมในช่องว่างตามสัมผัสบังคับของกลอนสุภาพ</a:t>
            </a:r>
            <a:endParaRPr lang="en-US" sz="2000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 ตัวอย่าง      คำที่กำหนดให้</a:t>
            </a:r>
            <a:r>
              <a:rPr lang="th-TH" dirty="0"/>
              <a:t>       เริ่ม         ต้น     เป็น       ครอง         ทำนอง</a:t>
            </a:r>
            <a:endParaRPr lang="en-US" dirty="0"/>
          </a:p>
          <a:p>
            <a:r>
              <a:rPr lang="th-TH" dirty="0"/>
              <a:t>		                       จำลอง     ยล     เติม       ไกร            ก้อง</a:t>
            </a:r>
            <a:endParaRPr lang="en-US" dirty="0"/>
          </a:p>
          <a:p>
            <a:r>
              <a:rPr lang="th-TH" dirty="0"/>
              <a:t>		ชาติไทยมีภาษาแต่</a:t>
            </a:r>
            <a:r>
              <a:rPr lang="th-TH" b="1" u="sng" dirty="0"/>
              <a:t>ต้น</a:t>
            </a:r>
            <a:r>
              <a:rPr lang="th-TH" dirty="0"/>
              <a:t>           ได้ยิน</a:t>
            </a:r>
            <a:r>
              <a:rPr lang="th-TH" b="1" u="sng" dirty="0"/>
              <a:t>ยล</a:t>
            </a:r>
            <a:r>
              <a:rPr lang="th-TH" dirty="0"/>
              <a:t> “พ่อขุนราม” นามเกริก</a:t>
            </a:r>
            <a:r>
              <a:rPr lang="th-TH" b="1" u="sng" dirty="0"/>
              <a:t>ก้อง</a:t>
            </a:r>
            <a:endParaRPr lang="en-US" dirty="0"/>
          </a:p>
          <a:p>
            <a:r>
              <a:rPr lang="th-TH" b="1" dirty="0"/>
              <a:t>	</a:t>
            </a:r>
            <a:r>
              <a:rPr lang="th-TH" dirty="0"/>
              <a:t>ทรงประดิษฐ์อักษรไทยใน</a:t>
            </a:r>
            <a:r>
              <a:rPr lang="th-TH" b="1" u="sng" dirty="0"/>
              <a:t>ทำนอง</a:t>
            </a:r>
            <a:r>
              <a:rPr lang="th-TH" dirty="0"/>
              <a:t>           ให้คง</a:t>
            </a:r>
            <a:r>
              <a:rPr lang="th-TH" b="1" u="sng" dirty="0"/>
              <a:t>ครอง</a:t>
            </a:r>
            <a:r>
              <a:rPr lang="th-TH" dirty="0"/>
              <a:t>เอกลักษณ์ประจักษ์ใจ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000528"/>
          </a:xfrm>
        </p:spPr>
        <p:txBody>
          <a:bodyPr>
            <a:normAutofit fontScale="25000" lnSpcReduction="20000"/>
          </a:bodyPr>
          <a:lstStyle/>
          <a:p>
            <a:endParaRPr lang="th-TH" sz="8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b="1" dirty="0">
                <a:latin typeface="Angsana New" pitchFamily="18" charset="-34"/>
                <a:cs typeface="Angsana New" pitchFamily="18" charset="-34"/>
              </a:rPr>
              <a:t>๑. คำที่กำหนดให้</a:t>
            </a:r>
            <a:r>
              <a:rPr lang="th-TH" sz="8600" dirty="0">
                <a:latin typeface="Angsana New" pitchFamily="18" charset="-34"/>
                <a:cs typeface="Angsana New" pitchFamily="18" charset="-34"/>
              </a:rPr>
              <a:t>          สมาน          ฝัก            แดน            ตาย             รัก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    		    อุบาทว์         แสน         แกน            กาย             สบาย</a:t>
            </a:r>
          </a:p>
          <a:p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เราเอ๋ยพ่อแม่มีแต่ ............................	สู้</a:t>
            </a:r>
            <a:r>
              <a:rPr lang="th-TH" sz="8600" dirty="0" err="1">
                <a:latin typeface="Angsana New" pitchFamily="18" charset="-34"/>
                <a:cs typeface="Angsana New" pitchFamily="18" charset="-34"/>
              </a:rPr>
              <a:t>ฟุม</a:t>
            </a:r>
            <a:r>
              <a:rPr lang="th-TH" sz="8600" dirty="0">
                <a:latin typeface="Angsana New" pitchFamily="18" charset="-34"/>
                <a:cs typeface="Angsana New" pitchFamily="18" charset="-34"/>
              </a:rPr>
              <a:t>....................ในบุตรนั้นสุด....................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แต่ความรักมักเดินจนเกิน................	เลยเข้า..................ทุกข์ถมระทม....................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ด้านเศรษฐีรักบุตรสุดสวาท		บุตร......................มิได้รักสมัคร....................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เอาแต่ใจใฝ่ตามความ......................	พ่อแม่....................ก็เพราะตรมระทมใจ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86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r>
              <a:rPr lang="th-TH" sz="8600" dirty="0">
                <a:latin typeface="Angsana New" pitchFamily="18" charset="-34"/>
                <a:cs typeface="Angsana New" pitchFamily="18" charset="-34"/>
              </a:rPr>
              <a:t>			                                                 พระยาอุปกิ</a:t>
            </a:r>
            <a:r>
              <a:rPr lang="th-TH" sz="8600" dirty="0" err="1">
                <a:latin typeface="Angsana New" pitchFamily="18" charset="-34"/>
                <a:cs typeface="Angsana New" pitchFamily="18" charset="-34"/>
              </a:rPr>
              <a:t>ตศิล</a:t>
            </a:r>
            <a:r>
              <a:rPr lang="th-TH" sz="8600" dirty="0">
                <a:latin typeface="Angsana New" pitchFamily="18" charset="-34"/>
                <a:cs typeface="Angsana New" pitchFamily="18" charset="-34"/>
              </a:rPr>
              <a:t>ปะสาร</a:t>
            </a:r>
            <a:endParaRPr lang="en-US" sz="8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86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r>
              <a:rPr lang="en-US" sz="8600" dirty="0">
                <a:latin typeface="Angsana New" pitchFamily="18" charset="-34"/>
                <a:cs typeface="Angsana New" pitchFamily="18" charset="-34"/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>
            <a:normAutofit fontScale="77500" lnSpcReduction="20000"/>
          </a:bodyPr>
          <a:lstStyle/>
          <a:p>
            <a:endParaRPr lang="th-TH" b="1" dirty="0"/>
          </a:p>
          <a:p>
            <a:r>
              <a:rPr lang="th-TH" b="1" dirty="0"/>
              <a:t>คำที่กำหนดให้</a:t>
            </a:r>
            <a:r>
              <a:rPr lang="th-TH" dirty="0"/>
              <a:t>         เคย             นาน             สะอื้น           ไปเลย             สงสาร</a:t>
            </a:r>
            <a:endParaRPr lang="en-US" dirty="0"/>
          </a:p>
          <a:p>
            <a:r>
              <a:rPr lang="th-TH" b="1" dirty="0"/>
              <a:t>	                     </a:t>
            </a:r>
            <a:r>
              <a:rPr lang="th-TH" dirty="0"/>
              <a:t>ฝืน              อัชฌาสัย        โกรธ             รำคาญ          โทษ          </a:t>
            </a:r>
            <a:endParaRPr lang="en-US" dirty="0"/>
          </a:p>
          <a:p>
            <a:r>
              <a:rPr lang="th-TH" dirty="0"/>
              <a:t>                            ปกเกล้า        เศร้า             การ                อย่างไร          ใจ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th-TH" dirty="0"/>
              <a:t>             พระอภัยใจอ่อนถอน.................	อุตส่าห์.................พักตร์ว่านิจจาเอ๋ย</a:t>
            </a:r>
            <a:endParaRPr lang="en-US" dirty="0"/>
          </a:p>
          <a:p>
            <a:r>
              <a:rPr lang="th-TH" dirty="0"/>
              <a:t>แม่ผีเสื้อเมื่อไม่เห็นในใจ........................	พี่ไม่.....................อยู่ในถ้ำให้......................</a:t>
            </a:r>
            <a:endParaRPr lang="en-US" dirty="0"/>
          </a:p>
          <a:p>
            <a:r>
              <a:rPr lang="th-TH" dirty="0"/>
              <a:t>คิดถึงน้องสองชนกที่.............................	จะสร้อย.................โสภาน่า........................</a:t>
            </a:r>
            <a:endParaRPr lang="en-US" dirty="0"/>
          </a:p>
          <a:p>
            <a:r>
              <a:rPr lang="th-TH" dirty="0"/>
              <a:t>ด้วยพลัดพรากจากมาเป็นช้า..................	ไม่แจ้ง....................ว่าข้างหลังเป็น..............</a:t>
            </a:r>
            <a:endParaRPr lang="en-US" dirty="0"/>
          </a:p>
          <a:p>
            <a:r>
              <a:rPr lang="th-TH" dirty="0"/>
              <a:t>จึงจำร้างห่างห้องให้น้อง.......................	จงงด.......................พี่ยา..............................</a:t>
            </a:r>
            <a:endParaRPr lang="en-US" dirty="0"/>
          </a:p>
          <a:p>
            <a:r>
              <a:rPr lang="th-TH" dirty="0"/>
              <a:t>แม้นไปได้พี่จะพาแก้วตา......................	พี่จน.......................เสียด้วยนางต่างตระกูล</a:t>
            </a:r>
            <a:endParaRPr lang="en-US" dirty="0"/>
          </a:p>
          <a:p>
            <a:r>
              <a:rPr lang="th-TH" dirty="0"/>
              <a:t>                                                                                       </a:t>
            </a:r>
          </a:p>
          <a:p>
            <a:r>
              <a:rPr lang="th-TH" dirty="0"/>
              <a:t>                                                                                                  สุนทรภู่</a:t>
            </a:r>
            <a:endParaRPr lang="en-US" dirty="0"/>
          </a:p>
          <a:p>
            <a:r>
              <a:rPr lang="th-TH" dirty="0"/>
              <a:t>                                                                                                                                                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/>
              <a:t>                                                                 แบบฝึกที่ ๒๑</a:t>
            </a:r>
            <a:endParaRPr lang="en-US" dirty="0"/>
          </a:p>
          <a:p>
            <a:r>
              <a:rPr lang="th-TH" b="1" dirty="0"/>
              <a:t>การแต่งคำประพันธ์  ประเภทกลอนสุภาพ</a:t>
            </a:r>
            <a:endParaRPr lang="en-US" dirty="0"/>
          </a:p>
          <a:p>
            <a:r>
              <a:rPr lang="th-TH" b="1" dirty="0"/>
              <a:t>เรื่อง  เสียงท้ายวรรค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คำชี้แจง</a:t>
            </a:r>
            <a:r>
              <a:rPr lang="th-TH" dirty="0"/>
              <a:t>   ให้นักเรียนนำคำที่กำหนดให้ไปเติมลงในช่องว่างให้ถูกต้องสมบูรณ์ตาม</a:t>
            </a:r>
            <a:endParaRPr lang="en-US" dirty="0"/>
          </a:p>
          <a:p>
            <a:r>
              <a:rPr lang="th-TH" dirty="0"/>
              <a:t>ลักษณะของกลอนสุภาพ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 ตัวอย่าง</a:t>
            </a:r>
            <a:r>
              <a:rPr lang="th-TH" dirty="0"/>
              <a:t>(สาว , ขาว      คล้อย , คลา     เดือน , ดาว    คา , คราว      คน , ตน)</a:t>
            </a:r>
            <a:endParaRPr lang="en-US" dirty="0"/>
          </a:p>
          <a:p>
            <a:r>
              <a:rPr lang="th-TH" b="1" dirty="0"/>
              <a:t>		</a:t>
            </a:r>
            <a:r>
              <a:rPr lang="th-TH" dirty="0"/>
              <a:t>วันวิถีมีเดือนหมุนเคลื่อน</a:t>
            </a:r>
            <a:r>
              <a:rPr lang="th-TH" b="1" u="sng" dirty="0"/>
              <a:t>คล้อย</a:t>
            </a:r>
            <a:r>
              <a:rPr lang="th-TH" dirty="0"/>
              <a:t>	   จากเด็กน้อยชื่นชุ่มเมินหนุ่ม</a:t>
            </a:r>
            <a:r>
              <a:rPr lang="th-TH" b="1" u="sng" dirty="0"/>
              <a:t>สาว</a:t>
            </a:r>
            <a:endParaRPr lang="en-US" dirty="0"/>
          </a:p>
          <a:p>
            <a:r>
              <a:rPr lang="th-TH" dirty="0"/>
              <a:t>	เคยมอมแมมแย้มวัยไปเป็น</a:t>
            </a:r>
            <a:r>
              <a:rPr lang="th-TH" b="1" u="sng" dirty="0"/>
              <a:t>ดาว</a:t>
            </a:r>
            <a:r>
              <a:rPr lang="th-TH" dirty="0"/>
              <a:t>	                 แล้วถึงคราวก้าวย่างวัยกลาง</a:t>
            </a:r>
            <a:r>
              <a:rPr lang="th-TH" b="1" u="sng" dirty="0"/>
              <a:t>คน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857232"/>
            <a:ext cx="7143800" cy="4929222"/>
          </a:xfrm>
        </p:spPr>
        <p:txBody>
          <a:bodyPr>
            <a:normAutofit fontScale="62500" lnSpcReduction="20000"/>
          </a:bodyPr>
          <a:lstStyle/>
          <a:p>
            <a:r>
              <a:rPr lang="th-TH" b="1" dirty="0"/>
              <a:t>ใช้ตอบข้อ  ๑ – ๕</a:t>
            </a:r>
            <a:endParaRPr lang="en-US" dirty="0"/>
          </a:p>
          <a:p>
            <a:r>
              <a:rPr lang="th-TH" dirty="0"/>
              <a:t>ดินแดน           ส่อง           เล่า           สติ               ทายทัก            โศกา        ใจ</a:t>
            </a:r>
            <a:endParaRPr lang="en-US" dirty="0"/>
          </a:p>
          <a:p>
            <a:r>
              <a:rPr lang="th-TH" dirty="0"/>
              <a:t>จ๋า                    รัก             จ้า             อร่อย           เผย                  คาดคิด</a:t>
            </a:r>
            <a:endParaRPr lang="en-US" dirty="0"/>
          </a:p>
          <a:p>
            <a:r>
              <a:rPr lang="th-TH" dirty="0"/>
              <a:t>ท้องฟ้า            รอน           อาทิ         โง่งม             คำเปรย          หมื่นแสน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th-TH" sz="2900" dirty="0"/>
              <a:t>แกะกลีบดอกออกทายให้...................	รักไม่รักโปรดบอกดอกไม้...............</a:t>
            </a:r>
            <a:r>
              <a:rPr lang="th-TH" sz="2900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en-US" sz="2900" dirty="0">
                <a:latin typeface="Angsana New" pitchFamily="18" charset="-34"/>
                <a:cs typeface="Angsana New" pitchFamily="18" charset="-34"/>
              </a:rPr>
              <a:t>........</a:t>
            </a:r>
          </a:p>
          <a:p>
            <a:r>
              <a:rPr lang="th-TH" sz="2900" dirty="0"/>
              <a:t>กลีบหนึ่งรักกลีบสองต้อง......................	สุดท้ายว่าอย่างไรรักไม่............................</a:t>
            </a:r>
            <a:endParaRPr lang="en-US" sz="2900" dirty="0"/>
          </a:p>
          <a:p>
            <a:pPr lvl="0"/>
            <a:r>
              <a:rPr lang="th-TH" sz="2900" dirty="0"/>
              <a:t>        แสงอรุณอุ่นสายพร่างพราย...............	จวบแสงทองร้อนแรงสาดแสง................</a:t>
            </a:r>
            <a:endParaRPr lang="en-US" sz="2900" dirty="0"/>
          </a:p>
          <a:p>
            <a:r>
              <a:rPr lang="th-TH" sz="2900" dirty="0"/>
              <a:t>ค่อยเคลื่อนคลายสายแสงแห่ง...............	ย่อมถึงคราผ่านผันตะวัน.........................</a:t>
            </a:r>
            <a:endParaRPr lang="en-US" sz="2900" dirty="0"/>
          </a:p>
          <a:p>
            <a:pPr lvl="0"/>
            <a:r>
              <a:rPr lang="th-TH" sz="2900" dirty="0"/>
              <a:t>        เรื่องลูกอ้นแม้อ้นค้นมา.....................	สอนให้เราแม้นเหมือนเตือน...................</a:t>
            </a:r>
            <a:endParaRPr lang="en-US" sz="2900" dirty="0"/>
          </a:p>
          <a:p>
            <a:r>
              <a:rPr lang="th-TH" sz="2900" dirty="0"/>
              <a:t>ยกมาไว้ให้เห็นเป็น..............................	ให้เล็กริอวดโอ่เลิกโง่งม..........................</a:t>
            </a:r>
            <a:endParaRPr lang="en-US" sz="2900" dirty="0"/>
          </a:p>
          <a:p>
            <a:pPr lvl="0"/>
            <a:r>
              <a:rPr lang="th-TH" sz="2900" dirty="0"/>
              <a:t>        โบราณชี้แดฉลาดเกินคาด.................	เมื่อปากปิดรู้ยากกว่าปาก.........................</a:t>
            </a:r>
            <a:endParaRPr lang="en-US" sz="2900" dirty="0"/>
          </a:p>
          <a:p>
            <a:r>
              <a:rPr lang="th-TH" sz="2900" dirty="0"/>
              <a:t>สงบเงียบเก็บงำแม้..............................	อย่าเอื้อนเอ่ยออกโอ่ความ.......................</a:t>
            </a:r>
            <a:endParaRPr lang="en-US" sz="2900" dirty="0"/>
          </a:p>
          <a:p>
            <a:pPr lvl="0"/>
            <a:r>
              <a:rPr lang="th-TH" sz="2900" dirty="0"/>
              <a:t>        รสน้ำผึ้งซึ้งซ่านหวาน.......................	ปากผึ้งน้อยค่อยชื่นนับ.............................</a:t>
            </a:r>
            <a:endParaRPr lang="en-US" sz="2900" dirty="0"/>
          </a:p>
          <a:p>
            <a:r>
              <a:rPr lang="th-TH" sz="2900" dirty="0"/>
              <a:t>จึงหอมหวานซ่านลิ้นทั่ว...........................	เสมอแม้นอมฤตสนิท..............................   </a:t>
            </a:r>
            <a:endParaRPr lang="en-US" sz="2900" dirty="0"/>
          </a:p>
          <a:p>
            <a:br>
              <a:rPr lang="th-TH" dirty="0"/>
            </a:br>
            <a:endParaRPr lang="th-TH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/>
              <a:t>                                                        แบบฝึกที่ ๒๒</a:t>
            </a:r>
            <a:endParaRPr lang="en-US" dirty="0"/>
          </a:p>
          <a:p>
            <a:r>
              <a:rPr lang="th-TH" b="1" dirty="0"/>
              <a:t>การแต่งคำประพันธ์  ประเภทกลอนสุภาพ</a:t>
            </a:r>
            <a:endParaRPr lang="en-US" dirty="0"/>
          </a:p>
          <a:p>
            <a:r>
              <a:rPr lang="th-TH" b="1" dirty="0"/>
              <a:t>เรื่อง  การเขียนกลอนสุภาพ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คำชี้แจง</a:t>
            </a:r>
            <a:r>
              <a:rPr lang="th-TH" dirty="0"/>
              <a:t>   ให้นักเรียนแต่งกลอนสุภาพจำนวน ๑ บท จากข้อความที่กำหนดให้</a:t>
            </a:r>
          </a:p>
          <a:p>
            <a:endParaRPr lang="en-US" dirty="0"/>
          </a:p>
          <a:p>
            <a:r>
              <a:rPr lang="th-TH" b="1" dirty="0"/>
              <a:t>                 ตัวอย่าง</a:t>
            </a:r>
          </a:p>
          <a:p>
            <a:endParaRPr lang="en-US" dirty="0"/>
          </a:p>
          <a:p>
            <a:r>
              <a:rPr lang="th-TH" dirty="0"/>
              <a:t>ในวันวิ</a:t>
            </a:r>
            <a:r>
              <a:rPr lang="th-TH" dirty="0" err="1"/>
              <a:t>สาขบู</a:t>
            </a:r>
            <a:r>
              <a:rPr lang="th-TH" dirty="0"/>
              <a:t>ชา ฉันนำดอกบัวจากสระที่บ้านไปไหว้พระเวียนเทียนเพื่อเป็นพุทธบูชา</a:t>
            </a:r>
          </a:p>
          <a:p>
            <a:endParaRPr lang="en-US" dirty="0"/>
          </a:p>
          <a:p>
            <a:r>
              <a:rPr lang="th-TH" dirty="0"/>
              <a:t>		ดอกบัวสีขาวผุดพราวเต็มสระ	นำไปถวายพระในค่ำวันนี้</a:t>
            </a:r>
            <a:endParaRPr lang="en-US" dirty="0"/>
          </a:p>
          <a:p>
            <a:r>
              <a:rPr lang="th-TH" dirty="0"/>
              <a:t>	ฟังเทศน์เวียนเทียนพากเพียรทำดี	เสริมสง่าราศีให้แก่ตน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072098"/>
          </a:xfrm>
        </p:spPr>
        <p:txBody>
          <a:bodyPr>
            <a:normAutofit fontScale="92500" lnSpcReduction="20000"/>
          </a:bodyPr>
          <a:lstStyle/>
          <a:p>
            <a:endParaRPr lang="th-TH" dirty="0"/>
          </a:p>
          <a:p>
            <a:r>
              <a:rPr lang="th-TH" dirty="0"/>
              <a:t>๑. พระคุณของแม่นั้นยิ่งใหญ่เหนือสิ่งใดที่จะพรรณรา เมื่อเด็กแม่เผ้าดูแลรักษา</a:t>
            </a:r>
            <a:endParaRPr lang="en-US" dirty="0"/>
          </a:p>
          <a:p>
            <a:r>
              <a:rPr lang="th-TH" dirty="0"/>
              <a:t>เติมโตมาให้เจ้าได้เล่าเรียนหนังสือเพื่อเป็นทุนในการเลี้ยงชีวิต</a:t>
            </a:r>
            <a:endParaRPr lang="en-US" dirty="0"/>
          </a:p>
          <a:p>
            <a:r>
              <a:rPr lang="th-TH" dirty="0"/>
              <a:t>............................................................	....................................................</a:t>
            </a:r>
            <a:endParaRPr lang="en-US" dirty="0"/>
          </a:p>
          <a:p>
            <a:r>
              <a:rPr lang="th-TH" dirty="0"/>
              <a:t>...........................................................	...................................................</a:t>
            </a:r>
            <a:endParaRPr lang="en-US" dirty="0"/>
          </a:p>
          <a:p>
            <a:r>
              <a:rPr lang="th-TH" dirty="0"/>
              <a:t>๒. วันที่ ๒๖ มิถุนายน เป็นวัน สุนทรภู่ ซึ่งถือว่าเป็นบรมครูของกวีไทยท่านมีผลงานมากมาย เช่น พระอภัยมณี เป็นต้น</a:t>
            </a:r>
            <a:endParaRPr lang="en-US" dirty="0"/>
          </a:p>
          <a:p>
            <a:r>
              <a:rPr lang="th-TH" dirty="0"/>
              <a:t>..........................................................	..................................................</a:t>
            </a:r>
            <a:endParaRPr lang="en-US" dirty="0"/>
          </a:p>
          <a:p>
            <a:r>
              <a:rPr lang="th-TH" dirty="0"/>
              <a:t>..........................................................	.................................................</a:t>
            </a:r>
            <a:endParaRPr lang="en-US" dirty="0"/>
          </a:p>
          <a:p>
            <a:r>
              <a:rPr lang="th-TH" dirty="0"/>
              <a:t>๓. มีนิทานเรื่องหนึ่งเล่าถึงเด็กเลี้ยงแกะ ชอบโกหกร้องเอ็ดอึงให้คนช่วยด้วยว่ามีหมาป่ามากินฝูงแกะ ทุกคนจึงมาช่วย แต่ไม่เห็นมีหมาป่าอย่างที่เรียกร้อง ต่อมาเมื่อเกิดเหตุการณ์จริงจึงไม่มีใครมาช่วยเด็กเลี้ยงแกะคนนี้อีกเลย</a:t>
            </a:r>
            <a:endParaRPr lang="en-US" dirty="0"/>
          </a:p>
          <a:p>
            <a:r>
              <a:rPr lang="th-TH" dirty="0"/>
              <a:t>.........................................................	...............................................</a:t>
            </a:r>
            <a:endParaRPr lang="en-US" dirty="0"/>
          </a:p>
          <a:p>
            <a:r>
              <a:rPr lang="th-TH" dirty="0"/>
              <a:t>.........................................................	...............................................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857232"/>
            <a:ext cx="8229600" cy="5429288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                                                แบบฝึกที่ ๒๓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การแต่งคำประพันธ์  ประเภทกลอนสุภาพ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เรื่อง  การเขียนกลอนสุภาพจากภาพ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คำชี้แจง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ให้นักเรียนแต่งกลอนสุภาพจำนวน ๑-๒ บท จากภาพที่กำหนดให้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…………………………………..	…………………………………..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…………………………………..	…………………………………..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…………………………………..	…………………………………..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…………………………………..	…………………………………..</a:t>
            </a:r>
          </a:p>
          <a:p>
            <a:r>
              <a:rPr lang="en-US" sz="2800" dirty="0">
                <a:latin typeface="Angsana New" pitchFamily="18" charset="-34"/>
                <a:cs typeface="Angsana New" pitchFamily="18" charset="-34"/>
              </a:rPr>
              <a:t> 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857232"/>
            <a:ext cx="7858180" cy="5786478"/>
          </a:xfrm>
        </p:spPr>
        <p:txBody>
          <a:bodyPr>
            <a:noAutofit/>
          </a:bodyPr>
          <a:lstStyle/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                                                               แบบฝึกที่ ๒๔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การแต่งคำประพันธ์  ประเภทกลอนสุภาพ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เรื่อง  การเขียนกลอนสุภาพจากเรื่อง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คำชี้แจง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  ให้นักเรียนแต่งกลอนสุภาพจากเรื่องที่กำหนดขึ้นเองจากภาพที่นักเรียนชอบ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 จำนวน ๓ – ๕ บท โดยตั้งชื่อเรื่องและลงสีประกอบภาพด้วย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 ตัวอย่าง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                  ความพอดีกับวิถีชีวิตไทย	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196752"/>
            <a:ext cx="9144000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ข้อปฏิบัติในการเขียนบทร้อยกรอง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3724" y="213633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     คนไทยได้ชื่อว่า เป็นคนเจ้าบทเจ้ากลอน มีสายเลือดนักกลอนอยู่ในตัว จึงไม่ใช่เรื่องยากที่จะเขียนบทร้อยกรอง แต่ก็ไม่ใช่เรื่องง่ายนัก จึงควรทราบข้อปฏิบัติที่ดีในการเขียนบทร้อยกรอง  ดังนี้</a:t>
            </a:r>
          </a:p>
          <a:p>
            <a:endParaRPr lang="en-US" dirty="0"/>
          </a:p>
          <a:p>
            <a:r>
              <a:rPr lang="th-TH" dirty="0"/>
              <a:t>     </a:t>
            </a:r>
            <a:r>
              <a:rPr lang="th-TH" b="1" dirty="0"/>
              <a:t>๑. สนใจบทร้อยกรองอย่างจริงจัง</a:t>
            </a:r>
            <a:endParaRPr lang="en-US" dirty="0"/>
          </a:p>
          <a:p>
            <a:r>
              <a:rPr lang="th-TH" dirty="0"/>
              <a:t>	การจะเขียนบทร้อยกรองให้ได้ดีนั้น ผู้เขียนจะต้องสนใจอย่างจริงจัง โดยต้องอ่านและศึกษาหาความรู้เกี่ยวกับการเขียนบทร้อยกรองอย่างละเอียด ซึ่งถ้าจะให้ดีสำหรับ </a:t>
            </a:r>
            <a:r>
              <a:rPr lang="th-TH" b="1" dirty="0"/>
              <a:t>การอ่าน</a:t>
            </a:r>
            <a:r>
              <a:rPr lang="th-TH" dirty="0"/>
              <a:t> ในแต่ละครั้งนั้นควรบันทึกตัวอย่างสำนวนดี ๆ ไว้ด้วย เพื่อเป็นแนวทางในการเขียนต่อไป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8035802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86346"/>
          </a:xfrm>
        </p:spPr>
        <p:txBody>
          <a:bodyPr>
            <a:normAutofit lnSpcReduction="10000"/>
          </a:bodyPr>
          <a:lstStyle/>
          <a:p>
            <a:r>
              <a:rPr lang="th-TH" b="1" dirty="0"/>
              <a:t>                                                        แบบฝึกที่ ๒๕</a:t>
            </a:r>
            <a:endParaRPr lang="en-US" dirty="0"/>
          </a:p>
          <a:p>
            <a:r>
              <a:rPr lang="th-TH" b="1" dirty="0"/>
              <a:t>การแต่งคำประพันธ์  ประเภทกลอนต่าง ๆ </a:t>
            </a:r>
            <a:endParaRPr lang="en-US" dirty="0"/>
          </a:p>
          <a:p>
            <a:r>
              <a:rPr lang="th-TH" b="1" dirty="0"/>
              <a:t>เรื่อง  การเขียนกลอนสด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th-TH" b="1" dirty="0"/>
              <a:t>คำชี้แจง</a:t>
            </a:r>
            <a:r>
              <a:rPr lang="th-TH" dirty="0"/>
              <a:t>   ให้นักเรียนแต่งกลอน ตามหัวข้อที่กำหนด จำนวน ๒ บท ภายในเวลาที่กำหนด</a:t>
            </a:r>
            <a:endParaRPr lang="en-US" dirty="0"/>
          </a:p>
          <a:p>
            <a:pPr>
              <a:buNone/>
            </a:pPr>
            <a:r>
              <a:rPr lang="th-TH" b="1" dirty="0"/>
              <a:t>                                                                 ข้าวไทย</a:t>
            </a:r>
            <a:endParaRPr lang="en-US" dirty="0"/>
          </a:p>
          <a:p>
            <a:r>
              <a:rPr lang="th-TH" dirty="0"/>
              <a:t>	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...................................................	.......................................................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	...................................................	.......................................................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643050"/>
            <a:ext cx="8001056" cy="4389120"/>
          </a:xfrm>
        </p:spPr>
        <p:txBody>
          <a:bodyPr/>
          <a:lstStyle/>
          <a:p>
            <a:r>
              <a:rPr lang="th-TH" b="1" dirty="0"/>
              <a:t> เอกสารประกอบการจัดทำสื่อ การอ่าน เขียน และคิดวิเคราะห์</a:t>
            </a:r>
            <a:endParaRPr lang="en-US" dirty="0"/>
          </a:p>
          <a:p>
            <a:r>
              <a:rPr lang="th-TH" dirty="0"/>
              <a:t>๑. หนังสือเรียน   รายวิชาพื้นฐาน   ภาษาไทย  วิวิธภาษา ม.๒ </a:t>
            </a:r>
            <a:endParaRPr lang="en-US" dirty="0"/>
          </a:p>
          <a:p>
            <a:r>
              <a:rPr lang="th-TH" dirty="0"/>
              <a:t>๒. หนังสือเรียน   รายวิชาพื้นฐาน   ภาษาไทย  วรรณคดีวิ</a:t>
            </a:r>
            <a:r>
              <a:rPr lang="th-TH" dirty="0" err="1"/>
              <a:t>จักษ์</a:t>
            </a:r>
            <a:r>
              <a:rPr lang="th-TH" dirty="0"/>
              <a:t>  ม.๒</a:t>
            </a:r>
            <a:endParaRPr lang="en-US" dirty="0"/>
          </a:p>
          <a:p>
            <a:r>
              <a:rPr lang="th-TH" dirty="0"/>
              <a:t>๓. เอกสารประกอบการเข้าอบรม </a:t>
            </a:r>
            <a:r>
              <a:rPr lang="en-US" dirty="0"/>
              <a:t>“</a:t>
            </a:r>
            <a:r>
              <a:rPr lang="th-TH" dirty="0"/>
              <a:t>บทร้อยกรอง</a:t>
            </a:r>
            <a:r>
              <a:rPr lang="en-US" dirty="0"/>
              <a:t>”</a:t>
            </a:r>
            <a:r>
              <a:rPr lang="th-TH" dirty="0"/>
              <a:t>  ที่ว่านั้น เป็นฉันใด </a:t>
            </a:r>
            <a:r>
              <a:rPr lang="en-US" dirty="0"/>
              <a:t>?</a:t>
            </a:r>
          </a:p>
          <a:p>
            <a:r>
              <a:rPr lang="en-US" dirty="0"/>
              <a:t>     </a:t>
            </a:r>
            <a:r>
              <a:rPr lang="th-TH" dirty="0"/>
              <a:t>โดย  คุณลุงบุญเสริม   แก้วพรหม</a:t>
            </a:r>
            <a:endParaRPr lang="en-US" dirty="0"/>
          </a:p>
          <a:p>
            <a:r>
              <a:rPr lang="th-TH" dirty="0"/>
              <a:t>๔. เอกสารประกอบแบบฝึกทักษะการแต่งกลอนสุภาพ ของ นางอริยา  มุข</a:t>
            </a:r>
            <a:r>
              <a:rPr lang="th-TH" dirty="0" err="1"/>
              <a:t>ดาร์</a:t>
            </a:r>
            <a:endParaRPr lang="en-US" dirty="0"/>
          </a:p>
          <a:p>
            <a:r>
              <a:rPr lang="th-TH" dirty="0"/>
              <a:t>๕. ผลงานการแต่งบทร้อยกรองของนักเรียนชั้นมัธยมศึกษาปีที่ ๒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48" y="1142984"/>
            <a:ext cx="7358114" cy="3714776"/>
          </a:xfrm>
        </p:spPr>
        <p:txBody>
          <a:bodyPr>
            <a:normAutofit/>
          </a:bodyPr>
          <a:lstStyle/>
          <a:p>
            <a:endParaRPr lang="th-TH" sz="7200" dirty="0"/>
          </a:p>
          <a:p>
            <a:r>
              <a:rPr lang="th-TH" sz="7200" dirty="0"/>
              <a:t>           ภาคผนวก</a:t>
            </a:r>
          </a:p>
        </p:txBody>
      </p:sp>
      <p:pic>
        <p:nvPicPr>
          <p:cNvPr id="96258" name="Picture 2" descr="http://www.oknation.net/blog/home/blog_data/72/3072/images/55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596299">
            <a:off x="3857620" y="4000504"/>
            <a:ext cx="19335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509936"/>
            <a:ext cx="146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กลอน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1436" y="143326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  กลอน</a:t>
            </a:r>
            <a:r>
              <a:rPr lang="th-TH" dirty="0"/>
              <a:t> เป็นคำประพันธ์ที่มีลักษณะบังคับ  ๓ ประการ คือ </a:t>
            </a:r>
            <a:r>
              <a:rPr lang="th-TH" i="1" dirty="0"/>
              <a:t>คณะ จำนวนคำ </a:t>
            </a:r>
            <a:r>
              <a:rPr lang="th-TH" dirty="0"/>
              <a:t>และ</a:t>
            </a:r>
            <a:r>
              <a:rPr lang="th-TH" i="1" dirty="0"/>
              <a:t>สัมผัส</a:t>
            </a:r>
            <a:r>
              <a:rPr lang="th-TH" dirty="0"/>
              <a:t> สำหรับสัมผัสนั้นเป็นไปตามลักษณะบัญญัติเป็นชนิดๆ แต่ไม่บังคับเอกโทและครุลหุ</a:t>
            </a:r>
            <a:endParaRPr lang="en-US" dirty="0"/>
          </a:p>
          <a:p>
            <a:r>
              <a:rPr lang="th-TH" dirty="0"/>
              <a:t>                 จากหลักฐานในวรรณกรรม </a:t>
            </a:r>
            <a:r>
              <a:rPr lang="th-TH" b="1" dirty="0"/>
              <a:t>กลอน</a:t>
            </a:r>
            <a:r>
              <a:rPr lang="th-TH" dirty="0"/>
              <a:t> เป็นคำประพันธ์ท้องถิ่นของไทยแถบภาคกลางและภาคใต้</a:t>
            </a:r>
            <a:endParaRPr lang="en-US" dirty="0"/>
          </a:p>
          <a:p>
            <a:r>
              <a:rPr lang="th-TH" dirty="0"/>
              <a:t>                 วรรณกรรมที่แต่งด้วยกลอนที่เก่าแก่ที่สุด คือ </a:t>
            </a:r>
            <a:r>
              <a:rPr lang="th-TH" b="1" i="1" dirty="0"/>
              <a:t>เพลงยาวพยากรณ์กรุงศรีอยุธยา </a:t>
            </a:r>
            <a:r>
              <a:rPr lang="th-TH" dirty="0"/>
              <a:t>และ </a:t>
            </a:r>
            <a:r>
              <a:rPr lang="th-TH" b="1" i="1" dirty="0"/>
              <a:t>เพลงยาว ณ พระที่นั่ง</a:t>
            </a:r>
            <a:r>
              <a:rPr lang="th-TH" b="1" i="1" dirty="0" err="1"/>
              <a:t>จันทรพิ</a:t>
            </a:r>
            <a:r>
              <a:rPr lang="th-TH" b="1" i="1" dirty="0"/>
              <a:t>ศาล </a:t>
            </a:r>
            <a:r>
              <a:rPr lang="th-TH" dirty="0"/>
              <a:t>(สมัยพระเจ้าอยู่หัวบรมโกศ)</a:t>
            </a:r>
            <a:endParaRPr lang="en-US" dirty="0"/>
          </a:p>
          <a:p>
            <a:r>
              <a:rPr lang="th-TH" dirty="0"/>
              <a:t>                 ในสมัยกรุงรัตนโกสินทร์ </a:t>
            </a:r>
            <a:r>
              <a:rPr lang="th-TH" b="1" dirty="0"/>
              <a:t>กลอน</a:t>
            </a:r>
            <a:r>
              <a:rPr lang="th-TH" dirty="0"/>
              <a:t> รุ่งเรืองที่สุดในสมัยพระบาทสมเด็จพระพุทธเลิศหล้านภาลัย (รัชกาลที่ ๒) กวีที่สำคัญได้แก่ พระบาทสมเด็จพระพุทธเลิศหล้านภาลัย สุนทรภู่ กรมหลวง</a:t>
            </a:r>
            <a:r>
              <a:rPr lang="th-TH" dirty="0" err="1"/>
              <a:t>วงศาธิ</a:t>
            </a:r>
            <a:r>
              <a:rPr lang="th-TH" dirty="0"/>
              <a:t>ราชสนิท ฯลฯ โดยเฉพาะสุนทรภู่นั้นเป็นผู้ที่ทำให้</a:t>
            </a:r>
            <a:r>
              <a:rPr lang="th-TH" dirty="0" err="1"/>
              <a:t>ฉันท</a:t>
            </a:r>
            <a:r>
              <a:rPr lang="th-TH" dirty="0"/>
              <a:t>ลักษณ์ของกลอนพัฒนาถึงระดับสูงสุด โดยเฉพาะการใช้สัมผัสนอก สัมผัสใน ทั้งสัมผัสสระและสัมผัสอักษรที่หลากหลาย จนเป็นที่ยอมรับว่าเป็นแบบฉบับของกลอนที่ไพเราะที่สุด และนิยมแต่งกันมาจนถึงปัจจุบันนี้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187624" y="112474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031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25.tinypic.com/ztskr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162" y="1484784"/>
            <a:ext cx="8558010" cy="53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83568" y="112474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การจำแนกกลอน</a:t>
            </a:r>
          </a:p>
          <a:p>
            <a:endParaRPr lang="en-US" dirty="0"/>
          </a:p>
          <a:p>
            <a:r>
              <a:rPr lang="th-TH" dirty="0"/>
              <a:t>                กลอน อาจจำแนกได้เป็น  ๒ ประเภทใหญ่ ๆ คือ</a:t>
            </a:r>
            <a:endParaRPr lang="en-US" dirty="0"/>
          </a:p>
          <a:p>
            <a:r>
              <a:rPr lang="th-TH" dirty="0"/>
              <a:t>                 ๑. จำแนกตาม</a:t>
            </a:r>
            <a:r>
              <a:rPr lang="th-TH" dirty="0" err="1"/>
              <a:t>ฉันท</a:t>
            </a:r>
            <a:r>
              <a:rPr lang="th-TH" dirty="0"/>
              <a:t>ลักษณ์ ได้แก่ จำแนกตามจำนวนคำ จำแนกตามคำขึ้นต้น จำแนกตามลักษณะบังคับ จำแนกตามลักษณะบังคับบทขึ้นต้น และจำแนกตามลักษณะการส่งสัมผัส</a:t>
            </a:r>
            <a:endParaRPr lang="en-US" dirty="0"/>
          </a:p>
          <a:p>
            <a:r>
              <a:rPr lang="th-TH" dirty="0"/>
              <a:t>                 ๒</a:t>
            </a:r>
            <a:r>
              <a:rPr lang="en-US" dirty="0"/>
              <a:t>.</a:t>
            </a:r>
            <a:r>
              <a:rPr lang="th-TH" dirty="0"/>
              <a:t> จำแนกตามวัตถุประสงค์ในการใช้ ได้แก่ จำแนกตามกลอนอ่าน และจำแนกตามกลอนร้อง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ลูกศรโค้ง 4"/>
          <p:cNvSpPr/>
          <p:nvPr/>
        </p:nvSpPr>
        <p:spPr>
          <a:xfrm>
            <a:off x="107504" y="1196752"/>
            <a:ext cx="576064" cy="5733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โค้ง 5"/>
          <p:cNvSpPr/>
          <p:nvPr/>
        </p:nvSpPr>
        <p:spPr>
          <a:xfrm flipH="1">
            <a:off x="8460432" y="1196752"/>
            <a:ext cx="576064" cy="5733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8" name="ตัวเชื่อมต่อตรง 7"/>
          <p:cNvCxnSpPr>
            <a:endCxn id="6" idx="1"/>
          </p:cNvCxnSpPr>
          <p:nvPr/>
        </p:nvCxnSpPr>
        <p:spPr>
          <a:xfrm>
            <a:off x="755576" y="148478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09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://www.poundland.co.uk/images/1593/original/pink-silk-ros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r="18971"/>
          <a:stretch>
            <a:fillRect/>
          </a:stretch>
        </p:blipFill>
        <p:spPr bwMode="auto">
          <a:xfrm>
            <a:off x="7887915" y="4751387"/>
            <a:ext cx="128905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39552" y="9667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ลักษณะบังคับของกลอนชนิดต่างๆ</a:t>
            </a:r>
          </a:p>
          <a:p>
            <a:endParaRPr lang="en-US" sz="1100" dirty="0"/>
          </a:p>
          <a:p>
            <a:r>
              <a:rPr lang="th-TH" dirty="0"/>
              <a:t>               ลักษณะบังคับของกลอนชนิดต่างๆ แบ่งเป็น ๒  ลักษณะ คือ</a:t>
            </a:r>
            <a:endParaRPr lang="en-US" dirty="0"/>
          </a:p>
          <a:p>
            <a:r>
              <a:rPr lang="en-US" dirty="0"/>
              <a:t>               </a:t>
            </a:r>
            <a:r>
              <a:rPr lang="th-TH" dirty="0"/>
              <a:t>๑.   ลักษณะบังคับร่วม ได้แก่ คณะ สัมผัส และจำนวนคำ</a:t>
            </a:r>
            <a:endParaRPr lang="en-US" dirty="0"/>
          </a:p>
          <a:p>
            <a:r>
              <a:rPr lang="en-US" dirty="0"/>
              <a:t>               </a:t>
            </a:r>
            <a:r>
              <a:rPr lang="th-TH" dirty="0"/>
              <a:t>๒.   ลักษณะบังคับเฉพาะชนิด แบ่งเป็น</a:t>
            </a:r>
            <a:endParaRPr lang="en-US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63544"/>
              </p:ext>
            </p:extLst>
          </p:nvPr>
        </p:nvGraphicFramePr>
        <p:xfrm>
          <a:off x="2411760" y="3178656"/>
          <a:ext cx="5418792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กลอนสี่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กลอนดอกสร้อย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กลอนหก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กลอนสักวา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กลอนเจ็ด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กลอนเสภา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กลอนแปด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กลอนเพลงยาว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กลอนเก้า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กลอนนิทาน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กลอนบทละคร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8511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กลอนนิราศ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" descr="http://www.poundland.co.uk/images/1593/original/pink-silk-ros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r="18971"/>
          <a:stretch>
            <a:fillRect/>
          </a:stretch>
        </p:blipFill>
        <p:spPr bwMode="auto">
          <a:xfrm>
            <a:off x="6152" y="4759325"/>
            <a:ext cx="128905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519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907604" y="134076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ความไพเราะของกลอน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/>
              <a:t>                   กลอนจะมีความไพเราะอยู่ที่การใช้ถ้อยคำและสัมผัสเป็นสำคัญ อันได้แก่สัมผัสนอกและสัมผัสใน โดยเฉพาะสัมผัสในถึงแม้จะไม่ใช่สัมผัสบังคับ แต่ถ้ามีก็ถือกันว่าเป็นรสสูงสุดของกลอน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ความแตกต่างของกลอน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/>
              <a:t>      การที่กลอนมีชื่อเรียกแตกต่างกัน เพราะ</a:t>
            </a:r>
            <a:endParaRPr lang="en-US" dirty="0"/>
          </a:p>
          <a:p>
            <a:r>
              <a:rPr lang="th-TH" dirty="0"/>
              <a:t>       ๑.	การใช้คำในแต่ละวรรคที่ไม่เท่ากัน</a:t>
            </a:r>
            <a:endParaRPr lang="en-US" dirty="0"/>
          </a:p>
          <a:p>
            <a:r>
              <a:rPr lang="th-TH" dirty="0"/>
              <a:t>       ๒.	การใช้คำขึ้นต้นและลงท้ายต่างกัน</a:t>
            </a:r>
            <a:endParaRPr lang="en-US" dirty="0"/>
          </a:p>
          <a:p>
            <a:r>
              <a:rPr lang="th-TH" dirty="0"/>
              <a:t>       ๓.	การใช้จังหวะและทำนองในการอ่านหรือขับร้อง</a:t>
            </a:r>
          </a:p>
          <a:p>
            <a:r>
              <a:rPr lang="th-TH" dirty="0"/>
              <a:t>            ที่ต่างกัน</a:t>
            </a:r>
            <a:endParaRPr lang="en-US" dirty="0"/>
          </a:p>
        </p:txBody>
      </p:sp>
      <p:pic>
        <p:nvPicPr>
          <p:cNvPr id="3077" name="Picture 5" descr="http://www.oknation.net/blog/home/blog_data/716/23716/images/Donation/Camillo-Phamoon/WhaiCraeJu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2E2E2"/>
              </a:clrFrom>
              <a:clrTo>
                <a:srgbClr val="E2E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2744934"/>
            <a:ext cx="2466512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206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1772816"/>
            <a:ext cx="7814672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ลีลาของกลอน</a:t>
            </a:r>
          </a:p>
          <a:p>
            <a:endParaRPr lang="en-US" dirty="0"/>
          </a:p>
          <a:p>
            <a:r>
              <a:rPr lang="th-TH" dirty="0"/>
              <a:t>     ลีลา หมายถึง ถ้อยคำสำนวนที่มีความวิจิตรบรรจง มีด้วยกัน  </a:t>
            </a:r>
          </a:p>
          <a:p>
            <a:r>
              <a:rPr lang="th-TH" dirty="0"/>
              <a:t>๔  ประการ คือ</a:t>
            </a:r>
            <a:endParaRPr lang="en-US" dirty="0"/>
          </a:p>
          <a:p>
            <a:r>
              <a:rPr lang="th-TH" dirty="0"/>
              <a:t>       ๑.	</a:t>
            </a:r>
            <a:r>
              <a:rPr lang="th-TH" dirty="0" err="1"/>
              <a:t>เสาวรจนี</a:t>
            </a:r>
            <a:r>
              <a:rPr lang="th-TH" dirty="0"/>
              <a:t>         คือ ถ้อยคำที่ใช้ชมโฉม ชมความงาม</a:t>
            </a:r>
            <a:endParaRPr lang="en-US" dirty="0"/>
          </a:p>
          <a:p>
            <a:r>
              <a:rPr lang="th-TH" dirty="0"/>
              <a:t>       ๒.	นารีปราโมทย์   คือ ถ้อยคำเล้าโลมหรือเกี้ยวพาราสี</a:t>
            </a:r>
            <a:endParaRPr lang="en-US" dirty="0"/>
          </a:p>
          <a:p>
            <a:r>
              <a:rPr lang="th-TH" dirty="0"/>
              <a:t>       ๓.	พิโรธวาทัง       คือ ถ้อยคำที่แสดงความขุ่นเคือง ด่าทอ ตัดพ้อต่อว่า</a:t>
            </a:r>
            <a:endParaRPr lang="en-US" dirty="0"/>
          </a:p>
          <a:p>
            <a:r>
              <a:rPr lang="th-TH" dirty="0"/>
              <a:t>       ๔.	</a:t>
            </a:r>
            <a:r>
              <a:rPr lang="th-TH" dirty="0" err="1"/>
              <a:t>สัล</a:t>
            </a:r>
            <a:r>
              <a:rPr lang="th-TH" dirty="0"/>
              <a:t>ลา</a:t>
            </a:r>
            <a:r>
              <a:rPr lang="th-TH" dirty="0" err="1"/>
              <a:t>ปังค</a:t>
            </a:r>
            <a:r>
              <a:rPr lang="th-TH" dirty="0"/>
              <a:t>พิสัย  คือ ถ้อยคำคร่ำครวญ รำพึงรำพัน โศกเศร้า</a:t>
            </a:r>
          </a:p>
        </p:txBody>
      </p:sp>
    </p:spTree>
    <p:extLst>
      <p:ext uri="{BB962C8B-B14F-4D97-AF65-F5344CB8AC3E}">
        <p14:creationId xmlns:p14="http://schemas.microsoft.com/office/powerpoint/2010/main" val="15355962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7544" y="62068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บทของกลอน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th-TH" dirty="0"/>
              <a:t>           กลอน  ๑  บท มี ๒  คำกลอน ( ๒ วรรคเท่ากับ ๑ คำกลอน) หรือ ๔  วรรค แต่ละวรรคมีชื่อตามลักษณะการบังคับสัมผัส ดังนี้</a:t>
            </a:r>
            <a:endParaRPr lang="en-US" dirty="0"/>
          </a:p>
          <a:p>
            <a:r>
              <a:rPr lang="th-TH" b="1" i="1" dirty="0"/>
              <a:t>           วรรคสลับ (สดับ) </a:t>
            </a:r>
            <a:r>
              <a:rPr lang="th-TH" dirty="0"/>
              <a:t>ได้แก่ กลอนวรรคที่ ๑ ที่ใช้ขึ้นต้น ทำหน้าที่ส่งสัมผัสเพียงอย่างเดียว</a:t>
            </a:r>
            <a:endParaRPr lang="en-US" dirty="0"/>
          </a:p>
          <a:p>
            <a:r>
              <a:rPr lang="th-TH" b="1" i="1" dirty="0"/>
              <a:t>           วรรครับ</a:t>
            </a:r>
            <a:r>
              <a:rPr lang="th-TH" dirty="0"/>
              <a:t> ได้แก่ กลอนวรรคที่  ๒  ทำหน้าที่รับสัมผัสจากวรรคสดับและส่งสัมผัสไปยังวรรครอง คำสุดท้ายนิยมใช้คำที่มีเสียงวรรณยุกต์จัตวา ห้ามใช้คำที่มีเสียงวรรณยุกต์โท สามัญ และตรี</a:t>
            </a:r>
            <a:endParaRPr lang="en-US" dirty="0"/>
          </a:p>
          <a:p>
            <a:r>
              <a:rPr lang="th-TH" b="1" i="1" dirty="0"/>
              <a:t>            วรรครอง</a:t>
            </a:r>
            <a:r>
              <a:rPr lang="th-TH" dirty="0"/>
              <a:t> ได้แก่ กลอนวรรคที่ ๓  ทำหน้าที่รับสัมผัสจากวรรครับ และส่งสัมผัสไปยังวรรคส่ง คำสุดท้ายนิยมใช้เสียงสามัญ ห้ามใช้เสียงจัตวาหรือคำที่มีรูปวรรณยุกต์</a:t>
            </a:r>
            <a:endParaRPr lang="en-US" dirty="0"/>
          </a:p>
          <a:p>
            <a:r>
              <a:rPr lang="th-TH" b="1" i="1" dirty="0"/>
              <a:t>            วรรคส่ง</a:t>
            </a:r>
            <a:r>
              <a:rPr lang="th-TH" dirty="0"/>
              <a:t> ได้แก่ กลอนวรรคที่ ๔  ทำหน้าที่รับสัมผัสจากวรรครอง และทำหน้าที่สำคัญในการส่งสัมผัสระหว่างบทไปยังวรรครับของบทต่อไป คำสุดท้ายนิยมใช้เสียงสามัญ ห้ามใช้คำตายและคำที่มีรูปวรรณยุกต์ จะใช้คำตายเสียงตรีบ้างก็ได้</a:t>
            </a:r>
            <a:endParaRPr lang="en-US" dirty="0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539552" y="1052736"/>
            <a:ext cx="8280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683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5980" y="112474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</a:t>
            </a:r>
            <a:endParaRPr lang="en-US" dirty="0"/>
          </a:p>
          <a:p>
            <a:r>
              <a:rPr lang="th-TH" dirty="0"/>
              <a:t>                  ในบทเรียนนี้เนื้อหาเป็น </a:t>
            </a:r>
            <a:r>
              <a:rPr lang="th-TH" b="1" dirty="0"/>
              <a:t>กลอนสุภาพ</a:t>
            </a:r>
            <a:r>
              <a:rPr lang="th-TH" dirty="0"/>
              <a:t> จึงขอสรุปลักษณะให้พอเป็นที่เข้าใจดังนี้</a:t>
            </a:r>
            <a:endParaRPr lang="en-US" dirty="0"/>
          </a:p>
          <a:p>
            <a:r>
              <a:rPr lang="th-TH" b="1" dirty="0"/>
              <a:t>                   กลอนสุภาพ</a:t>
            </a:r>
            <a:r>
              <a:rPr lang="th-TH" dirty="0"/>
              <a:t> กลอนชนิดนี้มีชื่อเรียกอีกอย่างหนึ่งว่า </a:t>
            </a:r>
            <a:r>
              <a:rPr lang="en-US" b="1" dirty="0"/>
              <a:t>“</a:t>
            </a:r>
            <a:r>
              <a:rPr lang="th-TH" b="1" dirty="0"/>
              <a:t>กลอนตลาด</a:t>
            </a:r>
            <a:r>
              <a:rPr lang="en-US" b="1" dirty="0"/>
              <a:t>”</a:t>
            </a:r>
            <a:r>
              <a:rPr lang="th-TH" dirty="0"/>
              <a:t> เป็นกลอนที่ใช้ถ้อยคำและทำนองเรียบๆ นับว่าเป็นกลอนหลัก เพราะเป็นหลักของบรรดากลอนทุกชนิด หากทำความเข้าใจกับกลอนสุภาพได้เป็นอย่างดีแล้ว ก็จะสามารถเข้าใจกลอนอื่นๆได้ไม่ยากนัก กลอนอื่นๆที่มีชื่อเรียกไปต่างๆนั้นก็ล้วนแต่ง</a:t>
            </a:r>
          </a:p>
          <a:p>
            <a:r>
              <a:rPr lang="th-TH" dirty="0"/>
              <a:t>ยักเยื้องแบบวิธีไปจากกลอนสุภาพทั้งสิ้น กลอนสุภาพส่วนใหญ่มักแต่งเป็นเรื่องยาวๆเอาไว้ขาย เรียกว่าเป็นเรื่องประโลมโลก เช่น พระอภัยมณี โคบุตร </a:t>
            </a:r>
            <a:r>
              <a:rPr lang="th-TH" dirty="0" err="1"/>
              <a:t>ลักษณ</a:t>
            </a:r>
            <a:r>
              <a:rPr lang="th-TH" dirty="0"/>
              <a:t>วงศ์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62068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11247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       ๒. ศึกษา</a:t>
            </a:r>
            <a:r>
              <a:rPr lang="th-TH" b="1" dirty="0" err="1"/>
              <a:t>ฉันท</a:t>
            </a:r>
            <a:r>
              <a:rPr lang="th-TH" b="1" dirty="0"/>
              <a:t>ลักษณ์และศิลปะการแต่ง</a:t>
            </a:r>
            <a:endParaRPr lang="en-US" dirty="0"/>
          </a:p>
          <a:p>
            <a:pPr algn="thaiDist"/>
            <a:r>
              <a:rPr lang="th-TH" dirty="0"/>
              <a:t>	</a:t>
            </a:r>
            <a:r>
              <a:rPr lang="th-TH" dirty="0" err="1"/>
              <a:t>ฉันท</a:t>
            </a:r>
            <a:r>
              <a:rPr lang="th-TH" dirty="0"/>
              <a:t>ลักษณ์หรือลักษณะบังคับ เป็นพื้นฐานสำคัญของการแต่งบทร้อยกรอง ซึ่งผู้แต่งจะผิดพลาดไม่ได้ </a:t>
            </a:r>
            <a:endParaRPr lang="en-US" dirty="0"/>
          </a:p>
          <a:p>
            <a:pPr algn="thaiDist"/>
            <a:r>
              <a:rPr lang="th-TH" dirty="0"/>
              <a:t>เมื่อมีความแม่นยำใน</a:t>
            </a:r>
            <a:r>
              <a:rPr lang="th-TH" dirty="0" err="1"/>
              <a:t>ฉันท</a:t>
            </a:r>
            <a:r>
              <a:rPr lang="th-TH" dirty="0"/>
              <a:t>ลักษณ์แล้วก็สามารถจะสร้างงานและมีความชำนาญใน</a:t>
            </a:r>
            <a:r>
              <a:rPr lang="th-TH" b="1" dirty="0"/>
              <a:t>การเขียนแต่งบทร้อยกรอง</a:t>
            </a:r>
            <a:r>
              <a:rPr lang="th-TH" dirty="0"/>
              <a:t>ได้ตามต้องการ นอกจากนั้นการศึกษาศิลปะการแต่งของผู้อื่น สังเกตกลวิธีในการเขียนของผู้อื่น จะทำให้มองเห็นจุดเด่นจุดด้อยและนำมาใช้ในการพัฒนาการเขียนของตนเองได้อย่างดี</a:t>
            </a:r>
            <a:endParaRPr lang="en-US" dirty="0"/>
          </a:p>
          <a:p>
            <a:pPr algn="thaiDist"/>
            <a:r>
              <a:rPr lang="th-TH" dirty="0"/>
              <a:t>      </a:t>
            </a:r>
            <a:r>
              <a:rPr lang="th-TH" b="1" dirty="0"/>
              <a:t>๓. รวบรวมคำไว้ใช้</a:t>
            </a:r>
            <a:endParaRPr lang="en-US" dirty="0"/>
          </a:p>
          <a:p>
            <a:pPr algn="thaiDist"/>
            <a:r>
              <a:rPr lang="th-TH" b="1" dirty="0"/>
              <a:t>	</a:t>
            </a:r>
            <a:r>
              <a:rPr lang="th-TH" dirty="0"/>
              <a:t>ผู้ที่ต้องการเขียนบทร้อยกรองให้ได้ดีนั้น จะต้องร่ำรวยคำ ต้องศึกษาและประมวลคำเพื่อให้สามารถเลือก </a:t>
            </a:r>
            <a:r>
              <a:rPr lang="th-TH" b="1" dirty="0"/>
              <a:t>วิเคราะห์</a:t>
            </a:r>
            <a:r>
              <a:rPr lang="th-TH" dirty="0"/>
              <a:t> และนำมาใช้ในการแต่งบทร้อยกรองได้อย่างเหมาะสม เช่น คำที่มีความหมายเหมือนกัน คล้ายกัน ตรงข้ามกัน คำที่เป็นกลุ่มพวกเดียวกัน คำสัมผัสคล้องจองกัน ถ้อยคำสำนวนโวหารและสุภาษิตต่างๆ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7578362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26096" y="1628800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  กลอนประเภทนี้ส่วนใหญ่แต่งเพื่อมุ่งหมายจะใช้ในการอ่าน ความยาวของเรื่องขึ้นอยู่กับเนื้อเรื่องที่จะแต่งว่าจะยาวเพียงไร บางเรื่องก็อาจจะสั้นๆ เป็นบทที่ให้คติเตือนใจเกี่ยวกับการดำเนินชีวิตก็ได้</a:t>
            </a:r>
            <a:endParaRPr lang="en-US" dirty="0"/>
          </a:p>
          <a:p>
            <a:r>
              <a:rPr lang="th-TH" dirty="0"/>
              <a:t>กลอนสุภาพ อาจแบ่งได้เป็น ๕  ประเภท ตามจำนวนคำในวรรคที่ใช้ คือ</a:t>
            </a:r>
            <a:endParaRPr lang="en-US" dirty="0"/>
          </a:p>
          <a:p>
            <a:r>
              <a:rPr lang="th-TH" dirty="0"/>
              <a:t>      ๑.  กลอนสี่	       ๔. กลอนแปด</a:t>
            </a:r>
            <a:endParaRPr lang="en-US" dirty="0"/>
          </a:p>
          <a:p>
            <a:r>
              <a:rPr lang="th-TH" dirty="0"/>
              <a:t>      ๒.  กลอนหก	       ๕. กลอนเก้า</a:t>
            </a:r>
            <a:endParaRPr lang="en-US" dirty="0"/>
          </a:p>
          <a:p>
            <a:r>
              <a:rPr lang="th-TH" dirty="0"/>
              <a:t>      ๓.  กลอนเจ็ด	</a:t>
            </a:r>
          </a:p>
        </p:txBody>
      </p:sp>
      <p:pic>
        <p:nvPicPr>
          <p:cNvPr id="4101" name="Picture 5" descr="http://i374.photobucket.com/albums/oo185/khate-khate/44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5258891"/>
            <a:ext cx="907300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14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539904" cy="310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สี่เหลี่ยมผืนผ้า 5"/>
          <p:cNvSpPr/>
          <p:nvPr/>
        </p:nvSpPr>
        <p:spPr>
          <a:xfrm>
            <a:off x="755576" y="949340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ในบทเรียนนี้กล่าวถึง กลอนแปด</a:t>
            </a:r>
            <a:endParaRPr lang="en-US" dirty="0"/>
          </a:p>
          <a:p>
            <a:r>
              <a:rPr lang="th-TH" dirty="0"/>
              <a:t>กลอนแปด ๑ บทมี ๔ วรรค ( ๒ คำกลอน) มีวรรคละ ๗ </a:t>
            </a:r>
            <a:r>
              <a:rPr lang="en-US" dirty="0"/>
              <a:t>– </a:t>
            </a:r>
            <a:r>
              <a:rPr lang="th-TH" dirty="0"/>
              <a:t>๘ </a:t>
            </a:r>
            <a:r>
              <a:rPr lang="en-US" dirty="0"/>
              <a:t>– </a:t>
            </a:r>
            <a:r>
              <a:rPr lang="th-TH" dirty="0"/>
              <a:t>๙  คำ ๒ วรรคถือเป็น ๑ คำกลอน</a:t>
            </a:r>
            <a:endParaRPr lang="en-US" dirty="0"/>
          </a:p>
          <a:p>
            <a:r>
              <a:rPr lang="en-US" dirty="0"/>
              <a:t>       </a:t>
            </a:r>
          </a:p>
          <a:p>
            <a:r>
              <a:rPr lang="th-TH" dirty="0"/>
              <a:t>     แผนผัง</a:t>
            </a:r>
          </a:p>
        </p:txBody>
      </p:sp>
    </p:spTree>
    <p:extLst>
      <p:ext uri="{BB962C8B-B14F-4D97-AF65-F5344CB8AC3E}">
        <p14:creationId xmlns:p14="http://schemas.microsoft.com/office/powerpoint/2010/main" val="19542759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67544" y="2636912"/>
            <a:ext cx="835292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916832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ตัวอย่างคำประพันธ์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อันของสูงแม้ปองต้องจิต	    ถ้าไม่คิดปีนป่ายจะได้ฤา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มิใช่ของตลาดที่อาจซื้อ		    ฤาแย่งยื้อถือได้โดยไม่ยอม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ไม่คิดสอยมัวคอยดอกไม้ร่วง    คงชวดดวง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บุปผ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ชาติสะอาดหอม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ดูแต่ภุมรินเที่ยวบินตอม		     จึ่งได้ออมอบกลิ่นสุมาลี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th-T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(ท้าวแสนปม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รัชกาลที่ ๖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491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19944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ข้อพึงสังเกตในการแต่งกลอน</a:t>
            </a:r>
          </a:p>
          <a:p>
            <a:endParaRPr lang="en-US" dirty="0"/>
          </a:p>
          <a:p>
            <a:r>
              <a:rPr lang="th-TH" dirty="0"/>
              <a:t>       เสียงวรรณยุกต์พยางค์สุดท้ายของแต่ละวรรค มีความสำคัญที่จะช่วยให้กลอนไพเราะขึ้น ที่นิยมกันมีดังนี้</a:t>
            </a:r>
            <a:endParaRPr lang="en-US" dirty="0"/>
          </a:p>
          <a:p>
            <a:r>
              <a:rPr lang="th-TH" dirty="0"/>
              <a:t>วรรคสลับ หรือ วรรคสดับ       - 	ใช้ได้ทุกเสียง ยกเว้นเสียงสามัญ</a:t>
            </a:r>
            <a:endParaRPr lang="en-US" dirty="0"/>
          </a:p>
          <a:p>
            <a:r>
              <a:rPr lang="th-TH" dirty="0"/>
              <a:t>วรรครับ			    -	นิยมใช้เสียงจัตวามากที่สุด รองลงมาคือเสียง </a:t>
            </a:r>
          </a:p>
          <a:p>
            <a:r>
              <a:rPr lang="th-TH" dirty="0"/>
              <a:t>                                              เอกและโทไม่ใช้เสียงสามัญ</a:t>
            </a:r>
            <a:endParaRPr lang="en-US" dirty="0"/>
          </a:p>
          <a:p>
            <a:r>
              <a:rPr lang="th-TH" dirty="0"/>
              <a:t>วรรครอง		               -	นิยมใช้เสียงสามัญ ไม่ใช้เสียงจัตวา</a:t>
            </a:r>
            <a:endParaRPr lang="en-US" dirty="0"/>
          </a:p>
          <a:p>
            <a:r>
              <a:rPr lang="th-TH" dirty="0"/>
              <a:t>วรรคส่ง			    - 	นิยมใช้เสียงสามัญ ไม่ใช้เสียงจัตวา</a:t>
            </a:r>
            <a:endParaRPr lang="en-US" dirty="0"/>
          </a:p>
        </p:txBody>
      </p:sp>
      <p:pic>
        <p:nvPicPr>
          <p:cNvPr id="6148" name="Picture 4" descr="Pink rose and decorative twigs. Vector Stock Photo - 4539555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72" y="4852192"/>
            <a:ext cx="162718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539552" y="1844824"/>
            <a:ext cx="867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43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85652" y="1124744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th-TH" dirty="0"/>
              <a:t>    คำประพันธ์ไทยทุกชนิดต้องมีสัมผัส สัมผัสในคำประพันธ์มี ๒  ประเภท คือ สัมผัสนอก และ สัมผัสใน</a:t>
            </a:r>
            <a:endParaRPr lang="en-US" dirty="0"/>
          </a:p>
          <a:p>
            <a:r>
              <a:rPr lang="th-TH" b="1" dirty="0"/>
              <a:t>              ๑.  สัมผัสนอก</a:t>
            </a:r>
            <a:r>
              <a:rPr lang="th-TH" dirty="0"/>
              <a:t> คือ สัมผัสระหว่างวรรคหรือสัมผัสระหว่างบท และจะต้องเป็นสัมผัสสระได้อย่างเดียวเท่านั้น อาทิ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th-TH" dirty="0"/>
              <a:t>เป็นคนควรสงวนวงศ์ไว้จง</a:t>
            </a:r>
            <a:r>
              <a:rPr lang="th-TH" b="1" dirty="0"/>
              <a:t>หนัก</a:t>
            </a:r>
            <a:r>
              <a:rPr lang="th-TH" dirty="0"/>
              <a:t>		ถนอม</a:t>
            </a:r>
            <a:r>
              <a:rPr lang="th-TH" b="1" dirty="0"/>
              <a:t>รัก</a:t>
            </a:r>
            <a:r>
              <a:rPr lang="th-TH" dirty="0"/>
              <a:t>ษาตัวเหมือนหัวแหวน</a:t>
            </a:r>
            <a:r>
              <a:rPr lang="en-US" dirty="0"/>
              <a:t>”</a:t>
            </a:r>
            <a:r>
              <a:rPr lang="th-TH" dirty="0"/>
              <a:t>	(หนัก </a:t>
            </a:r>
            <a:r>
              <a:rPr lang="en-US" dirty="0"/>
              <a:t>–</a:t>
            </a:r>
            <a:r>
              <a:rPr lang="th-TH" dirty="0"/>
              <a:t> รัก)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th-TH" dirty="0"/>
              <a:t>ค่อยเปลื้องปลดเสียหมดราคี</a:t>
            </a:r>
            <a:r>
              <a:rPr lang="th-TH" b="1" dirty="0"/>
              <a:t>คาย</a:t>
            </a:r>
            <a:r>
              <a:rPr lang="th-TH" dirty="0"/>
              <a:t>		ไม่เสีย</a:t>
            </a:r>
            <a:r>
              <a:rPr lang="th-TH" b="1" dirty="0"/>
              <a:t>ดาย</a:t>
            </a:r>
            <a:r>
              <a:rPr lang="th-TH" dirty="0"/>
              <a:t>ชีวาตม์จะขาดกระเด็น</a:t>
            </a:r>
            <a:r>
              <a:rPr lang="en-US" dirty="0"/>
              <a:t>”</a:t>
            </a:r>
          </a:p>
          <a:p>
            <a:r>
              <a:rPr lang="th-TH" dirty="0"/>
              <a:t>           (คาย </a:t>
            </a:r>
            <a:r>
              <a:rPr lang="en-US" dirty="0"/>
              <a:t>–</a:t>
            </a:r>
            <a:r>
              <a:rPr lang="th-TH" dirty="0"/>
              <a:t> ดาย)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th-TH" dirty="0"/>
              <a:t>อย่าปนปัดให้เขาหลู่มาดู</a:t>
            </a:r>
            <a:r>
              <a:rPr lang="th-TH" b="1" dirty="0"/>
              <a:t>แคลน</a:t>
            </a:r>
            <a:r>
              <a:rPr lang="th-TH" dirty="0"/>
              <a:t>		ถึงยาก</a:t>
            </a:r>
            <a:r>
              <a:rPr lang="th-TH" b="1" dirty="0"/>
              <a:t>แค้น</a:t>
            </a:r>
            <a:r>
              <a:rPr lang="th-TH" dirty="0"/>
              <a:t>รักนวลสงวนกาย</a:t>
            </a:r>
            <a:r>
              <a:rPr lang="en-US" dirty="0"/>
              <a:t>”</a:t>
            </a:r>
            <a:r>
              <a:rPr lang="th-TH" dirty="0"/>
              <a:t> </a:t>
            </a:r>
            <a:endParaRPr lang="en-US" dirty="0"/>
          </a:p>
          <a:p>
            <a:r>
              <a:rPr lang="th-TH" dirty="0"/>
              <a:t>           (แคลน </a:t>
            </a:r>
            <a:r>
              <a:rPr lang="en-US" dirty="0"/>
              <a:t>–</a:t>
            </a:r>
            <a:r>
              <a:rPr lang="th-TH" dirty="0"/>
              <a:t> แค้น)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71600" y="863134"/>
            <a:ext cx="83869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สัมผัส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H="1">
            <a:off x="0" y="1386354"/>
            <a:ext cx="181029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338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2474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๒.  สัมผัสใน</a:t>
            </a:r>
            <a:r>
              <a:rPr lang="th-TH" dirty="0"/>
              <a:t> คือ สัมผัสที่ส่งอยู่ในวรรคเดียวกัน มี  ๒  ชนิด คือ</a:t>
            </a:r>
            <a:endParaRPr lang="en-US" dirty="0"/>
          </a:p>
          <a:p>
            <a:r>
              <a:rPr lang="th-TH" dirty="0"/>
              <a:t>      </a:t>
            </a:r>
            <a:r>
              <a:rPr lang="th-TH" b="1" dirty="0"/>
              <a:t>๒.๑ สัมผัสพยัญชนะ</a:t>
            </a:r>
            <a:r>
              <a:rPr lang="th-TH" dirty="0"/>
              <a:t> (สัมผัสอักษร) เป็นสัมผัสของคำที่ใช้พยัญชนะเสียงเดียวกัน (ไม่จำเป็นต้องเป็นสระเดียวกันก็ได้) อาทิ</a:t>
            </a:r>
            <a:endParaRPr lang="en-US" dirty="0"/>
          </a:p>
          <a:p>
            <a:pPr lvl="0"/>
            <a:r>
              <a:rPr lang="en-US" dirty="0"/>
              <a:t>          -  “</a:t>
            </a:r>
            <a:r>
              <a:rPr lang="th-TH" dirty="0"/>
              <a:t>เป็นผู้ชาย</a:t>
            </a:r>
            <a:r>
              <a:rPr lang="th-TH" b="1" dirty="0"/>
              <a:t>ยิ่งยาก</a:t>
            </a:r>
            <a:r>
              <a:rPr lang="th-TH" dirty="0"/>
              <a:t>กว่าหลายเท่า</a:t>
            </a:r>
            <a:r>
              <a:rPr lang="en-US" dirty="0"/>
              <a:t>”</a:t>
            </a:r>
            <a:r>
              <a:rPr lang="th-TH" dirty="0"/>
              <a:t> (ยิ่ง </a:t>
            </a:r>
            <a:r>
              <a:rPr lang="en-US" dirty="0"/>
              <a:t>–</a:t>
            </a:r>
            <a:r>
              <a:rPr lang="th-TH" dirty="0"/>
              <a:t> ยาก)</a:t>
            </a:r>
            <a:endParaRPr lang="en-US" dirty="0"/>
          </a:p>
          <a:p>
            <a:pPr lvl="0"/>
            <a:r>
              <a:rPr lang="en-US" dirty="0"/>
              <a:t>          -  “</a:t>
            </a:r>
            <a:r>
              <a:rPr lang="th-TH" dirty="0"/>
              <a:t>ค่อย</a:t>
            </a:r>
            <a:r>
              <a:rPr lang="th-TH" b="1" dirty="0"/>
              <a:t>เปลื้องปลด</a:t>
            </a:r>
            <a:r>
              <a:rPr lang="th-TH" dirty="0"/>
              <a:t>เสียหมดรา</a:t>
            </a:r>
            <a:r>
              <a:rPr lang="th-TH" b="1" dirty="0"/>
              <a:t>คีคาย</a:t>
            </a:r>
            <a:r>
              <a:rPr lang="en-US" dirty="0"/>
              <a:t>”</a:t>
            </a:r>
            <a:r>
              <a:rPr lang="th-TH" dirty="0"/>
              <a:t> (เปลื้อง </a:t>
            </a:r>
            <a:r>
              <a:rPr lang="en-US" dirty="0"/>
              <a:t>–</a:t>
            </a:r>
            <a:r>
              <a:rPr lang="th-TH" dirty="0"/>
              <a:t> ปลด, </a:t>
            </a:r>
            <a:r>
              <a:rPr lang="th-TH" dirty="0" err="1"/>
              <a:t>คี</a:t>
            </a:r>
            <a:r>
              <a:rPr lang="th-TH" dirty="0"/>
              <a:t> </a:t>
            </a:r>
            <a:r>
              <a:rPr lang="en-US" dirty="0"/>
              <a:t>–</a:t>
            </a:r>
            <a:r>
              <a:rPr lang="th-TH" dirty="0"/>
              <a:t> คาย)</a:t>
            </a:r>
            <a:endParaRPr lang="en-US" dirty="0"/>
          </a:p>
          <a:p>
            <a:pPr lvl="0"/>
            <a:r>
              <a:rPr lang="en-US" dirty="0"/>
              <a:t>          - “</a:t>
            </a:r>
            <a:r>
              <a:rPr lang="th-TH" dirty="0"/>
              <a:t>แม้นถอย</a:t>
            </a:r>
            <a:r>
              <a:rPr lang="th-TH" b="1" dirty="0"/>
              <a:t>ศักดิ์สิ้น</a:t>
            </a:r>
            <a:r>
              <a:rPr lang="th-TH" dirty="0"/>
              <a:t>อำนาจวาสนา</a:t>
            </a:r>
            <a:r>
              <a:rPr lang="en-US" dirty="0"/>
              <a:t>”</a:t>
            </a:r>
            <a:r>
              <a:rPr lang="th-TH" dirty="0"/>
              <a:t> (ศักดิ์ </a:t>
            </a:r>
            <a:r>
              <a:rPr lang="en-US" dirty="0"/>
              <a:t>–</a:t>
            </a:r>
            <a:r>
              <a:rPr lang="th-TH" dirty="0"/>
              <a:t> สิ้น)</a:t>
            </a:r>
            <a:endParaRPr lang="en-US" dirty="0"/>
          </a:p>
          <a:p>
            <a:r>
              <a:rPr lang="th-TH" b="1" dirty="0"/>
              <a:t>       ๒.๒  สัมผัสสระ </a:t>
            </a:r>
            <a:r>
              <a:rPr lang="th-TH" dirty="0"/>
              <a:t>เป็นสัมผัสของคำที่ใช้สระเดียวกัน หากมีตัวสะกดก็ต้องเป็นตัวสะกดมาตราเดียวกัน อาทิ</a:t>
            </a:r>
            <a:endParaRPr lang="en-US" dirty="0"/>
          </a:p>
          <a:p>
            <a:pPr lvl="0"/>
            <a:r>
              <a:rPr lang="en-US" dirty="0"/>
              <a:t>          - “</a:t>
            </a:r>
            <a:r>
              <a:rPr lang="th-TH" dirty="0"/>
              <a:t>เขาหน่ายหนีมิได้</a:t>
            </a:r>
            <a:r>
              <a:rPr lang="th-TH" b="1" dirty="0"/>
              <a:t>อยู่คู่</a:t>
            </a:r>
            <a:r>
              <a:rPr lang="th-TH" dirty="0"/>
              <a:t>ชีวา</a:t>
            </a:r>
            <a:r>
              <a:rPr lang="en-US" dirty="0"/>
              <a:t>”</a:t>
            </a:r>
            <a:r>
              <a:rPr lang="th-TH" dirty="0"/>
              <a:t> (อยู่ </a:t>
            </a:r>
            <a:r>
              <a:rPr lang="en-US" dirty="0"/>
              <a:t>–</a:t>
            </a:r>
            <a:r>
              <a:rPr lang="th-TH" dirty="0"/>
              <a:t> คู่)</a:t>
            </a:r>
            <a:endParaRPr lang="en-US" dirty="0"/>
          </a:p>
          <a:p>
            <a:pPr lvl="0"/>
            <a:r>
              <a:rPr lang="en-US" dirty="0"/>
              <a:t>          - “</a:t>
            </a:r>
            <a:r>
              <a:rPr lang="th-TH" dirty="0"/>
              <a:t>บิดามารดา</a:t>
            </a:r>
            <a:r>
              <a:rPr lang="th-TH" b="1" dirty="0"/>
              <a:t>รักมัก</a:t>
            </a:r>
            <a:r>
              <a:rPr lang="th-TH" dirty="0"/>
              <a:t>เป็นผล</a:t>
            </a:r>
            <a:r>
              <a:rPr lang="en-US" dirty="0"/>
              <a:t>”</a:t>
            </a:r>
            <a:r>
              <a:rPr lang="th-TH" dirty="0"/>
              <a:t> (รัก </a:t>
            </a:r>
            <a:r>
              <a:rPr lang="en-US" dirty="0"/>
              <a:t>–</a:t>
            </a:r>
            <a:r>
              <a:rPr lang="th-TH" dirty="0"/>
              <a:t> มัก)</a:t>
            </a:r>
            <a:endParaRPr lang="en-US" dirty="0"/>
          </a:p>
          <a:p>
            <a:pPr lvl="0"/>
            <a:r>
              <a:rPr lang="en-US" dirty="0"/>
              <a:t>          - “</a:t>
            </a:r>
            <a:r>
              <a:rPr lang="th-TH" dirty="0"/>
              <a:t>ให้</a:t>
            </a:r>
            <a:r>
              <a:rPr lang="th-TH" b="1" dirty="0"/>
              <a:t>รอบคอบ</a:t>
            </a:r>
            <a:r>
              <a:rPr lang="th-TH" dirty="0"/>
              <a:t>คิด</a:t>
            </a:r>
            <a:r>
              <a:rPr lang="th-TH" b="1" dirty="0"/>
              <a:t>อ่าน</a:t>
            </a:r>
            <a:r>
              <a:rPr lang="th-TH" dirty="0"/>
              <a:t>นะ</a:t>
            </a:r>
            <a:r>
              <a:rPr lang="th-TH" b="1" dirty="0"/>
              <a:t>หลาน</a:t>
            </a:r>
            <a:r>
              <a:rPr lang="th-TH" dirty="0"/>
              <a:t>หนา</a:t>
            </a:r>
            <a:r>
              <a:rPr lang="en-US" dirty="0"/>
              <a:t>”</a:t>
            </a:r>
            <a:r>
              <a:rPr lang="th-TH" dirty="0"/>
              <a:t> (รอบ </a:t>
            </a:r>
            <a:r>
              <a:rPr lang="en-US" dirty="0"/>
              <a:t>–</a:t>
            </a:r>
            <a:r>
              <a:rPr lang="th-TH" dirty="0"/>
              <a:t> คอบ, อ่าน </a:t>
            </a:r>
            <a:r>
              <a:rPr lang="en-US" dirty="0"/>
              <a:t>–</a:t>
            </a:r>
            <a:r>
              <a:rPr lang="th-TH" dirty="0"/>
              <a:t> หลาน)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258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755576" y="157688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 แต่อย่างไรก็ตามสัมผัสในนั้นเป็นสัมผัสไม่บังคับ จะมีหรือไม่มีก็ได้ แต่ถ้ามีแล้วจะทำให้คำประพันธ์ชนิดนั้นๆ มีความไพเราะมากยิ่งขึ้น</a:t>
            </a:r>
            <a:endParaRPr lang="en-US" dirty="0"/>
          </a:p>
          <a:p>
            <a:r>
              <a:rPr lang="th-TH" dirty="0"/>
              <a:t>            มีข้อควรระวังในการประพันธ์ว่า คำที่ส่งและรับสัมผัสต้องไม่ให้เข้าลักษณะดังนี้</a:t>
            </a:r>
            <a:endParaRPr lang="en-US" dirty="0"/>
          </a:p>
          <a:p>
            <a:r>
              <a:rPr lang="th-TH" dirty="0"/>
              <a:t>      ๑.	สัมผัสซ้ำเสียง คือ รับส่งสัมผัสด้วยคำที่ออกเสียงเหมือนกัน</a:t>
            </a:r>
            <a:endParaRPr lang="en-US" dirty="0"/>
          </a:p>
          <a:p>
            <a:r>
              <a:rPr lang="th-TH" dirty="0"/>
              <a:t>      ๒.	สัมผัสเลือน คือ รับส่งด้วยเสียงสระสั้นยาวต่างกัน อาทิ อาย กับ </a:t>
            </a:r>
            <a:r>
              <a:rPr lang="th-TH" dirty="0" err="1"/>
              <a:t>อัย</a:t>
            </a:r>
            <a:endParaRPr lang="en-US" dirty="0"/>
          </a:p>
          <a:p>
            <a:r>
              <a:rPr lang="th-TH" dirty="0"/>
              <a:t>      ๓.	ชิงสัมผัส คือ ใช้เสียงตรงกับคำที่ส่งสัมผัสก่อนตำแหน่งที่รับสัมผัสจริง</a:t>
            </a:r>
          </a:p>
        </p:txBody>
      </p:sp>
      <p:pic>
        <p:nvPicPr>
          <p:cNvPr id="7173" name="Picture 5" descr="http://www.stou.ac.th/thai/grad_stdy/News/Nu/%E0%B9%84%E0%B8%AD%E0%B8%84%E0%B8%AD%E0%B8%99/Line/kapook_2865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7848872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0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83332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/>
              <a:t>       ๔. รู้จักสังเกต </a:t>
            </a:r>
            <a:endParaRPr lang="en-US" dirty="0"/>
          </a:p>
          <a:p>
            <a:pPr algn="thaiDist"/>
            <a:r>
              <a:rPr lang="th-TH" b="1" dirty="0"/>
              <a:t>	</a:t>
            </a:r>
            <a:r>
              <a:rPr lang="th-TH" dirty="0"/>
              <a:t>ความช่างสังเกตจะช่วยให้พบเห็นความงามตามธรรมชาติ ทำให้เข้าใจวิถีชีวิตของคน สัตว์และสรรพสิ่งได้อย่างละเอียด ลึกซึ้ง  ซึ่งจะนำมาเป็นวัตถุดิบในการเขียนได้เป็นอย่างดี</a:t>
            </a:r>
            <a:endParaRPr lang="en-US" dirty="0"/>
          </a:p>
          <a:p>
            <a:pPr algn="thaiDist"/>
            <a:r>
              <a:rPr lang="th-TH" dirty="0"/>
              <a:t>      </a:t>
            </a:r>
            <a:r>
              <a:rPr lang="th-TH" b="1" dirty="0"/>
              <a:t>๕. มีความกล้า พยายาม และอดทนที่จะเขียน</a:t>
            </a:r>
            <a:endParaRPr lang="en-US" dirty="0"/>
          </a:p>
          <a:p>
            <a:pPr algn="thaiDist"/>
            <a:r>
              <a:rPr lang="th-TH" b="1" dirty="0"/>
              <a:t>	</a:t>
            </a:r>
            <a:r>
              <a:rPr lang="th-TH" dirty="0"/>
              <a:t>ผู้ที่จะแต่งบทร้อยกรองให้ได้ดีนั้น ต้องมีความกล้าและ</a:t>
            </a:r>
            <a:r>
              <a:rPr lang="th-TH" b="1" dirty="0"/>
              <a:t>ขยันที่จะเขียน </a:t>
            </a:r>
            <a:r>
              <a:rPr lang="th-TH" dirty="0"/>
              <a:t>จึงจะช่วยให้เกิดความชำนาญ มีความมั่นใจในตนเอง จะต้องอดทนในการฝึกเขียน อดทนในการรอคอยผลแห่งความสำเร็จ และอดทนต่อคำวิพากษ์วิจารณ์โดยไม่ย่อท้อหยุดเขียนเสียกลางคัน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2748" y="523907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“ หากปฏิบัติได้ตามคำแนะนำที่กล่าวมาข้างต้น ก็เชื่อว่าจะเป็นผู้ประสบผลสำเร็จในการเขียนบทร้อยกรอง ได้อย่างงดงามและน่าภูมิใจ 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9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8329</Words>
  <Application>Microsoft Office PowerPoint</Application>
  <PresentationFormat>นำเสนอทางหน้าจอ (4:3)</PresentationFormat>
  <Paragraphs>884</Paragraphs>
  <Slides>86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86</vt:i4>
      </vt:variant>
    </vt:vector>
  </HeadingPairs>
  <TitlesOfParts>
    <vt:vector size="94" baseType="lpstr">
      <vt:lpstr>Angsana New</vt:lpstr>
      <vt:lpstr>Arial</vt:lpstr>
      <vt:lpstr>Calibri</vt:lpstr>
      <vt:lpstr>Constantia</vt:lpstr>
      <vt:lpstr>Symbol</vt:lpstr>
      <vt:lpstr>Wingdings</vt:lpstr>
      <vt:lpstr>Wingdings 2</vt:lpstr>
      <vt:lpstr>ไหลเวียน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student</dc:creator>
  <cp:lastModifiedBy>User</cp:lastModifiedBy>
  <cp:revision>108</cp:revision>
  <dcterms:created xsi:type="dcterms:W3CDTF">2013-10-29T07:59:19Z</dcterms:created>
  <dcterms:modified xsi:type="dcterms:W3CDTF">2022-02-24T05:50:05Z</dcterms:modified>
</cp:coreProperties>
</file>