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58" r:id="rId5"/>
    <p:sldId id="260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62" r:id="rId1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284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DE491B4-D3A3-4946-9CF5-DD52CB1D4545}" type="datetimeFigureOut">
              <a:rPr lang="th-TH" smtClean="0"/>
              <a:t>25/02/64</a:t>
            </a:fld>
            <a:endParaRPr lang="th-TH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h-TH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D0F755C-F5E6-4329-922E-DE53FEF60B41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91B4-D3A3-4946-9CF5-DD52CB1D4545}" type="datetimeFigureOut">
              <a:rPr lang="th-TH" smtClean="0"/>
              <a:t>25/02/64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755C-F5E6-4329-922E-DE53FEF60B4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91B4-D3A3-4946-9CF5-DD52CB1D4545}" type="datetimeFigureOut">
              <a:rPr lang="th-TH" smtClean="0"/>
              <a:t>25/02/64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755C-F5E6-4329-922E-DE53FEF60B4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DE491B4-D3A3-4946-9CF5-DD52CB1D4545}" type="datetimeFigureOut">
              <a:rPr lang="th-TH" smtClean="0"/>
              <a:t>25/02/64</a:t>
            </a:fld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D0F755C-F5E6-4329-922E-DE53FEF60B41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DE491B4-D3A3-4946-9CF5-DD52CB1D4545}" type="datetimeFigureOut">
              <a:rPr lang="th-TH" smtClean="0"/>
              <a:t>25/02/64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h-TH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D0F755C-F5E6-4329-922E-DE53FEF60B41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91B4-D3A3-4946-9CF5-DD52CB1D4545}" type="datetimeFigureOut">
              <a:rPr lang="th-TH" smtClean="0"/>
              <a:t>25/02/64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755C-F5E6-4329-922E-DE53FEF60B41}" type="slidenum">
              <a:rPr lang="th-TH" smtClean="0"/>
              <a:t>‹#›</a:t>
            </a:fld>
            <a:endParaRPr lang="th-TH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91B4-D3A3-4946-9CF5-DD52CB1D4545}" type="datetimeFigureOut">
              <a:rPr lang="th-TH" smtClean="0"/>
              <a:t>25/02/64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755C-F5E6-4329-922E-DE53FEF60B41}" type="slidenum">
              <a:rPr lang="th-TH" smtClean="0"/>
              <a:t>‹#›</a:t>
            </a:fld>
            <a:endParaRPr lang="th-TH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DE491B4-D3A3-4946-9CF5-DD52CB1D4545}" type="datetimeFigureOut">
              <a:rPr lang="th-TH" smtClean="0"/>
              <a:t>25/02/64</a:t>
            </a:fld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D0F755C-F5E6-4329-922E-DE53FEF60B41}" type="slidenum">
              <a:rPr lang="th-TH" smtClean="0"/>
              <a:t>‹#›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91B4-D3A3-4946-9CF5-DD52CB1D4545}" type="datetimeFigureOut">
              <a:rPr lang="th-TH" smtClean="0"/>
              <a:t>25/02/64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755C-F5E6-4329-922E-DE53FEF60B4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DE491B4-D3A3-4946-9CF5-DD52CB1D4545}" type="datetimeFigureOut">
              <a:rPr lang="th-TH" smtClean="0"/>
              <a:t>25/02/64</a:t>
            </a:fld>
            <a:endParaRPr lang="th-TH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D0F755C-F5E6-4329-922E-DE53FEF60B41}" type="slidenum">
              <a:rPr lang="th-TH" smtClean="0"/>
              <a:t>‹#›</a:t>
            </a:fld>
            <a:endParaRPr lang="th-TH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DE491B4-D3A3-4946-9CF5-DD52CB1D4545}" type="datetimeFigureOut">
              <a:rPr lang="th-TH" smtClean="0"/>
              <a:t>25/02/64</a:t>
            </a:fld>
            <a:endParaRPr lang="th-TH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D0F755C-F5E6-4329-922E-DE53FEF60B41}" type="slidenum">
              <a:rPr lang="th-TH" smtClean="0"/>
              <a:t>‹#›</a:t>
            </a:fld>
            <a:endParaRPr lang="th-TH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DE491B4-D3A3-4946-9CF5-DD52CB1D4545}" type="datetimeFigureOut">
              <a:rPr lang="th-TH" smtClean="0"/>
              <a:t>25/02/64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D0F755C-F5E6-4329-922E-DE53FEF60B41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23728" y="764704"/>
            <a:ext cx="51845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การพัฒนา</a:t>
            </a:r>
          </a:p>
          <a:p>
            <a:pPr algn="ctr"/>
            <a:r>
              <a:rPr lang="th-TH" sz="4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ทักษะภาษาไทย ม.๑</a:t>
            </a:r>
            <a:endParaRPr lang="th-TH" sz="4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80785" y="2817745"/>
            <a:ext cx="51845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Road Map for </a:t>
            </a:r>
          </a:p>
          <a:p>
            <a:pPr algn="ctr"/>
            <a:r>
              <a:rPr lang="en-US" sz="3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Thai </a:t>
            </a:r>
            <a:r>
              <a:rPr lang="en-US" sz="3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</a:t>
            </a:r>
            <a:r>
              <a:rPr lang="en-US" sz="3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anguage Skill</a:t>
            </a:r>
            <a:endParaRPr lang="th-TH" sz="36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9" name="Picture 2" descr="Related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7" t="18575" r="3174" b="4922"/>
          <a:stretch/>
        </p:blipFill>
        <p:spPr bwMode="auto">
          <a:xfrm flipH="1">
            <a:off x="4106796" y="4464407"/>
            <a:ext cx="4353636" cy="2115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375402" y="5545402"/>
            <a:ext cx="3816424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กลุ่มสาระการเรียนรู้ภาษาไทย</a:t>
            </a:r>
            <a:endParaRPr lang="th-TH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2" name="Picture 6" descr="Image result for à¸à¸­à¸¥à¸¥à¸¹à¸ à¸à¸²à¸£à¹à¸à¸¹à¸ 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86516">
            <a:off x="6835041" y="232469"/>
            <a:ext cx="1659959" cy="1659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3157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260648"/>
            <a:ext cx="2592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srgbClr val="002060"/>
                </a:solidFill>
                <a:latin typeface="Angsana New" panose="02020603050405020304" pitchFamily="18" charset="-34"/>
                <a:ea typeface="Tahoma" panose="020B0604030504040204" pitchFamily="34" charset="0"/>
                <a:cs typeface="Angsana New" panose="02020603050405020304" pitchFamily="18" charset="-34"/>
              </a:rPr>
              <a:t>อ่านอย่างรู้คุณค่า</a:t>
            </a:r>
            <a:endParaRPr lang="th-TH" sz="4000" b="1" dirty="0">
              <a:solidFill>
                <a:srgbClr val="002060"/>
              </a:solidFill>
              <a:latin typeface="Angsana New" panose="02020603050405020304" pitchFamily="18" charset="-34"/>
              <a:ea typeface="Tahoma" panose="020B0604030504040204" pitchFamily="34" charset="0"/>
              <a:cs typeface="Angsana New" panose="02020603050405020304" pitchFamily="18" charset="-34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07504" y="1052736"/>
            <a:ext cx="8640960" cy="0"/>
          </a:xfrm>
          <a:prstGeom prst="line">
            <a:avLst/>
          </a:prstGeom>
          <a:ln>
            <a:prstDash val="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129" y="1196752"/>
            <a:ext cx="3739856" cy="1264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482552" y="1559313"/>
            <a:ext cx="2297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dirty="0" smtClean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ผลการประเมิน</a:t>
            </a:r>
            <a:endParaRPr lang="th-TH" sz="4000" dirty="0">
              <a:solidFill>
                <a:srgbClr val="00206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35696" y="2708920"/>
            <a:ext cx="4104456" cy="70788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4000" dirty="0" smtClean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๓. การอ่านพัฒนาความคิด</a:t>
            </a:r>
          </a:p>
        </p:txBody>
      </p:sp>
      <p:cxnSp>
        <p:nvCxnSpPr>
          <p:cNvPr id="3" name="Straight Connector 2"/>
          <p:cNvCxnSpPr>
            <a:stCxn id="10" idx="1"/>
          </p:cNvCxnSpPr>
          <p:nvPr/>
        </p:nvCxnSpPr>
        <p:spPr>
          <a:xfrm flipH="1">
            <a:off x="611560" y="3062863"/>
            <a:ext cx="1224136" cy="0"/>
          </a:xfrm>
          <a:prstGeom prst="line">
            <a:avLst/>
          </a:prstGeom>
          <a:ln>
            <a:prstDash val="dashDot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11560" y="3062863"/>
            <a:ext cx="0" cy="3390473"/>
          </a:xfrm>
          <a:prstGeom prst="line">
            <a:avLst/>
          </a:prstGeom>
          <a:ln>
            <a:prstDash val="dashDot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11560" y="6453336"/>
            <a:ext cx="7344816" cy="0"/>
          </a:xfrm>
          <a:prstGeom prst="line">
            <a:avLst/>
          </a:prstGeom>
          <a:ln>
            <a:prstDash val="dashDot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7956376" y="3062863"/>
            <a:ext cx="0" cy="3390473"/>
          </a:xfrm>
          <a:prstGeom prst="line">
            <a:avLst/>
          </a:prstGeom>
          <a:ln>
            <a:prstDash val="dashDot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0" idx="3"/>
          </p:cNvCxnSpPr>
          <p:nvPr/>
        </p:nvCxnSpPr>
        <p:spPr>
          <a:xfrm>
            <a:off x="5940152" y="3062863"/>
            <a:ext cx="2016224" cy="0"/>
          </a:xfrm>
          <a:prstGeom prst="line">
            <a:avLst/>
          </a:prstGeom>
          <a:ln>
            <a:prstDash val="dashDot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21016" y="4005064"/>
            <a:ext cx="726824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800" dirty="0" smtClean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เรื่องบ้านเล็กในป่าใหญ่ </a:t>
            </a:r>
          </a:p>
          <a:p>
            <a:r>
              <a:rPr lang="th-TH" sz="3600" dirty="0" smtClean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นักเรียนจำนวน ๑๖๗ คน ผ่าน ๑๔๙ คน ไม่ผ่าน ๑๘ คน </a:t>
            </a:r>
          </a:p>
          <a:p>
            <a:r>
              <a:rPr lang="th-TH" sz="3600" dirty="0" smtClean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นักเรียนที่</a:t>
            </a:r>
            <a:r>
              <a:rPr lang="th-TH" sz="3600" u="sng" dirty="0" smtClean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ผ่าน</a:t>
            </a:r>
            <a:r>
              <a:rPr lang="th-TH" sz="3600" dirty="0" smtClean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คิดเป็นร้อยละ ๘๙.๒๒</a:t>
            </a:r>
            <a:endParaRPr lang="th-TH" sz="3600" dirty="0">
              <a:solidFill>
                <a:srgbClr val="00206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3715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260648"/>
            <a:ext cx="2592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srgbClr val="002060"/>
                </a:solidFill>
                <a:latin typeface="Angsana New" panose="02020603050405020304" pitchFamily="18" charset="-34"/>
                <a:ea typeface="Tahoma" panose="020B0604030504040204" pitchFamily="34" charset="0"/>
                <a:cs typeface="Angsana New" panose="02020603050405020304" pitchFamily="18" charset="-34"/>
              </a:rPr>
              <a:t>อ่านอย่างรู้คุณค่า</a:t>
            </a:r>
            <a:endParaRPr lang="th-TH" sz="4000" b="1" dirty="0">
              <a:solidFill>
                <a:srgbClr val="002060"/>
              </a:solidFill>
              <a:latin typeface="Angsana New" panose="02020603050405020304" pitchFamily="18" charset="-34"/>
              <a:ea typeface="Tahoma" panose="020B0604030504040204" pitchFamily="34" charset="0"/>
              <a:cs typeface="Angsana New" panose="02020603050405020304" pitchFamily="18" charset="-34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07504" y="1052736"/>
            <a:ext cx="8640960" cy="0"/>
          </a:xfrm>
          <a:prstGeom prst="line">
            <a:avLst/>
          </a:prstGeom>
          <a:ln>
            <a:prstDash val="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128" y="1196752"/>
            <a:ext cx="4387927" cy="1264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482552" y="1559313"/>
            <a:ext cx="29454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dirty="0" smtClean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สรุปและอภิปรายผล</a:t>
            </a:r>
            <a:endParaRPr lang="th-TH" sz="4000" dirty="0">
              <a:solidFill>
                <a:srgbClr val="00206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611560" y="2636912"/>
            <a:ext cx="5328592" cy="0"/>
          </a:xfrm>
          <a:prstGeom prst="line">
            <a:avLst/>
          </a:prstGeom>
          <a:ln>
            <a:prstDash val="dashDot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11560" y="2636912"/>
            <a:ext cx="0" cy="3390473"/>
          </a:xfrm>
          <a:prstGeom prst="line">
            <a:avLst/>
          </a:prstGeom>
          <a:ln>
            <a:prstDash val="dashDot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11560" y="6027385"/>
            <a:ext cx="7344816" cy="0"/>
          </a:xfrm>
          <a:prstGeom prst="line">
            <a:avLst/>
          </a:prstGeom>
          <a:ln>
            <a:prstDash val="dashDot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7956376" y="2636912"/>
            <a:ext cx="0" cy="3390473"/>
          </a:xfrm>
          <a:prstGeom prst="line">
            <a:avLst/>
          </a:prstGeom>
          <a:ln>
            <a:prstDash val="dashDot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940152" y="2636912"/>
            <a:ext cx="2016224" cy="0"/>
          </a:xfrm>
          <a:prstGeom prst="line">
            <a:avLst/>
          </a:prstGeom>
          <a:ln>
            <a:prstDash val="dashDot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88129" y="2780342"/>
            <a:ext cx="726824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dirty="0" smtClean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</a:t>
            </a:r>
            <a:r>
              <a:rPr lang="th-TH" sz="3200" dirty="0" smtClean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การระบุใจความสำคัญประเมินจากชิ้นงานเขียนและการพูด โดยผู้สอนใช้เทคนิค 5</a:t>
            </a:r>
            <a:r>
              <a:rPr lang="en-US" sz="3200" dirty="0" smtClean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W1H </a:t>
            </a:r>
            <a:r>
              <a:rPr lang="th-TH" sz="3200" dirty="0" smtClean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เข้ามาช่วยในการระบุใจความสำคัญ  ในด้านของการพูดนั้นนักเรียนสามารถสื่อสารได้ดี </a:t>
            </a:r>
          </a:p>
          <a:p>
            <a:r>
              <a:rPr lang="th-TH" sz="3200" dirty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3200" dirty="0" smtClean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ในส่วนของนักเรียนที่ไม่ผ่านการประเมินมีสาเหตุจากงานเขียนของนักเรียนขาดความต่อเนื่อง และมีความประหม่าระหว่างพูดส่งผลให้สื่อความรู้สึกไม่ชัดเจน</a:t>
            </a:r>
            <a:endParaRPr lang="th-TH" sz="3600" dirty="0">
              <a:solidFill>
                <a:srgbClr val="00206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6992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260648"/>
            <a:ext cx="2592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srgbClr val="002060"/>
                </a:solidFill>
                <a:latin typeface="Angsana New" panose="02020603050405020304" pitchFamily="18" charset="-34"/>
                <a:ea typeface="Tahoma" panose="020B0604030504040204" pitchFamily="34" charset="0"/>
                <a:cs typeface="Angsana New" panose="02020603050405020304" pitchFamily="18" charset="-34"/>
              </a:rPr>
              <a:t>อ่านอย่างรู้คุณค่า</a:t>
            </a:r>
            <a:endParaRPr lang="th-TH" sz="4000" b="1" dirty="0">
              <a:solidFill>
                <a:srgbClr val="002060"/>
              </a:solidFill>
              <a:latin typeface="Angsana New" panose="02020603050405020304" pitchFamily="18" charset="-34"/>
              <a:ea typeface="Tahoma" panose="020B0604030504040204" pitchFamily="34" charset="0"/>
              <a:cs typeface="Angsana New" panose="02020603050405020304" pitchFamily="18" charset="-34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07504" y="1052736"/>
            <a:ext cx="8640960" cy="0"/>
          </a:xfrm>
          <a:prstGeom prst="line">
            <a:avLst/>
          </a:prstGeom>
          <a:ln>
            <a:prstDash val="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128" y="1196752"/>
            <a:ext cx="4387927" cy="1264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482552" y="1559313"/>
            <a:ext cx="29454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dirty="0" smtClean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สรุปและอภิปรายผล</a:t>
            </a:r>
            <a:endParaRPr lang="th-TH" sz="4000" dirty="0">
              <a:solidFill>
                <a:srgbClr val="00206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611560" y="2636912"/>
            <a:ext cx="5328592" cy="0"/>
          </a:xfrm>
          <a:prstGeom prst="line">
            <a:avLst/>
          </a:prstGeom>
          <a:ln>
            <a:prstDash val="dashDot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11560" y="2636912"/>
            <a:ext cx="0" cy="3390473"/>
          </a:xfrm>
          <a:prstGeom prst="line">
            <a:avLst/>
          </a:prstGeom>
          <a:ln>
            <a:prstDash val="dashDot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11560" y="6027385"/>
            <a:ext cx="7344816" cy="0"/>
          </a:xfrm>
          <a:prstGeom prst="line">
            <a:avLst/>
          </a:prstGeom>
          <a:ln>
            <a:prstDash val="dashDot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7956376" y="2636912"/>
            <a:ext cx="0" cy="3390473"/>
          </a:xfrm>
          <a:prstGeom prst="line">
            <a:avLst/>
          </a:prstGeom>
          <a:ln>
            <a:prstDash val="dashDot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940152" y="2636912"/>
            <a:ext cx="2016224" cy="0"/>
          </a:xfrm>
          <a:prstGeom prst="line">
            <a:avLst/>
          </a:prstGeom>
          <a:ln>
            <a:prstDash val="dashDot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88129" y="2780342"/>
            <a:ext cx="726824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dirty="0" smtClean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นักเรียนทุกคนมีจิตสำนึกรักการอ่าน เพราะเลือกอ่านสิ่งที่มีประโยชน์ แสดงความคิดเห็นต่อบทอ่าน และมีมารยาทในการอ่าน</a:t>
            </a:r>
          </a:p>
          <a:p>
            <a:pPr algn="thaiDist"/>
            <a:r>
              <a:rPr lang="th-TH" sz="3200" dirty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3200" dirty="0" smtClean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ในส่วนของการอ่านพัฒนาความคิดนั้น ผู้สอนใช้บทอ่านเรื่องบ้านเล็กในป่าใหญ่ เน้นการแสดงความคิดเห็นอย่างมีเหตุผลโดยสอดคล้องกับบทอ่าน รวมถึงการแยกแยะคุณค่าด้านเนื้อหา ได้แก่ วิถีชีวิต ความเชื่อ ระบบสังคม ที่ปรากฏในเรื่องซึ่งนักเรียนทำได้ดี </a:t>
            </a:r>
            <a:endParaRPr lang="th-TH" sz="3200" dirty="0">
              <a:solidFill>
                <a:srgbClr val="00206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7847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Image result for à¸à¸«à¸²à¸£ à¸à¸­à¸à¸à¸¸à¸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573015"/>
            <a:ext cx="22860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3704" y="1484784"/>
            <a:ext cx="2590800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663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396" y="116632"/>
            <a:ext cx="8841100" cy="6624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2935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774" y="116632"/>
            <a:ext cx="8812722" cy="6624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456912" y="6138294"/>
            <a:ext cx="432048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35588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828923" cy="6624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76430" y="455264"/>
            <a:ext cx="1427817" cy="3308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th-TH" dirty="0"/>
          </a:p>
        </p:txBody>
      </p:sp>
      <p:sp>
        <p:nvSpPr>
          <p:cNvPr id="5" name="TextBox 4"/>
          <p:cNvSpPr txBox="1"/>
          <p:nvPr/>
        </p:nvSpPr>
        <p:spPr>
          <a:xfrm>
            <a:off x="5940152" y="225823"/>
            <a:ext cx="2952328" cy="17046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365699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260648"/>
            <a:ext cx="2592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srgbClr val="002060"/>
                </a:solidFill>
                <a:latin typeface="Angsana New" panose="02020603050405020304" pitchFamily="18" charset="-34"/>
                <a:ea typeface="Tahoma" panose="020B0604030504040204" pitchFamily="34" charset="0"/>
                <a:cs typeface="Angsana New" panose="02020603050405020304" pitchFamily="18" charset="-34"/>
              </a:rPr>
              <a:t>อ่านอย่างรู้คุณค่า</a:t>
            </a:r>
            <a:endParaRPr lang="th-TH" sz="4000" b="1" dirty="0">
              <a:solidFill>
                <a:srgbClr val="002060"/>
              </a:solidFill>
              <a:latin typeface="Angsana New" panose="02020603050405020304" pitchFamily="18" charset="-34"/>
              <a:ea typeface="Tahoma" panose="020B0604030504040204" pitchFamily="34" charset="0"/>
              <a:cs typeface="Angsana New" panose="02020603050405020304" pitchFamily="18" charset="-34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07504" y="1052736"/>
            <a:ext cx="8640960" cy="0"/>
          </a:xfrm>
          <a:prstGeom prst="line">
            <a:avLst/>
          </a:prstGeom>
          <a:ln>
            <a:prstDash val="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129" y="1628800"/>
            <a:ext cx="2762294" cy="1264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482552" y="1991361"/>
            <a:ext cx="1173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dirty="0" smtClean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จุดเน้น</a:t>
            </a:r>
            <a:endParaRPr lang="th-TH" sz="4000" dirty="0">
              <a:solidFill>
                <a:srgbClr val="00206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67744" y="3356992"/>
            <a:ext cx="5400600" cy="1323439"/>
          </a:xfrm>
          <a:prstGeom prst="rect">
            <a:avLst/>
          </a:prstGeom>
          <a:ln>
            <a:solidFill>
              <a:schemeClr val="accent3"/>
            </a:solidFill>
            <a:prstDash val="dash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4000" dirty="0" smtClean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   นักเรียนสามารถจับใจความสำคัญ</a:t>
            </a:r>
          </a:p>
          <a:p>
            <a:r>
              <a:rPr lang="th-TH" sz="4000" dirty="0" smtClean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จากสารที่อ่านได้</a:t>
            </a:r>
            <a:endParaRPr lang="th-TH" sz="4000" dirty="0">
              <a:solidFill>
                <a:srgbClr val="00206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6148" name="Picture 4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64" y="4361102"/>
            <a:ext cx="1961772" cy="2358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3697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260648"/>
            <a:ext cx="2592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srgbClr val="002060"/>
                </a:solidFill>
                <a:latin typeface="Angsana New" panose="02020603050405020304" pitchFamily="18" charset="-34"/>
                <a:ea typeface="Tahoma" panose="020B0604030504040204" pitchFamily="34" charset="0"/>
                <a:cs typeface="Angsana New" panose="02020603050405020304" pitchFamily="18" charset="-34"/>
              </a:rPr>
              <a:t>อ่านอย่างรู้คุณค่า</a:t>
            </a:r>
            <a:endParaRPr lang="th-TH" sz="4000" b="1" dirty="0">
              <a:solidFill>
                <a:srgbClr val="002060"/>
              </a:solidFill>
              <a:latin typeface="Angsana New" panose="02020603050405020304" pitchFamily="18" charset="-34"/>
              <a:ea typeface="Tahoma" panose="020B0604030504040204" pitchFamily="34" charset="0"/>
              <a:cs typeface="Angsana New" panose="02020603050405020304" pitchFamily="18" charset="-34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07504" y="1052736"/>
            <a:ext cx="8640960" cy="0"/>
          </a:xfrm>
          <a:prstGeom prst="line">
            <a:avLst/>
          </a:prstGeom>
          <a:ln>
            <a:prstDash val="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128" y="1628800"/>
            <a:ext cx="4279915" cy="1264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482552" y="1991361"/>
            <a:ext cx="3233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dirty="0" smtClean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ผลที่คาดว่าจะได้รับ</a:t>
            </a:r>
            <a:endParaRPr lang="th-TH" sz="4000" dirty="0">
              <a:solidFill>
                <a:srgbClr val="00206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67744" y="3356992"/>
            <a:ext cx="6120680" cy="2554545"/>
          </a:xfrm>
          <a:prstGeom prst="rect">
            <a:avLst/>
          </a:prstGeom>
          <a:ln>
            <a:solidFill>
              <a:schemeClr val="accent3"/>
            </a:solidFill>
            <a:prstDash val="dash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4000" dirty="0" smtClean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๑. นักเรียนระบุใจความสำคัญได้</a:t>
            </a:r>
          </a:p>
          <a:p>
            <a:r>
              <a:rPr lang="th-TH" sz="4000" dirty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4000" dirty="0" smtClean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๒. นักเรียนระบุคุณค่าด้านเนื้อหาได้ </a:t>
            </a:r>
          </a:p>
          <a:p>
            <a:r>
              <a:rPr lang="th-TH" sz="4000" dirty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4000" dirty="0" smtClean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๓. นักเรียนแสดงความคิดเห็นได้</a:t>
            </a:r>
          </a:p>
          <a:p>
            <a:r>
              <a:rPr lang="th-TH" sz="4000" dirty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4000" dirty="0" smtClean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๔. นักเรียนมีจิตสำนึกในการอ่าน</a:t>
            </a:r>
            <a:endParaRPr lang="th-TH" sz="4000" dirty="0">
              <a:solidFill>
                <a:srgbClr val="00206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7170" name="Picture 2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653136"/>
            <a:ext cx="1907704" cy="1907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38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260648"/>
            <a:ext cx="2592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srgbClr val="002060"/>
                </a:solidFill>
                <a:latin typeface="Angsana New" panose="02020603050405020304" pitchFamily="18" charset="-34"/>
                <a:ea typeface="Tahoma" panose="020B0604030504040204" pitchFamily="34" charset="0"/>
                <a:cs typeface="Angsana New" panose="02020603050405020304" pitchFamily="18" charset="-34"/>
              </a:rPr>
              <a:t>อ่านอย่างรู้คุณค่า</a:t>
            </a:r>
            <a:endParaRPr lang="th-TH" sz="4000" b="1" dirty="0">
              <a:solidFill>
                <a:srgbClr val="002060"/>
              </a:solidFill>
              <a:latin typeface="Angsana New" panose="02020603050405020304" pitchFamily="18" charset="-34"/>
              <a:ea typeface="Tahoma" panose="020B0604030504040204" pitchFamily="34" charset="0"/>
              <a:cs typeface="Angsana New" panose="02020603050405020304" pitchFamily="18" charset="-34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07504" y="1052736"/>
            <a:ext cx="8640960" cy="0"/>
          </a:xfrm>
          <a:prstGeom prst="line">
            <a:avLst/>
          </a:prstGeom>
          <a:ln>
            <a:prstDash val="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129" y="1196752"/>
            <a:ext cx="3739856" cy="1264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482552" y="1559313"/>
            <a:ext cx="2297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dirty="0" smtClean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ผลการประเมิน</a:t>
            </a:r>
            <a:endParaRPr lang="th-TH" sz="4000" dirty="0">
              <a:solidFill>
                <a:srgbClr val="00206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35696" y="2708920"/>
            <a:ext cx="4104456" cy="70788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4000" dirty="0" smtClean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๑. การระบุใจความสำคัญ</a:t>
            </a:r>
          </a:p>
        </p:txBody>
      </p:sp>
      <p:cxnSp>
        <p:nvCxnSpPr>
          <p:cNvPr id="3" name="Straight Connector 2"/>
          <p:cNvCxnSpPr>
            <a:stCxn id="10" idx="1"/>
          </p:cNvCxnSpPr>
          <p:nvPr/>
        </p:nvCxnSpPr>
        <p:spPr>
          <a:xfrm flipH="1">
            <a:off x="611560" y="3062863"/>
            <a:ext cx="1224136" cy="0"/>
          </a:xfrm>
          <a:prstGeom prst="line">
            <a:avLst/>
          </a:prstGeom>
          <a:ln>
            <a:prstDash val="dashDot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11560" y="3062863"/>
            <a:ext cx="0" cy="3390473"/>
          </a:xfrm>
          <a:prstGeom prst="line">
            <a:avLst/>
          </a:prstGeom>
          <a:ln>
            <a:prstDash val="dashDot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11560" y="6453336"/>
            <a:ext cx="7344816" cy="0"/>
          </a:xfrm>
          <a:prstGeom prst="line">
            <a:avLst/>
          </a:prstGeom>
          <a:ln>
            <a:prstDash val="dashDot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7956376" y="3062863"/>
            <a:ext cx="0" cy="3390473"/>
          </a:xfrm>
          <a:prstGeom prst="line">
            <a:avLst/>
          </a:prstGeom>
          <a:ln>
            <a:prstDash val="dashDot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0" idx="3"/>
          </p:cNvCxnSpPr>
          <p:nvPr/>
        </p:nvCxnSpPr>
        <p:spPr>
          <a:xfrm>
            <a:off x="5940152" y="3062863"/>
            <a:ext cx="2016224" cy="0"/>
          </a:xfrm>
          <a:prstGeom prst="line">
            <a:avLst/>
          </a:prstGeom>
          <a:ln>
            <a:prstDash val="dashDot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21016" y="4005064"/>
            <a:ext cx="726824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800" dirty="0" smtClean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ครั้งที่ ๑ เรื่องความสุขของกะทิ</a:t>
            </a:r>
          </a:p>
          <a:p>
            <a:r>
              <a:rPr lang="th-TH" sz="3600" dirty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3600" dirty="0" smtClean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นักเรียนจำนวน ๑๖๙ คน ผ่าน ๑๔๒ คน ไม่ผ่าน ๒๗ คน </a:t>
            </a:r>
          </a:p>
          <a:p>
            <a:r>
              <a:rPr lang="th-TH" sz="3600" dirty="0" smtClean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นักเรียนที่</a:t>
            </a:r>
            <a:r>
              <a:rPr lang="th-TH" sz="3600" u="sng" dirty="0" smtClean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ผ่าน</a:t>
            </a:r>
            <a:r>
              <a:rPr lang="th-TH" sz="3600" dirty="0" smtClean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คิดเป็นร้อยละ ๘๔.๐๒</a:t>
            </a:r>
            <a:endParaRPr lang="th-TH" sz="3600" dirty="0">
              <a:solidFill>
                <a:srgbClr val="00206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3377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260648"/>
            <a:ext cx="2592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srgbClr val="002060"/>
                </a:solidFill>
                <a:latin typeface="Angsana New" panose="02020603050405020304" pitchFamily="18" charset="-34"/>
                <a:ea typeface="Tahoma" panose="020B0604030504040204" pitchFamily="34" charset="0"/>
                <a:cs typeface="Angsana New" panose="02020603050405020304" pitchFamily="18" charset="-34"/>
              </a:rPr>
              <a:t>อ่านอย่างรู้คุณค่า</a:t>
            </a:r>
            <a:endParaRPr lang="th-TH" sz="4000" b="1" dirty="0">
              <a:solidFill>
                <a:srgbClr val="002060"/>
              </a:solidFill>
              <a:latin typeface="Angsana New" panose="02020603050405020304" pitchFamily="18" charset="-34"/>
              <a:ea typeface="Tahoma" panose="020B0604030504040204" pitchFamily="34" charset="0"/>
              <a:cs typeface="Angsana New" panose="02020603050405020304" pitchFamily="18" charset="-34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07504" y="1052736"/>
            <a:ext cx="8640960" cy="0"/>
          </a:xfrm>
          <a:prstGeom prst="line">
            <a:avLst/>
          </a:prstGeom>
          <a:ln>
            <a:prstDash val="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129" y="1196752"/>
            <a:ext cx="3739856" cy="1264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482552" y="1559313"/>
            <a:ext cx="2297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dirty="0" smtClean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ผลการประเมิน</a:t>
            </a:r>
            <a:endParaRPr lang="th-TH" sz="4000" dirty="0">
              <a:solidFill>
                <a:srgbClr val="00206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35696" y="2708920"/>
            <a:ext cx="4104456" cy="70788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4000" dirty="0" smtClean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๑. การระบุใจความสำคัญ</a:t>
            </a:r>
          </a:p>
        </p:txBody>
      </p:sp>
      <p:cxnSp>
        <p:nvCxnSpPr>
          <p:cNvPr id="3" name="Straight Connector 2"/>
          <p:cNvCxnSpPr>
            <a:stCxn id="10" idx="1"/>
          </p:cNvCxnSpPr>
          <p:nvPr/>
        </p:nvCxnSpPr>
        <p:spPr>
          <a:xfrm flipH="1">
            <a:off x="611560" y="3062863"/>
            <a:ext cx="1224136" cy="0"/>
          </a:xfrm>
          <a:prstGeom prst="line">
            <a:avLst/>
          </a:prstGeom>
          <a:ln>
            <a:prstDash val="dashDot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11560" y="3062863"/>
            <a:ext cx="0" cy="3390473"/>
          </a:xfrm>
          <a:prstGeom prst="line">
            <a:avLst/>
          </a:prstGeom>
          <a:ln>
            <a:prstDash val="dashDot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11560" y="6453336"/>
            <a:ext cx="7344816" cy="0"/>
          </a:xfrm>
          <a:prstGeom prst="line">
            <a:avLst/>
          </a:prstGeom>
          <a:ln>
            <a:prstDash val="dashDot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7956376" y="3062863"/>
            <a:ext cx="0" cy="3390473"/>
          </a:xfrm>
          <a:prstGeom prst="line">
            <a:avLst/>
          </a:prstGeom>
          <a:ln>
            <a:prstDash val="dashDot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0" idx="3"/>
          </p:cNvCxnSpPr>
          <p:nvPr/>
        </p:nvCxnSpPr>
        <p:spPr>
          <a:xfrm>
            <a:off x="5940152" y="3062863"/>
            <a:ext cx="2016224" cy="0"/>
          </a:xfrm>
          <a:prstGeom prst="line">
            <a:avLst/>
          </a:prstGeom>
          <a:ln>
            <a:prstDash val="dashDot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21016" y="4005064"/>
            <a:ext cx="726824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800" dirty="0" smtClean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ครั้งที่ ๒ เรื่องช. ช้าง กับ ค. คน และ ขนมแม่เอ๊ย   </a:t>
            </a:r>
          </a:p>
          <a:p>
            <a:r>
              <a:rPr lang="th-TH" sz="3600" dirty="0" smtClean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นักเรียนจำนวน ๑๖๗ คน ผ่าน ๑๕๑ คน ไม่ผ่าน ๑๖ คน </a:t>
            </a:r>
          </a:p>
          <a:p>
            <a:r>
              <a:rPr lang="th-TH" sz="3600" dirty="0" smtClean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นักเรียนที่</a:t>
            </a:r>
            <a:r>
              <a:rPr lang="th-TH" sz="3600" u="sng" dirty="0" smtClean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ผ่าน</a:t>
            </a:r>
            <a:r>
              <a:rPr lang="th-TH" sz="3600" dirty="0" smtClean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คิดเป็นร้อยละ ๙๐.๔๑</a:t>
            </a:r>
            <a:endParaRPr lang="th-TH" sz="3600" dirty="0">
              <a:solidFill>
                <a:srgbClr val="00206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5135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260648"/>
            <a:ext cx="2592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srgbClr val="002060"/>
                </a:solidFill>
                <a:latin typeface="Angsana New" panose="02020603050405020304" pitchFamily="18" charset="-34"/>
                <a:ea typeface="Tahoma" panose="020B0604030504040204" pitchFamily="34" charset="0"/>
                <a:cs typeface="Angsana New" panose="02020603050405020304" pitchFamily="18" charset="-34"/>
              </a:rPr>
              <a:t>อ่านอย่างรู้คุณค่า</a:t>
            </a:r>
            <a:endParaRPr lang="th-TH" sz="4000" b="1" dirty="0">
              <a:solidFill>
                <a:srgbClr val="002060"/>
              </a:solidFill>
              <a:latin typeface="Angsana New" panose="02020603050405020304" pitchFamily="18" charset="-34"/>
              <a:ea typeface="Tahoma" panose="020B0604030504040204" pitchFamily="34" charset="0"/>
              <a:cs typeface="Angsana New" panose="02020603050405020304" pitchFamily="18" charset="-34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07504" y="1052736"/>
            <a:ext cx="8640960" cy="0"/>
          </a:xfrm>
          <a:prstGeom prst="line">
            <a:avLst/>
          </a:prstGeom>
          <a:ln>
            <a:prstDash val="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129" y="1196752"/>
            <a:ext cx="3739856" cy="1264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482552" y="1559313"/>
            <a:ext cx="2297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dirty="0" smtClean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ผลการประเมิน</a:t>
            </a:r>
            <a:endParaRPr lang="th-TH" sz="4000" dirty="0">
              <a:solidFill>
                <a:srgbClr val="00206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35696" y="2708920"/>
            <a:ext cx="4104456" cy="70788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4000" dirty="0" smtClean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๒. มีจิตสำนึกรักการอ่าน</a:t>
            </a:r>
          </a:p>
        </p:txBody>
      </p:sp>
      <p:cxnSp>
        <p:nvCxnSpPr>
          <p:cNvPr id="3" name="Straight Connector 2"/>
          <p:cNvCxnSpPr>
            <a:stCxn id="10" idx="1"/>
          </p:cNvCxnSpPr>
          <p:nvPr/>
        </p:nvCxnSpPr>
        <p:spPr>
          <a:xfrm flipH="1">
            <a:off x="611560" y="3062863"/>
            <a:ext cx="1224136" cy="0"/>
          </a:xfrm>
          <a:prstGeom prst="line">
            <a:avLst/>
          </a:prstGeom>
          <a:ln>
            <a:prstDash val="dashDot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11560" y="3062863"/>
            <a:ext cx="0" cy="3390473"/>
          </a:xfrm>
          <a:prstGeom prst="line">
            <a:avLst/>
          </a:prstGeom>
          <a:ln>
            <a:prstDash val="dashDot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11560" y="6453336"/>
            <a:ext cx="7344816" cy="0"/>
          </a:xfrm>
          <a:prstGeom prst="line">
            <a:avLst/>
          </a:prstGeom>
          <a:ln>
            <a:prstDash val="dashDot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7956376" y="3062863"/>
            <a:ext cx="0" cy="3390473"/>
          </a:xfrm>
          <a:prstGeom prst="line">
            <a:avLst/>
          </a:prstGeom>
          <a:ln>
            <a:prstDash val="dashDot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0" idx="3"/>
          </p:cNvCxnSpPr>
          <p:nvPr/>
        </p:nvCxnSpPr>
        <p:spPr>
          <a:xfrm>
            <a:off x="5940152" y="3062863"/>
            <a:ext cx="2016224" cy="0"/>
          </a:xfrm>
          <a:prstGeom prst="line">
            <a:avLst/>
          </a:prstGeom>
          <a:ln>
            <a:prstDash val="dashDot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21016" y="4005064"/>
            <a:ext cx="726824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800" dirty="0" smtClean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หนังสือบันทึกการอ่าน   </a:t>
            </a:r>
          </a:p>
          <a:p>
            <a:r>
              <a:rPr lang="th-TH" sz="3600" dirty="0" smtClean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นักเรียนจำนวน ๑๖๙ คน ผ่าน ๑๖๙ คน ไม่ผ่าน - คน </a:t>
            </a:r>
          </a:p>
          <a:p>
            <a:r>
              <a:rPr lang="th-TH" sz="3600" dirty="0" smtClean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นักเรียนที่</a:t>
            </a:r>
            <a:r>
              <a:rPr lang="th-TH" sz="3600" u="sng" dirty="0" smtClean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ผ่าน</a:t>
            </a:r>
            <a:r>
              <a:rPr lang="th-TH" sz="3600" dirty="0" smtClean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คิดเป็นร้อยละ ๑๐๐.๐๐</a:t>
            </a:r>
            <a:endParaRPr lang="th-TH" sz="3600" dirty="0">
              <a:solidFill>
                <a:srgbClr val="00206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1863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112</TotalTime>
  <Words>406</Words>
  <Application>Microsoft Office PowerPoint</Application>
  <PresentationFormat>On-screen Show (4:3)</PresentationFormat>
  <Paragraphs>47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Oriel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SD-SSRU</dc:creator>
  <cp:lastModifiedBy>Samsung</cp:lastModifiedBy>
  <cp:revision>19</cp:revision>
  <dcterms:created xsi:type="dcterms:W3CDTF">2019-03-07T04:37:36Z</dcterms:created>
  <dcterms:modified xsi:type="dcterms:W3CDTF">2021-02-24T18:12:15Z</dcterms:modified>
</cp:coreProperties>
</file>