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61" r:id="rId8"/>
    <p:sldId id="259" r:id="rId9"/>
    <p:sldId id="262" r:id="rId10"/>
    <p:sldId id="272" r:id="rId11"/>
    <p:sldId id="273" r:id="rId12"/>
    <p:sldId id="274" r:id="rId13"/>
    <p:sldId id="275" r:id="rId14"/>
    <p:sldId id="276" r:id="rId15"/>
    <p:sldId id="263" r:id="rId16"/>
    <p:sldId id="264" r:id="rId17"/>
    <p:sldId id="277" r:id="rId18"/>
    <p:sldId id="278" r:id="rId19"/>
    <p:sldId id="279" r:id="rId20"/>
    <p:sldId id="280" r:id="rId21"/>
    <p:sldId id="281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9A46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CA22-57A7-4C38-A2E7-0ABFC5BEA683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7847-54FA-452E-BE62-3DB1F1535E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20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FC92-FC3E-4C28-B49E-C94CB2445126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0E99-EEB5-433C-B31F-745C4B1A04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75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EE57-552D-4FDC-A5B1-C378E2298829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ED69-B354-409E-879D-9581ADF2B0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0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5041-63B2-49F1-BB5A-33D37E5A76F2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F425-D003-4D01-8EEE-C3AB67F15AA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4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27D7-49AC-4EF0-90DD-E951F473ADCD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5DBF-401C-46DD-9E0C-0CD3A935CD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FF82-9592-4BF9-BD3B-95EB0BD355D1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57FF-7105-41FE-950B-D748B2929A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70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E4CB-5F53-49EA-9D42-11BF65C6BAB1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245B-D211-467B-A77A-1FA3B8F73B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2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7979-F3A3-4114-B1F0-31BAB680AFE8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098E-0DDC-4CB2-AEAA-F25B2D9E67F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67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D23C-7D67-422A-BC89-A03502F15EA0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9563-03E3-450A-A394-69C2D14FE7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7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72FF-57E2-4CD3-B9BB-4A96F8FBA1E5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B958-6E7D-4275-8FD9-7E3658C0B2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0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3D4E-7980-4B3F-9B11-E41CFA154C8B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DFBC-EBB8-4A7D-91A4-5921D1CC55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9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3AF56-7316-4625-B2D1-8B0A4565F4F4}" type="datetimeFigureOut">
              <a:rPr lang="th-TH"/>
              <a:pPr>
                <a:defRPr/>
              </a:pPr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EECF5-ECF7-45E3-A6C9-4F26CFABC9B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/>
          <a:lstStyle/>
          <a:p>
            <a:r>
              <a:rPr lang="th-TH" altLang="th-TH" sz="8000" b="1" dirty="0" smtClean="0"/>
              <a:t>บทละคร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b="1" dirty="0" smtClean="0"/>
              <a:t>ภาพประกอบละครนอก</a:t>
            </a:r>
            <a:endParaRPr lang="th-TH" b="1" dirty="0"/>
          </a:p>
        </p:txBody>
      </p:sp>
      <p:pic>
        <p:nvPicPr>
          <p:cNvPr id="35842" name="Picture 2" descr="C:\Users\SD-SSRU\Desktop\นอก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4033191" cy="52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2348880"/>
            <a:ext cx="266355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/>
              <a:t>การแต่งกายละครนอกเลียนแบบการแต่งกาย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/>
              <a:t>ยืนเครื่องแบบละคร</a:t>
            </a:r>
            <a:r>
              <a:rPr lang="th-TH" b="1" dirty="0" smtClean="0"/>
              <a:t>ใน</a:t>
            </a:r>
          </a:p>
          <a:p>
            <a:r>
              <a:rPr lang="th-TH" b="1" dirty="0" smtClean="0"/>
              <a:t> </a:t>
            </a:r>
            <a:r>
              <a:rPr lang="th-TH" b="1" dirty="0"/>
              <a:t>แต่ไม่งดงามเท่า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679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D-SSRU\Desktop\นอก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59" y="692696"/>
            <a:ext cx="5022304" cy="44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211197"/>
            <a:ext cx="66247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ละครนอกใช้ชายเล่นล้วนแต่งกายยืน</a:t>
            </a:r>
            <a:r>
              <a:rPr lang="th-TH" b="1" dirty="0" smtClean="0">
                <a:solidFill>
                  <a:srgbClr val="FF0000"/>
                </a:solidFill>
              </a:rPr>
              <a:t>เครื่องแสดงเรื่อง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สังข์</a:t>
            </a:r>
            <a:r>
              <a:rPr lang="th-TH" b="1" dirty="0">
                <a:solidFill>
                  <a:srgbClr val="FF0000"/>
                </a:solidFill>
              </a:rPr>
              <a:t>ทองตอนรจนาเลือกคู่ </a:t>
            </a:r>
            <a:r>
              <a:rPr lang="th-TH" b="1" dirty="0" smtClean="0">
                <a:solidFill>
                  <a:srgbClr val="FF0000"/>
                </a:solidFill>
              </a:rPr>
              <a:t>เป็น</a:t>
            </a:r>
            <a:r>
              <a:rPr lang="th-TH" b="1" dirty="0">
                <a:solidFill>
                  <a:srgbClr val="FF0000"/>
                </a:solidFill>
              </a:rPr>
              <a:t>เรื่องกษัตริย์จึงให้แต่งยืนเครื่อง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6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D-SSRU\Desktop\นอก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968552" cy="47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589240"/>
            <a:ext cx="75608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/>
              <a:t>สถานที่แสดงในยุคก่อน หากไม่ปลูกเวที</a:t>
            </a:r>
            <a:r>
              <a:rPr lang="th-TH" b="1" dirty="0" smtClean="0"/>
              <a:t>แสดงก็</a:t>
            </a:r>
            <a:r>
              <a:rPr lang="th-TH" b="1" dirty="0"/>
              <a:t>จะแสดงในที่โล่งแจ้ง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583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D-SSRU\Desktop\นอก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579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1429616"/>
            <a:ext cx="38884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/>
              <a:t>ละครนอกเรื่องคาวี ตอน นางคันธมาลีหึง</a:t>
            </a:r>
            <a:endParaRPr lang="th-TH" sz="2400" dirty="0"/>
          </a:p>
        </p:txBody>
      </p:sp>
      <p:pic>
        <p:nvPicPr>
          <p:cNvPr id="38915" name="Picture 3" descr="C:\Users\SD-SSRU\Desktop\นอก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595225" cy="24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8877" y="3812847"/>
            <a:ext cx="35283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/>
              <a:t>ละครนอกเรื่องไกร</a:t>
            </a:r>
            <a:r>
              <a:rPr lang="th-TH" sz="2400" b="1" dirty="0" smtClean="0"/>
              <a:t>ทอง</a:t>
            </a:r>
          </a:p>
          <a:p>
            <a:pPr algn="ctr"/>
            <a:r>
              <a:rPr lang="th-TH" sz="2400" b="1" dirty="0" smtClean="0"/>
              <a:t> </a:t>
            </a:r>
            <a:r>
              <a:rPr lang="th-TH" sz="2400" b="1" dirty="0"/>
              <a:t>แต่งกายแบบสามัญ</a:t>
            </a:r>
            <a:r>
              <a:rPr lang="th-TH" sz="2400" b="1" dirty="0" smtClean="0"/>
              <a:t>ชนเพราะ</a:t>
            </a:r>
            <a:r>
              <a:rPr lang="th-TH" sz="2400" b="1" dirty="0"/>
              <a:t>เป็นเรื่องของชาวบ้านเมืองพิจิตร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3583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D-SSRU\Desktop\135455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8972"/>
            <a:ext cx="3017987" cy="20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SD-SSRU\Desktop\นอก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2489869" cy="33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:\Users\SD-SSRU\Desktop\ปี่พาทย์๑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3171167" cy="22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780928"/>
            <a:ext cx="300271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/>
              <a:t>การแต่งกายยืนเครื่องละครนอกใน</a:t>
            </a:r>
            <a:r>
              <a:rPr lang="th-TH" sz="2400" b="1" dirty="0" smtClean="0"/>
              <a:t>ปัจจุบันมี</a:t>
            </a:r>
            <a:r>
              <a:rPr lang="th-TH" sz="2400" b="1" dirty="0"/>
              <a:t>ความงดงามมากขึ้นต่างจากยุคแรก</a:t>
            </a:r>
            <a:endParaRPr lang="th-TH" sz="2400" dirty="0"/>
          </a:p>
        </p:txBody>
      </p:sp>
      <p:sp>
        <p:nvSpPr>
          <p:cNvPr id="3" name="Rectangle 2"/>
          <p:cNvSpPr/>
          <p:nvPr/>
        </p:nvSpPr>
        <p:spPr>
          <a:xfrm>
            <a:off x="4897344" y="5763098"/>
            <a:ext cx="20509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/>
              <a:t>วงปี่พาทย์เครื่องห้า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3583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314346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๓. ละคร</a:t>
            </a:r>
            <a:r>
              <a:rPr lang="th-TH" sz="3200" b="1" dirty="0"/>
              <a:t>ใน</a:t>
            </a:r>
            <a:endParaRPr lang="th-TH" sz="3200" dirty="0"/>
          </a:p>
        </p:txBody>
      </p:sp>
      <p:sp>
        <p:nvSpPr>
          <p:cNvPr id="5" name="Rectangle 4"/>
          <p:cNvSpPr/>
          <p:nvPr/>
        </p:nvSpPr>
        <p:spPr>
          <a:xfrm>
            <a:off x="683568" y="2276872"/>
            <a:ext cx="748883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	ละคร</a:t>
            </a:r>
            <a:r>
              <a:rPr lang="th-TH" dirty="0">
                <a:solidFill>
                  <a:srgbClr val="FF0000"/>
                </a:solidFill>
              </a:rPr>
              <a:t>ใน </a:t>
            </a:r>
            <a:r>
              <a:rPr lang="th-TH" dirty="0"/>
              <a:t>ละครในมีหลายชื่อ เช่น </a:t>
            </a:r>
            <a:r>
              <a:rPr lang="th-TH" dirty="0">
                <a:solidFill>
                  <a:srgbClr val="FF0000"/>
                </a:solidFill>
              </a:rPr>
              <a:t>ละครใน ละครข้างใน ละครนางใน และละครในพระราชฐาน</a:t>
            </a:r>
            <a:r>
              <a:rPr lang="th-TH" dirty="0"/>
              <a:t> เป็นต้น สันนิษฐานว่ามีมาตั้งแต่สมัยอยุธยา และ</a:t>
            </a:r>
            <a:r>
              <a:rPr lang="th-TH" dirty="0">
                <a:solidFill>
                  <a:srgbClr val="FF0000"/>
                </a:solidFill>
              </a:rPr>
              <a:t>รุ่งเรืองมากที่สุดในสมัยพระเจ้าอยู่หัวบรมโกศ</a:t>
            </a:r>
            <a:r>
              <a:rPr lang="th-TH" dirty="0"/>
              <a:t> ละครในแสดงมาจนถึงสมัยธนบุรี และ</a:t>
            </a:r>
            <a:r>
              <a:rPr lang="th-TH" dirty="0" smtClean="0"/>
              <a:t>รัตนโกสินทร์ ถึงแค่สมัยรัชกาลที่ ๖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959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6770" y="476672"/>
            <a:ext cx="4629200" cy="1143000"/>
          </a:xfrm>
        </p:spPr>
        <p:txBody>
          <a:bodyPr/>
          <a:lstStyle/>
          <a:p>
            <a:pPr algn="l"/>
            <a:r>
              <a:rPr lang="th-TH" sz="3200" b="1" dirty="0"/>
              <a:t>เรื่อง</a:t>
            </a:r>
            <a:r>
              <a:rPr lang="th-TH" sz="3200" b="1" dirty="0" smtClean="0"/>
              <a:t>ที่ใช้แสดงละครใน</a:t>
            </a:r>
            <a:endParaRPr lang="th-TH" sz="3200" dirty="0"/>
          </a:p>
        </p:txBody>
      </p:sp>
      <p:sp>
        <p:nvSpPr>
          <p:cNvPr id="7" name="Rectangle 6"/>
          <p:cNvSpPr/>
          <p:nvPr/>
        </p:nvSpPr>
        <p:spPr>
          <a:xfrm>
            <a:off x="1403648" y="1484784"/>
            <a:ext cx="64807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dirty="0"/>
              <a:t> มักนิยมแสดงเพียง ๓ เรื่อง คือ อุณรุฑ อิเหนา และรามเกียรติ์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874" y="2132856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ลักษณะของละครนอก</a:t>
            </a:r>
            <a:endParaRPr lang="th-TH" sz="32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576" y="2981270"/>
            <a:ext cx="7344816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ผู้แสดงเป็นผู้หญิงล้วน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เน้นความอ่อนช้อย งดงาม ไพเราะ ท่วงท่าลีลา ความคมคายของบทละคร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เล่นในพระราชวัง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เรื่องที่นิยมใช้เล่นละครใน คือ รามเกียรติ์ อุณรุท  และอิเหนา</a:t>
            </a:r>
            <a:endParaRPr kumimoji="0" lang="th-TH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543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b="1" dirty="0" smtClean="0"/>
              <a:t>ภาพประกอบละครใน</a:t>
            </a:r>
            <a:endParaRPr lang="th-TH" b="1" dirty="0"/>
          </a:p>
        </p:txBody>
      </p:sp>
      <p:pic>
        <p:nvPicPr>
          <p:cNvPr id="40962" name="Picture 2" descr="C:\Users\SD-SSRU\Desktop\ใน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2139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5589240"/>
            <a:ext cx="24187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/>
              <a:t>ละครใน เรื่อง อุณรุท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289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D-SSRU\Desktop\ใน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24744"/>
            <a:ext cx="4990623" cy="37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0362" y="5157192"/>
            <a:ext cx="256778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/>
              <a:t>ละครในเรื่อง อิเหนา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07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D-SSRU\Desktop\ใน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91" y="764704"/>
            <a:ext cx="4786114" cy="39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7148" y="4869160"/>
            <a:ext cx="50711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/>
              <a:t>ละครใน เรื่องอิเหนา ตอน จากนางไปแก้สงสัย</a:t>
            </a:r>
            <a:br>
              <a:rPr lang="th-TH" b="1" dirty="0"/>
            </a:br>
            <a:r>
              <a:rPr lang="th-TH" b="1" dirty="0"/>
              <a:t>ใช้ผู้หญิงแสดงล้วน แต่งกายยืนเครื่องพระ-นาง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03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บทละคร</a:t>
            </a:r>
            <a:endParaRPr lang="th-TH" altLang="th-TH" dirty="0" smtClean="0"/>
          </a:p>
        </p:txBody>
      </p:sp>
      <p:sp>
        <p:nvSpPr>
          <p:cNvPr id="2" name="Rectangle 1"/>
          <p:cNvSpPr/>
          <p:nvPr/>
        </p:nvSpPr>
        <p:spPr>
          <a:xfrm>
            <a:off x="865362" y="1268760"/>
            <a:ext cx="7652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บทละครหรือ</a:t>
            </a:r>
            <a:r>
              <a:rPr lang="th-TH" dirty="0"/>
              <a:t>มีให้เรียกอีกอย่างว่า </a:t>
            </a:r>
            <a:r>
              <a:rPr lang="th-TH" b="1" dirty="0">
                <a:solidFill>
                  <a:srgbClr val="FF0000"/>
                </a:solidFill>
              </a:rPr>
              <a:t>นาฏวรรณคดี </a:t>
            </a:r>
            <a:r>
              <a:rPr lang="th-TH" dirty="0" smtClean="0"/>
              <a:t>จะเป็นที่นิยมมากใน</a:t>
            </a:r>
            <a:r>
              <a:rPr lang="th-TH" dirty="0"/>
              <a:t>สมัยอยุธยาตอนปลาย </a:t>
            </a:r>
            <a:r>
              <a:rPr lang="th-TH" b="1" dirty="0">
                <a:solidFill>
                  <a:srgbClr val="FF0000"/>
                </a:solidFill>
              </a:rPr>
              <a:t>แบ่งได้ถึง </a:t>
            </a:r>
            <a:r>
              <a:rPr lang="th-TH" b="1" dirty="0" smtClean="0">
                <a:solidFill>
                  <a:srgbClr val="FF0000"/>
                </a:solidFill>
              </a:rPr>
              <a:t>๓ ประเภท </a:t>
            </a:r>
            <a:r>
              <a:rPr lang="th-TH" dirty="0" smtClean="0"/>
              <a:t>ดังนี้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2226232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ucrosiaUPC" pitchFamily="18" charset="-34"/>
                <a:cs typeface="+mj-cs"/>
              </a:rPr>
              <a:t>๑.ละครชาตรี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978" y="2770895"/>
            <a:ext cx="772401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/>
              <a:t> </a:t>
            </a:r>
            <a:r>
              <a:rPr lang="th-TH" dirty="0" smtClean="0"/>
              <a:t>	</a:t>
            </a:r>
            <a:r>
              <a:rPr lang="th-TH" b="1" dirty="0" smtClean="0">
                <a:solidFill>
                  <a:srgbClr val="FF0000"/>
                </a:solidFill>
              </a:rPr>
              <a:t>ละคร</a:t>
            </a:r>
            <a:r>
              <a:rPr lang="th-TH" b="1" dirty="0">
                <a:solidFill>
                  <a:srgbClr val="FF0000"/>
                </a:solidFill>
              </a:rPr>
              <a:t>ชาตรี </a:t>
            </a:r>
            <a:r>
              <a:rPr lang="th-TH" dirty="0"/>
              <a:t>นับเป็นละครที่มีมาแต่สมัยโบราณ และมีอายุเก่าแก่กว่าละครชนิดอื่นๆ มีลักษณะเป็นละครเร่คล้ายของอินเดียที่เรียกว่า </a:t>
            </a:r>
            <a:r>
              <a:rPr lang="th-TH" dirty="0">
                <a:solidFill>
                  <a:srgbClr val="FF0000"/>
                </a:solidFill>
              </a:rPr>
              <a:t>"ยาตรี" </a:t>
            </a:r>
            <a:r>
              <a:rPr lang="th-TH" dirty="0"/>
              <a:t>หรือ </a:t>
            </a:r>
            <a:r>
              <a:rPr lang="th-TH" dirty="0">
                <a:solidFill>
                  <a:srgbClr val="FF0000"/>
                </a:solidFill>
              </a:rPr>
              <a:t>"</a:t>
            </a:r>
            <a:r>
              <a:rPr lang="th-TH" dirty="0" smtClean="0">
                <a:solidFill>
                  <a:srgbClr val="FF0000"/>
                </a:solidFill>
              </a:rPr>
              <a:t>ยาตรา” </a:t>
            </a:r>
            <a:r>
              <a:rPr lang="th-TH" dirty="0" smtClean="0"/>
              <a:t>ซึ่ง</a:t>
            </a:r>
            <a:r>
              <a:rPr lang="th-TH" dirty="0"/>
              <a:t>แปลว่าเดินทางท่องเที่ยว ละครยาตรานี้คือละครพื้นเมืองของ</a:t>
            </a:r>
            <a:r>
              <a:rPr lang="th-TH" dirty="0" smtClean="0"/>
              <a:t>ชาว</a:t>
            </a:r>
          </a:p>
          <a:p>
            <a:r>
              <a:rPr lang="th-TH" dirty="0" smtClean="0"/>
              <a:t>เบง</a:t>
            </a:r>
            <a:r>
              <a:rPr lang="th-TH" dirty="0"/>
              <a:t>คลีในประเทศอินเดีย ซึ่งเป็นละครเร่ นิยมเล่นเรื่อง "คีตโควินท์" เป็นเรื่องอวตารของพระวิษณุ ตัวละครมีเพียง ๓ ตัว คือ พระกฤษณะ นางราธะ และนางโค</a:t>
            </a:r>
            <a:r>
              <a:rPr lang="th-TH" dirty="0" smtClean="0"/>
              <a:t>ปี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D-SSRU\Desktop\File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817673" cy="37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6919" y="4646590"/>
            <a:ext cx="371929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/>
              <a:t>เบิกโรงชุดฉุยฉายกิ่งไม้เงิน-ทอง</a:t>
            </a:r>
            <a:br>
              <a:rPr lang="th-TH" b="1" dirty="0"/>
            </a:br>
            <a:r>
              <a:rPr lang="th-TH" b="1" dirty="0"/>
              <a:t>นิยมใช้เบิกโรงก่อนแสดงละครใน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03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D-SSRU\Desktop\ปีพาทย์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2" y="1484784"/>
            <a:ext cx="4618170" cy="27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4528863"/>
            <a:ext cx="222528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cs typeface="+mj-cs"/>
              </a:rPr>
              <a:t>วงปี่พาทย์เครื่องใหญ่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03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ลักษณะกลอนบทละคร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26876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	กลอน</a:t>
            </a:r>
            <a:r>
              <a:rPr lang="th-TH" dirty="0">
                <a:solidFill>
                  <a:srgbClr val="FF0000"/>
                </a:solidFill>
              </a:rPr>
              <a:t>บทละคร</a:t>
            </a:r>
            <a:r>
              <a:rPr lang="th-TH" dirty="0" smtClean="0"/>
              <a:t>หมายถึงกลอน</a:t>
            </a:r>
            <a:r>
              <a:rPr lang="th-TH" dirty="0"/>
              <a:t>ที่แต่งขึ้นเพื่อ</a:t>
            </a:r>
            <a:r>
              <a:rPr lang="th-TH" dirty="0" smtClean="0"/>
              <a:t>ใช้ใน</a:t>
            </a:r>
            <a:r>
              <a:rPr lang="th-TH" dirty="0"/>
              <a:t>การแสดง</a:t>
            </a:r>
            <a:r>
              <a:rPr lang="th-TH" dirty="0" smtClean="0"/>
              <a:t>ละครหลักเกณฑ์</a:t>
            </a:r>
            <a:r>
              <a:rPr lang="th-TH" dirty="0"/>
              <a:t>ในการ</a:t>
            </a:r>
            <a:r>
              <a:rPr lang="th-TH" dirty="0" smtClean="0"/>
              <a:t>แต่งโดยทั่วไป</a:t>
            </a:r>
            <a:r>
              <a:rPr lang="th-TH" dirty="0"/>
              <a:t>ก็</a:t>
            </a:r>
            <a:r>
              <a:rPr lang="th-TH" dirty="0" smtClean="0"/>
              <a:t>เหมือนกับการ</a:t>
            </a:r>
            <a:r>
              <a:rPr lang="th-TH" dirty="0"/>
              <a:t>แต่งกลอน</a:t>
            </a:r>
            <a:r>
              <a:rPr lang="th-TH" dirty="0" smtClean="0"/>
              <a:t>สุภาพแต่</a:t>
            </a:r>
            <a:r>
              <a:rPr lang="th-TH" dirty="0"/>
              <a:t>ละวรรคมีคำได้</a:t>
            </a:r>
            <a:r>
              <a:rPr lang="th-TH" dirty="0" smtClean="0"/>
              <a:t>ตั้งแต</a:t>
            </a:r>
            <a:r>
              <a:rPr lang="th-TH" dirty="0"/>
              <a:t>่</a:t>
            </a:r>
            <a:r>
              <a:rPr lang="th-TH" dirty="0" smtClean="0"/>
              <a:t> </a:t>
            </a:r>
            <a:r>
              <a:rPr lang="th-TH" dirty="0"/>
              <a:t>๖-๙ คำ  การนับ</a:t>
            </a:r>
            <a:r>
              <a:rPr lang="th-TH" dirty="0" smtClean="0"/>
              <a:t>กลอนบท</a:t>
            </a:r>
            <a:r>
              <a:rPr lang="th-TH" dirty="0"/>
              <a:t>ละครจะนับเป็นคำกลอน </a:t>
            </a:r>
            <a:r>
              <a:rPr lang="th-TH" dirty="0" smtClean="0"/>
              <a:t>นั่น</a:t>
            </a:r>
            <a:r>
              <a:rPr lang="th-TH" dirty="0"/>
              <a:t>คือ  ๒ วรรค</a:t>
            </a:r>
            <a:r>
              <a:rPr lang="th-TH" dirty="0" smtClean="0"/>
              <a:t>เท่ากับ</a:t>
            </a:r>
            <a:r>
              <a:rPr lang="th-TH" dirty="0"/>
              <a:t> </a:t>
            </a:r>
            <a:r>
              <a:rPr lang="th-TH" dirty="0" smtClean="0"/>
              <a:t>๑ </a:t>
            </a:r>
            <a:r>
              <a:rPr lang="th-TH" dirty="0"/>
              <a:t> คำ</a:t>
            </a:r>
            <a:r>
              <a:rPr lang="th-TH" dirty="0" smtClean="0"/>
              <a:t>กลอนการ</a:t>
            </a:r>
            <a:r>
              <a:rPr lang="th-TH" dirty="0"/>
              <a:t>จะใช้</a:t>
            </a:r>
            <a:r>
              <a:rPr lang="th-TH" dirty="0" smtClean="0"/>
              <a:t>คำมาก</a:t>
            </a:r>
            <a:r>
              <a:rPr lang="th-TH" dirty="0"/>
              <a:t>น้อยขึ้นอยู่กับ</a:t>
            </a:r>
            <a:r>
              <a:rPr lang="th-TH" dirty="0" smtClean="0"/>
              <a:t>ทำนองร้อง</a:t>
            </a:r>
            <a:r>
              <a:rPr lang="th-TH" dirty="0"/>
              <a:t>เป็นสำคัญ</a:t>
            </a:r>
          </a:p>
        </p:txBody>
      </p:sp>
      <p:pic>
        <p:nvPicPr>
          <p:cNvPr id="32770" name="Picture 2" descr="C:\Users\SD-SSRU\Desktop\klon_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59473"/>
            <a:ext cx="39433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6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</a:t>
            </a:r>
            <a:r>
              <a:rPr lang="th-TH" b="1" dirty="0" smtClean="0"/>
              <a:t>ขึ้นต้น/คำขึ้นต้น กลอน</a:t>
            </a:r>
            <a:r>
              <a:rPr lang="th-TH" b="1" dirty="0"/>
              <a:t>บทละคร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971600" y="1412776"/>
            <a:ext cx="732764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 </a:t>
            </a:r>
            <a:r>
              <a:rPr lang="th-TH" b="1" dirty="0" smtClean="0"/>
              <a:t>การใช้คำขึ้นต้นของกลอนบทละครนั้นจะมีอยู่ด้วยกัน ๓ ลักษณะคือใช้คำว่า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solidFill>
                  <a:srgbClr val="FF0000"/>
                </a:solidFill>
              </a:rPr>
              <a:t>"</a:t>
            </a:r>
            <a:r>
              <a:rPr lang="th-TH" b="1" dirty="0">
                <a:solidFill>
                  <a:srgbClr val="FF0000"/>
                </a:solidFill>
              </a:rPr>
              <a:t>เมื่อนั้น"</a:t>
            </a:r>
            <a:r>
              <a:rPr lang="th-TH" b="1" dirty="0"/>
              <a:t> </a:t>
            </a:r>
            <a:endParaRPr lang="th-TH" b="1" dirty="0" smtClean="0"/>
          </a:p>
          <a:p>
            <a:pPr marL="457200" indent="-457200">
              <a:buFontTx/>
              <a:buChar char="-"/>
            </a:pPr>
            <a:r>
              <a:rPr lang="th-TH" dirty="0">
                <a:solidFill>
                  <a:srgbClr val="FF0000"/>
                </a:solidFill>
              </a:rPr>
              <a:t>"</a:t>
            </a:r>
            <a:r>
              <a:rPr lang="th-TH" b="1" dirty="0">
                <a:solidFill>
                  <a:srgbClr val="FF0000"/>
                </a:solidFill>
              </a:rPr>
              <a:t>บัด</a:t>
            </a:r>
            <a:r>
              <a:rPr lang="th-TH" b="1" dirty="0" smtClean="0">
                <a:solidFill>
                  <a:srgbClr val="FF0000"/>
                </a:solidFill>
              </a:rPr>
              <a:t>นั้น”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solidFill>
                  <a:srgbClr val="FF0000"/>
                </a:solidFill>
              </a:rPr>
              <a:t>"มาจะกล่าวบทไป"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423" y="1988840"/>
            <a:ext cx="30243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/>
              <a:t> </a:t>
            </a:r>
            <a:r>
              <a:rPr lang="th-TH" b="1" dirty="0">
                <a:solidFill>
                  <a:srgbClr val="FF0000"/>
                </a:solidFill>
              </a:rPr>
              <a:t>"เมื่อนั้น"</a:t>
            </a:r>
            <a:r>
              <a:rPr lang="th-TH" b="1" dirty="0"/>
              <a:t> </a:t>
            </a:r>
            <a:br>
              <a:rPr lang="th-TH" b="1" dirty="0"/>
            </a:br>
            <a:r>
              <a:rPr lang="th-TH" dirty="0">
                <a:solidFill>
                  <a:srgbClr val="0070C0"/>
                </a:solidFill>
              </a:rPr>
              <a:t>ใช้เมื่อขึ้นต้น</a:t>
            </a:r>
            <a:r>
              <a:rPr lang="th-TH" dirty="0" smtClean="0">
                <a:solidFill>
                  <a:srgbClr val="0070C0"/>
                </a:solidFill>
              </a:rPr>
              <a:t>กับตัว</a:t>
            </a:r>
            <a:r>
              <a:rPr lang="th-TH" dirty="0">
                <a:solidFill>
                  <a:srgbClr val="0070C0"/>
                </a:solidFill>
              </a:rPr>
              <a:t>ละครที่สำคัญ เช่นตัว</a:t>
            </a:r>
            <a:r>
              <a:rPr lang="th-TH" dirty="0" smtClean="0">
                <a:solidFill>
                  <a:srgbClr val="0070C0"/>
                </a:solidFill>
              </a:rPr>
              <a:t>เอกหรือกษัตริย์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3589859"/>
            <a:ext cx="26642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</a:rPr>
              <a:t>"</a:t>
            </a:r>
            <a:r>
              <a:rPr lang="th-TH" b="1" dirty="0">
                <a:solidFill>
                  <a:srgbClr val="0070C0"/>
                </a:solidFill>
              </a:rPr>
              <a:t>บัดนั้น "</a:t>
            </a:r>
            <a:br>
              <a:rPr lang="th-TH" b="1" dirty="0">
                <a:solidFill>
                  <a:srgbClr val="0070C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ใช้ขึ้นต้นตัวละครที่เป็น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ตัวรอง เช่นเสนา อำมาตย์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หรือตัวละครธรรมดา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7843" y="3589859"/>
            <a:ext cx="443765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"มาจะกล่าวบทไป"</a:t>
            </a:r>
            <a:r>
              <a:rPr lang="th-TH" dirty="0" smtClean="0">
                <a:solidFill>
                  <a:srgbClr val="7030A0"/>
                </a:solidFill>
              </a:rPr>
              <a:t/>
            </a:r>
            <a:br>
              <a:rPr lang="th-TH" dirty="0" smtClean="0">
                <a:solidFill>
                  <a:srgbClr val="7030A0"/>
                </a:solidFill>
              </a:rPr>
            </a:br>
            <a:r>
              <a:rPr lang="th-TH" dirty="0" smtClean="0"/>
              <a:t>ใช้</a:t>
            </a:r>
            <a:r>
              <a:rPr lang="th-TH" dirty="0"/>
              <a:t>ขึ้นต้นเมื่อเริ่มตอนใหม่ </a:t>
            </a:r>
            <a:r>
              <a:rPr lang="th-TH" dirty="0" smtClean="0"/>
              <a:t>นอกจากนั้น</a:t>
            </a:r>
            <a:r>
              <a:rPr lang="th-TH" dirty="0"/>
              <a:t>ยังมีการ</a:t>
            </a:r>
            <a:r>
              <a:rPr lang="th-TH" dirty="0" smtClean="0"/>
              <a:t>ขึ้นต้นด้วย</a:t>
            </a:r>
            <a:r>
              <a:rPr lang="th-TH" dirty="0"/>
              <a:t>วลี ตั้งแต่ ๒ คำ -๔ คำหรืออาจมากกว่าก็ได้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78241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92309"/>
            <a:ext cx="494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ตัวอย่างคำประพันธ์ที่ใช้ขึ้นต้นของกลอนบทละคร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115616" y="1916832"/>
            <a:ext cx="302433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 " เมื่อนั้น </a:t>
            </a:r>
            <a:r>
              <a:rPr lang="th-TH" dirty="0"/>
              <a:t>  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พระยาไมยราพยักษา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เห็นกระบี่นอนทอดกายา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ก็ปรีดาเงือดเงื้อกระบองตาล"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1904656"/>
            <a:ext cx="293407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“บัด</a:t>
            </a:r>
            <a:r>
              <a:rPr lang="th-TH" dirty="0">
                <a:solidFill>
                  <a:srgbClr val="FF0000"/>
                </a:solidFill>
              </a:rPr>
              <a:t>นั้น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/>
              <a:t>คำแหงหนุมานชาญสมร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รับรองป้องกันประจันกร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วานรโถมถีบด้วยฤทธาฯ"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6449" y="4077072"/>
            <a:ext cx="219165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“มา</a:t>
            </a:r>
            <a:r>
              <a:rPr lang="th-TH" dirty="0">
                <a:solidFill>
                  <a:srgbClr val="FF0000"/>
                </a:solidFill>
              </a:rPr>
              <a:t>จะกล่าวบทไป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/>
              <a:t>ถึงเทพไทเรืองศรี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อันสถิตถ้ำธารคีรี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>มีทิพยโสตนัย</a:t>
            </a:r>
            <a:r>
              <a:rPr lang="th-TH" dirty="0" smtClean="0"/>
              <a:t>นา”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6372200" y="5892954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(รามเกียรติ์)</a:t>
            </a:r>
          </a:p>
        </p:txBody>
      </p:sp>
    </p:spTree>
    <p:extLst>
      <p:ext uri="{BB962C8B-B14F-4D97-AF65-F5344CB8AC3E}">
        <p14:creationId xmlns:p14="http://schemas.microsoft.com/office/powerpoint/2010/main" val="262672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142" y="1340768"/>
            <a:ext cx="500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กฏเกณฑ์ของการแต่งกลอนบทละคร (ฉันทลักษณ์)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965413" y="2420888"/>
            <a:ext cx="67687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๑.กลอนบทละครกำหนด</a:t>
            </a:r>
            <a:r>
              <a:rPr lang="th-TH" dirty="0" smtClean="0">
                <a:solidFill>
                  <a:srgbClr val="FF0000"/>
                </a:solidFill>
              </a:rPr>
              <a:t>คำในวรรคหนึ่ง</a:t>
            </a:r>
            <a:r>
              <a:rPr lang="th-TH" dirty="0">
                <a:solidFill>
                  <a:schemeClr val="tx1"/>
                </a:solidFill>
              </a:rPr>
              <a:t>ได้ตั้งแต่ ๖-๙ คำ </a:t>
            </a:r>
            <a:r>
              <a:rPr lang="th-TH" dirty="0">
                <a:solidFill>
                  <a:srgbClr val="FF0000"/>
                </a:solidFill>
              </a:rPr>
              <a:t>แต่ที่</a:t>
            </a:r>
            <a:r>
              <a:rPr lang="th-TH" dirty="0" smtClean="0">
                <a:solidFill>
                  <a:srgbClr val="FF0000"/>
                </a:solidFill>
              </a:rPr>
              <a:t>นิยมแต่ง</a:t>
            </a:r>
            <a:r>
              <a:rPr lang="th-TH" dirty="0">
                <a:solidFill>
                  <a:srgbClr val="FF0000"/>
                </a:solidFill>
              </a:rPr>
              <a:t>มักเป็น ๖ หรือ ๗ คำ</a:t>
            </a:r>
            <a:r>
              <a:rPr lang="th-TH" dirty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เพราะเข้า</a:t>
            </a:r>
            <a:r>
              <a:rPr lang="th-TH" dirty="0">
                <a:solidFill>
                  <a:schemeClr val="tx1"/>
                </a:solidFill>
              </a:rPr>
              <a:t>จังหวะและทำนองร้องได้ดี</a:t>
            </a:r>
          </a:p>
        </p:txBody>
      </p:sp>
      <p:sp>
        <p:nvSpPr>
          <p:cNvPr id="7" name="Rectangle 6"/>
          <p:cNvSpPr/>
          <p:nvPr/>
        </p:nvSpPr>
        <p:spPr>
          <a:xfrm>
            <a:off x="965413" y="3722468"/>
            <a:ext cx="754525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๒. สัมผัส </a:t>
            </a:r>
            <a:r>
              <a:rPr lang="th-TH" dirty="0"/>
              <a:t>ให้ถือหลักเกณฑ์ของ</a:t>
            </a:r>
            <a:r>
              <a:rPr lang="th-TH" dirty="0" smtClean="0"/>
              <a:t>กลอนสุภาพ</a:t>
            </a:r>
            <a:r>
              <a:rPr lang="th-TH" dirty="0"/>
              <a:t>เป็นหลัก  เพราะกลอน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บท</a:t>
            </a:r>
            <a:r>
              <a:rPr lang="th-TH" dirty="0">
                <a:solidFill>
                  <a:srgbClr val="FF0000"/>
                </a:solidFill>
              </a:rPr>
              <a:t>ละครเป็นกลอน</a:t>
            </a:r>
            <a:r>
              <a:rPr lang="th-TH" dirty="0" smtClean="0">
                <a:solidFill>
                  <a:srgbClr val="FF0000"/>
                </a:solidFill>
              </a:rPr>
              <a:t>ผสมใน</a:t>
            </a:r>
            <a:r>
              <a:rPr lang="th-TH" dirty="0">
                <a:solidFill>
                  <a:srgbClr val="FF0000"/>
                </a:solidFill>
              </a:rPr>
              <a:t>บทหนึ่ง</a:t>
            </a:r>
            <a:r>
              <a:rPr lang="th-TH" dirty="0" smtClean="0">
                <a:solidFill>
                  <a:srgbClr val="FF0000"/>
                </a:solidFill>
              </a:rPr>
              <a:t>อาจจะมี</a:t>
            </a:r>
            <a:r>
              <a:rPr lang="th-TH" dirty="0">
                <a:solidFill>
                  <a:srgbClr val="FF0000"/>
                </a:solidFill>
              </a:rPr>
              <a:t>กลอน๖ กลอน</a:t>
            </a:r>
            <a:r>
              <a:rPr lang="th-TH" dirty="0" smtClean="0">
                <a:solidFill>
                  <a:srgbClr val="FF0000"/>
                </a:solidFill>
              </a:rPr>
              <a:t>๗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กลอน๘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กลอน </a:t>
            </a:r>
            <a:r>
              <a:rPr lang="th-TH" dirty="0" smtClean="0">
                <a:solidFill>
                  <a:srgbClr val="FF0000"/>
                </a:solidFill>
              </a:rPr>
              <a:t>๙ รวมกันก็ได้</a:t>
            </a:r>
            <a:r>
              <a:rPr lang="th-TH" dirty="0"/>
              <a:t> </a:t>
            </a:r>
            <a:r>
              <a:rPr lang="th-TH" dirty="0" smtClean="0"/>
              <a:t>ถ้า</a:t>
            </a:r>
            <a:r>
              <a:rPr lang="th-TH" dirty="0"/>
              <a:t>วรรคไหนใช้กลอนอะไรก็</a:t>
            </a:r>
            <a:r>
              <a:rPr lang="th-TH" dirty="0" smtClean="0"/>
              <a:t>ใช้สัมผัส</a:t>
            </a:r>
            <a:r>
              <a:rPr lang="th-TH" dirty="0"/>
              <a:t>ตามหลักกลอนนั้น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239952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05580"/>
            <a:ext cx="53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กฏเกณฑ์ของการแต่งกลอนบทละคร (ฉันทลักษณ์) ต่อ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987184" y="2060848"/>
            <a:ext cx="74012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๓. เสียงวรรณยุกต์ท้าย</a:t>
            </a:r>
            <a:r>
              <a:rPr lang="th-TH" dirty="0" smtClean="0">
                <a:solidFill>
                  <a:srgbClr val="FF0000"/>
                </a:solidFill>
              </a:rPr>
              <a:t>วรรค </a:t>
            </a:r>
            <a:r>
              <a:rPr lang="th-TH" dirty="0" smtClean="0"/>
              <a:t>ที่นิยมใน</a:t>
            </a:r>
            <a:r>
              <a:rPr lang="th-TH" dirty="0"/>
              <a:t>กลอนสุภาพนั้น </a:t>
            </a:r>
            <a:r>
              <a:rPr lang="th-TH" dirty="0" smtClean="0">
                <a:solidFill>
                  <a:srgbClr val="FF0000"/>
                </a:solidFill>
              </a:rPr>
              <a:t>ใน</a:t>
            </a:r>
            <a:r>
              <a:rPr lang="th-TH" dirty="0">
                <a:solidFill>
                  <a:srgbClr val="FF0000"/>
                </a:solidFill>
              </a:rPr>
              <a:t>กลอนบทละครไม่เคร่งครัด</a:t>
            </a:r>
            <a:r>
              <a:rPr lang="th-TH" dirty="0" smtClean="0">
                <a:solidFill>
                  <a:srgbClr val="FF0000"/>
                </a:solidFill>
              </a:rPr>
              <a:t>นักเ</a:t>
            </a:r>
            <a:r>
              <a:rPr lang="th-TH" dirty="0" smtClean="0"/>
              <a:t>พราะ</a:t>
            </a:r>
            <a:r>
              <a:rPr lang="th-TH" dirty="0"/>
              <a:t>ต้องอาศัยทำนองร้อง</a:t>
            </a:r>
            <a:r>
              <a:rPr lang="th-TH" dirty="0" smtClean="0"/>
              <a:t>และเพลง</a:t>
            </a:r>
            <a:r>
              <a:rPr lang="th-TH" dirty="0"/>
              <a:t>ปี่พาทย์เป็นสำคัญ</a:t>
            </a:r>
          </a:p>
        </p:txBody>
      </p:sp>
      <p:sp>
        <p:nvSpPr>
          <p:cNvPr id="6" name="Rectangle 5"/>
          <p:cNvSpPr/>
          <p:nvPr/>
        </p:nvSpPr>
        <p:spPr>
          <a:xfrm>
            <a:off x="902716" y="3356992"/>
            <a:ext cx="7570175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๔. วรรคแรกหรือวรรคสดับของบท</a:t>
            </a:r>
            <a:r>
              <a:rPr lang="th-TH" dirty="0" smtClean="0">
                <a:solidFill>
                  <a:srgbClr val="FF0000"/>
                </a:solidFill>
              </a:rPr>
              <a:t>ละครนิยม</a:t>
            </a:r>
            <a:r>
              <a:rPr lang="th-TH" dirty="0">
                <a:solidFill>
                  <a:srgbClr val="FF0000"/>
                </a:solidFill>
              </a:rPr>
              <a:t>ใช้คำนำ หรือคำ</a:t>
            </a:r>
            <a:r>
              <a:rPr lang="th-TH" dirty="0" smtClean="0">
                <a:solidFill>
                  <a:srgbClr val="FF0000"/>
                </a:solidFill>
              </a:rPr>
              <a:t>ขึ้นต้น </a:t>
            </a:r>
            <a:r>
              <a:rPr lang="th-TH" dirty="0" smtClean="0"/>
              <a:t>เพื่อ</a:t>
            </a:r>
            <a:r>
              <a:rPr lang="th-TH" dirty="0"/>
              <a:t>ขึ้น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ความ</a:t>
            </a:r>
            <a:r>
              <a:rPr lang="th-TH" dirty="0"/>
              <a:t>ใหม่หรือเปลี่ยนทำนองร้อง</a:t>
            </a:r>
            <a:r>
              <a:rPr lang="th-TH" dirty="0" smtClean="0"/>
              <a:t>ใหม่ </a:t>
            </a:r>
            <a:r>
              <a:rPr lang="th-TH" dirty="0" smtClean="0">
                <a:solidFill>
                  <a:srgbClr val="FF0000"/>
                </a:solidFill>
              </a:rPr>
              <a:t>คำ</a:t>
            </a:r>
            <a:r>
              <a:rPr lang="th-TH" dirty="0">
                <a:solidFill>
                  <a:srgbClr val="FF0000"/>
                </a:solidFill>
              </a:rPr>
              <a:t>นำนี้บาง</a:t>
            </a:r>
            <a:r>
              <a:rPr lang="th-TH" dirty="0" smtClean="0">
                <a:solidFill>
                  <a:srgbClr val="FF0000"/>
                </a:solidFill>
              </a:rPr>
              <a:t>ทีใช้ </a:t>
            </a:r>
            <a:r>
              <a:rPr lang="th-TH" dirty="0">
                <a:solidFill>
                  <a:srgbClr val="FF0000"/>
                </a:solidFill>
              </a:rPr>
              <a:t>๒ พยางค์ หรือ 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๓พยางค์</a:t>
            </a:r>
            <a:r>
              <a:rPr lang="th-TH" dirty="0">
                <a:solidFill>
                  <a:srgbClr val="FF0000"/>
                </a:solidFill>
              </a:rPr>
              <a:t>หรือ ๔ พยางค์ แต่ต้อง</a:t>
            </a:r>
            <a:r>
              <a:rPr lang="th-TH" dirty="0" smtClean="0">
                <a:solidFill>
                  <a:srgbClr val="FF0000"/>
                </a:solidFill>
              </a:rPr>
              <a:t>นับเป็น</a:t>
            </a:r>
            <a:r>
              <a:rPr lang="th-TH" dirty="0">
                <a:solidFill>
                  <a:srgbClr val="FF0000"/>
                </a:solidFill>
              </a:rPr>
              <a:t>หนึ่งวรรคเต็ม</a:t>
            </a:r>
            <a:r>
              <a:rPr lang="th-TH" dirty="0"/>
              <a:t> เพราะเวลา</a:t>
            </a:r>
            <a:r>
              <a:rPr lang="th-TH" dirty="0" smtClean="0"/>
              <a:t>ร้องต้อง</a:t>
            </a:r>
            <a:r>
              <a:rPr lang="th-TH" dirty="0"/>
              <a:t>เอื้อนเสียงร้องให้ยาวมี</a:t>
            </a:r>
            <a:r>
              <a:rPr lang="th-TH" dirty="0" smtClean="0"/>
              <a:t>จังหวะ</a:t>
            </a:r>
            <a:r>
              <a:rPr lang="th-TH" dirty="0"/>
              <a:t> เท่ากับวรรคธรรมดา</a:t>
            </a:r>
          </a:p>
        </p:txBody>
      </p:sp>
    </p:spTree>
    <p:extLst>
      <p:ext uri="{BB962C8B-B14F-4D97-AF65-F5344CB8AC3E}">
        <p14:creationId xmlns:p14="http://schemas.microsoft.com/office/powerpoint/2010/main" val="244654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0129"/>
            <a:ext cx="4629200" cy="1143000"/>
          </a:xfrm>
        </p:spPr>
        <p:txBody>
          <a:bodyPr/>
          <a:lstStyle/>
          <a:p>
            <a:pPr algn="l"/>
            <a:r>
              <a:rPr lang="th-TH" sz="3200" b="1" dirty="0"/>
              <a:t>เรื่อง</a:t>
            </a:r>
            <a:r>
              <a:rPr lang="th-TH" sz="3200" b="1" dirty="0" smtClean="0"/>
              <a:t>ที่ใช้แสดงละครชาตรี</a:t>
            </a:r>
            <a:endParaRPr lang="th-TH" sz="3200" dirty="0"/>
          </a:p>
        </p:txBody>
      </p:sp>
      <p:sp>
        <p:nvSpPr>
          <p:cNvPr id="4" name="Rectangle 3"/>
          <p:cNvSpPr/>
          <p:nvPr/>
        </p:nvSpPr>
        <p:spPr>
          <a:xfrm>
            <a:off x="827584" y="190579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 </a:t>
            </a:r>
            <a:r>
              <a:rPr lang="th-TH" dirty="0" smtClean="0"/>
              <a:t>	ใน</a:t>
            </a:r>
            <a:r>
              <a:rPr lang="th-TH" dirty="0"/>
              <a:t>สมัยโบราณ ละครชาตรีนิยมแสดงเรื่องจักรๆวงศ์ๆ โดยเฉพาะเรื่อง</a:t>
            </a:r>
            <a:r>
              <a:rPr lang="th-TH" dirty="0">
                <a:solidFill>
                  <a:srgbClr val="FF0000"/>
                </a:solidFill>
              </a:rPr>
              <a:t>พระสุธนนางมโนห์รา กับรถเสน (นางสิบสอง) </a:t>
            </a:r>
            <a:r>
              <a:rPr lang="th-TH" dirty="0"/>
              <a:t>นอกจากนี้ยังมี บทละครชาตรีที่นำมาจากบทละครนอก (สำนวนชาวบ้าน) </a:t>
            </a:r>
            <a:r>
              <a:rPr lang="th-TH" dirty="0">
                <a:solidFill>
                  <a:srgbClr val="FF0000"/>
                </a:solidFill>
              </a:rPr>
              <a:t>ได้แก่ ลักษณ</a:t>
            </a:r>
            <a:r>
              <a:rPr lang="th-TH" dirty="0" smtClean="0">
                <a:solidFill>
                  <a:srgbClr val="FF0000"/>
                </a:solidFill>
              </a:rPr>
              <a:t>วงศ์ / แก้ว</a:t>
            </a:r>
            <a:r>
              <a:rPr lang="th-TH" dirty="0">
                <a:solidFill>
                  <a:srgbClr val="FF0000"/>
                </a:solidFill>
              </a:rPr>
              <a:t>หน้าม้า </a:t>
            </a:r>
            <a:r>
              <a:rPr lang="th-TH" dirty="0" smtClean="0">
                <a:solidFill>
                  <a:srgbClr val="FF0000"/>
                </a:solidFill>
              </a:rPr>
              <a:t>ตะเพียนทอง / </a:t>
            </a:r>
            <a:r>
              <a:rPr lang="th-TH" dirty="0">
                <a:solidFill>
                  <a:srgbClr val="FF0000"/>
                </a:solidFill>
              </a:rPr>
              <a:t>สังข์</a:t>
            </a:r>
            <a:r>
              <a:rPr lang="th-TH" dirty="0" smtClean="0">
                <a:solidFill>
                  <a:srgbClr val="FF0000"/>
                </a:solidFill>
              </a:rPr>
              <a:t>ทอง / วงษ์</a:t>
            </a:r>
            <a:r>
              <a:rPr lang="th-TH" dirty="0">
                <a:solidFill>
                  <a:srgbClr val="FF0000"/>
                </a:solidFill>
              </a:rPr>
              <a:t>สวรรค์ - จันทวาท </a:t>
            </a:r>
            <a:r>
              <a:rPr lang="th-TH" dirty="0" smtClean="0">
                <a:solidFill>
                  <a:srgbClr val="FF0000"/>
                </a:solidFill>
              </a:rPr>
              <a:t>/โม่งป่า / </a:t>
            </a:r>
            <a:r>
              <a:rPr lang="th-TH" dirty="0">
                <a:solidFill>
                  <a:srgbClr val="FF0000"/>
                </a:solidFill>
              </a:rPr>
              <a:t>พระพิมพ์สวรรค์ สุวรรณหงส์ </a:t>
            </a:r>
            <a:r>
              <a:rPr lang="th-TH" dirty="0" smtClean="0">
                <a:solidFill>
                  <a:srgbClr val="FF0000"/>
                </a:solidFill>
              </a:rPr>
              <a:t>/โก</a:t>
            </a:r>
            <a:r>
              <a:rPr lang="th-TH" dirty="0">
                <a:solidFill>
                  <a:srgbClr val="FF0000"/>
                </a:solidFill>
              </a:rPr>
              <a:t>มิ</a:t>
            </a:r>
            <a:r>
              <a:rPr lang="th-TH" dirty="0" smtClean="0">
                <a:solidFill>
                  <a:srgbClr val="FF0000"/>
                </a:solidFill>
              </a:rPr>
              <a:t>นทร์ / </a:t>
            </a:r>
            <a:r>
              <a:rPr lang="th-TH" dirty="0">
                <a:solidFill>
                  <a:srgbClr val="FF0000"/>
                </a:solidFill>
              </a:rPr>
              <a:t>พิกุล</a:t>
            </a:r>
            <a:r>
              <a:rPr lang="th-TH" dirty="0" smtClean="0">
                <a:solidFill>
                  <a:srgbClr val="FF0000"/>
                </a:solidFill>
              </a:rPr>
              <a:t>ทอง / </a:t>
            </a:r>
            <a:r>
              <a:rPr lang="th-TH" dirty="0">
                <a:solidFill>
                  <a:srgbClr val="FF0000"/>
                </a:solidFill>
              </a:rPr>
              <a:t>พระทิณ</a:t>
            </a:r>
            <a:r>
              <a:rPr lang="th-TH" dirty="0" smtClean="0">
                <a:solidFill>
                  <a:srgbClr val="FF0000"/>
                </a:solidFill>
              </a:rPr>
              <a:t>วงศ์ / </a:t>
            </a:r>
            <a:r>
              <a:rPr lang="th-TH" dirty="0">
                <a:solidFill>
                  <a:srgbClr val="FF0000"/>
                </a:solidFill>
              </a:rPr>
              <a:t>กาย</a:t>
            </a:r>
            <a:r>
              <a:rPr lang="th-TH" dirty="0" smtClean="0">
                <a:solidFill>
                  <a:srgbClr val="FF0000"/>
                </a:solidFill>
              </a:rPr>
              <a:t>เพชร / </a:t>
            </a:r>
            <a:r>
              <a:rPr lang="th-TH" dirty="0">
                <a:solidFill>
                  <a:srgbClr val="FF0000"/>
                </a:solidFill>
              </a:rPr>
              <a:t>กาย</a:t>
            </a:r>
            <a:r>
              <a:rPr lang="th-TH" dirty="0" smtClean="0">
                <a:solidFill>
                  <a:srgbClr val="FF0000"/>
                </a:solidFill>
              </a:rPr>
              <a:t>สุวรรณ / </a:t>
            </a:r>
            <a:r>
              <a:rPr lang="th-TH" dirty="0">
                <a:solidFill>
                  <a:srgbClr val="FF0000"/>
                </a:solidFill>
              </a:rPr>
              <a:t>อุณรุฑ พระประจง</a:t>
            </a:r>
            <a:r>
              <a:rPr lang="th-TH" dirty="0" smtClean="0">
                <a:solidFill>
                  <a:srgbClr val="FF0000"/>
                </a:solidFill>
              </a:rPr>
              <a:t>เลขา / </a:t>
            </a:r>
            <a:r>
              <a:rPr lang="th-TH" dirty="0">
                <a:solidFill>
                  <a:srgbClr val="FF0000"/>
                </a:solidFill>
              </a:rPr>
              <a:t>จำปาสี่ต้น ฯลฯ</a:t>
            </a:r>
            <a:r>
              <a:rPr lang="th-TH" dirty="0"/>
              <a:t> เรื่องเหล่านี้เป็นที่นิยมกันมากในสมัย ๖๐ ปีมาแล้ว ต้นฉบับบางเรื่องยังหาไม่พบก็มี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217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2276872"/>
            <a:ext cx="756084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ตัวละครจะมีตำแหน่งหลักๆ คือ ตัวพระ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,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ตัวนาง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,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ยักษ์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,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ตัวจำอวด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altLang="th-TH" dirty="0" smtClean="0">
                <a:solidFill>
                  <a:srgbClr val="000000"/>
                </a:solidFill>
                <a:latin typeface="Cordia New" pitchFamily="34" charset="-34"/>
                <a:cs typeface="+mj-cs"/>
              </a:rPr>
              <a:t>- 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เนื้อเรื่องส่วนใหญ่ จะเป็นพระเอกไปปราบยักษ์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ใช้ไม้ตะขาบ หรือกรับ บรรเลงจังหวะ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เป็นที่นิยมในทางภาคใต้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ขุนศรีสัทธา ครูละครแห่งกรุงศรีอยุธยาเอาไปประยุกต์ เกิดเป็นละครมโนห์รา เป็นที่กล่าวขานว่า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itchFamily="34" charset="-34"/>
                <a:cs typeface="+mj-cs"/>
              </a:rPr>
              <a:t>มโนห์ราชาตรี</a:t>
            </a:r>
            <a:endParaRPr kumimoji="0" lang="th-TH" altLang="th-TH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ลักษณะของละครชาตรี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4449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ภาพประกอบละครชาตรี</a:t>
            </a:r>
            <a:endParaRPr lang="th-TH" b="1" dirty="0"/>
          </a:p>
        </p:txBody>
      </p:sp>
      <p:pic>
        <p:nvPicPr>
          <p:cNvPr id="33795" name="Picture 3" descr="C:\Users\SD-SSRU\Desktop\File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2225"/>
            <a:ext cx="3233264" cy="33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SD-SSRU\Desktop\No_R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68" y="1528937"/>
            <a:ext cx="4953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157192"/>
            <a:ext cx="37444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/>
              <a:t>การแต่งกายละครชาตรีในยุคแรก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076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SD-SSRU\Desktop\ชาตรี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66970"/>
            <a:ext cx="3466795" cy="23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SD-SSRU\Desktop\File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11827"/>
            <a:ext cx="24031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8435" y="4581128"/>
            <a:ext cx="37340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/>
              <a:t>เทริด เครื่องประดับ</a:t>
            </a:r>
            <a:r>
              <a:rPr lang="th-TH" sz="2400" b="1" dirty="0" smtClean="0"/>
              <a:t>ศีรษะที่</a:t>
            </a:r>
            <a:r>
              <a:rPr lang="th-TH" sz="2400" b="1" dirty="0"/>
              <a:t>นายโรงใช้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1907704" y="3265820"/>
            <a:ext cx="25058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/>
              <a:t>สถานที่แสดงละครชาตรี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847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124744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๒. ละคร</a:t>
            </a:r>
            <a:r>
              <a:rPr lang="th-TH" sz="3200" b="1" dirty="0"/>
              <a:t>นอก</a:t>
            </a:r>
            <a:endParaRPr lang="th-TH" sz="3200" dirty="0"/>
          </a:p>
        </p:txBody>
      </p:sp>
      <p:sp>
        <p:nvSpPr>
          <p:cNvPr id="5" name="Rectangle 4"/>
          <p:cNvSpPr/>
          <p:nvPr/>
        </p:nvSpPr>
        <p:spPr>
          <a:xfrm>
            <a:off x="971600" y="2060848"/>
            <a:ext cx="698477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/>
              <a:t> </a:t>
            </a:r>
            <a:r>
              <a:rPr lang="th-TH" dirty="0" smtClean="0"/>
              <a:t>	</a:t>
            </a:r>
            <a:r>
              <a:rPr lang="th-TH" b="1" dirty="0" smtClean="0">
                <a:solidFill>
                  <a:srgbClr val="FF0000"/>
                </a:solidFill>
              </a:rPr>
              <a:t>ละคร</a:t>
            </a:r>
            <a:r>
              <a:rPr lang="th-TH" b="1" dirty="0">
                <a:solidFill>
                  <a:srgbClr val="FF0000"/>
                </a:solidFill>
              </a:rPr>
              <a:t>นอก </a:t>
            </a:r>
            <a:r>
              <a:rPr lang="th-TH" dirty="0"/>
              <a:t>มีมาตั้งแต่ครั้งกรุงศรีอยุธยา </a:t>
            </a:r>
            <a:r>
              <a:rPr lang="th-TH" dirty="0">
                <a:solidFill>
                  <a:srgbClr val="FF0000"/>
                </a:solidFill>
              </a:rPr>
              <a:t>เป็นละครที่แสดงกันนอกราชธานี </a:t>
            </a:r>
            <a:r>
              <a:rPr lang="th-TH" dirty="0"/>
              <a:t>แต่เดิมคงมาจากการละเล่นพื้นเมือง และร้องแก้กัน แล้วต่อมาภายหลังจับเป็นเรื่องเป็นตอนขึ้น เป็นละครที่ดัดแปลงวิวัฒนาการมาจากละคร "โนห์รา" หรือ "ชาตรี" โดยปรับปรุงวิธีแสดงต่างๆ ตลอดจนเพลงร้อง และดนตรีประกอบให้แปลกออกไป</a:t>
            </a:r>
          </a:p>
        </p:txBody>
      </p:sp>
    </p:spTree>
    <p:extLst>
      <p:ext uri="{BB962C8B-B14F-4D97-AF65-F5344CB8AC3E}">
        <p14:creationId xmlns:p14="http://schemas.microsoft.com/office/powerpoint/2010/main" val="40367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760129"/>
            <a:ext cx="4629200" cy="1143000"/>
          </a:xfrm>
        </p:spPr>
        <p:txBody>
          <a:bodyPr/>
          <a:lstStyle/>
          <a:p>
            <a:pPr algn="l"/>
            <a:r>
              <a:rPr lang="th-TH" sz="3200" b="1" dirty="0"/>
              <a:t>เรื่อง</a:t>
            </a:r>
            <a:r>
              <a:rPr lang="th-TH" sz="3200" b="1" dirty="0" smtClean="0"/>
              <a:t>ที่ใช้แสดงละครนอก</a:t>
            </a:r>
            <a:endParaRPr lang="th-TH" sz="3200" dirty="0"/>
          </a:p>
        </p:txBody>
      </p:sp>
      <p:sp>
        <p:nvSpPr>
          <p:cNvPr id="6" name="Rectangle 5"/>
          <p:cNvSpPr/>
          <p:nvPr/>
        </p:nvSpPr>
        <p:spPr>
          <a:xfrm>
            <a:off x="539552" y="1904633"/>
            <a:ext cx="770485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	แสดง</a:t>
            </a:r>
            <a:r>
              <a:rPr lang="th-TH" dirty="0"/>
              <a:t>ได้ทุกเรื่องยกเว้น ๓ เรื่อง </a:t>
            </a:r>
            <a:r>
              <a:rPr lang="th-TH" dirty="0">
                <a:solidFill>
                  <a:srgbClr val="FF0000"/>
                </a:solidFill>
              </a:rPr>
              <a:t>คือ อิเหนา อุณรุฑ และรามเกียรติ์ </a:t>
            </a:r>
            <a:r>
              <a:rPr lang="th-TH" dirty="0"/>
              <a:t>บท</a:t>
            </a:r>
            <a:r>
              <a:rPr lang="th-TH" dirty="0" smtClean="0"/>
              <a:t>ละครนอกที่ใช้แสดง</a:t>
            </a:r>
            <a:r>
              <a:rPr lang="th-TH" dirty="0"/>
              <a:t>มีดังนี้ คือ สมัยโบราณ มีบทละครนอกอยู่มากมาย แต่ที่มีหลักฐานปรากฏมีเพียง </a:t>
            </a:r>
            <a:r>
              <a:rPr lang="th-TH" dirty="0">
                <a:solidFill>
                  <a:srgbClr val="FF0000"/>
                </a:solidFill>
              </a:rPr>
              <a:t>๑๔ เรื่อง</a:t>
            </a:r>
            <a:r>
              <a:rPr lang="th-TH" dirty="0"/>
              <a:t> คือ </a:t>
            </a:r>
            <a:r>
              <a:rPr lang="th-TH" dirty="0" smtClean="0">
                <a:solidFill>
                  <a:srgbClr val="FF0000"/>
                </a:solidFill>
              </a:rPr>
              <a:t>การะเกด / </a:t>
            </a:r>
            <a:r>
              <a:rPr lang="th-TH" dirty="0">
                <a:solidFill>
                  <a:srgbClr val="FF0000"/>
                </a:solidFill>
              </a:rPr>
              <a:t>คาวี </a:t>
            </a:r>
            <a:r>
              <a:rPr lang="th-TH" dirty="0" smtClean="0">
                <a:solidFill>
                  <a:srgbClr val="FF0000"/>
                </a:solidFill>
              </a:rPr>
              <a:t>/ไชยทัต / พิกุลทอง / 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พิมพ์สวรรค์ / </a:t>
            </a:r>
            <a:r>
              <a:rPr lang="th-TH" dirty="0">
                <a:solidFill>
                  <a:srgbClr val="FF0000"/>
                </a:solidFill>
              </a:rPr>
              <a:t>พิณสุริ</a:t>
            </a:r>
            <a:r>
              <a:rPr lang="th-TH" dirty="0" smtClean="0">
                <a:solidFill>
                  <a:srgbClr val="FF0000"/>
                </a:solidFill>
              </a:rPr>
              <a:t>ยวงศ์ / </a:t>
            </a:r>
            <a:r>
              <a:rPr lang="th-TH" dirty="0">
                <a:solidFill>
                  <a:srgbClr val="FF0000"/>
                </a:solidFill>
              </a:rPr>
              <a:t>มโนห์</a:t>
            </a:r>
            <a:r>
              <a:rPr lang="th-TH" dirty="0" smtClean="0">
                <a:solidFill>
                  <a:srgbClr val="FF0000"/>
                </a:solidFill>
              </a:rPr>
              <a:t>รา / </a:t>
            </a:r>
            <a:r>
              <a:rPr lang="th-TH" dirty="0">
                <a:solidFill>
                  <a:srgbClr val="FF0000"/>
                </a:solidFill>
              </a:rPr>
              <a:t>โม่งป่า มณี</a:t>
            </a:r>
            <a:r>
              <a:rPr lang="th-TH" dirty="0" smtClean="0">
                <a:solidFill>
                  <a:srgbClr val="FF0000"/>
                </a:solidFill>
              </a:rPr>
              <a:t>พิชัย / สังข์ทอง / </a:t>
            </a:r>
            <a:r>
              <a:rPr lang="th-TH" dirty="0">
                <a:solidFill>
                  <a:srgbClr val="FF0000"/>
                </a:solidFill>
              </a:rPr>
              <a:t>สังข์ศิลป์</a:t>
            </a:r>
            <a:r>
              <a:rPr lang="th-TH" dirty="0" smtClean="0">
                <a:solidFill>
                  <a:srgbClr val="FF0000"/>
                </a:solidFill>
              </a:rPr>
              <a:t>ชัย / </a:t>
            </a:r>
            <a:r>
              <a:rPr lang="th-TH" dirty="0">
                <a:solidFill>
                  <a:srgbClr val="FF0000"/>
                </a:solidFill>
              </a:rPr>
              <a:t>สุวรรณ</a:t>
            </a:r>
            <a:r>
              <a:rPr lang="th-TH" dirty="0" smtClean="0">
                <a:solidFill>
                  <a:srgbClr val="FF0000"/>
                </a:solidFill>
              </a:rPr>
              <a:t>ศิลป์ / </a:t>
            </a:r>
            <a:r>
              <a:rPr lang="th-TH" dirty="0">
                <a:solidFill>
                  <a:srgbClr val="FF0000"/>
                </a:solidFill>
              </a:rPr>
              <a:t>สุวรรณหงส์ </a:t>
            </a:r>
            <a:r>
              <a:rPr lang="th-TH" dirty="0" smtClean="0">
                <a:solidFill>
                  <a:srgbClr val="FF0000"/>
                </a:solidFill>
              </a:rPr>
              <a:t>/โส</a:t>
            </a:r>
            <a:r>
              <a:rPr lang="th-TH" dirty="0">
                <a:solidFill>
                  <a:srgbClr val="FF0000"/>
                </a:solidFill>
              </a:rPr>
              <a:t>วัต 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0070C0"/>
                </a:solidFill>
              </a:rPr>
              <a:t>สมัยรัตนโกสินทร์ </a:t>
            </a:r>
            <a:r>
              <a:rPr lang="th-TH" dirty="0"/>
              <a:t>มีบทพระราชนิพนธ์ละครนอกในรัชกาลที่ ๒ </a:t>
            </a:r>
            <a:endParaRPr lang="th-TH" dirty="0" smtClean="0"/>
          </a:p>
          <a:p>
            <a:r>
              <a:rPr lang="th-TH" dirty="0" smtClean="0"/>
              <a:t>อีก </a:t>
            </a:r>
            <a:r>
              <a:rPr lang="th-TH" dirty="0"/>
              <a:t>๖ เรื่อง คือ </a:t>
            </a:r>
            <a:r>
              <a:rPr lang="th-TH" dirty="0">
                <a:solidFill>
                  <a:srgbClr val="0070C0"/>
                </a:solidFill>
              </a:rPr>
              <a:t>สังข์ทอง </a:t>
            </a:r>
            <a:r>
              <a:rPr lang="th-TH" dirty="0" smtClean="0">
                <a:solidFill>
                  <a:srgbClr val="0070C0"/>
                </a:solidFill>
              </a:rPr>
              <a:t>/ไชย</a:t>
            </a:r>
            <a:r>
              <a:rPr lang="th-TH" dirty="0">
                <a:solidFill>
                  <a:srgbClr val="0070C0"/>
                </a:solidFill>
              </a:rPr>
              <a:t>เชษฐ์ </a:t>
            </a:r>
            <a:r>
              <a:rPr lang="th-TH" dirty="0" smtClean="0">
                <a:solidFill>
                  <a:srgbClr val="0070C0"/>
                </a:solidFill>
              </a:rPr>
              <a:t>/ไกรทอง / </a:t>
            </a:r>
            <a:r>
              <a:rPr lang="th-TH" dirty="0">
                <a:solidFill>
                  <a:srgbClr val="0070C0"/>
                </a:solidFill>
              </a:rPr>
              <a:t>มณี</a:t>
            </a:r>
            <a:r>
              <a:rPr lang="th-TH" dirty="0" smtClean="0">
                <a:solidFill>
                  <a:srgbClr val="0070C0"/>
                </a:solidFill>
              </a:rPr>
              <a:t>พิชัย / คาวี / สังข์ศิลป์ชัย 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602482"/>
            <a:ext cx="7704856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คนเล่นเป็น ชายล้วน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เน้นความสนุกสนาน ว่องไว 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ไม่ต้องพิธีรีตองมากนัก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เล่นเรื่องนิทานพื้นบ้านบ้าง ชาดกบ้าง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- ใน</a:t>
            </a: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สมัยสมเด็จพระจอมเกล้าเจ้าอยู่หัว (ร.๔) </a:t>
            </a: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+mj-cs"/>
              </a:rPr>
              <a:t> 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cs typeface="+mj-cs"/>
              </a:rPr>
              <a:t>อนุญาตให้หญิงมาร่วมเล่นด้วยได้</a:t>
            </a:r>
            <a:endParaRPr kumimoji="0" lang="th-TH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ลักษณะของละครนอก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585284497"/>
      </p:ext>
    </p:extLst>
  </p:cSld>
  <p:clrMapOvr>
    <a:masterClrMapping/>
  </p:clrMapOvr>
</p:sld>
</file>

<file path=ppt/theme/theme1.xml><?xml version="1.0" encoding="utf-8"?>
<a:theme xmlns:a="http://schemas.openxmlformats.org/drawingml/2006/main" name="dpu_template_4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dpu_template_499</Template>
  <TotalTime>133</TotalTime>
  <Words>398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dpu_template_499</vt:lpstr>
      <vt:lpstr>บทละคร</vt:lpstr>
      <vt:lpstr>บทละคร</vt:lpstr>
      <vt:lpstr>เรื่องที่ใช้แสดงละครชาตรี</vt:lpstr>
      <vt:lpstr>PowerPoint Presentation</vt:lpstr>
      <vt:lpstr>ภาพประกอบละครชาตรี</vt:lpstr>
      <vt:lpstr>PowerPoint Presentation</vt:lpstr>
      <vt:lpstr>PowerPoint Presentation</vt:lpstr>
      <vt:lpstr>เรื่องที่ใช้แสดงละครนอก</vt:lpstr>
      <vt:lpstr>PowerPoint Presentation</vt:lpstr>
      <vt:lpstr>ภาพประกอบละครนอก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เรื่องที่ใช้แสดงละครใน</vt:lpstr>
      <vt:lpstr>ภาพประกอบละครใน</vt:lpstr>
      <vt:lpstr>PowerPoint Presentation</vt:lpstr>
      <vt:lpstr>PowerPoint Presentation</vt:lpstr>
      <vt:lpstr>PowerPoint Presentation</vt:lpstr>
      <vt:lpstr>PowerPoint Presentation</vt:lpstr>
      <vt:lpstr>ลักษณะกลอนบทละคร</vt:lpstr>
      <vt:lpstr>การขึ้นต้น/คำขึ้นต้น กลอนบทละคร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กลอนบทละคร</dc:title>
  <dc:creator>SD-SSRU</dc:creator>
  <cp:lastModifiedBy>SD-SSRU</cp:lastModifiedBy>
  <cp:revision>24</cp:revision>
  <dcterms:created xsi:type="dcterms:W3CDTF">2016-09-14T01:41:04Z</dcterms:created>
  <dcterms:modified xsi:type="dcterms:W3CDTF">2016-09-14T03:55:07Z</dcterms:modified>
</cp:coreProperties>
</file>