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4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7F00-867E-4A92-BA86-77D29F71B2B9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17E57-D65D-465C-99C4-FB45982E8B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129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แผนการจัดการเรียนรู้ที่ ๓๑ หลักทั่วไปเกี่ยวกับการเขียน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เวลา ๑ ชั่วโมง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๑. ความหมายและความสำคัญของการเขียน 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๑.๑ จุดประสงค์ของการเขียน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๑.๒ หลักการเขียน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๑.๓ กระบวนการคิดกับกระบวนการเขียน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๒. การใช้ภาษาในการเขียน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๒.๑ การใช้คำในการเขียน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๒.๒ การใช้สำนวนในการเขียน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๒.๓ การใช้โวหารในการเขียน</a:t>
            </a:r>
          </a:p>
          <a:p>
            <a:pPr marL="182880" indent="-182880"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จาก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หนังสือเรียน รายวิชาพื้นฐาน ภาษาไทย ม. ๒ เล่ม ๑ ของบริษัท สำนักพิมพ์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วัฒนาพานิช </a:t>
            </a:r>
          </a:p>
          <a:p>
            <a:pPr marL="182880" indent="-182880"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จำกัด</a:t>
            </a:r>
            <a:endParaRPr lang="en-US" sz="1600" dirty="0">
              <a:latin typeface="Angsana New" pitchFamily="18" charset="-34"/>
              <a:cs typeface="Angsana New" pitchFamily="18" charset="-34"/>
            </a:endParaRP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5707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๑. ความหมายและความสำคัญของการเขียน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     ๑.๒  หลักการเขียน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              ๑) ครูอธิบายสรุปหลักการเขียน</a:t>
            </a:r>
            <a:r>
              <a:rPr lang="th-TH" sz="1600" kern="1200" baseline="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โดยใช้เนื้อหาจากหนังสือเรียน รายวิชาพื้นฐาน</a:t>
            </a:r>
            <a:r>
              <a:rPr lang="th-TH" sz="1600" kern="1200" baseline="0" dirty="0" smtClean="0">
                <a:solidFill>
                  <a:schemeClr val="tx1"/>
                </a:solidFill>
                <a:cs typeface="+mj-cs"/>
              </a:rPr>
              <a:t> ภาษาไทย </a:t>
            </a:r>
          </a:p>
          <a:p>
            <a:r>
              <a:rPr lang="th-TH" sz="1600" kern="1200" baseline="0" dirty="0" smtClean="0">
                <a:solidFill>
                  <a:schemeClr val="tx1"/>
                </a:solidFill>
                <a:cs typeface="+mj-cs"/>
              </a:rPr>
              <a:t>                  ม. ๒ เล่ม ๑ ของบริษัท สำนักพิมพ์วัฒนาพานิช จำกัด</a:t>
            </a:r>
          </a:p>
          <a:p>
            <a:r>
              <a:rPr lang="th-TH" sz="1600" kern="1200" baseline="0" dirty="0" smtClean="0">
                <a:solidFill>
                  <a:schemeClr val="tx1"/>
                </a:solidFill>
                <a:cs typeface="+mj-cs"/>
              </a:rPr>
              <a:t>              ๒) ครูคลิกเพื่อแสดงหลักการเขียน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10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๒. การใช้ภาษาในการเขียน </a:t>
            </a:r>
          </a:p>
          <a:p>
            <a:r>
              <a:rPr lang="th-TH" sz="1600" dirty="0" smtClean="0">
                <a:cs typeface="+mj-cs"/>
              </a:rPr>
              <a:t>      ๒.๑ การใช้คำในการเขียน</a:t>
            </a:r>
          </a:p>
          <a:p>
            <a:r>
              <a:rPr lang="th-TH" sz="1600" dirty="0" smtClean="0">
                <a:cs typeface="+mj-cs"/>
              </a:rPr>
              <a:t> 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อธิบายสรุปการใช้คำในการเขียน 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   </a:t>
            </a:r>
            <a:r>
              <a:rPr lang="th-TH" sz="1600" dirty="0">
                <a:cs typeface="+mj-cs"/>
              </a:rPr>
              <a:t>๒) ครูคลิกเพื่อ</a:t>
            </a:r>
            <a:r>
              <a:rPr lang="th-TH" sz="1600" dirty="0" smtClean="0">
                <a:cs typeface="+mj-cs"/>
              </a:rPr>
              <a:t>แสดงการใช้คำในการเขียน</a:t>
            </a:r>
            <a:endParaRPr lang="th-TH" sz="1600" kern="1200" dirty="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11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๒. การใช้ภาษาในการเขียน </a:t>
            </a:r>
          </a:p>
          <a:p>
            <a:r>
              <a:rPr lang="th-TH" sz="1600" dirty="0">
                <a:cs typeface="+mj-cs"/>
              </a:rPr>
              <a:t>      ๒.๑ การใช้คำในการเขียน</a:t>
            </a:r>
          </a:p>
          <a:p>
            <a:r>
              <a:rPr lang="th-TH" sz="1600" dirty="0">
                <a:cs typeface="+mj-cs"/>
              </a:rPr>
              <a:t>               ๑) ครู</a:t>
            </a:r>
            <a:r>
              <a:rPr lang="th-TH" sz="1600" dirty="0" smtClean="0">
                <a:cs typeface="+mj-cs"/>
              </a:rPr>
              <a:t>อธิบายสรุปการ</a:t>
            </a:r>
            <a:r>
              <a:rPr lang="th-TH" sz="1600" dirty="0">
                <a:cs typeface="+mj-cs"/>
              </a:rPr>
              <a:t>ใช้คำในการเขียน โดยใช้เนื้อหาจากหนังสือเรียน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 ๒) ครูคลิกเพื่อแสดงการใช้คำในการเขียน</a:t>
            </a:r>
          </a:p>
          <a:p>
            <a:endParaRPr lang="th-TH" sz="1600" kern="1200" dirty="0" smtClean="0">
              <a:solidFill>
                <a:schemeClr val="tx1"/>
              </a:solidFill>
              <a:cs typeface="+mj-cs"/>
            </a:endParaRPr>
          </a:p>
          <a:p>
            <a:endParaRPr lang="th-TH" sz="1600" kern="1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12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๒. การใช้ภาษาในการเขียน</a:t>
            </a:r>
          </a:p>
          <a:p>
            <a:r>
              <a:rPr lang="th-TH" sz="1600" dirty="0" smtClean="0">
                <a:cs typeface="+mj-cs"/>
              </a:rPr>
              <a:t>     ๒.๓ การใช้โวหารในการเขียน</a:t>
            </a:r>
          </a:p>
          <a:p>
            <a:r>
              <a:rPr lang="th-TH" sz="1600" dirty="0" smtClean="0">
                <a:cs typeface="+mj-cs"/>
              </a:rPr>
              <a:t>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อธิบายสรุปความหมายของโวหาร  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แสดงความหมายของโวหาร</a:t>
            </a:r>
            <a:endParaRPr lang="th-TH" sz="1600" kern="1200" dirty="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13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๒. การใช้ภาษาในการเขียน</a:t>
            </a:r>
          </a:p>
          <a:p>
            <a:r>
              <a:rPr lang="th-TH" sz="1600" dirty="0" smtClean="0">
                <a:cs typeface="+mj-cs"/>
              </a:rPr>
              <a:t>      ๒.๓ การใช้โวหารในการเขียน</a:t>
            </a:r>
          </a:p>
          <a:p>
            <a:r>
              <a:rPr lang="th-TH" sz="1600" dirty="0" smtClean="0">
                <a:cs typeface="+mj-cs"/>
              </a:rPr>
              <a:t> 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อธิบายสรุปประเภทของโวหาร 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แสดงประเภทของโวหาร</a:t>
            </a:r>
            <a:endParaRPr lang="th-TH" sz="16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14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๒. การใช้ภาษาในการเขียน</a:t>
            </a:r>
          </a:p>
          <a:p>
            <a:r>
              <a:rPr lang="th-TH" sz="1600" dirty="0" smtClean="0">
                <a:cs typeface="+mj-cs"/>
              </a:rPr>
              <a:t>      ๒.๓ การใช้โวหารในการเขียน</a:t>
            </a:r>
          </a:p>
          <a:p>
            <a:r>
              <a:rPr lang="th-TH" sz="1600" dirty="0" smtClean="0">
                <a:cs typeface="+mj-cs"/>
              </a:rPr>
              <a:t>       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อธิบายสรุปประเภทของโวหาร 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แสดงประเภทของโวหาร</a:t>
            </a:r>
            <a:endParaRPr lang="th-TH" sz="16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15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ครูคลิกข้อความให้นักเรียนอ่าน แล้วบอกว่าเป็นการใช้โวหารชนิดใด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ครูคลิกเพื่อแสดงคำตอบและอธิบายเพิ่มเติม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ครูให้นักเรียนทำกิจกรรมโดยใช้เวลาประมาณ ๔ นาที หรือให้ครูใช้เวลาตามความเหมาะสม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67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๑) ครูคลิกข้อความให้นักเรียน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อ่าน แล้ว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บอกว่าเป็นการใช้โวหารชนิดใด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๒) ครูคลิกเพื่อแสดงคำตอบและอธิบาย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เพิ่มเติม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67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๑) ครูคลิกข้อความให้นักเรียน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อ่าน แล้ว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บอกว่าเป็นการใช้โวหารชนิดใด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๒) ครูคลิกเพื่อแสดงคำตอบและอธิบาย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เพิ่มเติม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18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67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๑) ครูคลิกข้อความให้นักเรียน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อ่าน แล้ว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บอกว่าเป็นการใช้โวหารชนิดใด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๒) ครูคลิกเพื่อแสดงคำตอบและอธิบายเพิ่มเติม</a:t>
            </a:r>
          </a:p>
          <a:p>
            <a:r>
              <a:rPr lang="th-TH" sz="1600" dirty="0" smtClean="0">
                <a:latin typeface="AngsanaUPC" pitchFamily="18" charset="-34"/>
                <a:cs typeface="AngsanaUPC" pitchFamily="18" charset="-34"/>
              </a:rPr>
              <a:t>๓) </a:t>
            </a:r>
            <a:r>
              <a:rPr lang="th-TH" sz="1600" dirty="0">
                <a:latin typeface="AngsanaUPC" pitchFamily="18" charset="-34"/>
                <a:cs typeface="AngsanaUPC" pitchFamily="18" charset="-34"/>
              </a:rPr>
              <a:t>ครูคลิกที่ปุ่มกลับ เพื่อกลับสู่เนื้อหาเฟรมหลัก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19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6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๑. ความหมายและความสำคัญของการเขียน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ครูแบ่งนักเรียนออกเป็นกลุ่มละ ๔ คน ให้แต่ละคนจับสลากศึกษาเรื่องต่อไปนี้ คนละ 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 หัวข้อ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คนที่ ๑ ศึกษาเรื่อง ความหมายและความสำคัญของการเขียน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คนที่ ๒ ศึกษาเรื่อง การใช้ภาษาในการเขียน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คนที่ ๓ ศึกษาเรื่อง การใช้สำนวนในการเขียน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คนที่ ๔ ศึกษาเรื่อง การใช้โวหารในการเขียน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ครูให้นักเรียนที่จับสลากได้เรื่องเดียวกันให้ศึกษาร่วมกันที่ฐานการเรียนรู้ที่ครูจัดไว้ให้ แล้ว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ร่วมกันอภิปรายซักถาม ทำความเข้าใจ และตรวจสอบความเข้าใจ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นักเรียนแต่ละคนกลับไปยังกลุ่มเดิม และอธิบายหัวข้อของตนเองให้เพื่อนในกลุ่มฟัง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๔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ครูแบ่งนักเรียนทำกิจกรรมและอธิบายสรุปโดยใช้เวลาประมาณ ๑๐ นาที หรือให้ครูใช้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เวลา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ตาม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ความเหมาะสม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2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</a:t>
            </a:r>
            <a:r>
              <a:rPr lang="th-TH" sz="1600" dirty="0" smtClean="0">
                <a:cs typeface="+mj-cs"/>
              </a:rPr>
              <a:t> ๓.๔ การเขียนบรรยายและพรรณนา</a:t>
            </a:r>
            <a:endParaRPr lang="th-TH" sz="1600" dirty="0">
              <a:cs typeface="+mj-cs"/>
            </a:endParaRPr>
          </a:p>
          <a:p>
            <a:r>
              <a:rPr lang="th-TH" sz="1600" dirty="0">
                <a:cs typeface="+mj-cs"/>
              </a:rPr>
              <a:t>           </a:t>
            </a:r>
            <a:r>
              <a:rPr lang="th-TH" sz="1600" dirty="0" smtClean="0">
                <a:cs typeface="+mj-cs"/>
              </a:rPr>
              <a:t>  ๑) การเขียนบรรยาย</a:t>
            </a:r>
          </a:p>
          <a:p>
            <a:r>
              <a:rPr lang="th-TH" sz="1600" dirty="0" smtClean="0">
                <a:cs typeface="+mj-cs"/>
              </a:rPr>
              <a:t>                  (๑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อธิบายความหมาย</a:t>
            </a:r>
            <a:r>
              <a:rPr lang="th-TH" sz="1600" dirty="0">
                <a:cs typeface="+mj-cs"/>
              </a:rPr>
              <a:t>ขอ</a:t>
            </a:r>
            <a:r>
              <a:rPr lang="th-TH" sz="1600" dirty="0" smtClean="0">
                <a:cs typeface="+mj-cs"/>
              </a:rPr>
              <a:t>งการเขียนบรรยาย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     (๒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แสดงความหมาย</a:t>
            </a:r>
            <a:r>
              <a:rPr lang="th-TH" sz="1600" dirty="0">
                <a:cs typeface="+mj-cs"/>
              </a:rPr>
              <a:t>ขอ</a:t>
            </a:r>
            <a:r>
              <a:rPr lang="th-TH" sz="1600" dirty="0" smtClean="0">
                <a:cs typeface="+mj-cs"/>
              </a:rPr>
              <a:t>งการเขียนบรรยาย</a:t>
            </a:r>
          </a:p>
          <a:p>
            <a:r>
              <a:rPr lang="th-TH" sz="1600" kern="1200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                </a:t>
            </a:r>
            <a:r>
              <a:rPr lang="th-TH" sz="1600" dirty="0">
                <a:cs typeface="+mj-cs"/>
              </a:rPr>
              <a:t>(</a:t>
            </a:r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๓) ครูอธิบายการเขียนบรรยายและพรรณนาโดยใช้เวลาประมาณ ๑๐ นาที หรือ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                       ให้ครูใช้เวลาตามความเหมาะสม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20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๓.๔ </a:t>
            </a:r>
            <a:r>
              <a:rPr lang="th-TH" sz="1600" dirty="0">
                <a:cs typeface="+mj-cs"/>
              </a:rPr>
              <a:t>การเขียนบรรยายและพรรณนา</a:t>
            </a:r>
          </a:p>
          <a:p>
            <a:r>
              <a:rPr lang="th-TH" sz="1600" dirty="0">
                <a:cs typeface="+mj-cs"/>
              </a:rPr>
              <a:t>           </a:t>
            </a:r>
            <a:r>
              <a:rPr lang="th-TH" sz="1600" dirty="0" smtClean="0">
                <a:cs typeface="+mj-cs"/>
              </a:rPr>
              <a:t>  ๑) การ</a:t>
            </a:r>
            <a:r>
              <a:rPr lang="th-TH" sz="1600" dirty="0">
                <a:cs typeface="+mj-cs"/>
              </a:rPr>
              <a:t>เขียนบรรยาย</a:t>
            </a:r>
          </a:p>
          <a:p>
            <a:r>
              <a:rPr lang="th-TH" sz="1600" dirty="0" smtClean="0">
                <a:cs typeface="+mj-cs"/>
              </a:rPr>
              <a:t>                  (๑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อธิบายหลักการ</a:t>
            </a:r>
            <a:r>
              <a:rPr lang="th-TH" sz="1600" dirty="0">
                <a:cs typeface="+mj-cs"/>
              </a:rPr>
              <a:t>เขียน</a:t>
            </a:r>
            <a:r>
              <a:rPr lang="th-TH" sz="1600" dirty="0" smtClean="0">
                <a:cs typeface="+mj-cs"/>
              </a:rPr>
              <a:t>บรรยาย 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      (๒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แสดงหลักการ</a:t>
            </a:r>
            <a:r>
              <a:rPr lang="th-TH" sz="1600" dirty="0">
                <a:cs typeface="+mj-cs"/>
              </a:rPr>
              <a:t>เขียนบรรยาย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21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๓.๔ </a:t>
            </a:r>
            <a:r>
              <a:rPr lang="th-TH" sz="1600" dirty="0">
                <a:cs typeface="+mj-cs"/>
              </a:rPr>
              <a:t>การเขียนบรรยายและพรรณนา</a:t>
            </a:r>
          </a:p>
          <a:p>
            <a:r>
              <a:rPr lang="th-TH" sz="1600" dirty="0">
                <a:cs typeface="+mj-cs"/>
              </a:rPr>
              <a:t>           </a:t>
            </a:r>
            <a:r>
              <a:rPr lang="th-TH" sz="1600" dirty="0" smtClean="0">
                <a:cs typeface="+mj-cs"/>
              </a:rPr>
              <a:t>   ๑) การ</a:t>
            </a:r>
            <a:r>
              <a:rPr lang="th-TH" sz="1600" dirty="0">
                <a:cs typeface="+mj-cs"/>
              </a:rPr>
              <a:t>เขียนบรรยาย</a:t>
            </a:r>
          </a:p>
          <a:p>
            <a:r>
              <a:rPr lang="th-TH" sz="1600" dirty="0" smtClean="0">
                <a:cs typeface="+mj-cs"/>
              </a:rPr>
              <a:t>                  (๑</a:t>
            </a:r>
            <a:r>
              <a:rPr lang="th-TH" sz="1600" dirty="0">
                <a:cs typeface="+mj-cs"/>
              </a:rPr>
              <a:t>) </a:t>
            </a:r>
            <a:r>
              <a:rPr lang="th-TH" sz="1600" dirty="0" smtClean="0">
                <a:cs typeface="+mj-cs"/>
              </a:rPr>
              <a:t>ครูนำตัวอย่างการ</a:t>
            </a:r>
            <a:r>
              <a:rPr lang="th-TH" sz="1600" dirty="0">
                <a:cs typeface="+mj-cs"/>
              </a:rPr>
              <a:t>เขียน</a:t>
            </a:r>
            <a:r>
              <a:rPr lang="th-TH" sz="1600" dirty="0" smtClean="0">
                <a:cs typeface="+mj-cs"/>
              </a:rPr>
              <a:t>บรรยายมาให้นักเรียนดู แล้วสนทนาเกี่ยวกับการเขียน</a:t>
            </a:r>
          </a:p>
          <a:p>
            <a:r>
              <a:rPr lang="th-TH" sz="1600" dirty="0" smtClean="0">
                <a:cs typeface="+mj-cs"/>
              </a:rPr>
              <a:t>                        บรรยาย                     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   (๒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แสดงตัวอย่างการ</a:t>
            </a:r>
            <a:r>
              <a:rPr lang="th-TH" sz="1600" dirty="0">
                <a:cs typeface="+mj-cs"/>
              </a:rPr>
              <a:t>เขียนบรรยาย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0340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๓.๔ </a:t>
            </a:r>
            <a:r>
              <a:rPr lang="th-TH" sz="1600" dirty="0">
                <a:cs typeface="+mj-cs"/>
              </a:rPr>
              <a:t>การเขียนบรรยายและพรรณนา</a:t>
            </a:r>
          </a:p>
          <a:p>
            <a:r>
              <a:rPr lang="th-TH" sz="1600" dirty="0">
                <a:cs typeface="+mj-cs"/>
              </a:rPr>
              <a:t>           </a:t>
            </a:r>
            <a:r>
              <a:rPr lang="th-TH" sz="1600" dirty="0" smtClean="0">
                <a:cs typeface="+mj-cs"/>
              </a:rPr>
              <a:t>  ๒) การเขียนพรรณนา</a:t>
            </a:r>
            <a:endParaRPr lang="th-TH" sz="1600" dirty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(๑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อธิบายความหมาย</a:t>
            </a:r>
            <a:r>
              <a:rPr lang="th-TH" sz="1600" dirty="0">
                <a:cs typeface="+mj-cs"/>
              </a:rPr>
              <a:t>ของการ</a:t>
            </a:r>
            <a:r>
              <a:rPr lang="th-TH" sz="1600" dirty="0" smtClean="0">
                <a:cs typeface="+mj-cs"/>
              </a:rPr>
              <a:t>เขียนพรรณนา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     (๒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แสดงความหมาย</a:t>
            </a:r>
            <a:r>
              <a:rPr lang="th-TH" sz="1600" dirty="0">
                <a:cs typeface="+mj-cs"/>
              </a:rPr>
              <a:t>ของการ</a:t>
            </a:r>
            <a:r>
              <a:rPr lang="th-TH" sz="1600" dirty="0" smtClean="0">
                <a:cs typeface="+mj-cs"/>
              </a:rPr>
              <a:t>เขียนพรรณนา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23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๓.๔ </a:t>
            </a:r>
            <a:r>
              <a:rPr lang="th-TH" sz="1600" dirty="0">
                <a:cs typeface="+mj-cs"/>
              </a:rPr>
              <a:t>การเขียนบรรยายและพรรณนา</a:t>
            </a:r>
          </a:p>
          <a:p>
            <a:r>
              <a:rPr lang="th-TH" sz="1600" dirty="0">
                <a:cs typeface="+mj-cs"/>
              </a:rPr>
              <a:t>           </a:t>
            </a:r>
            <a:r>
              <a:rPr lang="th-TH" sz="1600" dirty="0" smtClean="0">
                <a:cs typeface="+mj-cs"/>
              </a:rPr>
              <a:t>  ๒) การ</a:t>
            </a:r>
            <a:r>
              <a:rPr lang="th-TH" sz="1600" dirty="0">
                <a:cs typeface="+mj-cs"/>
              </a:rPr>
              <a:t>เขียนพรรณนา</a:t>
            </a:r>
          </a:p>
          <a:p>
            <a:r>
              <a:rPr lang="th-TH" sz="1600" dirty="0" smtClean="0">
                <a:cs typeface="+mj-cs"/>
              </a:rPr>
              <a:t>                  (๑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อธิบายหลักการ</a:t>
            </a:r>
            <a:r>
              <a:rPr lang="th-TH" sz="1600" dirty="0">
                <a:cs typeface="+mj-cs"/>
              </a:rPr>
              <a:t>เขียน</a:t>
            </a:r>
            <a:r>
              <a:rPr lang="th-TH" sz="1600" dirty="0" smtClean="0">
                <a:cs typeface="+mj-cs"/>
              </a:rPr>
              <a:t>พรรณนา โดย</a:t>
            </a:r>
            <a:r>
              <a:rPr lang="th-TH" sz="1600" dirty="0">
                <a:cs typeface="+mj-cs"/>
              </a:rPr>
              <a:t>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</a:t>
            </a:r>
            <a:r>
              <a:rPr lang="th-TH" sz="1600" dirty="0" smtClean="0">
                <a:cs typeface="+mj-cs"/>
              </a:rPr>
              <a:t>           (๒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แสดงหลักการ</a:t>
            </a:r>
            <a:r>
              <a:rPr lang="th-TH" sz="1600" dirty="0">
                <a:cs typeface="+mj-cs"/>
              </a:rPr>
              <a:t>เขียนพรรณนา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6244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๓. </a:t>
            </a:r>
            <a:r>
              <a:rPr lang="th-TH" sz="1600" dirty="0">
                <a:cs typeface="+mj-cs"/>
              </a:rPr>
              <a:t>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 ๓.๔ </a:t>
            </a:r>
            <a:r>
              <a:rPr lang="th-TH" sz="1600" dirty="0">
                <a:cs typeface="+mj-cs"/>
              </a:rPr>
              <a:t>การเขียนบรรยายและพรรณนา</a:t>
            </a:r>
          </a:p>
          <a:p>
            <a:r>
              <a:rPr lang="th-TH" sz="1600" dirty="0">
                <a:cs typeface="+mj-cs"/>
              </a:rPr>
              <a:t>           </a:t>
            </a:r>
            <a:r>
              <a:rPr lang="th-TH" sz="1600" dirty="0" smtClean="0">
                <a:cs typeface="+mj-cs"/>
              </a:rPr>
              <a:t>    ๒) การ</a:t>
            </a:r>
            <a:r>
              <a:rPr lang="th-TH" sz="1600" dirty="0">
                <a:cs typeface="+mj-cs"/>
              </a:rPr>
              <a:t>เขียนพรรณนา</a:t>
            </a:r>
          </a:p>
          <a:p>
            <a:r>
              <a:rPr lang="th-TH" sz="1600" dirty="0" smtClean="0">
                <a:cs typeface="+mj-cs"/>
              </a:rPr>
              <a:t>                    (๑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อธิบายตัวอย่างการ</a:t>
            </a:r>
            <a:r>
              <a:rPr lang="th-TH" sz="1600" dirty="0">
                <a:cs typeface="+mj-cs"/>
              </a:rPr>
              <a:t>เขียน</a:t>
            </a:r>
            <a:r>
              <a:rPr lang="th-TH" sz="1600" dirty="0" smtClean="0">
                <a:cs typeface="+mj-cs"/>
              </a:rPr>
              <a:t>พรรณนา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</a:t>
            </a:r>
            <a:r>
              <a:rPr lang="th-TH" sz="1600" dirty="0" smtClean="0">
                <a:cs typeface="+mj-cs"/>
              </a:rPr>
              <a:t>           (๒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แสดงตัวอย่างการ</a:t>
            </a:r>
            <a:r>
              <a:rPr lang="th-TH" sz="1600" dirty="0">
                <a:cs typeface="+mj-cs"/>
              </a:rPr>
              <a:t>เขียนพรรณนา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75351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26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สรุปความรู้เรื่อง หลักทั่วไปของการเขียน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๑. ครูและนักเรียนร่วมกันสรุปความรู้เรื่อง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หลักทั่วไปของการเขียน 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๒. ครูคลิกเพื่อแสดงข้อความทีละหัวข้อ 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27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สรุปความรู้เรื่อง การเขียนบรรยายและพรรณนา</a:t>
            </a:r>
          </a:p>
          <a:p>
            <a:pPr marL="0" indent="0">
              <a:buNone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๑. ครูและนักเรียนร่วมกันสรุปความรู้เรื่อง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การเขียนบรรยายและพรรณนา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๒. ครูคลิกเพื่อแสดงข้อความสรุปทีละหัวข้อ</a:t>
            </a:r>
          </a:p>
          <a:p>
            <a:pPr marL="0" indent="0">
              <a:buNone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๓. ครูสรุปความรู้โดยใช้เวลาประมาณ ๓ นาที หรือให้ครูใช้เวลาตามความเหมาะสม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28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ครูสนทนาเกี่ยวกับความสำคัญของการเขียนและการเขียนสะกดคำถูกต้องน่าอ่าน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ครูคลิกคำถามให้นักเรียนช่วยกันแสดงความคิดเห็น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ครูคลิกเพื่อแสดงคำตอบและอธิบายเพิ่มเติม เพื่อโยงเข้าสู่เนื้อหาที่จะเรียน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๔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ครูนำเข้าสู่บทเรียนโดยใช้เวลาประมาณ ๕ นาที หรือให้ครูใช้เวลาตามความเหมาะสม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966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๑. ความหมายและความสำคัญของการเขียน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๑)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ครูอธิบายสรุปความสำคัญของการเขียน โดยใช้เนื้อหาจากหนังสือเรียน รายวิชาพื้นฐาน 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ครูคลิกเพื่อแสดงความสำคัญของการเขียน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6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๑. ความหมายและความสำคัญของการเขียน</a:t>
            </a:r>
            <a:endParaRPr lang="th-TH" sz="1600" dirty="0">
              <a:cs typeface="+mj-cs"/>
            </a:endParaRPr>
          </a:p>
          <a:p>
            <a:r>
              <a:rPr lang="th-TH" sz="1600" dirty="0">
                <a:cs typeface="+mj-cs"/>
              </a:rPr>
              <a:t>   </a:t>
            </a:r>
            <a:r>
              <a:rPr lang="th-TH" sz="1600" dirty="0" smtClean="0">
                <a:cs typeface="+mj-cs"/>
              </a:rPr>
              <a:t>  ๑.๑ </a:t>
            </a:r>
            <a:r>
              <a:rPr lang="th-TH" sz="1600" dirty="0">
                <a:cs typeface="+mj-cs"/>
              </a:rPr>
              <a:t>จุดประสงค์ของการเขียน</a:t>
            </a:r>
          </a:p>
          <a:p>
            <a:r>
              <a:rPr lang="th-TH" sz="1600" dirty="0">
                <a:cs typeface="+mj-cs"/>
              </a:rPr>
              <a:t>    </a:t>
            </a:r>
            <a:r>
              <a:rPr lang="th-TH" sz="1600" dirty="0" smtClean="0">
                <a:cs typeface="+mj-cs"/>
              </a:rPr>
              <a:t>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อธิบายสรุปจุดประสงค์</a:t>
            </a:r>
            <a:r>
              <a:rPr lang="th-TH" sz="1600" dirty="0">
                <a:cs typeface="+mj-cs"/>
              </a:rPr>
              <a:t>ของการเขียน โดยใช้เนื้อหาจากหนังสือเรียน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แสดงจุดประสงค์</a:t>
            </a:r>
            <a:r>
              <a:rPr lang="th-TH" sz="1600" dirty="0">
                <a:cs typeface="+mj-cs"/>
              </a:rPr>
              <a:t>ของการ</a:t>
            </a:r>
            <a:r>
              <a:rPr lang="th-TH" sz="1600" dirty="0" smtClean="0">
                <a:cs typeface="+mj-cs"/>
              </a:rPr>
              <a:t>เขียน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5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๑. ความหมายและความสำคัญของการเขียน</a:t>
            </a:r>
            <a:endParaRPr lang="th-TH" sz="1600" dirty="0">
              <a:cs typeface="+mj-cs"/>
            </a:endParaRPr>
          </a:p>
          <a:p>
            <a:r>
              <a:rPr lang="th-TH" sz="1600" dirty="0">
                <a:cs typeface="+mj-cs"/>
              </a:rPr>
              <a:t>   </a:t>
            </a:r>
            <a:r>
              <a:rPr lang="th-TH" sz="1600" dirty="0" smtClean="0">
                <a:cs typeface="+mj-cs"/>
              </a:rPr>
              <a:t>  ๑.๑ </a:t>
            </a:r>
            <a:r>
              <a:rPr lang="th-TH" sz="1600" dirty="0">
                <a:cs typeface="+mj-cs"/>
              </a:rPr>
              <a:t>จุดประสงค์ของการเขียน</a:t>
            </a:r>
          </a:p>
          <a:p>
            <a:r>
              <a:rPr lang="th-TH" sz="1600" dirty="0">
                <a:cs typeface="+mj-cs"/>
              </a:rPr>
              <a:t>    </a:t>
            </a:r>
            <a:r>
              <a:rPr lang="th-TH" sz="1600" dirty="0" smtClean="0">
                <a:cs typeface="+mj-cs"/>
              </a:rPr>
              <a:t>        ๑</a:t>
            </a:r>
            <a:r>
              <a:rPr lang="th-TH" sz="1600" dirty="0">
                <a:cs typeface="+mj-cs"/>
              </a:rPr>
              <a:t>) ครู</a:t>
            </a:r>
            <a:r>
              <a:rPr lang="th-TH" sz="1600" dirty="0" smtClean="0">
                <a:cs typeface="+mj-cs"/>
              </a:rPr>
              <a:t>อธิบายสรุปจุดประสงค์</a:t>
            </a:r>
            <a:r>
              <a:rPr lang="th-TH" sz="1600" dirty="0">
                <a:cs typeface="+mj-cs"/>
              </a:rPr>
              <a:t>ของการเขียน โดยใช้เนื้อหาจากหนังสือเรียน รายวิชาพื้นฐาน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ภาษาไทย </a:t>
            </a:r>
            <a:r>
              <a:rPr lang="th-TH" sz="1600" dirty="0">
                <a:cs typeface="+mj-cs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๒</a:t>
            </a:r>
            <a:r>
              <a:rPr lang="th-TH" sz="1600" dirty="0">
                <a:cs typeface="+mj-cs"/>
              </a:rPr>
              <a:t>) ครูคลิกเพื่อ</a:t>
            </a:r>
            <a:r>
              <a:rPr lang="th-TH" sz="1600" dirty="0" smtClean="0">
                <a:cs typeface="+mj-cs"/>
              </a:rPr>
              <a:t>แสดงจุดประสงค์</a:t>
            </a:r>
            <a:r>
              <a:rPr lang="th-TH" sz="1600" dirty="0">
                <a:cs typeface="+mj-cs"/>
              </a:rPr>
              <a:t>ของการ</a:t>
            </a:r>
            <a:r>
              <a:rPr lang="th-TH" sz="1600" dirty="0" smtClean="0">
                <a:cs typeface="+mj-cs"/>
              </a:rPr>
              <a:t>เขียน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6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ครูให้นักเรียนอ่านข้อความ แล้วบอกว่าเป็นการเขียนเพื่อจุดประสงค์ใด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ครูคลิกเพื่อแสดงคำตอบ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ครูให้นักเรียนทำกิจกรรมโดยใช้เวลาประมาณ ๓ นาที หรือให้ครูใช้เวลาตามความเหมาะสม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ครูให้นักเรียนอ่านข้อความ แล้วบอกว่าเป็นการเขียนเพื่อจุดประสงค์ใด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ครูคลิกเพื่อแสดงคำตอบ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๑. ความหมายและความสำคัญของการเขียน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     ๑.๒  หลักการเขียน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              ๑) ครูอธิบายสรุปหลักการเขียน</a:t>
            </a:r>
            <a:r>
              <a:rPr lang="th-TH" sz="1600" kern="1200" baseline="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1600" kern="1200" dirty="0" smtClean="0">
                <a:solidFill>
                  <a:schemeClr val="tx1"/>
                </a:solidFill>
                <a:cs typeface="+mj-cs"/>
              </a:rPr>
              <a:t>โดยใช้เนื้อหาจากหนังสือเรียน รายวิชาพื้นฐาน</a:t>
            </a:r>
            <a:r>
              <a:rPr lang="th-TH" sz="1600" kern="1200" baseline="0" dirty="0" smtClean="0">
                <a:solidFill>
                  <a:schemeClr val="tx1"/>
                </a:solidFill>
                <a:cs typeface="+mj-cs"/>
              </a:rPr>
              <a:t> ภาษาไทย </a:t>
            </a:r>
          </a:p>
          <a:p>
            <a:r>
              <a:rPr lang="th-TH" sz="1600" kern="1200" baseline="0" dirty="0" smtClean="0">
                <a:solidFill>
                  <a:schemeClr val="tx1"/>
                </a:solidFill>
                <a:cs typeface="+mj-cs"/>
              </a:rPr>
              <a:t>                  ม. ๒ เล่ม ๑ ของบริษัท สำนักพิมพ์วัฒนาพานิช จำกัด</a:t>
            </a:r>
          </a:p>
          <a:p>
            <a:r>
              <a:rPr lang="th-TH" sz="1600" kern="1200" baseline="0" dirty="0" smtClean="0">
                <a:solidFill>
                  <a:schemeClr val="tx1"/>
                </a:solidFill>
                <a:cs typeface="+mj-cs"/>
              </a:rPr>
              <a:t>              ๒) ครูคลิกเพื่อแสดงหลักการเขียน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9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25A7-393B-4422-B521-69860CCF3C61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7C51-472E-498B-B5BA-5A538092E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381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25A7-393B-4422-B521-69860CCF3C61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7C51-472E-498B-B5BA-5A538092E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060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25A7-393B-4422-B521-69860CCF3C61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7C51-472E-498B-B5BA-5A538092E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081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25A7-393B-4422-B521-69860CCF3C61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7C51-472E-498B-B5BA-5A538092E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366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25A7-393B-4422-B521-69860CCF3C61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7C51-472E-498B-B5BA-5A538092E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947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25A7-393B-4422-B521-69860CCF3C61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7C51-472E-498B-B5BA-5A538092E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330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25A7-393B-4422-B521-69860CCF3C61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7C51-472E-498B-B5BA-5A538092E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704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25A7-393B-4422-B521-69860CCF3C61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7C51-472E-498B-B5BA-5A538092E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339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25A7-393B-4422-B521-69860CCF3C61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7C51-472E-498B-B5BA-5A538092E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984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25A7-393B-4422-B521-69860CCF3C61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7C51-472E-498B-B5BA-5A538092E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906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25A7-393B-4422-B521-69860CCF3C61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47C51-472E-498B-B5BA-5A538092E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851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725A7-393B-4422-B521-69860CCF3C61}" type="datetimeFigureOut">
              <a:rPr lang="th-TH" smtClean="0"/>
              <a:t>17/02/64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47C51-472E-498B-B5BA-5A538092E07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7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908050"/>
            <a:ext cx="9144000" cy="865188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th-TH" sz="4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การพัฒนาทักษะการเขียน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773238"/>
            <a:ext cx="4572000" cy="5084762"/>
          </a:xfrm>
          <a:prstGeom prst="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3048000" cy="35814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773238"/>
            <a:ext cx="4572000" cy="5084762"/>
          </a:xfrm>
          <a:prstGeom prst="rect">
            <a:avLst/>
          </a:prstGeom>
          <a:solidFill>
            <a:srgbClr val="FFCC9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4762500" y="2243941"/>
            <a:ext cx="419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b="1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-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ความหมายและความสำคัญของการเขียน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b="1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-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จุดประสงค์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ของการ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เขียน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b="1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-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หลักทั่วไปเกี่ยวกับการเขียน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b="1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-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การ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ใช้คำและภาษาในการ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เขียน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b="1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-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โวหาร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ในการ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เขียน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b="1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- 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การ</a:t>
            </a:r>
            <a:r>
              <a:rPr lang="th-TH" b="1" dirty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เขียนบรรยายและ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ea typeface="+mj-ea"/>
                <a:cs typeface="Angsana New"/>
              </a:rPr>
              <a:t>พรรณนา</a:t>
            </a:r>
            <a:endParaRPr lang="th-TH" b="1" dirty="0">
              <a:solidFill>
                <a:prstClr val="black"/>
              </a:solidFill>
              <a:latin typeface="Angsana New" pitchFamily="18" charset="-34"/>
              <a:ea typeface="+mj-ea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2480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075386" y="2244384"/>
            <a:ext cx="4648198" cy="1150031"/>
            <a:chOff x="4114800" y="1055604"/>
            <a:chExt cx="3124200" cy="2600062"/>
          </a:xfrm>
        </p:grpSpPr>
        <p:sp>
          <p:nvSpPr>
            <p:cNvPr id="44" name="Rounded Rectangle 43"/>
            <p:cNvSpPr/>
            <p:nvPr/>
          </p:nvSpPr>
          <p:spPr>
            <a:xfrm>
              <a:off x="4114800" y="1055604"/>
              <a:ext cx="3124200" cy="260006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343400" y="1409700"/>
              <a:ext cx="2667000" cy="194854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การใช้คำให้เกิดภาพพจน์ อารมณ์ที่ชวนให้ติดตามอ่าน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056335" y="3679046"/>
            <a:ext cx="4648198" cy="1197754"/>
            <a:chOff x="4114800" y="1055604"/>
            <a:chExt cx="3124200" cy="2600062"/>
          </a:xfrm>
        </p:grpSpPr>
        <p:sp>
          <p:nvSpPr>
            <p:cNvPr id="47" name="Rounded Rectangle 46"/>
            <p:cNvSpPr/>
            <p:nvPr/>
          </p:nvSpPr>
          <p:spPr>
            <a:xfrm>
              <a:off x="4114800" y="1055604"/>
              <a:ext cx="3124200" cy="260006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343400" y="1409700"/>
              <a:ext cx="2667000" cy="194854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ใช้ภาษาสุภาพ มีความประณีตในการเขียน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038600" y="5029200"/>
            <a:ext cx="4684983" cy="1228823"/>
            <a:chOff x="4114800" y="1055604"/>
            <a:chExt cx="3124200" cy="2600062"/>
          </a:xfrm>
        </p:grpSpPr>
        <p:sp>
          <p:nvSpPr>
            <p:cNvPr id="50" name="Rounded Rectangle 49"/>
            <p:cNvSpPr/>
            <p:nvPr/>
          </p:nvSpPr>
          <p:spPr>
            <a:xfrm>
              <a:off x="4114800" y="1055604"/>
              <a:ext cx="3124200" cy="260006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343400" y="1409700"/>
              <a:ext cx="2667000" cy="194854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ต้องแสดงความ</a:t>
              </a: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คิดเห็น</a:t>
              </a:r>
            </a:p>
            <a:p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อย่าง</a:t>
              </a:r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สมเหตุสมผล </a:t>
              </a:r>
            </a:p>
          </p:txBody>
        </p:sp>
      </p:grpSp>
      <p:sp>
        <p:nvSpPr>
          <p:cNvPr id="19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หลักการเขียน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" y="1447800"/>
            <a:ext cx="2895600" cy="62454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หลักการเขียน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02772" y="2286000"/>
            <a:ext cx="2950028" cy="1066800"/>
            <a:chOff x="4562803" y="2367642"/>
            <a:chExt cx="2950028" cy="1066800"/>
          </a:xfrm>
        </p:grpSpPr>
        <p:sp>
          <p:nvSpPr>
            <p:cNvPr id="23" name="Round Diagonal Corner Rectangle 22"/>
            <p:cNvSpPr/>
            <p:nvPr/>
          </p:nvSpPr>
          <p:spPr>
            <a:xfrm>
              <a:off x="4943802" y="2367642"/>
              <a:ext cx="2569029" cy="1066800"/>
            </a:xfrm>
            <a:prstGeom prst="round2DiagRect">
              <a:avLst/>
            </a:prstGeom>
            <a:solidFill>
              <a:schemeClr val="accent3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   มี</a:t>
              </a:r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ความประทับใจ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4562803" y="2590799"/>
              <a:ext cx="762000" cy="685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latin typeface="Angsana New" pitchFamily="18" charset="-34"/>
                  <a:cs typeface="Angsana New" pitchFamily="18" charset="-34"/>
                </a:rPr>
                <a:t>๔</a:t>
              </a: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.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2772" y="3733800"/>
            <a:ext cx="2886404" cy="1066800"/>
            <a:chOff x="4573689" y="3619499"/>
            <a:chExt cx="2886404" cy="1066800"/>
          </a:xfrm>
        </p:grpSpPr>
        <p:sp>
          <p:nvSpPr>
            <p:cNvPr id="24" name="Round Diagonal Corner Rectangle 23"/>
            <p:cNvSpPr/>
            <p:nvPr/>
          </p:nvSpPr>
          <p:spPr>
            <a:xfrm>
              <a:off x="4891064" y="3619499"/>
              <a:ext cx="2569029" cy="1066800"/>
            </a:xfrm>
            <a:prstGeom prst="round2DiagRect">
              <a:avLst/>
            </a:prstGeom>
            <a:solidFill>
              <a:schemeClr val="accent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    มี</a:t>
              </a:r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ความ</a:t>
              </a: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ไพเราะ</a:t>
              </a:r>
            </a:p>
            <a:p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   ใน</a:t>
              </a:r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การใช้ภาษา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4573689" y="3809999"/>
              <a:ext cx="762000" cy="685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latin typeface="Angsana New" pitchFamily="18" charset="-34"/>
                  <a:cs typeface="Angsana New" pitchFamily="18" charset="-34"/>
                </a:rPr>
                <a:t>๕</a:t>
              </a: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.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5874" y="5165750"/>
            <a:ext cx="2939143" cy="1066800"/>
            <a:chOff x="4573689" y="4914899"/>
            <a:chExt cx="2939143" cy="1066800"/>
          </a:xfrm>
        </p:grpSpPr>
        <p:sp>
          <p:nvSpPr>
            <p:cNvPr id="25" name="Round Diagonal Corner Rectangle 24"/>
            <p:cNvSpPr/>
            <p:nvPr/>
          </p:nvSpPr>
          <p:spPr>
            <a:xfrm>
              <a:off x="4943803" y="4914899"/>
              <a:ext cx="2569029" cy="1066800"/>
            </a:xfrm>
            <a:prstGeom prst="round2DiagRect">
              <a:avLst/>
            </a:prstGeom>
            <a:solidFill>
              <a:schemeClr val="accent4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  มี</a:t>
              </a:r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ความรับผิดชอบ 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573689" y="5121728"/>
              <a:ext cx="762000" cy="685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latin typeface="Angsana New" pitchFamily="18" charset="-34"/>
                  <a:cs typeface="Angsana New" pitchFamily="18" charset="-34"/>
                </a:rPr>
                <a:t>๖</a:t>
              </a: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.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6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7750" y="2438400"/>
            <a:ext cx="8153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 anchor="ctr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๑. ใช้คำให้ตรงความหมาย  ผู้เขียนจะต้องรู้ความหมายของคำให้ชัดเจน 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419" y="2972506"/>
            <a:ext cx="815686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๒. ใช้คำให้ตรงกับหน้าที่หรือประเภทของคำ เช่น คำนาม คำกริยา คำวิเศษณ์ </a:t>
            </a:r>
          </a:p>
          <a:p>
            <a:r>
              <a: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คำบุพบท คำสันธาน คำอุทาน คำลักษณนาม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482" y="1525067"/>
            <a:ext cx="2225370" cy="60853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หลักการใช้คำ</a:t>
            </a:r>
            <a:endParaRPr lang="th-TH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การใช้คำและ</a:t>
            </a:r>
            <a:r>
              <a:rPr lang="th-TH" sz="4000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ภาษา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ในการเขียน</a:t>
            </a:r>
            <a:endParaRPr lang="th-TH" sz="4000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883" y="3937499"/>
            <a:ext cx="8153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๓. ใช้คำได้ถูกต้องตามแบบแผนการเขียนภาษาไทย คือ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440" y="4475594"/>
            <a:ext cx="8142514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     ๑) ใช้คำที่มีความหมายชัดเจน อ่านเข้าใจง่าย 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440" y="4968037"/>
            <a:ext cx="8142514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     ๒) หลีกเลี่ยงการใช้คำสแลง 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440" y="5455308"/>
            <a:ext cx="8142514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     ๓) เขียนสะกดคำให้ถูกต้อง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64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65985" y="1600200"/>
            <a:ext cx="2225370" cy="60853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หลักการใช้คำ</a:t>
            </a:r>
            <a:endParaRPr lang="th-TH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	การใช้คำและ</a:t>
            </a:r>
            <a:r>
              <a:rPr lang="th-TH" sz="40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ภาษา</a:t>
            </a:r>
            <a:r>
              <a:rPr lang="th-TH" sz="4000" b="1" dirty="0">
                <a:solidFill>
                  <a:prstClr val="white"/>
                </a:solidFill>
                <a:cs typeface="Angsana New"/>
              </a:rPr>
              <a:t>ในการเขียน</a:t>
            </a:r>
            <a:endParaRPr lang="th-TH" sz="4000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3782" y="2579914"/>
            <a:ext cx="8153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๔. ใช้คำให้ถูกกาลเทศะ เหมาะสมกับระดับภาษา ได้แก่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4213" y="3112256"/>
            <a:ext cx="8153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๑) ภาษาปาก คือ ภาษาที่ใช้พูดกันในชีวิตประจำวัน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4214" y="3635476"/>
            <a:ext cx="815296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๒) ภาษากึ่งแบบแผน คือ ภาษาที่ใช้ในชีวิตประจำวัน แต่ผ่านการพิจารณา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 คำมากขึ้น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4213" y="4589583"/>
            <a:ext cx="81534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631825" indent="-631825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๓) ภาษาแบบแผน คือ ภาษาที่ใช้อย่างเป็นทางการ ถูกต้องตามระเบียบการใช้ เหมาะสำหรับรายงานทางวิชาการ บทความต่าง ๆ 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94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703" y="1842868"/>
            <a:ext cx="7696200" cy="12714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tIns="360000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คือ ถ้อยคำที่สละสลวย มีความเหมาะสม และเลือกสรรมาอย่างดี ที่สามารถถ่ายทอดความรู้สึกนึกคิด ความรู้ หรือจินตนาการของผู้เขียนให้กว้างไกลออกไป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การใช้โวหารใน</a:t>
            </a:r>
            <a:r>
              <a:rPr lang="th-TH" sz="4000" b="1" dirty="0">
                <a:solidFill>
                  <a:prstClr val="white"/>
                </a:solidFill>
                <a:cs typeface="Angsana New"/>
              </a:rPr>
              <a:t>การเขียน</a:t>
            </a:r>
          </a:p>
        </p:txBody>
      </p:sp>
      <p:sp>
        <p:nvSpPr>
          <p:cNvPr id="2" name="Oval 1"/>
          <p:cNvSpPr/>
          <p:nvPr/>
        </p:nvSpPr>
        <p:spPr>
          <a:xfrm>
            <a:off x="981403" y="1453877"/>
            <a:ext cx="1447800" cy="735747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โวหาร</a:t>
            </a:r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9218" name="Picture 2" descr="J:\000 1 A PowerPoint ภาษาไทย\000 ภาพประกอบ PowerPoint\9-1-58 ภาพทำ PPT\56-01-0208 ภาษาไทย ป.1 iPad\shutterstock&amp;dreamstime\shutterstock_6015967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83" y="3362676"/>
            <a:ext cx="3021999" cy="349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35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06774" y="5599093"/>
            <a:ext cx="774662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กล่าวเปรียบเทียบโดยการกล่าวถึงสิ่งหนึ่ง แต่ให้หมายความ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ถึง</a:t>
            </a:r>
          </a:p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อีก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สิ่งหนึ่ง หรือนำสิ่งหนึ่งมาเปรียบเทียบกับสิ่งหนึ่ง เพื่อให้เห็นชัดเจนยิ่งขึ้น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7796" y="1945481"/>
            <a:ext cx="772560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เขียนเล่าเรื่องราวอย่างละเอียด เหมาะสำหรับการพรรณนาความงามของธรรมชาติ สถานที่ท่องเที่ยว ความงามของหญิงสาว ความรู้สึก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795" y="3818419"/>
            <a:ext cx="7725605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อธิบายเรื่องราวที่เกิดขึ้นหรือได้พบเห็นมาอย่างถี่ถ้วน เหมาะสำหรับการเขียนรายงาน การเล่าเรื่อง ตำนาน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นิทาน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การใช้โวหารใน</a:t>
            </a:r>
            <a:r>
              <a:rPr lang="th-TH" sz="4000" b="1" dirty="0">
                <a:solidFill>
                  <a:prstClr val="white"/>
                </a:solidFill>
                <a:cs typeface="Angsana New"/>
              </a:rPr>
              <a:t>การเขียน</a:t>
            </a:r>
          </a:p>
        </p:txBody>
      </p:sp>
      <p:sp>
        <p:nvSpPr>
          <p:cNvPr id="6" name="Freeform 5"/>
          <p:cNvSpPr/>
          <p:nvPr/>
        </p:nvSpPr>
        <p:spPr>
          <a:xfrm>
            <a:off x="427796" y="1295400"/>
            <a:ext cx="3180522" cy="650081"/>
          </a:xfrm>
          <a:custGeom>
            <a:avLst/>
            <a:gdLst>
              <a:gd name="connsiteX0" fmla="*/ 0 w 2971800"/>
              <a:gd name="connsiteY0" fmla="*/ 108349 h 650081"/>
              <a:gd name="connsiteX1" fmla="*/ 108349 w 2971800"/>
              <a:gd name="connsiteY1" fmla="*/ 0 h 650081"/>
              <a:gd name="connsiteX2" fmla="*/ 2863451 w 2971800"/>
              <a:gd name="connsiteY2" fmla="*/ 0 h 650081"/>
              <a:gd name="connsiteX3" fmla="*/ 2971800 w 2971800"/>
              <a:gd name="connsiteY3" fmla="*/ 108349 h 650081"/>
              <a:gd name="connsiteX4" fmla="*/ 2971800 w 2971800"/>
              <a:gd name="connsiteY4" fmla="*/ 541732 h 650081"/>
              <a:gd name="connsiteX5" fmla="*/ 2863451 w 2971800"/>
              <a:gd name="connsiteY5" fmla="*/ 650081 h 650081"/>
              <a:gd name="connsiteX6" fmla="*/ 108349 w 2971800"/>
              <a:gd name="connsiteY6" fmla="*/ 650081 h 650081"/>
              <a:gd name="connsiteX7" fmla="*/ 0 w 2971800"/>
              <a:gd name="connsiteY7" fmla="*/ 541732 h 650081"/>
              <a:gd name="connsiteX8" fmla="*/ 0 w 2971800"/>
              <a:gd name="connsiteY8" fmla="*/ 10834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650081">
                <a:moveTo>
                  <a:pt x="0" y="108349"/>
                </a:moveTo>
                <a:cubicBezTo>
                  <a:pt x="0" y="48509"/>
                  <a:pt x="48509" y="0"/>
                  <a:pt x="108349" y="0"/>
                </a:cubicBezTo>
                <a:lnTo>
                  <a:pt x="2863451" y="0"/>
                </a:lnTo>
                <a:cubicBezTo>
                  <a:pt x="2923291" y="0"/>
                  <a:pt x="2971800" y="48509"/>
                  <a:pt x="2971800" y="108349"/>
                </a:cubicBezTo>
                <a:lnTo>
                  <a:pt x="2971800" y="541732"/>
                </a:lnTo>
                <a:cubicBezTo>
                  <a:pt x="2971800" y="601572"/>
                  <a:pt x="2923291" y="650081"/>
                  <a:pt x="2863451" y="650081"/>
                </a:cubicBezTo>
                <a:lnTo>
                  <a:pt x="108349" y="650081"/>
                </a:lnTo>
                <a:cubicBezTo>
                  <a:pt x="48509" y="650081"/>
                  <a:pt x="0" y="601572"/>
                  <a:pt x="0" y="541732"/>
                </a:cubicBezTo>
                <a:lnTo>
                  <a:pt x="0" y="108349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04000" tIns="119364" rIns="119364" bIns="119364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latin typeface="Angsana New" pitchFamily="18" charset="-34"/>
                <a:cs typeface="Angsana New" pitchFamily="18" charset="-34"/>
              </a:rPr>
              <a:t>๑. พรรณนาโวหาร</a:t>
            </a:r>
            <a:endParaRPr lang="th-TH" kern="1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27796" y="3131847"/>
            <a:ext cx="3180522" cy="650081"/>
          </a:xfrm>
          <a:custGeom>
            <a:avLst/>
            <a:gdLst>
              <a:gd name="connsiteX0" fmla="*/ 0 w 2971800"/>
              <a:gd name="connsiteY0" fmla="*/ 108349 h 650081"/>
              <a:gd name="connsiteX1" fmla="*/ 108349 w 2971800"/>
              <a:gd name="connsiteY1" fmla="*/ 0 h 650081"/>
              <a:gd name="connsiteX2" fmla="*/ 2863451 w 2971800"/>
              <a:gd name="connsiteY2" fmla="*/ 0 h 650081"/>
              <a:gd name="connsiteX3" fmla="*/ 2971800 w 2971800"/>
              <a:gd name="connsiteY3" fmla="*/ 108349 h 650081"/>
              <a:gd name="connsiteX4" fmla="*/ 2971800 w 2971800"/>
              <a:gd name="connsiteY4" fmla="*/ 541732 h 650081"/>
              <a:gd name="connsiteX5" fmla="*/ 2863451 w 2971800"/>
              <a:gd name="connsiteY5" fmla="*/ 650081 h 650081"/>
              <a:gd name="connsiteX6" fmla="*/ 108349 w 2971800"/>
              <a:gd name="connsiteY6" fmla="*/ 650081 h 650081"/>
              <a:gd name="connsiteX7" fmla="*/ 0 w 2971800"/>
              <a:gd name="connsiteY7" fmla="*/ 541732 h 650081"/>
              <a:gd name="connsiteX8" fmla="*/ 0 w 2971800"/>
              <a:gd name="connsiteY8" fmla="*/ 10834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650081">
                <a:moveTo>
                  <a:pt x="0" y="108349"/>
                </a:moveTo>
                <a:cubicBezTo>
                  <a:pt x="0" y="48509"/>
                  <a:pt x="48509" y="0"/>
                  <a:pt x="108349" y="0"/>
                </a:cubicBezTo>
                <a:lnTo>
                  <a:pt x="2863451" y="0"/>
                </a:lnTo>
                <a:cubicBezTo>
                  <a:pt x="2923291" y="0"/>
                  <a:pt x="2971800" y="48509"/>
                  <a:pt x="2971800" y="108349"/>
                </a:cubicBezTo>
                <a:lnTo>
                  <a:pt x="2971800" y="541732"/>
                </a:lnTo>
                <a:cubicBezTo>
                  <a:pt x="2971800" y="601572"/>
                  <a:pt x="2923291" y="650081"/>
                  <a:pt x="2863451" y="650081"/>
                </a:cubicBezTo>
                <a:lnTo>
                  <a:pt x="108349" y="650081"/>
                </a:lnTo>
                <a:cubicBezTo>
                  <a:pt x="48509" y="650081"/>
                  <a:pt x="0" y="601572"/>
                  <a:pt x="0" y="541732"/>
                </a:cubicBezTo>
                <a:lnTo>
                  <a:pt x="0" y="108349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04000" tIns="119364" rIns="119364" bIns="119364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latin typeface="Angsana New" pitchFamily="18" charset="-34"/>
                <a:cs typeface="Angsana New" pitchFamily="18" charset="-34"/>
              </a:rPr>
              <a:t>๒. บรรยายโวหาร</a:t>
            </a:r>
            <a:endParaRPr lang="th-TH" kern="1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06774" y="4926025"/>
            <a:ext cx="3180522" cy="650081"/>
          </a:xfrm>
          <a:custGeom>
            <a:avLst/>
            <a:gdLst>
              <a:gd name="connsiteX0" fmla="*/ 0 w 2971800"/>
              <a:gd name="connsiteY0" fmla="*/ 108349 h 650081"/>
              <a:gd name="connsiteX1" fmla="*/ 108349 w 2971800"/>
              <a:gd name="connsiteY1" fmla="*/ 0 h 650081"/>
              <a:gd name="connsiteX2" fmla="*/ 2863451 w 2971800"/>
              <a:gd name="connsiteY2" fmla="*/ 0 h 650081"/>
              <a:gd name="connsiteX3" fmla="*/ 2971800 w 2971800"/>
              <a:gd name="connsiteY3" fmla="*/ 108349 h 650081"/>
              <a:gd name="connsiteX4" fmla="*/ 2971800 w 2971800"/>
              <a:gd name="connsiteY4" fmla="*/ 541732 h 650081"/>
              <a:gd name="connsiteX5" fmla="*/ 2863451 w 2971800"/>
              <a:gd name="connsiteY5" fmla="*/ 650081 h 650081"/>
              <a:gd name="connsiteX6" fmla="*/ 108349 w 2971800"/>
              <a:gd name="connsiteY6" fmla="*/ 650081 h 650081"/>
              <a:gd name="connsiteX7" fmla="*/ 0 w 2971800"/>
              <a:gd name="connsiteY7" fmla="*/ 541732 h 650081"/>
              <a:gd name="connsiteX8" fmla="*/ 0 w 2971800"/>
              <a:gd name="connsiteY8" fmla="*/ 10834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650081">
                <a:moveTo>
                  <a:pt x="0" y="108349"/>
                </a:moveTo>
                <a:cubicBezTo>
                  <a:pt x="0" y="48509"/>
                  <a:pt x="48509" y="0"/>
                  <a:pt x="108349" y="0"/>
                </a:cubicBezTo>
                <a:lnTo>
                  <a:pt x="2863451" y="0"/>
                </a:lnTo>
                <a:cubicBezTo>
                  <a:pt x="2923291" y="0"/>
                  <a:pt x="2971800" y="48509"/>
                  <a:pt x="2971800" y="108349"/>
                </a:cubicBezTo>
                <a:lnTo>
                  <a:pt x="2971800" y="541732"/>
                </a:lnTo>
                <a:cubicBezTo>
                  <a:pt x="2971800" y="601572"/>
                  <a:pt x="2923291" y="650081"/>
                  <a:pt x="2863451" y="650081"/>
                </a:cubicBezTo>
                <a:lnTo>
                  <a:pt x="108349" y="650081"/>
                </a:lnTo>
                <a:cubicBezTo>
                  <a:pt x="48509" y="650081"/>
                  <a:pt x="0" y="601572"/>
                  <a:pt x="0" y="541732"/>
                </a:cubicBezTo>
                <a:lnTo>
                  <a:pt x="0" y="108349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04000" tIns="119364" rIns="119364" bIns="119364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latin typeface="Angsana New" pitchFamily="18" charset="-34"/>
                <a:cs typeface="Angsana New" pitchFamily="18" charset="-34"/>
              </a:rPr>
              <a:t>๓. อุปมาโวหาร</a:t>
            </a:r>
            <a:endParaRPr lang="th-TH" kern="12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39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39808" y="2258610"/>
            <a:ext cx="72563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ชี้แจง สั่งสอน ชักชวน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ให้เห็นคล้อย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ตาม เทศนาโวหารจะต้องใช้ถ้อยคำสำนวนที่มีน้ำหนัก เพื่อจูงใจให้ผู้อ่านเกิดความเลื่อมใสศรัทธา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0693" y="4620810"/>
            <a:ext cx="7245507" cy="954107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ยกตัวอย่างประกอบเพื่อให้ผู้อ่านเข้าใจเนื้อเรื่องชัดเจนมากยิ่งขึ้น มักจะใช้การเขียนพรรณนาโวหารและเทศนาโวหาร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5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	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การใช้โวหารใน</a:t>
            </a:r>
            <a:r>
              <a:rPr lang="th-TH" sz="4000" b="1" dirty="0">
                <a:solidFill>
                  <a:prstClr val="white"/>
                </a:solidFill>
                <a:cs typeface="Angsana New"/>
              </a:rPr>
              <a:t>การเขียน</a:t>
            </a:r>
          </a:p>
        </p:txBody>
      </p:sp>
      <p:sp>
        <p:nvSpPr>
          <p:cNvPr id="10" name="Freeform 9"/>
          <p:cNvSpPr/>
          <p:nvPr/>
        </p:nvSpPr>
        <p:spPr>
          <a:xfrm>
            <a:off x="424042" y="1600200"/>
            <a:ext cx="3180522" cy="650081"/>
          </a:xfrm>
          <a:custGeom>
            <a:avLst/>
            <a:gdLst>
              <a:gd name="connsiteX0" fmla="*/ 0 w 2971800"/>
              <a:gd name="connsiteY0" fmla="*/ 108349 h 650081"/>
              <a:gd name="connsiteX1" fmla="*/ 108349 w 2971800"/>
              <a:gd name="connsiteY1" fmla="*/ 0 h 650081"/>
              <a:gd name="connsiteX2" fmla="*/ 2863451 w 2971800"/>
              <a:gd name="connsiteY2" fmla="*/ 0 h 650081"/>
              <a:gd name="connsiteX3" fmla="*/ 2971800 w 2971800"/>
              <a:gd name="connsiteY3" fmla="*/ 108349 h 650081"/>
              <a:gd name="connsiteX4" fmla="*/ 2971800 w 2971800"/>
              <a:gd name="connsiteY4" fmla="*/ 541732 h 650081"/>
              <a:gd name="connsiteX5" fmla="*/ 2863451 w 2971800"/>
              <a:gd name="connsiteY5" fmla="*/ 650081 h 650081"/>
              <a:gd name="connsiteX6" fmla="*/ 108349 w 2971800"/>
              <a:gd name="connsiteY6" fmla="*/ 650081 h 650081"/>
              <a:gd name="connsiteX7" fmla="*/ 0 w 2971800"/>
              <a:gd name="connsiteY7" fmla="*/ 541732 h 650081"/>
              <a:gd name="connsiteX8" fmla="*/ 0 w 2971800"/>
              <a:gd name="connsiteY8" fmla="*/ 10834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650081">
                <a:moveTo>
                  <a:pt x="0" y="108349"/>
                </a:moveTo>
                <a:cubicBezTo>
                  <a:pt x="0" y="48509"/>
                  <a:pt x="48509" y="0"/>
                  <a:pt x="108349" y="0"/>
                </a:cubicBezTo>
                <a:lnTo>
                  <a:pt x="2863451" y="0"/>
                </a:lnTo>
                <a:cubicBezTo>
                  <a:pt x="2923291" y="0"/>
                  <a:pt x="2971800" y="48509"/>
                  <a:pt x="2971800" y="108349"/>
                </a:cubicBezTo>
                <a:lnTo>
                  <a:pt x="2971800" y="541732"/>
                </a:lnTo>
                <a:cubicBezTo>
                  <a:pt x="2971800" y="601572"/>
                  <a:pt x="2923291" y="650081"/>
                  <a:pt x="2863451" y="650081"/>
                </a:cubicBezTo>
                <a:lnTo>
                  <a:pt x="108349" y="650081"/>
                </a:lnTo>
                <a:cubicBezTo>
                  <a:pt x="48509" y="650081"/>
                  <a:pt x="0" y="601572"/>
                  <a:pt x="0" y="541732"/>
                </a:cubicBezTo>
                <a:lnTo>
                  <a:pt x="0" y="108349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04000" tIns="123174" rIns="123174" bIns="123174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latin typeface="Angsana New" pitchFamily="18" charset="-34"/>
                <a:cs typeface="Angsana New" pitchFamily="18" charset="-34"/>
              </a:rPr>
              <a:t>๔. เทศนาโวหาร</a:t>
            </a:r>
            <a:endParaRPr lang="th-TH" kern="1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39808" y="3934236"/>
            <a:ext cx="3180522" cy="650081"/>
          </a:xfrm>
          <a:custGeom>
            <a:avLst/>
            <a:gdLst>
              <a:gd name="connsiteX0" fmla="*/ 0 w 2971800"/>
              <a:gd name="connsiteY0" fmla="*/ 108349 h 650081"/>
              <a:gd name="connsiteX1" fmla="*/ 108349 w 2971800"/>
              <a:gd name="connsiteY1" fmla="*/ 0 h 650081"/>
              <a:gd name="connsiteX2" fmla="*/ 2863451 w 2971800"/>
              <a:gd name="connsiteY2" fmla="*/ 0 h 650081"/>
              <a:gd name="connsiteX3" fmla="*/ 2971800 w 2971800"/>
              <a:gd name="connsiteY3" fmla="*/ 108349 h 650081"/>
              <a:gd name="connsiteX4" fmla="*/ 2971800 w 2971800"/>
              <a:gd name="connsiteY4" fmla="*/ 541732 h 650081"/>
              <a:gd name="connsiteX5" fmla="*/ 2863451 w 2971800"/>
              <a:gd name="connsiteY5" fmla="*/ 650081 h 650081"/>
              <a:gd name="connsiteX6" fmla="*/ 108349 w 2971800"/>
              <a:gd name="connsiteY6" fmla="*/ 650081 h 650081"/>
              <a:gd name="connsiteX7" fmla="*/ 0 w 2971800"/>
              <a:gd name="connsiteY7" fmla="*/ 541732 h 650081"/>
              <a:gd name="connsiteX8" fmla="*/ 0 w 2971800"/>
              <a:gd name="connsiteY8" fmla="*/ 10834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650081">
                <a:moveTo>
                  <a:pt x="0" y="108349"/>
                </a:moveTo>
                <a:cubicBezTo>
                  <a:pt x="0" y="48509"/>
                  <a:pt x="48509" y="0"/>
                  <a:pt x="108349" y="0"/>
                </a:cubicBezTo>
                <a:lnTo>
                  <a:pt x="2863451" y="0"/>
                </a:lnTo>
                <a:cubicBezTo>
                  <a:pt x="2923291" y="0"/>
                  <a:pt x="2971800" y="48509"/>
                  <a:pt x="2971800" y="108349"/>
                </a:cubicBezTo>
                <a:lnTo>
                  <a:pt x="2971800" y="541732"/>
                </a:lnTo>
                <a:cubicBezTo>
                  <a:pt x="2971800" y="601572"/>
                  <a:pt x="2923291" y="650081"/>
                  <a:pt x="2863451" y="650081"/>
                </a:cubicBezTo>
                <a:lnTo>
                  <a:pt x="108349" y="650081"/>
                </a:lnTo>
                <a:cubicBezTo>
                  <a:pt x="48509" y="650081"/>
                  <a:pt x="0" y="601572"/>
                  <a:pt x="0" y="541732"/>
                </a:cubicBezTo>
                <a:lnTo>
                  <a:pt x="0" y="108349"/>
                </a:lnTo>
                <a:close/>
              </a:path>
            </a:pathLst>
          </a:cu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4000" tIns="123174" rIns="123174" bIns="123174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latin typeface="Angsana New" pitchFamily="18" charset="-34"/>
                <a:cs typeface="Angsana New" pitchFamily="18" charset="-34"/>
              </a:rPr>
              <a:t>๕. สาธกโวหาร</a:t>
            </a:r>
            <a:endParaRPr lang="th-TH" kern="12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60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4768" y="1961444"/>
            <a:ext cx="8143360" cy="2516717"/>
            <a:chOff x="426520" y="1828800"/>
            <a:chExt cx="8387280" cy="2209800"/>
          </a:xfrm>
        </p:grpSpPr>
        <p:sp>
          <p:nvSpPr>
            <p:cNvPr id="5" name="Rectangle 4"/>
            <p:cNvSpPr/>
            <p:nvPr/>
          </p:nvSpPr>
          <p:spPr>
            <a:xfrm>
              <a:off x="426520" y="1828800"/>
              <a:ext cx="8387280" cy="2209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600" y="2032000"/>
              <a:ext cx="8029287" cy="1828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    ตะวันโผล่พ้นขอบฟ้ายามเช้า หญิงสาวกำลังนั่งผัดแป้งอยู่หน้ากระจก </a:t>
              </a:r>
            </a:p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มือเรียวยาวบรรจงจับที่ปัดแก้มปัดลงบนแก้มขาวเนียนให้อมชมพูระเรื่อ </a:t>
              </a:r>
            </a:p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ปากบางรูปกระจับถูกแต่งเติมด้วยลิปสติกสีแดงสด ดวงตากลมโตคู่สวยบรรจงวาดให้มองดูโครงหน้าสวยได้รูปของตนอย่างพอใจ</a:t>
              </a: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7506" y="5075860"/>
            <a:ext cx="2209800" cy="14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ular Callout 34"/>
          <p:cNvSpPr/>
          <p:nvPr/>
        </p:nvSpPr>
        <p:spPr>
          <a:xfrm>
            <a:off x="4476750" y="5338887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Angsana New" pitchFamily="18" charset="-34"/>
                <a:cs typeface="Angsana New" pitchFamily="18" charset="-34"/>
              </a:rPr>
              <a:t>พรรณนาโวหาร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6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505983"/>
            <a:ext cx="4172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b="1" dirty="0" smtClean="0">
                <a:latin typeface="Angsana New" pitchFamily="18" charset="-34"/>
                <a:cs typeface="+mj-cs"/>
              </a:rPr>
              <a:t>ใช้โวหารชนิดใด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388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9208" y="1494036"/>
            <a:ext cx="8752392" cy="3687564"/>
            <a:chOff x="426520" y="1828800"/>
            <a:chExt cx="8387280" cy="2355844"/>
          </a:xfrm>
        </p:grpSpPr>
        <p:sp>
          <p:nvSpPr>
            <p:cNvPr id="5" name="Rectangle 4"/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    </a:t>
              </a: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ห้องสี่เหลี่ยมเล็ก ๆ ในอาคารแห่งหนึ่ง ผู้คนกำลังวุ่นอยู่กับการทำงานอย่างเร่งรีบ ทางโต๊ะด้านซ้าย ชายคนหนึ่งกำลังจับจ้องอยู่ที่หน้าจอคอมพิวเตอร์ บนโต๊ะทำงานของเขาเต็มไปด้วยแฟ้มเอกสารที่วางอย่างไม่เป็นระเบียบมากนัก  หญิงวัยกลางคนเดินผ่านโต๊ะทำงานของชายผู้นั้นอยู่หลายครั้ง ในมือของเธอมักจะถือเอกสารงานอยู่เสมอ โต๊ะทางด้านขวา มีภาพของหญิงสาวคนหนึ่ง เธอเปิดหนังสือเล่มโตครั้งแล้วครั้งเล่าก่อนจะลงมือเขียนบางอย่างลงในเอกสารงานที่วางอยู่คู่กัน ภาพเหล่านี้มักจะเห็นเป็น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ประจำ</a:t>
              </a:r>
            </a:p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ทุก</a:t>
              </a: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วันอย่างไม่มีวันสิ้นสุด</a:t>
              </a:r>
              <a:endPara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7506" y="5290241"/>
            <a:ext cx="2209800" cy="14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ular Callout 34"/>
          <p:cNvSpPr/>
          <p:nvPr/>
        </p:nvSpPr>
        <p:spPr>
          <a:xfrm>
            <a:off x="4476750" y="5467793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บรรยายโวหาร</a:t>
            </a:r>
            <a:endParaRPr lang="th-TH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6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505983"/>
            <a:ext cx="4172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b="1" dirty="0" smtClean="0">
                <a:latin typeface="Angsana New" pitchFamily="18" charset="-34"/>
                <a:cs typeface="+mj-cs"/>
              </a:rPr>
              <a:t>ใช้โวหารชนิดใด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05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1600200"/>
            <a:ext cx="8391145" cy="3371716"/>
            <a:chOff x="426520" y="1828800"/>
            <a:chExt cx="8387280" cy="2355844"/>
          </a:xfrm>
        </p:grpSpPr>
        <p:sp>
          <p:nvSpPr>
            <p:cNvPr id="5" name="Rectangle 4"/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    </a:t>
              </a: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ถ้าครูบาอาจารย์เปรียบเสมือนเรือจ้าง นักเรียนก็คงเปรียบเสมือนผู้โดยสาร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เรือ</a:t>
              </a:r>
            </a:p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ที่</a:t>
              </a: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เรือจ้างเต็มใจที่จะไปส่งให้ถึงฝั่งอย่างปลอดภัย เมื่อผู้โดยสารถึงฝั่งแล้วก็มีบางส่วนที่กลับมาใช้บริการอีก แต่บางส่วนก็ไม่มีโอกาสได้กลับมาใช้บริการแต่จะยังจดจำว่ามีเรือจ้างลำนี้อยู่ เช่นเดียวกับคุณครูที่อบรมสั่งสอนนักเรียน เมื่อนักเรียนจบไป บางส่วนก็จะคอยกลับมาหาคุณครูที่สั่งสอนพวกเขาจนได้ดี แต่บางส่วนก็ไม่มีโอกาสได้กลับมาหา แต่ยังระลึกอยู่เสมอ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ว่าเขาได้</a:t>
              </a: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ดีมีวิชาความรู้ก็เพราะคุณครูท่านนี้</a:t>
              </a: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7506" y="5290241"/>
            <a:ext cx="2209800" cy="14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ular Callout 34"/>
          <p:cNvSpPr/>
          <p:nvPr/>
        </p:nvSpPr>
        <p:spPr>
          <a:xfrm>
            <a:off x="4476750" y="5467793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อุปมาโวหาร</a:t>
            </a:r>
            <a:endParaRPr lang="th-TH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6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505983"/>
            <a:ext cx="4172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b="1" dirty="0" smtClean="0">
                <a:latin typeface="Angsana New" pitchFamily="18" charset="-34"/>
                <a:cs typeface="+mj-cs"/>
              </a:rPr>
              <a:t>ใช้โวหารชนิดใด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97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1600200"/>
            <a:ext cx="8391145" cy="3371716"/>
            <a:chOff x="426520" y="1828800"/>
            <a:chExt cx="8387280" cy="2355844"/>
          </a:xfrm>
        </p:grpSpPr>
        <p:sp>
          <p:nvSpPr>
            <p:cNvPr id="5" name="Rectangle 4"/>
            <p:cNvSpPr/>
            <p:nvPr/>
          </p:nvSpPr>
          <p:spPr>
            <a:xfrm>
              <a:off x="426520" y="1828800"/>
              <a:ext cx="8387280" cy="23558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600" y="1953420"/>
              <a:ext cx="8029287" cy="20932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    </a:t>
              </a: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ในน้ำมีปลาฉันใด ในเมืองใหญ่ก็ยังคงมีคนที่มีน้ำใจฉันนั้น แม้เราจะเคยได้ยินว่าคนเมืองหลวงไม่มีน้ำใจ ไม่ช่วยเหลือผู้อื่น แต่เหตุการณ์น้ำท่วมที่ผ่านมาก็ทำให้เรารู้ว่า สิ่งที่เราเคยได้ยินมาไม่ได้เป็นความจริง เหตุการณ์น้ำท่วมครั้งนั้นทุกคนต่างร่วมมือร่วมใจ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กัน คน</a:t>
              </a: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ที่อยู่บ้านใกล้เรือนเคียงกันต่างช่วยกันขนย้าย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สิ่งของขึ้น</a:t>
              </a:r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ที่สูง และแบ่งปันอาหารในยามที่ขาดแคลน นี่คงเป็นอีกเหตุการณ์หนึ่งที่จะยืนยันได้ว่า คนเมืองหลวงไม่ได้แล้งน้ำใจอย่างที่คิด</a:t>
              </a:r>
            </a:p>
          </p:txBody>
        </p:sp>
      </p:grpSp>
      <p:pic>
        <p:nvPicPr>
          <p:cNvPr id="8194" name="Picture 2" descr="J:\000 1 A PowerPoint ภาษาไทย\000 ภาพประกอบ PowerPoint\9-1-58 ภาพทำ PPT\56-01-0208 ภาษาไทย ป.1 iPad\shutterstock&amp;dreamstime\dreamstime_xxl_231466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7506" y="5290241"/>
            <a:ext cx="2209800" cy="14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ular Callout 34"/>
          <p:cNvSpPr/>
          <p:nvPr/>
        </p:nvSpPr>
        <p:spPr>
          <a:xfrm>
            <a:off x="4476750" y="5467793"/>
            <a:ext cx="2057400" cy="780607"/>
          </a:xfrm>
          <a:prstGeom prst="wedgeRoundRectCallout">
            <a:avLst>
              <a:gd name="adj1" fmla="val 69881"/>
              <a:gd name="adj2" fmla="val 32971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สาธกโวหาร</a:t>
            </a:r>
            <a:endParaRPr lang="th-TH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7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7200" y="505983"/>
            <a:ext cx="4172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b="1" dirty="0" smtClean="0">
                <a:latin typeface="Angsana New" pitchFamily="18" charset="-34"/>
                <a:cs typeface="+mj-cs"/>
              </a:rPr>
              <a:t>ใช้</a:t>
            </a:r>
            <a:r>
              <a:rPr lang="th-TH" sz="4400" b="1" err="1" smtClean="0">
                <a:latin typeface="Angsana New" pitchFamily="18" charset="-34"/>
                <a:cs typeface="+mj-cs"/>
              </a:rPr>
              <a:t>โวหาร</a:t>
            </a:r>
            <a:r>
              <a:rPr lang="th-TH" sz="4400" b="1" smtClean="0">
                <a:latin typeface="Angsana New" pitchFamily="18" charset="-34"/>
                <a:cs typeface="+mj-cs"/>
              </a:rPr>
              <a:t>ชนิดใด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671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1560493"/>
            <a:ext cx="75438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cs typeface="Angsana New"/>
              </a:rPr>
              <a:t>หมายถึง การถ่ายทอดความรู้ ความรู้สึกนึกคิด เรื่องราว ตลอดจนประสบการณ์ต่าง ๆ </a:t>
            </a:r>
            <a:r>
              <a:rPr lang="th-TH" dirty="0">
                <a:solidFill>
                  <a:prstClr val="black"/>
                </a:solidFill>
                <a:cs typeface="Angsana New"/>
              </a:rPr>
              <a:t>โ</a:t>
            </a:r>
            <a:r>
              <a:rPr lang="th-TH" dirty="0" smtClean="0">
                <a:solidFill>
                  <a:prstClr val="black"/>
                </a:solidFill>
                <a:cs typeface="Angsana New"/>
              </a:rPr>
              <a:t>ดยใช้ตัวอักษรเป็นเครื่องมือในการถ่ายทอดไปยังผู้รับ</a:t>
            </a:r>
            <a:endParaRPr lang="th-TH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cs typeface="+mj-cs"/>
              </a:rPr>
              <a:t>	</a:t>
            </a:r>
            <a:r>
              <a:rPr lang="th-TH" sz="4000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ความหมายของ</a:t>
            </a:r>
            <a:r>
              <a:rPr lang="th-TH" sz="40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4000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เขียน</a:t>
            </a:r>
            <a:endParaRPr lang="th-TH" sz="4000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-3249" y="1371600"/>
            <a:ext cx="1486267" cy="123649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tIns="14400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cs typeface="Angsana New"/>
              </a:rPr>
              <a:t> การเขียน 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2051" name="Picture 3" descr="J:\000 1 A PowerPoint ภาษาไทย\000 ภาพประกอบ PowerPoint\07-2-58 ภาพ\ภาษาไทย ม.1 เล่ม 1 (รอบที่ 2)\shutterstock_231822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3505200"/>
            <a:ext cx="2752101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000 1 A PowerPoint ภาษาไทย\000 ภาพประกอบ PowerPoint\07-2-58 ภาพ\ภาษาไทย ม.1 เล่ม 1 (รอบที่ 2)\shutterstock_199245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102429"/>
            <a:ext cx="2819400" cy="1881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:\000 1 A PowerPoint ภาษาไทย\000 ภาพประกอบ PowerPoint\07-2-58 ภาพ\ภาษาไทย ม.1 เล่ม 2 (รอบที่ 1)\shutterstock_123859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1"/>
            <a:ext cx="2752101" cy="2039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7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30906" y="4495800"/>
            <a:ext cx="5248276" cy="2009775"/>
          </a:xfrm>
          <a:prstGeom prst="rect">
            <a:avLst/>
          </a:prstGeom>
          <a:solidFill>
            <a:srgbClr val="C0E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หมายถึง  การเขียนถึงเหตุการณ์ใดเหตุการณ์หนึ่ง</a:t>
            </a:r>
          </a:p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ที่เกิดขึ้นอย่างต่อเนื่อง โดยการแสดงให้เห็นสถานที่</a:t>
            </a:r>
          </a:p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เกิดเหตุ สภาพแวดล้อม บุคคล ตลอดจนผลที่เกิดขึ้นจากเหตุการณ์นั้น ๆ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9627" y="1323459"/>
            <a:ext cx="2409825" cy="821393"/>
            <a:chOff x="914400" y="1524000"/>
            <a:chExt cx="2743200" cy="1219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"/>
            <p:cNvSpPr/>
            <p:nvPr/>
          </p:nvSpPr>
          <p:spPr>
            <a:xfrm>
              <a:off x="914400" y="1524000"/>
              <a:ext cx="2743200" cy="1219200"/>
            </a:xfrm>
            <a:prstGeom prst="rect">
              <a:avLst/>
            </a:prstGeom>
            <a:solidFill>
              <a:srgbClr val="89E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028700" y="1638300"/>
              <a:ext cx="2514600" cy="990600"/>
            </a:xfrm>
            <a:prstGeom prst="roundRect">
              <a:avLst/>
            </a:prstGeom>
            <a:solidFill>
              <a:srgbClr val="E1F7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cs typeface="+mj-cs"/>
                </a:rPr>
                <a:t>๑. การเขียนบรรยาย</a:t>
              </a:r>
              <a:endParaRPr lang="th-TH" dirty="0">
                <a:solidFill>
                  <a:schemeClr val="tx1"/>
                </a:solidFill>
                <a:cs typeface="+mj-cs"/>
              </a:endParaRPr>
            </a:p>
          </p:txBody>
        </p:sp>
      </p:grpSp>
      <p:sp>
        <p:nvSpPr>
          <p:cNvPr id="14" name="Right Arrow 13"/>
          <p:cNvSpPr/>
          <p:nvPr/>
        </p:nvSpPr>
        <p:spPr>
          <a:xfrm>
            <a:off x="3059406" y="4991099"/>
            <a:ext cx="571500" cy="838200"/>
          </a:xfrm>
          <a:prstGeom prst="rightArrow">
            <a:avLst/>
          </a:prstGeom>
          <a:solidFill>
            <a:srgbClr val="C0E39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cs typeface="+mj-cs"/>
              </a:rPr>
              <a:t>	การเขียนบรรยายและพรรณนา</a:t>
            </a:r>
            <a:endParaRPr lang="th-TH" sz="4000" b="1" dirty="0">
              <a:solidFill>
                <a:schemeClr val="bg1"/>
              </a:solidFill>
              <a:cs typeface="+mj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4407" y="4776787"/>
            <a:ext cx="2309416" cy="1447800"/>
            <a:chOff x="747127" y="3276600"/>
            <a:chExt cx="2309416" cy="1447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747127" y="3276600"/>
              <a:ext cx="2309416" cy="144780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2384" y="3467100"/>
              <a:ext cx="2018903" cy="1066800"/>
            </a:xfrm>
            <a:prstGeom prst="roundRect">
              <a:avLst/>
            </a:prstGeom>
            <a:gradFill>
              <a:gsLst>
                <a:gs pos="0">
                  <a:srgbClr val="00B050"/>
                </a:gs>
                <a:gs pos="100000">
                  <a:srgbClr val="C0E399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cs typeface="+mj-cs"/>
                </a:rPr>
                <a:t>การเขียนบรรยาย</a:t>
              </a:r>
              <a:endParaRPr lang="th-TH" dirty="0">
                <a:cs typeface="+mj-cs"/>
              </a:endParaRPr>
            </a:p>
          </p:txBody>
        </p:sp>
      </p:grpSp>
      <p:cxnSp>
        <p:nvCxnSpPr>
          <p:cNvPr id="16" name="Straight Connector 14"/>
          <p:cNvCxnSpPr>
            <a:stCxn id="18" idx="0"/>
          </p:cNvCxnSpPr>
          <p:nvPr/>
        </p:nvCxnSpPr>
        <p:spPr>
          <a:xfrm>
            <a:off x="2497033" y="3361923"/>
            <a:ext cx="848123" cy="0"/>
          </a:xfrm>
          <a:prstGeom prst="line">
            <a:avLst/>
          </a:prstGeom>
          <a:ln w="57150">
            <a:solidFill>
              <a:srgbClr val="EDA1D9"/>
            </a:solidFill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nip Same Side Corner Rectangle 6"/>
          <p:cNvSpPr/>
          <p:nvPr/>
        </p:nvSpPr>
        <p:spPr>
          <a:xfrm>
            <a:off x="754356" y="2714223"/>
            <a:ext cx="1742677" cy="1295400"/>
          </a:xfrm>
          <a:prstGeom prst="snip2SameRect">
            <a:avLst/>
          </a:prstGeom>
          <a:solidFill>
            <a:srgbClr val="EDA1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cs typeface="+mj-cs"/>
              </a:rPr>
              <a:t>การบรรยาย</a:t>
            </a:r>
            <a:endParaRPr lang="th-TH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2" name="Rectangle 9"/>
          <p:cNvSpPr/>
          <p:nvPr/>
        </p:nvSpPr>
        <p:spPr>
          <a:xfrm>
            <a:off x="3345156" y="2714223"/>
            <a:ext cx="5334000" cy="1295400"/>
          </a:xfrm>
          <a:prstGeom prst="rect">
            <a:avLst/>
          </a:prstGeom>
          <a:gradFill flip="none" rotWithShape="1">
            <a:gsLst>
              <a:gs pos="60000">
                <a:srgbClr val="EDA1D9"/>
              </a:gs>
              <a:gs pos="100000">
                <a:srgbClr val="F9D3F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เป็นการกล่าวถึงเหตุการณ์นั้น ๆ ว่ามีใคร ทำอะไร     </a:t>
            </a:r>
          </a:p>
          <a:p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ที่ไหน เมื่อไหร่ อย่างไร เพื่ออะไร ผลที่ได้เป็นอย่างไร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33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8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03559" y="1965178"/>
            <a:ext cx="4364210" cy="760711"/>
          </a:xfrm>
          <a:custGeom>
            <a:avLst/>
            <a:gdLst>
              <a:gd name="connsiteX0" fmla="*/ 134246 w 805457"/>
              <a:gd name="connsiteY0" fmla="*/ 0 h 4681728"/>
              <a:gd name="connsiteX1" fmla="*/ 671211 w 805457"/>
              <a:gd name="connsiteY1" fmla="*/ 0 h 4681728"/>
              <a:gd name="connsiteX2" fmla="*/ 805457 w 805457"/>
              <a:gd name="connsiteY2" fmla="*/ 134246 h 4681728"/>
              <a:gd name="connsiteX3" fmla="*/ 805457 w 805457"/>
              <a:gd name="connsiteY3" fmla="*/ 4681728 h 4681728"/>
              <a:gd name="connsiteX4" fmla="*/ 805457 w 805457"/>
              <a:gd name="connsiteY4" fmla="*/ 4681728 h 4681728"/>
              <a:gd name="connsiteX5" fmla="*/ 0 w 805457"/>
              <a:gd name="connsiteY5" fmla="*/ 4681728 h 4681728"/>
              <a:gd name="connsiteX6" fmla="*/ 0 w 805457"/>
              <a:gd name="connsiteY6" fmla="*/ 4681728 h 4681728"/>
              <a:gd name="connsiteX7" fmla="*/ 0 w 805457"/>
              <a:gd name="connsiteY7" fmla="*/ 134246 h 4681728"/>
              <a:gd name="connsiteX8" fmla="*/ 134246 w 805457"/>
              <a:gd name="connsiteY8" fmla="*/ 0 h 468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57" h="4681728">
                <a:moveTo>
                  <a:pt x="805457" y="780308"/>
                </a:moveTo>
                <a:lnTo>
                  <a:pt x="805457" y="3901420"/>
                </a:lnTo>
                <a:cubicBezTo>
                  <a:pt x="805457" y="4332370"/>
                  <a:pt x="795116" y="4681725"/>
                  <a:pt x="782361" y="4681725"/>
                </a:cubicBezTo>
                <a:lnTo>
                  <a:pt x="0" y="4681725"/>
                </a:lnTo>
                <a:lnTo>
                  <a:pt x="0" y="4681725"/>
                </a:lnTo>
                <a:lnTo>
                  <a:pt x="0" y="3"/>
                </a:lnTo>
                <a:lnTo>
                  <a:pt x="0" y="3"/>
                </a:lnTo>
                <a:lnTo>
                  <a:pt x="782361" y="3"/>
                </a:lnTo>
                <a:cubicBezTo>
                  <a:pt x="795116" y="3"/>
                  <a:pt x="805457" y="349358"/>
                  <a:pt x="805457" y="780308"/>
                </a:cubicBezTo>
                <a:close/>
              </a:path>
            </a:pathLst>
          </a:custGeom>
          <a:solidFill>
            <a:srgbClr val="FBE5F9">
              <a:alpha val="89804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144" rIns="286969" bIns="163145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h-TH" sz="2800" kern="1200" dirty="0" smtClean="0">
                <a:cs typeface="+mj-cs"/>
              </a:rPr>
              <a:t>อ่านแล้วเข้าใจง่าย มีความหมายคมคาย</a:t>
            </a:r>
            <a:endParaRPr lang="th-TH" sz="2800" kern="1200" dirty="0">
              <a:cs typeface="+mj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352610" y="1920432"/>
            <a:ext cx="2328672" cy="855799"/>
          </a:xfrm>
          <a:custGeom>
            <a:avLst/>
            <a:gdLst>
              <a:gd name="connsiteX0" fmla="*/ 0 w 2633472"/>
              <a:gd name="connsiteY0" fmla="*/ 167807 h 1006822"/>
              <a:gd name="connsiteX1" fmla="*/ 167807 w 2633472"/>
              <a:gd name="connsiteY1" fmla="*/ 0 h 1006822"/>
              <a:gd name="connsiteX2" fmla="*/ 2465665 w 2633472"/>
              <a:gd name="connsiteY2" fmla="*/ 0 h 1006822"/>
              <a:gd name="connsiteX3" fmla="*/ 2633472 w 2633472"/>
              <a:gd name="connsiteY3" fmla="*/ 167807 h 1006822"/>
              <a:gd name="connsiteX4" fmla="*/ 2633472 w 2633472"/>
              <a:gd name="connsiteY4" fmla="*/ 839015 h 1006822"/>
              <a:gd name="connsiteX5" fmla="*/ 2465665 w 2633472"/>
              <a:gd name="connsiteY5" fmla="*/ 1006822 h 1006822"/>
              <a:gd name="connsiteX6" fmla="*/ 167807 w 2633472"/>
              <a:gd name="connsiteY6" fmla="*/ 1006822 h 1006822"/>
              <a:gd name="connsiteX7" fmla="*/ 0 w 2633472"/>
              <a:gd name="connsiteY7" fmla="*/ 839015 h 1006822"/>
              <a:gd name="connsiteX8" fmla="*/ 0 w 2633472"/>
              <a:gd name="connsiteY8" fmla="*/ 167807 h 100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3472" h="1006822">
                <a:moveTo>
                  <a:pt x="0" y="167807"/>
                </a:moveTo>
                <a:cubicBezTo>
                  <a:pt x="0" y="75130"/>
                  <a:pt x="75130" y="0"/>
                  <a:pt x="167807" y="0"/>
                </a:cubicBezTo>
                <a:lnTo>
                  <a:pt x="2465665" y="0"/>
                </a:lnTo>
                <a:cubicBezTo>
                  <a:pt x="2558342" y="0"/>
                  <a:pt x="2633472" y="75130"/>
                  <a:pt x="2633472" y="167807"/>
                </a:cubicBezTo>
                <a:lnTo>
                  <a:pt x="2633472" y="839015"/>
                </a:lnTo>
                <a:cubicBezTo>
                  <a:pt x="2633472" y="931692"/>
                  <a:pt x="2558342" y="1006822"/>
                  <a:pt x="2465665" y="1006822"/>
                </a:cubicBezTo>
                <a:lnTo>
                  <a:pt x="167807" y="1006822"/>
                </a:lnTo>
                <a:cubicBezTo>
                  <a:pt x="75130" y="1006822"/>
                  <a:pt x="0" y="931692"/>
                  <a:pt x="0" y="839015"/>
                </a:cubicBezTo>
                <a:lnTo>
                  <a:pt x="0" y="167807"/>
                </a:lnTo>
                <a:close/>
              </a:path>
            </a:pathLst>
          </a:custGeom>
          <a:solidFill>
            <a:srgbClr val="F9D3F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829" tIns="102489" rIns="155829" bIns="102489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๑. ใช้ถ้อยคำกะทัดรัด</a:t>
            </a:r>
            <a:endParaRPr lang="th-TH" sz="2800" kern="1200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594033" y="3022341"/>
            <a:ext cx="4373735" cy="760711"/>
          </a:xfrm>
          <a:custGeom>
            <a:avLst/>
            <a:gdLst>
              <a:gd name="connsiteX0" fmla="*/ 134246 w 805457"/>
              <a:gd name="connsiteY0" fmla="*/ 0 h 4681728"/>
              <a:gd name="connsiteX1" fmla="*/ 671211 w 805457"/>
              <a:gd name="connsiteY1" fmla="*/ 0 h 4681728"/>
              <a:gd name="connsiteX2" fmla="*/ 805457 w 805457"/>
              <a:gd name="connsiteY2" fmla="*/ 134246 h 4681728"/>
              <a:gd name="connsiteX3" fmla="*/ 805457 w 805457"/>
              <a:gd name="connsiteY3" fmla="*/ 4681728 h 4681728"/>
              <a:gd name="connsiteX4" fmla="*/ 805457 w 805457"/>
              <a:gd name="connsiteY4" fmla="*/ 4681728 h 4681728"/>
              <a:gd name="connsiteX5" fmla="*/ 0 w 805457"/>
              <a:gd name="connsiteY5" fmla="*/ 4681728 h 4681728"/>
              <a:gd name="connsiteX6" fmla="*/ 0 w 805457"/>
              <a:gd name="connsiteY6" fmla="*/ 4681728 h 4681728"/>
              <a:gd name="connsiteX7" fmla="*/ 0 w 805457"/>
              <a:gd name="connsiteY7" fmla="*/ 134246 h 4681728"/>
              <a:gd name="connsiteX8" fmla="*/ 134246 w 805457"/>
              <a:gd name="connsiteY8" fmla="*/ 0 h 468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57" h="4681728">
                <a:moveTo>
                  <a:pt x="805457" y="780308"/>
                </a:moveTo>
                <a:lnTo>
                  <a:pt x="805457" y="3901420"/>
                </a:lnTo>
                <a:cubicBezTo>
                  <a:pt x="805457" y="4332370"/>
                  <a:pt x="795116" y="4681725"/>
                  <a:pt x="782361" y="4681725"/>
                </a:cubicBezTo>
                <a:lnTo>
                  <a:pt x="0" y="4681725"/>
                </a:lnTo>
                <a:lnTo>
                  <a:pt x="0" y="4681725"/>
                </a:lnTo>
                <a:lnTo>
                  <a:pt x="0" y="3"/>
                </a:lnTo>
                <a:lnTo>
                  <a:pt x="0" y="3"/>
                </a:lnTo>
                <a:lnTo>
                  <a:pt x="782361" y="3"/>
                </a:lnTo>
                <a:cubicBezTo>
                  <a:pt x="795116" y="3"/>
                  <a:pt x="805457" y="349358"/>
                  <a:pt x="805457" y="780308"/>
                </a:cubicBezTo>
                <a:close/>
              </a:path>
            </a:pathLst>
          </a:custGeom>
          <a:solidFill>
            <a:srgbClr val="ECE9B6">
              <a:alpha val="89804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lnRef>
          <a:fillRef idx="1"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144" rIns="286969" bIns="163145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h-TH" sz="2800" kern="1200" dirty="0" smtClean="0">
                <a:cs typeface="+mj-cs"/>
              </a:rPr>
              <a:t>บรรยายโดยไม่ทำให้ผู้อ่านสับสน</a:t>
            </a:r>
            <a:endParaRPr lang="th-TH" sz="2800" kern="1200" dirty="0">
              <a:cs typeface="+mj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352610" y="2977595"/>
            <a:ext cx="2328672" cy="855799"/>
          </a:xfrm>
          <a:custGeom>
            <a:avLst/>
            <a:gdLst>
              <a:gd name="connsiteX0" fmla="*/ 0 w 2633472"/>
              <a:gd name="connsiteY0" fmla="*/ 167807 h 1006822"/>
              <a:gd name="connsiteX1" fmla="*/ 167807 w 2633472"/>
              <a:gd name="connsiteY1" fmla="*/ 0 h 1006822"/>
              <a:gd name="connsiteX2" fmla="*/ 2465665 w 2633472"/>
              <a:gd name="connsiteY2" fmla="*/ 0 h 1006822"/>
              <a:gd name="connsiteX3" fmla="*/ 2633472 w 2633472"/>
              <a:gd name="connsiteY3" fmla="*/ 167807 h 1006822"/>
              <a:gd name="connsiteX4" fmla="*/ 2633472 w 2633472"/>
              <a:gd name="connsiteY4" fmla="*/ 839015 h 1006822"/>
              <a:gd name="connsiteX5" fmla="*/ 2465665 w 2633472"/>
              <a:gd name="connsiteY5" fmla="*/ 1006822 h 1006822"/>
              <a:gd name="connsiteX6" fmla="*/ 167807 w 2633472"/>
              <a:gd name="connsiteY6" fmla="*/ 1006822 h 1006822"/>
              <a:gd name="connsiteX7" fmla="*/ 0 w 2633472"/>
              <a:gd name="connsiteY7" fmla="*/ 839015 h 1006822"/>
              <a:gd name="connsiteX8" fmla="*/ 0 w 2633472"/>
              <a:gd name="connsiteY8" fmla="*/ 167807 h 100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3472" h="1006822">
                <a:moveTo>
                  <a:pt x="0" y="167807"/>
                </a:moveTo>
                <a:cubicBezTo>
                  <a:pt x="0" y="75130"/>
                  <a:pt x="75130" y="0"/>
                  <a:pt x="167807" y="0"/>
                </a:cubicBezTo>
                <a:lnTo>
                  <a:pt x="2465665" y="0"/>
                </a:lnTo>
                <a:cubicBezTo>
                  <a:pt x="2558342" y="0"/>
                  <a:pt x="2633472" y="75130"/>
                  <a:pt x="2633472" y="167807"/>
                </a:cubicBezTo>
                <a:lnTo>
                  <a:pt x="2633472" y="839015"/>
                </a:lnTo>
                <a:cubicBezTo>
                  <a:pt x="2633472" y="931692"/>
                  <a:pt x="2558342" y="1006822"/>
                  <a:pt x="2465665" y="1006822"/>
                </a:cubicBezTo>
                <a:lnTo>
                  <a:pt x="167807" y="1006822"/>
                </a:lnTo>
                <a:cubicBezTo>
                  <a:pt x="75130" y="1006822"/>
                  <a:pt x="0" y="931692"/>
                  <a:pt x="0" y="839015"/>
                </a:cubicBezTo>
                <a:lnTo>
                  <a:pt x="0" y="167807"/>
                </a:lnTo>
                <a:close/>
              </a:path>
            </a:pathLst>
          </a:custGeom>
          <a:solidFill>
            <a:srgbClr val="DAD57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829" tIns="102489" rIns="155829" bIns="102489" numCol="1" spcCol="1270" anchor="ctr" anchorCtr="0">
            <a:noAutofit/>
          </a:bodyPr>
          <a:lstStyle/>
          <a:p>
            <a:pPr lvl="0" algn="l" defTabSz="1244600">
              <a:spcBef>
                <a:spcPct val="0"/>
              </a:spcBef>
            </a:pPr>
            <a:r>
              <a:rPr lang="th-TH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๒. บรรยายตามลำดับ   </a:t>
            </a:r>
          </a:p>
          <a:p>
            <a:pPr lvl="0" algn="l" defTabSz="1244600">
              <a:lnSpc>
                <a:spcPct val="90000"/>
              </a:lnSpc>
              <a:spcBef>
                <a:spcPct val="0"/>
              </a:spcBef>
            </a:pP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    </a:t>
            </a:r>
            <a:r>
              <a:rPr lang="th-TH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เหตุการณ์</a:t>
            </a:r>
            <a:endParaRPr lang="th-TH" sz="2800" kern="1200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16893" y="4077552"/>
            <a:ext cx="4350876" cy="760711"/>
          </a:xfrm>
          <a:custGeom>
            <a:avLst/>
            <a:gdLst>
              <a:gd name="connsiteX0" fmla="*/ 134246 w 805457"/>
              <a:gd name="connsiteY0" fmla="*/ 0 h 4681728"/>
              <a:gd name="connsiteX1" fmla="*/ 671211 w 805457"/>
              <a:gd name="connsiteY1" fmla="*/ 0 h 4681728"/>
              <a:gd name="connsiteX2" fmla="*/ 805457 w 805457"/>
              <a:gd name="connsiteY2" fmla="*/ 134246 h 4681728"/>
              <a:gd name="connsiteX3" fmla="*/ 805457 w 805457"/>
              <a:gd name="connsiteY3" fmla="*/ 4681728 h 4681728"/>
              <a:gd name="connsiteX4" fmla="*/ 805457 w 805457"/>
              <a:gd name="connsiteY4" fmla="*/ 4681728 h 4681728"/>
              <a:gd name="connsiteX5" fmla="*/ 0 w 805457"/>
              <a:gd name="connsiteY5" fmla="*/ 4681728 h 4681728"/>
              <a:gd name="connsiteX6" fmla="*/ 0 w 805457"/>
              <a:gd name="connsiteY6" fmla="*/ 4681728 h 4681728"/>
              <a:gd name="connsiteX7" fmla="*/ 0 w 805457"/>
              <a:gd name="connsiteY7" fmla="*/ 134246 h 4681728"/>
              <a:gd name="connsiteX8" fmla="*/ 134246 w 805457"/>
              <a:gd name="connsiteY8" fmla="*/ 0 h 468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457" h="4681728">
                <a:moveTo>
                  <a:pt x="805457" y="780308"/>
                </a:moveTo>
                <a:lnTo>
                  <a:pt x="805457" y="3901420"/>
                </a:lnTo>
                <a:cubicBezTo>
                  <a:pt x="805457" y="4332370"/>
                  <a:pt x="795116" y="4681725"/>
                  <a:pt x="782361" y="4681725"/>
                </a:cubicBezTo>
                <a:lnTo>
                  <a:pt x="0" y="4681725"/>
                </a:lnTo>
                <a:lnTo>
                  <a:pt x="0" y="4681725"/>
                </a:lnTo>
                <a:lnTo>
                  <a:pt x="0" y="3"/>
                </a:lnTo>
                <a:lnTo>
                  <a:pt x="0" y="3"/>
                </a:lnTo>
                <a:lnTo>
                  <a:pt x="782361" y="3"/>
                </a:lnTo>
                <a:cubicBezTo>
                  <a:pt x="795116" y="3"/>
                  <a:pt x="805457" y="349358"/>
                  <a:pt x="805457" y="780308"/>
                </a:cubicBezTo>
                <a:close/>
              </a:path>
            </a:pathLst>
          </a:custGeom>
          <a:solidFill>
            <a:srgbClr val="DDF0C8">
              <a:alpha val="89804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3145" rIns="286969" bIns="163144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h-TH" sz="2800" kern="1200" dirty="0" smtClean="0">
                <a:cs typeface="+mj-cs"/>
              </a:rPr>
              <a:t>ควรมีเหตุการณ์หรือจุดที่ทำให้ผู้อ่านประทับใจ</a:t>
            </a:r>
            <a:endParaRPr lang="th-TH" sz="2800" kern="1200" dirty="0">
              <a:cs typeface="+mj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352610" y="4034541"/>
            <a:ext cx="2328672" cy="852109"/>
          </a:xfrm>
          <a:custGeom>
            <a:avLst/>
            <a:gdLst>
              <a:gd name="connsiteX0" fmla="*/ 0 w 2633472"/>
              <a:gd name="connsiteY0" fmla="*/ 167807 h 1006822"/>
              <a:gd name="connsiteX1" fmla="*/ 167807 w 2633472"/>
              <a:gd name="connsiteY1" fmla="*/ 0 h 1006822"/>
              <a:gd name="connsiteX2" fmla="*/ 2465665 w 2633472"/>
              <a:gd name="connsiteY2" fmla="*/ 0 h 1006822"/>
              <a:gd name="connsiteX3" fmla="*/ 2633472 w 2633472"/>
              <a:gd name="connsiteY3" fmla="*/ 167807 h 1006822"/>
              <a:gd name="connsiteX4" fmla="*/ 2633472 w 2633472"/>
              <a:gd name="connsiteY4" fmla="*/ 839015 h 1006822"/>
              <a:gd name="connsiteX5" fmla="*/ 2465665 w 2633472"/>
              <a:gd name="connsiteY5" fmla="*/ 1006822 h 1006822"/>
              <a:gd name="connsiteX6" fmla="*/ 167807 w 2633472"/>
              <a:gd name="connsiteY6" fmla="*/ 1006822 h 1006822"/>
              <a:gd name="connsiteX7" fmla="*/ 0 w 2633472"/>
              <a:gd name="connsiteY7" fmla="*/ 839015 h 1006822"/>
              <a:gd name="connsiteX8" fmla="*/ 0 w 2633472"/>
              <a:gd name="connsiteY8" fmla="*/ 167807 h 100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3472" h="1006822">
                <a:moveTo>
                  <a:pt x="0" y="167807"/>
                </a:moveTo>
                <a:cubicBezTo>
                  <a:pt x="0" y="75130"/>
                  <a:pt x="75130" y="0"/>
                  <a:pt x="167807" y="0"/>
                </a:cubicBezTo>
                <a:lnTo>
                  <a:pt x="2465665" y="0"/>
                </a:lnTo>
                <a:cubicBezTo>
                  <a:pt x="2558342" y="0"/>
                  <a:pt x="2633472" y="75130"/>
                  <a:pt x="2633472" y="167807"/>
                </a:cubicBezTo>
                <a:lnTo>
                  <a:pt x="2633472" y="839015"/>
                </a:lnTo>
                <a:cubicBezTo>
                  <a:pt x="2633472" y="931692"/>
                  <a:pt x="2558342" y="1006822"/>
                  <a:pt x="2465665" y="1006822"/>
                </a:cubicBezTo>
                <a:lnTo>
                  <a:pt x="167807" y="1006822"/>
                </a:lnTo>
                <a:cubicBezTo>
                  <a:pt x="75130" y="1006822"/>
                  <a:pt x="0" y="931692"/>
                  <a:pt x="0" y="839015"/>
                </a:cubicBezTo>
                <a:lnTo>
                  <a:pt x="0" y="167807"/>
                </a:lnTo>
                <a:close/>
              </a:path>
            </a:pathLst>
          </a:custGeom>
          <a:solidFill>
            <a:srgbClr val="B0DC8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829" tIns="102489" rIns="155829" bIns="102489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๓. จุดประทับใจ</a:t>
            </a:r>
            <a:endParaRPr lang="th-TH" sz="2800" kern="1200" dirty="0">
              <a:solidFill>
                <a:schemeClr val="tx1">
                  <a:lumMod val="95000"/>
                  <a:lumOff val="5000"/>
                </a:schemeClr>
              </a:solidFill>
              <a:cs typeface="+mj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32321" y="5105560"/>
            <a:ext cx="4443816" cy="936153"/>
            <a:chOff x="2554381" y="1117875"/>
            <a:chExt cx="4760815" cy="991219"/>
          </a:xfrm>
          <a:solidFill>
            <a:srgbClr val="C9F1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9" name="Round Same Side Corner Rectangle 18"/>
            <p:cNvSpPr/>
            <p:nvPr/>
          </p:nvSpPr>
          <p:spPr>
            <a:xfrm rot="5400000">
              <a:off x="4478722" y="-727379"/>
              <a:ext cx="991219" cy="4681728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 Same Side Corner Rectangle 4"/>
            <p:cNvSpPr/>
            <p:nvPr/>
          </p:nvSpPr>
          <p:spPr>
            <a:xfrm>
              <a:off x="2554381" y="1246638"/>
              <a:ext cx="4642409" cy="72681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h-TH" kern="1200" dirty="0" smtClean="0">
                  <a:cs typeface="+mj-cs"/>
                </a:rPr>
                <a:t>    อาจแทรกบทพรรณนา ข้อคิดเห็น ความรู้  </a:t>
              </a:r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th-TH" dirty="0">
                  <a:cs typeface="+mj-cs"/>
                </a:rPr>
                <a:t> </a:t>
              </a:r>
              <a:r>
                <a:rPr lang="th-TH" dirty="0" smtClean="0">
                  <a:cs typeface="+mj-cs"/>
                </a:rPr>
                <a:t>   </a:t>
              </a:r>
              <a:r>
                <a:rPr lang="th-TH" kern="1200" dirty="0" smtClean="0">
                  <a:cs typeface="+mj-cs"/>
                </a:rPr>
                <a:t>เป็นเหตุเป็นผล เพื่อประโยชน์ของผู้อ่าน</a:t>
              </a:r>
              <a:endParaRPr lang="th-TH" kern="1200" dirty="0">
                <a:cs typeface="+mj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49302" y="5090306"/>
            <a:ext cx="2303404" cy="860317"/>
            <a:chOff x="0" y="1058688"/>
            <a:chExt cx="2633472" cy="1006822"/>
          </a:xfrm>
          <a:solidFill>
            <a:srgbClr val="81DE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2" name="Rounded Rectangle 21"/>
            <p:cNvSpPr/>
            <p:nvPr/>
          </p:nvSpPr>
          <p:spPr>
            <a:xfrm>
              <a:off x="0" y="1058688"/>
              <a:ext cx="2633472" cy="100682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49149" y="1107837"/>
              <a:ext cx="2535174" cy="9085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j-cs"/>
                </a:rPr>
                <a:t>๔. บรรยายต่อเนื่อง</a:t>
              </a:r>
              <a:endParaRPr lang="th-TH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630" y="1518134"/>
            <a:ext cx="2035584" cy="1207755"/>
            <a:chOff x="0" y="1524000"/>
            <a:chExt cx="2743200" cy="800100"/>
          </a:xfrm>
        </p:grpSpPr>
        <p:sp>
          <p:nvSpPr>
            <p:cNvPr id="12" name="Rounded Rectangle 11"/>
            <p:cNvSpPr/>
            <p:nvPr/>
          </p:nvSpPr>
          <p:spPr>
            <a:xfrm>
              <a:off x="0" y="1524000"/>
              <a:ext cx="2743200" cy="647700"/>
            </a:xfrm>
            <a:prstGeom prst="roundRect">
              <a:avLst/>
            </a:prstGeom>
            <a:solidFill>
              <a:srgbClr val="E1F7FF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ound Diagonal Corner Rectangle 6"/>
            <p:cNvSpPr/>
            <p:nvPr/>
          </p:nvSpPr>
          <p:spPr>
            <a:xfrm>
              <a:off x="183660" y="1752600"/>
              <a:ext cx="2375877" cy="571500"/>
            </a:xfrm>
            <a:prstGeom prst="round2DiagRect">
              <a:avLst/>
            </a:prstGeom>
            <a:solidFill>
              <a:srgbClr val="FF7C8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cs typeface="+mj-cs"/>
                </a:rPr>
                <a:t>หลักการเขียนบรรยาย</a:t>
              </a:r>
              <a:endParaRPr lang="th-TH" dirty="0">
                <a:cs typeface="+mj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cs typeface="+mj-cs"/>
              </a:rPr>
              <a:t>	การเขียนบรรยายและพรรณนา</a:t>
            </a:r>
            <a:endParaRPr lang="th-TH" sz="40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58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52021" y="1981200"/>
            <a:ext cx="2819400" cy="685800"/>
          </a:xfrm>
          <a:prstGeom prst="round2DiagRect">
            <a:avLst/>
          </a:prstGeom>
          <a:solidFill>
            <a:srgbClr val="C0E3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cs typeface="+mj-cs"/>
              </a:rPr>
              <a:t>ตัวอย่างการเขียนบรรยาย</a:t>
            </a:r>
            <a:endParaRPr lang="th-TH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9999" y="2057400"/>
            <a:ext cx="5014687" cy="3352800"/>
          </a:xfrm>
          <a:prstGeom prst="rect">
            <a:avLst/>
          </a:prstGeom>
          <a:solidFill>
            <a:srgbClr val="FFE89F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cs typeface="+mj-cs"/>
              </a:rPr>
              <a:t>         ชาวผีตองเหลือง เป็นชาวเขาเผ่าหนึ่งในประเทศไทย อาศัยอยู่ในป่าลึกทางตอนเหนือของประเทศ  ชาวผีตองเหลืองจะอายและกลัวคนแปลกหน้ามาก โดยมากมักปกปิดร่างกายด้วยเปลือกไม้ พวกนี้สร้างที่อยู่โดยใช้ใบตองมุงหลังคา พอใบตองเป็นสีเหลืองก็จะอพยพย้ายที่อยู่ใหม่ ไม่มีที่อยู่เป็นหลักแหล่ง  จึงเรียกว่า “ผีตองเหลือง” </a:t>
            </a:r>
            <a:endParaRPr lang="th-TH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7" y="3048000"/>
            <a:ext cx="2666547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cs typeface="+mj-cs"/>
              </a:rPr>
              <a:t>	การเขียนบรรยายและพรรณนา</a:t>
            </a:r>
            <a:endParaRPr lang="th-TH" sz="40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201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2409827"/>
            <a:ext cx="5153025" cy="1771649"/>
          </a:xfrm>
          <a:prstGeom prst="rect">
            <a:avLst/>
          </a:prstGeom>
          <a:solidFill>
            <a:srgbClr val="89E0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คือ การเขียนบรรยายอย่างละเอียดและประณีต      โดยมุ่งเน้นให้ผู้อ่านเกิดความรู้สึกทางอารมณ์ </a:t>
            </a:r>
          </a:p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เกิดมโนภาพ และจินตนาการในขณะที่อ่าน มักนิยมเขียนพรรณนาสภาพสถานที่ต่าง ๆ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cs typeface="+mj-cs"/>
              </a:rPr>
              <a:t>	การเขียนบรรยายและพรรณนา</a:t>
            </a:r>
            <a:endParaRPr lang="th-TH" sz="4000" b="1" dirty="0">
              <a:solidFill>
                <a:schemeClr val="bg1"/>
              </a:solidFill>
              <a:cs typeface="+mj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9627" y="1323459"/>
            <a:ext cx="2543573" cy="821393"/>
            <a:chOff x="914400" y="1524000"/>
            <a:chExt cx="2743200" cy="1219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/>
            <p:cNvSpPr/>
            <p:nvPr/>
          </p:nvSpPr>
          <p:spPr>
            <a:xfrm>
              <a:off x="914400" y="1524000"/>
              <a:ext cx="2743200" cy="1219200"/>
            </a:xfrm>
            <a:prstGeom prst="rect">
              <a:avLst/>
            </a:prstGeom>
            <a:solidFill>
              <a:srgbClr val="954EC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028700" y="1638300"/>
              <a:ext cx="2514600" cy="990600"/>
            </a:xfrm>
            <a:prstGeom prst="roundRect">
              <a:avLst/>
            </a:prstGeom>
            <a:solidFill>
              <a:srgbClr val="E8D9F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tx1"/>
                  </a:solidFill>
                  <a:cs typeface="+mj-cs"/>
                </a:rPr>
                <a:t>๒. การเขียนพรรณนา</a:t>
              </a:r>
              <a:endParaRPr lang="th-TH" dirty="0">
                <a:solidFill>
                  <a:schemeClr val="tx1"/>
                </a:solidFill>
                <a:cs typeface="+mj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3275" y="2543177"/>
            <a:ext cx="2309416" cy="1447800"/>
            <a:chOff x="747127" y="3276600"/>
            <a:chExt cx="2309416" cy="1447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Rounded Rectangle 18"/>
            <p:cNvSpPr/>
            <p:nvPr/>
          </p:nvSpPr>
          <p:spPr>
            <a:xfrm>
              <a:off x="747127" y="3276600"/>
              <a:ext cx="2309416" cy="144780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92384" y="3467100"/>
              <a:ext cx="2018903" cy="1066800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rgbClr val="C9F1FF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cs typeface="+mj-cs"/>
                </a:rPr>
                <a:t>การเขียนพรรณนา</a:t>
              </a:r>
              <a:endParaRPr lang="th-TH" dirty="0">
                <a:cs typeface="+mj-cs"/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2952750" y="2847977"/>
            <a:ext cx="571500" cy="838200"/>
          </a:xfrm>
          <a:prstGeom prst="rightArrow">
            <a:avLst/>
          </a:prstGeom>
          <a:solidFill>
            <a:srgbClr val="81DE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42" y="4486276"/>
            <a:ext cx="2192068" cy="2062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495801"/>
            <a:ext cx="2071687" cy="2071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86276"/>
            <a:ext cx="2209800" cy="2062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77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2763465" y="2432212"/>
            <a:ext cx="5975327" cy="917575"/>
          </a:xfrm>
          <a:custGeom>
            <a:avLst/>
            <a:gdLst>
              <a:gd name="connsiteX0" fmla="*/ 0 w 6771233"/>
              <a:gd name="connsiteY0" fmla="*/ 0 h 965200"/>
              <a:gd name="connsiteX1" fmla="*/ 6771233 w 6771233"/>
              <a:gd name="connsiteY1" fmla="*/ 0 h 965200"/>
              <a:gd name="connsiteX2" fmla="*/ 6771233 w 6771233"/>
              <a:gd name="connsiteY2" fmla="*/ 965200 h 965200"/>
              <a:gd name="connsiteX3" fmla="*/ 0 w 6771233"/>
              <a:gd name="connsiteY3" fmla="*/ 965200 h 965200"/>
              <a:gd name="connsiteX4" fmla="*/ 0 w 67712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965200">
                <a:moveTo>
                  <a:pt x="0" y="0"/>
                </a:moveTo>
                <a:lnTo>
                  <a:pt x="6771233" y="0"/>
                </a:lnTo>
                <a:lnTo>
                  <a:pt x="6771233" y="9652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FBD1E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0" kern="1200" dirty="0" smtClean="0">
                <a:solidFill>
                  <a:schemeClr val="tx1"/>
                </a:solidFill>
                <a:cs typeface="+mj-cs"/>
              </a:rPr>
              <a:t>เขียนด้วยถ้อยคำที่เลือกสรรแล้ว เพื่อสื่อถึงอารมณ์ความรู้สึกให้ได้มากที่สุด</a:t>
            </a:r>
            <a:endParaRPr lang="th-TH" sz="2800" b="0" kern="1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058918" y="3666269"/>
            <a:ext cx="5679875" cy="906175"/>
          </a:xfrm>
          <a:custGeom>
            <a:avLst/>
            <a:gdLst>
              <a:gd name="connsiteX0" fmla="*/ 0 w 6475780"/>
              <a:gd name="connsiteY0" fmla="*/ 0 h 965200"/>
              <a:gd name="connsiteX1" fmla="*/ 6475780 w 6475780"/>
              <a:gd name="connsiteY1" fmla="*/ 0 h 965200"/>
              <a:gd name="connsiteX2" fmla="*/ 6475780 w 6475780"/>
              <a:gd name="connsiteY2" fmla="*/ 965200 h 965200"/>
              <a:gd name="connsiteX3" fmla="*/ 0 w 6475780"/>
              <a:gd name="connsiteY3" fmla="*/ 965200 h 965200"/>
              <a:gd name="connsiteX4" fmla="*/ 0 w 6475780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965200">
                <a:moveTo>
                  <a:pt x="0" y="0"/>
                </a:moveTo>
                <a:lnTo>
                  <a:pt x="6475780" y="0"/>
                </a:lnTo>
                <a:lnTo>
                  <a:pt x="6475780" y="9652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C9F1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kern="1200" dirty="0" smtClean="0">
                <a:solidFill>
                  <a:schemeClr val="tx1"/>
                </a:solidFill>
                <a:cs typeface="+mj-cs"/>
              </a:rPr>
              <a:t>เน้นให้เกิดภาพพจน์เป็นสำคัญ</a:t>
            </a:r>
            <a:endParaRPr lang="th-TH" sz="2800" kern="1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798486" y="4913472"/>
            <a:ext cx="5975327" cy="889000"/>
          </a:xfrm>
          <a:custGeom>
            <a:avLst/>
            <a:gdLst>
              <a:gd name="connsiteX0" fmla="*/ 0 w 6771233"/>
              <a:gd name="connsiteY0" fmla="*/ 0 h 965200"/>
              <a:gd name="connsiteX1" fmla="*/ 6771233 w 6771233"/>
              <a:gd name="connsiteY1" fmla="*/ 0 h 965200"/>
              <a:gd name="connsiteX2" fmla="*/ 6771233 w 6771233"/>
              <a:gd name="connsiteY2" fmla="*/ 965200 h 965200"/>
              <a:gd name="connsiteX3" fmla="*/ 0 w 6771233"/>
              <a:gd name="connsiteY3" fmla="*/ 965200 h 965200"/>
              <a:gd name="connsiteX4" fmla="*/ 0 w 6771233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965200">
                <a:moveTo>
                  <a:pt x="0" y="0"/>
                </a:moveTo>
                <a:lnTo>
                  <a:pt x="6771233" y="0"/>
                </a:lnTo>
                <a:lnTo>
                  <a:pt x="6771233" y="9652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B3FFD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kern="1200" dirty="0" smtClean="0">
                <a:solidFill>
                  <a:schemeClr val="tx1"/>
                </a:solidFill>
                <a:cs typeface="+mj-cs"/>
              </a:rPr>
              <a:t>ควรใช้ภาพพจน์หรืออุปมาโวหารประกอบด้วย เพื่อเน้นให้เกิด</a:t>
            </a:r>
            <a:r>
              <a:rPr lang="th-TH" sz="2800" kern="1200" dirty="0" err="1" smtClean="0">
                <a:solidFill>
                  <a:schemeClr val="tx1"/>
                </a:solidFill>
                <a:cs typeface="+mj-cs"/>
              </a:rPr>
              <a:t>จินต</a:t>
            </a:r>
            <a:r>
              <a:rPr lang="th-TH" sz="2800" kern="1200" dirty="0" smtClean="0">
                <a:solidFill>
                  <a:schemeClr val="tx1"/>
                </a:solidFill>
                <a:cs typeface="+mj-cs"/>
              </a:rPr>
              <a:t>ภาพได้ดียิ่งขึ้น</a:t>
            </a:r>
            <a:endParaRPr lang="th-TH" sz="2800" kern="1200" dirty="0">
              <a:solidFill>
                <a:schemeClr val="tx1"/>
              </a:solidFill>
              <a:cs typeface="+mj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55465" y="2383000"/>
            <a:ext cx="1016000" cy="1016000"/>
            <a:chOff x="1047579" y="2892425"/>
            <a:chExt cx="1016000" cy="1016000"/>
          </a:xfrm>
          <a:solidFill>
            <a:srgbClr val="F488C8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1047579" y="2892425"/>
              <a:ext cx="1016000" cy="10160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z="152400">
              <a:bevelT w="190500" h="38100"/>
            </a:sp3d>
          </p:spPr>
          <p:style>
            <a:lnRef idx="1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1333526" y="3037105"/>
              <a:ext cx="523875" cy="64633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th-TH" sz="3600" dirty="0" smtClean="0">
                  <a:cs typeface="+mj-cs"/>
                </a:rPr>
                <a:t>๑.</a:t>
              </a:r>
              <a:endParaRPr lang="th-TH" sz="3600" dirty="0">
                <a:cs typeface="+mj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50918" y="3613598"/>
            <a:ext cx="1016000" cy="1016000"/>
            <a:chOff x="1343032" y="4123023"/>
            <a:chExt cx="1016000" cy="1016000"/>
          </a:xfrm>
          <a:solidFill>
            <a:srgbClr val="61D6FF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1343032" y="4123023"/>
              <a:ext cx="1016000" cy="10160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z="152400">
              <a:bevelT w="190500" h="38100"/>
            </a:sp3d>
          </p:spPr>
          <p:style>
            <a:lnRef idx="1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1628775" y="4338635"/>
              <a:ext cx="628650" cy="58477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th-TH" sz="3200" dirty="0" smtClean="0">
                  <a:cs typeface="+mj-cs"/>
                </a:rPr>
                <a:t>๒.</a:t>
              </a:r>
              <a:endParaRPr lang="th-TH" sz="3200" dirty="0">
                <a:cs typeface="+mj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55465" y="4849973"/>
            <a:ext cx="1016000" cy="1016000"/>
            <a:chOff x="1047579" y="5359398"/>
            <a:chExt cx="1016000" cy="1016000"/>
          </a:xfrm>
          <a:solidFill>
            <a:srgbClr val="2FFF8D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1047579" y="5359398"/>
              <a:ext cx="1016000" cy="10160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 z="152400">
              <a:bevelT w="190500" h="38100"/>
            </a:sp3d>
          </p:spPr>
          <p:style>
            <a:lnRef idx="1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1311294" y="5575010"/>
              <a:ext cx="558612" cy="58477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th-TH" sz="3200" dirty="0" smtClean="0">
                  <a:cs typeface="+mj-cs"/>
                </a:rPr>
                <a:t>๓.</a:t>
              </a:r>
              <a:endParaRPr lang="th-TH" sz="3200" dirty="0">
                <a:cs typeface="+mj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cs typeface="+mj-cs"/>
              </a:rPr>
              <a:t>	การเขียนบรรยายและพรรณนา</a:t>
            </a:r>
            <a:endParaRPr lang="th-TH" sz="4000" b="1" dirty="0">
              <a:solidFill>
                <a:schemeClr val="bg1"/>
              </a:solidFill>
              <a:cs typeface="+mj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5383" y="1683245"/>
            <a:ext cx="2035584" cy="1207755"/>
            <a:chOff x="0" y="1524000"/>
            <a:chExt cx="2743200" cy="800100"/>
          </a:xfrm>
        </p:grpSpPr>
        <p:sp>
          <p:nvSpPr>
            <p:cNvPr id="24" name="Rounded Rectangle 23"/>
            <p:cNvSpPr/>
            <p:nvPr/>
          </p:nvSpPr>
          <p:spPr>
            <a:xfrm>
              <a:off x="0" y="1524000"/>
              <a:ext cx="2743200" cy="647700"/>
            </a:xfrm>
            <a:prstGeom prst="roundRect">
              <a:avLst/>
            </a:prstGeom>
            <a:solidFill>
              <a:srgbClr val="E1F7FF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Round Diagonal Corner Rectangle 24"/>
            <p:cNvSpPr/>
            <p:nvPr/>
          </p:nvSpPr>
          <p:spPr>
            <a:xfrm>
              <a:off x="183660" y="1752600"/>
              <a:ext cx="2375877" cy="571500"/>
            </a:xfrm>
            <a:prstGeom prst="round2DiagRect">
              <a:avLst/>
            </a:prstGeom>
            <a:solidFill>
              <a:srgbClr val="008DF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cs typeface="+mj-cs"/>
                </a:rPr>
                <a:t>หลักการเขียนพรรณนา</a:t>
              </a:r>
              <a:endParaRPr lang="th-TH" dirty="0"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7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78956" y="2057400"/>
            <a:ext cx="2895600" cy="6096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cs typeface="+mj-cs"/>
              </a:rPr>
              <a:t>ตัวอย่างการเขียนพรรณนา</a:t>
            </a:r>
            <a:endParaRPr lang="th-TH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1308" y="2209800"/>
            <a:ext cx="4191000" cy="3581400"/>
          </a:xfrm>
          <a:prstGeom prst="rect">
            <a:avLst/>
          </a:prstGeom>
          <a:solidFill>
            <a:srgbClr val="FFE89F"/>
          </a:solidFill>
          <a:ln w="28575"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cs typeface="+mj-cs"/>
              </a:rPr>
              <a:t>         นาข้าวสีเขียวขจีเมื่อหลายเดือนก่อน บัดนี้ได้กลายเป็นทุ่งสีทองกว้างไกล</a:t>
            </a:r>
          </a:p>
          <a:p>
            <a:r>
              <a:rPr lang="th-TH" dirty="0" smtClean="0">
                <a:solidFill>
                  <a:schemeClr val="tx1"/>
                </a:solidFill>
                <a:cs typeface="+mj-cs"/>
              </a:rPr>
              <a:t>สุดลูกหูลูกตา รวงข้าวสีเหลืองปลิวไสวตามแรงลมฤดูหนาวในเดือนพฤศจิกายน เสียงร้องประสานเพลงเกี่ยวข้าวของชาวนาดังไปทั่วทุ่ง เป็นน้ำเสียงแห่งความภูมิใจและดีใจที่ผลผลิตที่ตนเองได้ทุ่มเทแรงกายแรงใจลงไปได้สำเร็จลงแล้ว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1" y="2971800"/>
            <a:ext cx="3019425" cy="273761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cs typeface="+mj-cs"/>
              </a:rPr>
              <a:t>	การเขียนบรรยายและพรรณนา</a:t>
            </a:r>
            <a:endParaRPr lang="th-TH" sz="40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977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7044635" y="3421827"/>
            <a:ext cx="118165" cy="998030"/>
            <a:chOff x="7044635" y="3421827"/>
            <a:chExt cx="118165" cy="99803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7044635" y="3421827"/>
              <a:ext cx="774" cy="997773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049509" y="3680267"/>
              <a:ext cx="113291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044870" y="4056787"/>
              <a:ext cx="113291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045409" y="4419857"/>
              <a:ext cx="113291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066800" y="2037207"/>
            <a:ext cx="6858000" cy="477393"/>
            <a:chOff x="1066800" y="2037207"/>
            <a:chExt cx="6858000" cy="62979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15434" y="2037207"/>
              <a:ext cx="0" cy="324993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66800" y="2362200"/>
              <a:ext cx="685800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66800" y="2362200"/>
              <a:ext cx="0" cy="30480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415434" y="2362200"/>
              <a:ext cx="0" cy="30480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924800" y="2362200"/>
              <a:ext cx="0" cy="30480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2929534" y="1391793"/>
            <a:ext cx="2971800" cy="645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หลักทั่วไปของการเขียน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" y="1524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sz="4400" dirty="0"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5086" y="2564340"/>
            <a:ext cx="2079427" cy="87870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กระบวนการคิดกับกระบวนการเขียน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2062" y="2514600"/>
            <a:ext cx="2144338" cy="9284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หลักการเขียน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9663" y="2514600"/>
            <a:ext cx="2144338" cy="9284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3450">
              <a:lnSpc>
                <a:spcPct val="90000"/>
              </a:lnSpc>
              <a:spcBef>
                <a:spcPct val="0"/>
              </a:spcBef>
            </a:pP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จุดประสงค์</a:t>
            </a:r>
          </a:p>
          <a:p>
            <a:pPr algn="ctr" defTabSz="933450">
              <a:lnSpc>
                <a:spcPct val="90000"/>
              </a:lnSpc>
              <a:spcBef>
                <a:spcPct val="0"/>
              </a:spcBef>
            </a:pP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เขียน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7905" y="3441052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บอกเล่าเรื่องราว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65807" y="373397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อธิบายความหรือคำ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8010" y="4026902"/>
            <a:ext cx="1324402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โฆษณาจูงใจ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9175" y="4303002"/>
            <a:ext cx="934871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ปลุกใจ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66030" y="4574920"/>
            <a:ext cx="1701107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แสดงความคิดเห็น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8010" y="4855970"/>
            <a:ext cx="156966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สร้างจินตนาการ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64225" y="5117452"/>
            <a:ext cx="1000595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ล้อเลียน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69175" y="5395759"/>
            <a:ext cx="1875835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ประกาศแจ้งให้ทราบ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175" y="5662191"/>
            <a:ext cx="1058303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วิเคราะห์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69175" y="5942555"/>
            <a:ext cx="928459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วิจารณ์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8677" y="6215387"/>
            <a:ext cx="3341423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เสนอข่าวสารและเหตุการณ์ที่น่าสนใจ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64225" y="6509674"/>
            <a:ext cx="1324402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เพื่อ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กิจธุระต่าง ๆ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64084" y="3441052"/>
            <a:ext cx="122872" cy="3257135"/>
            <a:chOff x="164084" y="3441052"/>
            <a:chExt cx="122872" cy="3257135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68565" y="3441052"/>
              <a:ext cx="0" cy="3257135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3439" y="3625718"/>
              <a:ext cx="113291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2900" y="3914900"/>
              <a:ext cx="113291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8800" y="4207400"/>
              <a:ext cx="113291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69339" y="4479400"/>
              <a:ext cx="113291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8800" y="4760382"/>
              <a:ext cx="113291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64700" y="5033300"/>
              <a:ext cx="113291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68184" y="5289600"/>
              <a:ext cx="113291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64084" y="5582100"/>
              <a:ext cx="113291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64623" y="5854100"/>
              <a:ext cx="113291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64084" y="6135082"/>
              <a:ext cx="113291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64084" y="6408000"/>
              <a:ext cx="113291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3665" y="6698187"/>
              <a:ext cx="113291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3514346" y="3518596"/>
            <a:ext cx="115288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ความถูกต้อง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17407" y="3886657"/>
            <a:ext cx="1127232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ความชัดเจน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517145" y="4240305"/>
            <a:ext cx="2032929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ความกระชับและเรียบง่าย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519330" y="4572000"/>
            <a:ext cx="1362874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ความประทับใจ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519569" y="4885765"/>
            <a:ext cx="2286000" cy="3770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ความไพเราะในการใช้ภาษา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505200" y="5194539"/>
            <a:ext cx="1394934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ความรับผิดชอบ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3382944" y="3448465"/>
            <a:ext cx="122030" cy="1947294"/>
            <a:chOff x="3382944" y="3448465"/>
            <a:chExt cx="122030" cy="1947294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3386809" y="3448465"/>
              <a:ext cx="774" cy="1947294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391683" y="3706905"/>
              <a:ext cx="113291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387044" y="4074460"/>
              <a:ext cx="113291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387583" y="4419600"/>
              <a:ext cx="113291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387044" y="4749865"/>
              <a:ext cx="113291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382944" y="5067608"/>
              <a:ext cx="113291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386428" y="5387790"/>
              <a:ext cx="113291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/>
          <p:cNvSpPr/>
          <p:nvPr/>
        </p:nvSpPr>
        <p:spPr>
          <a:xfrm>
            <a:off x="7170825" y="3484307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คิดให้ตรงจุด</a:t>
            </a:r>
            <a:endParaRPr lang="th-TH" sz="2400" dirty="0"/>
          </a:p>
        </p:txBody>
      </p:sp>
      <p:sp>
        <p:nvSpPr>
          <p:cNvPr id="99" name="Rectangle 98"/>
          <p:cNvSpPr/>
          <p:nvPr/>
        </p:nvSpPr>
        <p:spPr>
          <a:xfrm>
            <a:off x="7194231" y="3875115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คิดให้เป็นระเบียบ</a:t>
            </a:r>
            <a:endParaRPr lang="th-TH" sz="2400" dirty="0"/>
          </a:p>
        </p:txBody>
      </p:sp>
      <p:sp>
        <p:nvSpPr>
          <p:cNvPr id="100" name="Rectangle 99"/>
          <p:cNvSpPr/>
          <p:nvPr/>
        </p:nvSpPr>
        <p:spPr>
          <a:xfrm>
            <a:off x="7169210" y="4241576"/>
            <a:ext cx="1837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ngsana New" pitchFamily="18" charset="-34"/>
                <a:cs typeface="Angsana New" pitchFamily="18" charset="-34"/>
              </a:rPr>
              <a:t>คิดให้กระชับและชัดเจน</a:t>
            </a:r>
            <a:endParaRPr lang="th-TH" sz="24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3463" y="858176"/>
            <a:ext cx="9140537" cy="132424"/>
            <a:chOff x="3463" y="1209212"/>
            <a:chExt cx="9140537" cy="132424"/>
          </a:xfrm>
        </p:grpSpPr>
        <p:sp>
          <p:nvSpPr>
            <p:cNvPr id="74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57200" y="152400"/>
            <a:ext cx="1893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0070C0"/>
                </a:solidFill>
                <a:cs typeface="Angsana New"/>
              </a:rPr>
              <a:t>สรุปความรู้</a:t>
            </a:r>
            <a:endParaRPr lang="th-TH" sz="4400" b="1" dirty="0">
              <a:solidFill>
                <a:srgbClr val="0070C0"/>
              </a:solidFill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13952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  <p:bldP spid="37" grpId="0" animBg="1"/>
      <p:bldP spid="13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68" grpId="0"/>
      <p:bldP spid="69" grpId="0"/>
      <p:bldP spid="70" grpId="0"/>
      <p:bldP spid="71" grpId="0"/>
      <p:bldP spid="72" grpId="0"/>
      <p:bldP spid="73" grpId="0"/>
      <p:bldP spid="98" grpId="0"/>
      <p:bldP spid="99" grpId="0"/>
      <p:bldP spid="1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00" y="1587241"/>
            <a:ext cx="2994866" cy="736325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การใช้ภาษาในการเขียน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17201" y="2352020"/>
            <a:ext cx="238932" cy="3134380"/>
            <a:chOff x="1132668" y="2123420"/>
            <a:chExt cx="238932" cy="313438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43000" y="2123420"/>
              <a:ext cx="0" cy="313438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43000" y="2667000"/>
              <a:ext cx="22860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32668" y="5257800"/>
              <a:ext cx="22860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43000" y="3886200"/>
              <a:ext cx="22860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56133" y="2618994"/>
            <a:ext cx="2286000" cy="55321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การใช้คำในการเขียน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6133" y="3838194"/>
            <a:ext cx="2667000" cy="55321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การใช้สำนวนในการเขียน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6133" y="5209794"/>
            <a:ext cx="2667000" cy="55321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การใช้โวหารในการเขียน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23133" y="4762500"/>
            <a:ext cx="381000" cy="1524000"/>
            <a:chOff x="4038600" y="4114800"/>
            <a:chExt cx="457200" cy="20574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038600" y="5092065"/>
              <a:ext cx="3048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43400" y="4114800"/>
              <a:ext cx="0" cy="20574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331002" y="4114800"/>
              <a:ext cx="1524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343400" y="5143500"/>
              <a:ext cx="1524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331002" y="6172200"/>
              <a:ext cx="1524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343400" y="4620986"/>
              <a:ext cx="1524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343400" y="5676900"/>
              <a:ext cx="1524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oval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4456533" y="4572000"/>
            <a:ext cx="2209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พรรณนาโวหาร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56533" y="4953000"/>
            <a:ext cx="2209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บรรยายโวหาร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56533" y="5334000"/>
            <a:ext cx="2209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อุปมาโวหาร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56533" y="5715000"/>
            <a:ext cx="2209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เทศนาโวหาร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56533" y="6096000"/>
            <a:ext cx="2209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สาธกโวหาร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" y="1524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sz="4400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0133" y="1828800"/>
            <a:ext cx="47498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ใช้คำให้ตรงความหมาย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50133" y="2286000"/>
            <a:ext cx="4749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ใช้คำให้ตรงกับหน้าที่หรือประเภทของคำ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37433" y="2768600"/>
            <a:ext cx="47625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ใช้คำได้ถูกต้องตามแบบแผนการเขียนภาษาไทย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50133" y="3286780"/>
            <a:ext cx="4749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คำให้ถูก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กาล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เทศะ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528266" y="2056866"/>
            <a:ext cx="394867" cy="1498524"/>
            <a:chOff x="3643733" y="1828266"/>
            <a:chExt cx="394867" cy="149852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643733" y="2692400"/>
              <a:ext cx="1524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0000" y="1828266"/>
              <a:ext cx="0" cy="1491524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804834" y="1828266"/>
              <a:ext cx="2286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810000" y="2318476"/>
              <a:ext cx="2286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810000" y="2801610"/>
              <a:ext cx="2286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799668" y="3326790"/>
              <a:ext cx="2286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463" y="858176"/>
            <a:ext cx="9140537" cy="132424"/>
            <a:chOff x="3463" y="1209212"/>
            <a:chExt cx="9140537" cy="132424"/>
          </a:xfrm>
        </p:grpSpPr>
        <p:sp>
          <p:nvSpPr>
            <p:cNvPr id="47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57200" y="152400"/>
            <a:ext cx="1893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0070C0"/>
                </a:solidFill>
                <a:cs typeface="Angsana New"/>
              </a:rPr>
              <a:t>สรุปความรู้</a:t>
            </a:r>
            <a:endParaRPr lang="th-TH" sz="4400" b="1" dirty="0">
              <a:solidFill>
                <a:srgbClr val="0070C0"/>
              </a:solidFill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10898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5" grpId="0" animBg="1"/>
      <p:bldP spid="43" grpId="0" animBg="1"/>
      <p:bldP spid="44" grpId="0" animBg="1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445" y="858176"/>
            <a:ext cx="9140537" cy="132424"/>
            <a:chOff x="3463" y="1209212"/>
            <a:chExt cx="9140537" cy="132424"/>
          </a:xfrm>
        </p:grpSpPr>
        <p:sp>
          <p:nvSpPr>
            <p:cNvPr id="7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2533" y="221159"/>
            <a:ext cx="1893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0070C0"/>
                </a:solidFill>
                <a:cs typeface="Angsana New"/>
              </a:rPr>
              <a:t>สรุปความรู้</a:t>
            </a:r>
            <a:endParaRPr lang="th-TH" sz="4400" b="1" dirty="0">
              <a:solidFill>
                <a:srgbClr val="0070C0"/>
              </a:solidFill>
              <a:cs typeface="Angsana New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2857127" y="1143000"/>
            <a:ext cx="3376610" cy="9144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การเขียนบรรยาย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และพรรณนา</a:t>
            </a:r>
            <a:endParaRPr lang="th-TH" sz="32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1186235" y="2505075"/>
            <a:ext cx="2286000" cy="838200"/>
          </a:xfrm>
          <a:prstGeom prst="bevel">
            <a:avLst/>
          </a:prstGeom>
          <a:solidFill>
            <a:srgbClr val="52C8C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cs typeface="+mj-cs"/>
              </a:rPr>
              <a:t>การเขียนบรรยาย</a:t>
            </a:r>
            <a:endParaRPr lang="th-TH" b="1" dirty="0">
              <a:cs typeface="+mj-cs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5645569" y="2505075"/>
            <a:ext cx="2352675" cy="838200"/>
          </a:xfrm>
          <a:prstGeom prst="bevel">
            <a:avLst/>
          </a:prstGeom>
          <a:solidFill>
            <a:srgbClr val="52C8C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cs typeface="+mj-cs"/>
              </a:rPr>
              <a:t>การเขียนพรรณนา</a:t>
            </a:r>
            <a:endParaRPr lang="th-TH" b="1" dirty="0">
              <a:cs typeface="+mj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1184858" y="3648075"/>
            <a:ext cx="2269963" cy="533400"/>
          </a:xfrm>
          <a:prstGeom prst="flowChartProcess">
            <a:avLst/>
          </a:prstGeom>
          <a:ln>
            <a:solidFill>
              <a:srgbClr val="71DA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cs typeface="+mj-cs"/>
              </a:rPr>
              <a:t>ใช้ถ้อยคำกะทัดรัด</a:t>
            </a:r>
            <a:endParaRPr lang="th-TH" dirty="0">
              <a:cs typeface="+mj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184858" y="4410075"/>
            <a:ext cx="2286000" cy="762000"/>
          </a:xfrm>
          <a:prstGeom prst="flowChartProcess">
            <a:avLst/>
          </a:prstGeom>
          <a:ln>
            <a:solidFill>
              <a:srgbClr val="71DA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cs typeface="+mj-cs"/>
              </a:rPr>
              <a:t>บรรยายตามลำดับเหตุการณ์</a:t>
            </a:r>
            <a:endParaRPr lang="th-TH" dirty="0">
              <a:cs typeface="+mj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194383" y="5400674"/>
            <a:ext cx="2286000" cy="504825"/>
          </a:xfrm>
          <a:prstGeom prst="flowChartProcess">
            <a:avLst/>
          </a:prstGeom>
          <a:ln>
            <a:solidFill>
              <a:srgbClr val="71DA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cs typeface="+mj-cs"/>
              </a:rPr>
              <a:t>มีจุดประทับใจ</a:t>
            </a:r>
            <a:endParaRPr lang="th-TH" dirty="0">
              <a:cs typeface="+mj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194383" y="6162675"/>
            <a:ext cx="2260438" cy="533400"/>
          </a:xfrm>
          <a:prstGeom prst="flowChartProcess">
            <a:avLst/>
          </a:prstGeom>
          <a:ln>
            <a:solidFill>
              <a:srgbClr val="71DA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cs typeface="+mj-cs"/>
              </a:rPr>
              <a:t>บรรยายต่อเนื่อง</a:t>
            </a:r>
            <a:endParaRPr lang="th-TH" dirty="0">
              <a:cs typeface="+mj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674146" y="3719512"/>
            <a:ext cx="2400302" cy="923925"/>
          </a:xfrm>
          <a:prstGeom prst="flowChartProcess">
            <a:avLst/>
          </a:prstGeom>
          <a:ln>
            <a:solidFill>
              <a:srgbClr val="69B37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cs typeface="+mj-cs"/>
              </a:rPr>
              <a:t>เขียนถ้อยคำที่เลือกสรร สื่ออารมณ์ความรู้สึก</a:t>
            </a:r>
            <a:endParaRPr lang="th-TH" dirty="0">
              <a:cs typeface="+mj-cs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5712244" y="4881563"/>
            <a:ext cx="2352678" cy="581024"/>
          </a:xfrm>
          <a:prstGeom prst="flowChartProcess">
            <a:avLst/>
          </a:prstGeom>
          <a:ln>
            <a:solidFill>
              <a:srgbClr val="69B37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cs typeface="+mj-cs"/>
              </a:rPr>
              <a:t>เน้นให้เกิดภาพพจน์</a:t>
            </a:r>
            <a:endParaRPr lang="th-TH" dirty="0">
              <a:cs typeface="+mj-cs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5712245" y="5705475"/>
            <a:ext cx="2362204" cy="914400"/>
          </a:xfrm>
          <a:prstGeom prst="flowChartProcess">
            <a:avLst/>
          </a:prstGeom>
          <a:ln>
            <a:solidFill>
              <a:srgbClr val="69B37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cs typeface="+mj-cs"/>
              </a:rPr>
              <a:t>ใช้อุปมาโวหารเพื่อให้เกิด</a:t>
            </a:r>
            <a:r>
              <a:rPr lang="th-TH" dirty="0" err="1" smtClean="0">
                <a:cs typeface="+mj-cs"/>
              </a:rPr>
              <a:t>จินต</a:t>
            </a:r>
            <a:r>
              <a:rPr lang="th-TH" dirty="0" smtClean="0">
                <a:cs typeface="+mj-cs"/>
              </a:rPr>
              <a:t>ภาพ</a:t>
            </a:r>
            <a:endParaRPr lang="th-TH" dirty="0">
              <a:cs typeface="+mj-cs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997496" y="3343275"/>
            <a:ext cx="533400" cy="22860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Down Arrow 20"/>
          <p:cNvSpPr/>
          <p:nvPr/>
        </p:nvSpPr>
        <p:spPr>
          <a:xfrm>
            <a:off x="2073696" y="4181475"/>
            <a:ext cx="381000" cy="15240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Down Arrow 21"/>
          <p:cNvSpPr/>
          <p:nvPr/>
        </p:nvSpPr>
        <p:spPr>
          <a:xfrm>
            <a:off x="2064171" y="5200649"/>
            <a:ext cx="381000" cy="152399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Down Arrow 22"/>
          <p:cNvSpPr/>
          <p:nvPr/>
        </p:nvSpPr>
        <p:spPr>
          <a:xfrm>
            <a:off x="2073696" y="5905499"/>
            <a:ext cx="371475" cy="180976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Down Arrow 23"/>
          <p:cNvSpPr/>
          <p:nvPr/>
        </p:nvSpPr>
        <p:spPr>
          <a:xfrm>
            <a:off x="6569496" y="3343275"/>
            <a:ext cx="533400" cy="22860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Down Arrow 24"/>
          <p:cNvSpPr/>
          <p:nvPr/>
        </p:nvSpPr>
        <p:spPr>
          <a:xfrm>
            <a:off x="6692390" y="4652962"/>
            <a:ext cx="381621" cy="147638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Down Arrow 25"/>
          <p:cNvSpPr/>
          <p:nvPr/>
        </p:nvSpPr>
        <p:spPr>
          <a:xfrm>
            <a:off x="6692389" y="5484015"/>
            <a:ext cx="391457" cy="147639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8" name="Straight Connector 27"/>
          <p:cNvCxnSpPr>
            <a:stCxn id="10" idx="2"/>
          </p:cNvCxnSpPr>
          <p:nvPr/>
        </p:nvCxnSpPr>
        <p:spPr>
          <a:xfrm>
            <a:off x="4545432" y="2057400"/>
            <a:ext cx="4764" cy="866775"/>
          </a:xfrm>
          <a:prstGeom prst="line">
            <a:avLst/>
          </a:prstGeom>
          <a:ln w="38100">
            <a:solidFill>
              <a:srgbClr val="52C8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4"/>
            <a:endCxn id="11" idx="0"/>
          </p:cNvCxnSpPr>
          <p:nvPr/>
        </p:nvCxnSpPr>
        <p:spPr>
          <a:xfrm flipH="1">
            <a:off x="3472235" y="2924175"/>
            <a:ext cx="2173334" cy="0"/>
          </a:xfrm>
          <a:prstGeom prst="line">
            <a:avLst/>
          </a:prstGeom>
          <a:ln w="38100">
            <a:solidFill>
              <a:srgbClr val="52C8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15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267200" y="5181601"/>
            <a:ext cx="3973286" cy="1142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• ต้องมีความรู้เกี่ยวกับเรื่องที่เขียนและเขียน</a:t>
            </a:r>
          </a:p>
          <a:p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ถ่ายทอดให้ผู้อื่นเข้าใจ</a:t>
            </a:r>
            <a:endParaRPr lang="th-TH" sz="2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7200" y="2590800"/>
            <a:ext cx="3973286" cy="15279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• ช่วยถ่ายทอดเรื่องราวไปยังผู้อ่านได้ตรง</a:t>
            </a:r>
          </a:p>
          <a:p>
            <a:r>
              <a:rPr lang="th-TH" sz="2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ความต้องการ</a:t>
            </a:r>
          </a:p>
          <a:p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• เป็นการถ่ายทอดประสบการณ์ของตนเอง</a:t>
            </a:r>
            <a:endParaRPr lang="th-TH" sz="2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3" descr="J:\000 1 A PowerPoint ภาษาไทย\000 ภาพประกอบ PowerPoint\9-1-58 ภาพทำ PPT\56-01-0208 ภาษาไทย ป.1 iPad\shutterstock&amp;dreamstime\shutterstock_8290623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1173154" cy="24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200400" y="1542292"/>
            <a:ext cx="5029200" cy="1447800"/>
            <a:chOff x="3200400" y="1542292"/>
            <a:chExt cx="5029200" cy="1447800"/>
          </a:xfrm>
        </p:grpSpPr>
        <p:sp>
          <p:nvSpPr>
            <p:cNvPr id="16" name="Rectangle 15"/>
            <p:cNvSpPr/>
            <p:nvPr/>
          </p:nvSpPr>
          <p:spPr>
            <a:xfrm>
              <a:off x="4038600" y="1792664"/>
              <a:ext cx="4191000" cy="914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latin typeface="Angsana New" pitchFamily="18" charset="-34"/>
                  <a:cs typeface="Angsana New" pitchFamily="18" charset="-34"/>
                </a:rPr>
                <a:t>การเขียนมีความสำคัญอย่างไร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16200000">
              <a:off x="2971800" y="1770892"/>
              <a:ext cx="1447800" cy="9906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0400" y="4245428"/>
            <a:ext cx="5029200" cy="1447800"/>
            <a:chOff x="3200400" y="1542292"/>
            <a:chExt cx="5029200" cy="1447800"/>
          </a:xfrm>
          <a:solidFill>
            <a:schemeClr val="accent3">
              <a:lumMod val="75000"/>
            </a:schemeClr>
          </a:solidFill>
        </p:grpSpPr>
        <p:sp>
          <p:nvSpPr>
            <p:cNvPr id="22" name="Rectangle 21"/>
            <p:cNvSpPr/>
            <p:nvPr/>
          </p:nvSpPr>
          <p:spPr>
            <a:xfrm>
              <a:off x="4038600" y="1792664"/>
              <a:ext cx="4191000" cy="91440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latin typeface="Angsana New" pitchFamily="18" charset="-34"/>
                  <a:cs typeface="Angsana New" pitchFamily="18" charset="-34"/>
                </a:rPr>
                <a:t>การ</a:t>
              </a: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เขียนงานที่ดีต้องทำอย่างไรบ้าง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 rot="16200000">
              <a:off x="2971800" y="1770892"/>
              <a:ext cx="1447800" cy="990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24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7200" y="505983"/>
            <a:ext cx="304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b="1" dirty="0" smtClean="0">
                <a:latin typeface="Angsana New" pitchFamily="18" charset="-34"/>
                <a:cs typeface="+mj-cs"/>
              </a:rPr>
              <a:t>ร่วมด้วยช่วยคิด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43" l="0" r="100000">
                        <a14:foregroundMark x1="40000" y1="33933" x2="46545" y2="35990"/>
                        <a14:foregroundMark x1="26182" y1="73265" x2="42182" y2="73779"/>
                        <a14:foregroundMark x1="36364" y1="33419" x2="37455" y2="39332"/>
                        <a14:foregroundMark x1="37455" y1="96401" x2="42909" y2="96401"/>
                        <a14:foregroundMark x1="60727" y1="95116" x2="70182" y2="95116"/>
                        <a14:foregroundMark x1="76000" y1="75835" x2="61818" y2="71208"/>
                        <a14:foregroundMark x1="47636" y1="29306" x2="49455" y2="33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5" y="1426678"/>
            <a:ext cx="1780165" cy="25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17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05264"/>
            <a:ext cx="2857500" cy="201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7443" y="2209800"/>
            <a:ext cx="7543800" cy="138499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cs typeface="Angsana New"/>
              </a:rPr>
              <a:t>      การเขียนเป็นวิธีการสื่อสาร ที่ถ่ายทอดความรู้ ความคิด และประสบการณ์เพื่อสื่อไปยังผู้รับได้อย่างกว้างไกล และยังมีคุณค่าในด้านการบันทึกข้อมูลหลักฐานให้ศึกษาอีกด้วย</a:t>
            </a:r>
            <a:endParaRPr lang="th-TH" dirty="0">
              <a:solidFill>
                <a:prstClr val="black"/>
              </a:solidFill>
              <a:cs typeface="Angsana New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962400"/>
            <a:ext cx="2895599" cy="201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19800"/>
            <a:ext cx="167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prstClr val="black"/>
                </a:solidFill>
                <a:cs typeface="Angsana New"/>
              </a:rPr>
              <a:t>เขียนเพื่อการสื่อสาร</a:t>
            </a:r>
            <a:endParaRPr lang="th-TH" sz="20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4949" y="5943955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prstClr val="black"/>
                </a:solidFill>
                <a:cs typeface="Angsana New"/>
              </a:rPr>
              <a:t>การเขียนหรือจารึกบนแผ่นศิลา </a:t>
            </a:r>
          </a:p>
          <a:p>
            <a:r>
              <a:rPr lang="th-TH" sz="2000" dirty="0" smtClean="0">
                <a:solidFill>
                  <a:prstClr val="black"/>
                </a:solidFill>
                <a:cs typeface="Angsana New"/>
              </a:rPr>
              <a:t>เป็นบันทึกทางประวัติศาสตร์</a:t>
            </a:r>
            <a:endParaRPr lang="th-TH" sz="20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cs typeface="+mj-cs"/>
              </a:rPr>
              <a:t>	</a:t>
            </a:r>
            <a:r>
              <a:rPr lang="th-TH" sz="4000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ความสำคัญ</a:t>
            </a:r>
            <a:r>
              <a:rPr lang="th-TH" sz="40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ของการ</a:t>
            </a:r>
            <a:r>
              <a:rPr lang="th-TH" sz="4000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เขียน</a:t>
            </a:r>
            <a:endParaRPr lang="th-TH" sz="4000" b="1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3400" y="1524000"/>
            <a:ext cx="2737758" cy="578882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prstClr val="black"/>
                </a:solidFill>
                <a:cs typeface="Angsana New"/>
              </a:rPr>
              <a:t>ความสำคัญของการเขียน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621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จุดประสงค์</a:t>
            </a:r>
            <a:r>
              <a:rPr lang="th-TH" sz="4000" b="1" dirty="0">
                <a:solidFill>
                  <a:prstClr val="white"/>
                </a:solidFill>
                <a:cs typeface="Angsana New"/>
              </a:rPr>
              <a:t>ของการเขียน</a:t>
            </a:r>
          </a:p>
        </p:txBody>
      </p:sp>
      <p:sp>
        <p:nvSpPr>
          <p:cNvPr id="2" name="Round Same Side Corner Rectangle 1"/>
          <p:cNvSpPr/>
          <p:nvPr/>
        </p:nvSpPr>
        <p:spPr>
          <a:xfrm>
            <a:off x="304800" y="1295400"/>
            <a:ext cx="4071257" cy="685800"/>
          </a:xfrm>
          <a:prstGeom prst="round2Same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จุดประสงค์ของการเขียน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9358" y="2221301"/>
            <a:ext cx="2977242" cy="7327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๑. เพื่อบอกเล่า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เรื่องราว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9358" y="2954081"/>
            <a:ext cx="2977242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๒. เพื่ออธิบายความหรือ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คำ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9358" y="3716081"/>
            <a:ext cx="2977242" cy="685800"/>
          </a:xfrm>
          <a:prstGeom prst="round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๓. เพื่อโฆษณาจูงใจ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99358" y="4419600"/>
            <a:ext cx="2977242" cy="7298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๔. เพื่อปลุกใจ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99358" y="5123644"/>
            <a:ext cx="2977242" cy="7260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๕. เพื่อแสดงความคิดเห็น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99358" y="5849681"/>
            <a:ext cx="2977242" cy="703519"/>
          </a:xfrm>
          <a:prstGeom prst="round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๖. เพื่อสร้างจินตนาการ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11289" y="2221301"/>
            <a:ext cx="5248557" cy="7327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เหตุการณ์  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ประสบการณ์  ประวัติ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276600" y="2954081"/>
            <a:ext cx="5283247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การออกกำลังกาย  การทำอาหาร 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คำ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นิยามต่าง ๆ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276599" y="3716081"/>
            <a:ext cx="5283248" cy="703519"/>
          </a:xfrm>
          <a:prstGeom prst="roundRect">
            <a:avLst/>
          </a:prstGeom>
          <a:solidFill>
            <a:schemeClr val="accent6">
              <a:alpha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โฆษณา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สินค้า  ภาพยนตร์  รายการ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โทรทัศน์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276597" y="4419600"/>
            <a:ext cx="5283249" cy="7040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บทความ  สารคดี  เพลงปลุกใจ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276598" y="5133636"/>
            <a:ext cx="5283247" cy="7002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บทความวิจารณ์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276597" y="5849681"/>
            <a:ext cx="5283248" cy="703519"/>
          </a:xfrm>
          <a:prstGeom prst="roundRect">
            <a:avLst/>
          </a:prstGeom>
          <a:solidFill>
            <a:srgbClr val="C8666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เรื่องสั้น  นิยาย  นวนิยาย</a:t>
            </a:r>
          </a:p>
        </p:txBody>
      </p:sp>
    </p:spTree>
    <p:extLst>
      <p:ext uri="{BB962C8B-B14F-4D97-AF65-F5344CB8AC3E}">
        <p14:creationId xmlns:p14="http://schemas.microsoft.com/office/powerpoint/2010/main" val="17044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6" grpId="0" animBg="1"/>
      <p:bldP spid="48" grpId="0" animBg="1"/>
      <p:bldP spid="52" grpId="0" animBg="1"/>
      <p:bldP spid="56" grpId="0" animBg="1"/>
      <p:bldP spid="60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28600" y="2144607"/>
            <a:ext cx="2971799" cy="7509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๘. เพื่อ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ประกาศแจ้งให้ทราบ 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จุดประสงค์</a:t>
            </a:r>
            <a:r>
              <a:rPr lang="th-TH" sz="4000" b="1" dirty="0">
                <a:solidFill>
                  <a:prstClr val="white"/>
                </a:solidFill>
                <a:cs typeface="Angsana New"/>
              </a:rPr>
              <a:t>ของการเขียน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41365" y="1447800"/>
            <a:ext cx="2959034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๗. เพื่อล้อเลียน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28600" y="2879834"/>
            <a:ext cx="2971800" cy="914400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๙. เพื่อวิเคราะห์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41365" y="3810000"/>
            <a:ext cx="2959034" cy="9197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๑๐. เพื่อวิจารณ์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70268" y="4724401"/>
            <a:ext cx="2930132" cy="10667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๑๑. เพื่อเสนอข่าวสาร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และเหตุการณ์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ที่น่าสนใจ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41365" y="5808162"/>
            <a:ext cx="2993567" cy="685799"/>
          </a:xfrm>
          <a:prstGeom prst="round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๑๒. เพื่อกิจธุระต่าง ๆ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200399" y="1447800"/>
            <a:ext cx="5748785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บทความการเมือง  เศรษฐกิจ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200399" y="2144607"/>
            <a:ext cx="5748785" cy="717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ประกาศของทาง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ราชการ ประกาศ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รับสมัครงาน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200399" y="2879834"/>
            <a:ext cx="5748785" cy="914400"/>
          </a:xfrm>
          <a:prstGeom prst="roundRect">
            <a:avLst/>
          </a:prstGeom>
          <a:solidFill>
            <a:srgbClr val="977F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การเขียนวิเคราะห์สถานการณ์บ้านเมือง  วิเคราะห์วรรณกรรม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200400" y="3815345"/>
            <a:ext cx="5748786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วิจารณ์การทำงานของรัฐบาล 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วิจารณ์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ภาพยนตร์  วิจารณ์หนังสือ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3200399" y="4724400"/>
            <a:ext cx="5748785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ข่าว  ประกาศ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242815" y="5791200"/>
            <a:ext cx="5706370" cy="718527"/>
          </a:xfrm>
          <a:prstGeom prst="roundRect">
            <a:avLst/>
          </a:prstGeom>
          <a:solidFill>
            <a:srgbClr val="60B5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จดหมาย  ธนาณัติ 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กรอก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แบบรายการ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33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68" grpId="0" animBg="1"/>
      <p:bldP spid="72" grpId="0" animBg="1"/>
      <p:bldP spid="76" grpId="0" animBg="1"/>
      <p:bldP spid="80" grpId="0" animBg="1"/>
      <p:bldP spid="84" grpId="0" animBg="1"/>
      <p:bldP spid="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05920" y="1948542"/>
            <a:ext cx="6934200" cy="3156858"/>
            <a:chOff x="1105920" y="1948542"/>
            <a:chExt cx="6934200" cy="3156858"/>
          </a:xfrm>
        </p:grpSpPr>
        <p:sp>
          <p:nvSpPr>
            <p:cNvPr id="5" name="Rounded Rectangle 4"/>
            <p:cNvSpPr/>
            <p:nvPr/>
          </p:nvSpPr>
          <p:spPr>
            <a:xfrm>
              <a:off x="1105920" y="1948542"/>
              <a:ext cx="6934200" cy="3156858"/>
            </a:xfrm>
            <a:prstGeom prst="roundRect">
              <a:avLst/>
            </a:prstGeom>
            <a:solidFill>
              <a:srgbClr val="FF99FF"/>
            </a:solidFill>
            <a:ln w="76200">
              <a:solidFill>
                <a:srgbClr val="FF66C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225663" y="2079171"/>
              <a:ext cx="6705600" cy="2907632"/>
            </a:xfrm>
            <a:prstGeom prst="round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๑</a:t>
              </a:r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.</a:t>
              </a:r>
              <a:r>
                <a:rPr lang="en-US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		</a:t>
              </a:r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    </a:t>
              </a:r>
              <a:r>
                <a:rPr lang="th-TH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หรรษา ทะเลใต้</a:t>
              </a:r>
            </a:p>
            <a:p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	           ทัวร์เพลินตา ทัวร์ที่คุณเลือกได้</a:t>
              </a:r>
            </a:p>
            <a:p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    ไม่ว่าอยากจะอิ่มอร่อยแค่ไหน ที่นี่ก็มีพร้อมสำหรับคุณ</a:t>
              </a:r>
            </a:p>
            <a:p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     ทัวร์เพลินตา...ขอเชิญคุณมาสัมผัสมนต์เสน่ห์แห่งเมืองใต้</a:t>
              </a:r>
            </a:p>
            <a:p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     ด้วยบริการของรูปแบบทัวร์ที่เลือกได้ ทั้งที่เที่ยว โปรแกรม</a:t>
              </a:r>
            </a:p>
            <a:p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     อาหารและที่พัก พร้อมดูแลการเดินทางโดยการบินไทย</a:t>
              </a:r>
              <a:endPara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1105920" y="6096000"/>
            <a:ext cx="7047480" cy="0"/>
          </a:xfrm>
          <a:prstGeom prst="line">
            <a:avLst/>
          </a:prstGeom>
          <a:ln w="190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7863" y="5638800"/>
            <a:ext cx="1974737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เพื่อโฆษณาจูงใจ</a:t>
            </a:r>
            <a:endParaRPr lang="th-TH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6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505983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b="1" dirty="0" smtClean="0">
                <a:latin typeface="Angsana New" pitchFamily="18" charset="-34"/>
                <a:cs typeface="+mj-cs"/>
              </a:rPr>
              <a:t>เขียนเพื่อจุดประสงค์ใด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86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1734358"/>
            <a:ext cx="7907452" cy="3505200"/>
            <a:chOff x="1105920" y="1948542"/>
            <a:chExt cx="7047480" cy="3156858"/>
          </a:xfrm>
        </p:grpSpPr>
        <p:sp>
          <p:nvSpPr>
            <p:cNvPr id="5" name="Rounded Rectangle 4"/>
            <p:cNvSpPr/>
            <p:nvPr/>
          </p:nvSpPr>
          <p:spPr>
            <a:xfrm>
              <a:off x="1105920" y="1948542"/>
              <a:ext cx="7047480" cy="315685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76200">
              <a:solidFill>
                <a:schemeClr val="accent3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225662" y="2079171"/>
              <a:ext cx="6815145" cy="290763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๒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. พิธีกรรม คือ วิธีการชนิดหนึ่งที่จะนำไปสู่เป้าหมาย การที่เราจะได้มา</a:t>
              </a:r>
            </a:p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ซึ่งสิ่งที่ต้องการเราจำเป็นต้องมีการกระทำ และในแต่ละการกระทำก็ต้อง</a:t>
              </a:r>
            </a:p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มีวิธี นั่นหมายถึงการกระทำที่มีแบบแผน มีขั้นตอน โดยมุ่งให้บรรลุ   </a:t>
              </a:r>
            </a:p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จุดประสงค์ของผู้จัดพิธีกรรม เช่น ชาวนามีจุดประสงค์หรือความต้องการ</a:t>
              </a:r>
            </a:p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ที่จะได้ข้าวเปลือก ชาวนาจะประกอบพิธีกรรมตามขั้นตอนของการ</a:t>
              </a:r>
            </a:p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เพาะปลูกนับตั้งแต่การเตรียมพื้นที่ การไถ การหว่าน การดูแลรักษา </a:t>
              </a:r>
            </a:p>
            <a:p>
              <a:r>
                <a:rPr lang="th-TH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   การเก็บเกี่ยว การนวด ตลอดจนการเก็บข้าวเปลือกเข้ายุ้งฉาง</a:t>
              </a:r>
              <a:endParaRPr lang="th-TH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1105920" y="6096000"/>
            <a:ext cx="704748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4463" y="5638800"/>
            <a:ext cx="250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เพื่ออธิบายความ</a:t>
            </a:r>
            <a:endParaRPr lang="th-TH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6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505983"/>
            <a:ext cx="4172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b="1" dirty="0" smtClean="0">
                <a:latin typeface="Angsana New" pitchFamily="18" charset="-34"/>
                <a:cs typeface="+mj-cs"/>
              </a:rPr>
              <a:t>เขียนเพื่อจุดประสงค์ใด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882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4114800" y="2209800"/>
            <a:ext cx="4648200" cy="1219200"/>
            <a:chOff x="4114800" y="1055604"/>
            <a:chExt cx="3124200" cy="2600062"/>
          </a:xfrm>
        </p:grpSpPr>
        <p:sp>
          <p:nvSpPr>
            <p:cNvPr id="35" name="Rounded Rectangle 34"/>
            <p:cNvSpPr/>
            <p:nvPr/>
          </p:nvSpPr>
          <p:spPr>
            <a:xfrm>
              <a:off x="4114800" y="1055604"/>
              <a:ext cx="3124200" cy="260006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343400" y="1409700"/>
              <a:ext cx="2667000" cy="194854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ข้อมูลถูกต้อง ใช้</a:t>
              </a: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ภาษาได้</a:t>
              </a:r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อย่างเหมาะสมตามกาลเทศะ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25309" y="5148943"/>
            <a:ext cx="4637689" cy="1175657"/>
            <a:chOff x="4114800" y="1055604"/>
            <a:chExt cx="3124200" cy="2600062"/>
          </a:xfrm>
        </p:grpSpPr>
        <p:sp>
          <p:nvSpPr>
            <p:cNvPr id="41" name="Rounded Rectangle 40"/>
            <p:cNvSpPr/>
            <p:nvPr/>
          </p:nvSpPr>
          <p:spPr>
            <a:xfrm>
              <a:off x="4114800" y="1055604"/>
              <a:ext cx="3124200" cy="260006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343400" y="1409700"/>
              <a:ext cx="2667000" cy="19485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ใช้ถ้อยคำที่เข้าใจง่าย </a:t>
              </a:r>
              <a:endPara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กระชับ</a:t>
              </a:r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ความ</a:t>
              </a:r>
            </a:p>
          </p:txBody>
        </p:sp>
      </p:grpSp>
      <p:sp>
        <p:nvSpPr>
          <p:cNvPr id="19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หลักการเขียน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" y="1447800"/>
            <a:ext cx="2895600" cy="62454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หลักการเขียน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1880" y="2362200"/>
            <a:ext cx="3037120" cy="1066800"/>
            <a:chOff x="1153879" y="2383971"/>
            <a:chExt cx="3037120" cy="106680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1621970" y="2383971"/>
              <a:ext cx="2569029" cy="1066800"/>
            </a:xfrm>
            <a:prstGeom prst="round2DiagRect">
              <a:avLst/>
            </a:prstGeom>
            <a:solidFill>
              <a:schemeClr val="accent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  มี</a:t>
              </a:r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ความถูกต้อง 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153879" y="2596242"/>
              <a:ext cx="7620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๑.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1880" y="3761015"/>
            <a:ext cx="3037120" cy="1066800"/>
            <a:chOff x="1153879" y="3619499"/>
            <a:chExt cx="3037120" cy="1066800"/>
          </a:xfrm>
        </p:grpSpPr>
        <p:sp>
          <p:nvSpPr>
            <p:cNvPr id="21" name="Round Diagonal Corner Rectangle 20"/>
            <p:cNvSpPr/>
            <p:nvPr/>
          </p:nvSpPr>
          <p:spPr>
            <a:xfrm>
              <a:off x="1621970" y="3619499"/>
              <a:ext cx="2569029" cy="1066800"/>
            </a:xfrm>
            <a:prstGeom prst="round2DiagRect">
              <a:avLst/>
            </a:prstGeom>
            <a:solidFill>
              <a:srgbClr val="FF99FF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   มี</a:t>
              </a:r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ความชัดเจน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1153879" y="3837214"/>
              <a:ext cx="762000" cy="685800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latin typeface="Angsana New" pitchFamily="18" charset="-34"/>
                  <a:cs typeface="Angsana New" pitchFamily="18" charset="-34"/>
                </a:rPr>
                <a:t>๒</a:t>
              </a: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.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1880" y="5181600"/>
            <a:ext cx="3037120" cy="1066800"/>
            <a:chOff x="1153879" y="4898571"/>
            <a:chExt cx="3037120" cy="1066800"/>
          </a:xfrm>
        </p:grpSpPr>
        <p:sp>
          <p:nvSpPr>
            <p:cNvPr id="22" name="Round Diagonal Corner Rectangle 21"/>
            <p:cNvSpPr/>
            <p:nvPr/>
          </p:nvSpPr>
          <p:spPr>
            <a:xfrm>
              <a:off x="1621970" y="4898571"/>
              <a:ext cx="2569029" cy="1066800"/>
            </a:xfrm>
            <a:prstGeom prst="round2DiagRect">
              <a:avLst/>
            </a:prstGeom>
            <a:solidFill>
              <a:srgbClr val="2FA6FF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  มี</a:t>
              </a:r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ความ</a:t>
              </a: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กระชับ</a:t>
              </a:r>
            </a:p>
            <a:p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  และ</a:t>
              </a:r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เรียบง่าย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153879" y="5132614"/>
              <a:ext cx="762000" cy="6858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latin typeface="Angsana New" pitchFamily="18" charset="-34"/>
                  <a:cs typeface="Angsana New" pitchFamily="18" charset="-34"/>
                </a:rPr>
                <a:t>๓</a:t>
              </a:r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.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9</a:t>
            </a:fld>
            <a:endParaRPr lang="th-TH" dirty="0"/>
          </a:p>
        </p:txBody>
      </p:sp>
      <p:grpSp>
        <p:nvGrpSpPr>
          <p:cNvPr id="59" name="Group 36"/>
          <p:cNvGrpSpPr/>
          <p:nvPr/>
        </p:nvGrpSpPr>
        <p:grpSpPr>
          <a:xfrm>
            <a:off x="4125309" y="3701143"/>
            <a:ext cx="4656083" cy="1175657"/>
            <a:chOff x="4114800" y="1055604"/>
            <a:chExt cx="3124200" cy="2600062"/>
          </a:xfrm>
        </p:grpSpPr>
        <p:sp>
          <p:nvSpPr>
            <p:cNvPr id="60" name="Rounded Rectangle 37"/>
            <p:cNvSpPr/>
            <p:nvPr/>
          </p:nvSpPr>
          <p:spPr>
            <a:xfrm>
              <a:off x="4114800" y="1055604"/>
              <a:ext cx="3124200" cy="2600062"/>
            </a:xfrm>
            <a:prstGeom prst="roundRect">
              <a:avLst/>
            </a:prstGeom>
            <a:solidFill>
              <a:srgbClr val="FF66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Rounded Rectangle 38"/>
            <p:cNvSpPr/>
            <p:nvPr/>
          </p:nvSpPr>
          <p:spPr>
            <a:xfrm>
              <a:off x="4343400" y="1409700"/>
              <a:ext cx="2667000" cy="1948543"/>
            </a:xfrm>
            <a:prstGeom prst="roundRect">
              <a:avLst/>
            </a:prstGeom>
            <a:solidFill>
              <a:srgbClr val="FFCCFF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ใช้คำ ประโยค หรือ</a:t>
              </a:r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สำนวน</a:t>
              </a:r>
            </a:p>
            <a:p>
              <a:r>
                <a:rPr lang="th-TH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ที่</a:t>
              </a:r>
              <a:r>
                <a:rPr lang="th-TH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มีความหมายชัดเจน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2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3407</Words>
  <Application>Microsoft Office PowerPoint</Application>
  <PresentationFormat>On-screen Show (4:3)</PresentationFormat>
  <Paragraphs>402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SD-SSRU</cp:lastModifiedBy>
  <cp:revision>2</cp:revision>
  <dcterms:created xsi:type="dcterms:W3CDTF">2017-09-09T11:00:42Z</dcterms:created>
  <dcterms:modified xsi:type="dcterms:W3CDTF">2021-02-17T03:26:48Z</dcterms:modified>
</cp:coreProperties>
</file>