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154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847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439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424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122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862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796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587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165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91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87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BB636-60F6-472A-8885-782C358BE7F5}" type="datetimeFigureOut">
              <a:rPr lang="th-TH" smtClean="0"/>
              <a:pPr/>
              <a:t>31/01/66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FE810-4FEB-40A0-B7B8-0795F9F6F4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852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39552" y="582067"/>
            <a:ext cx="8208912" cy="550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400" b="1" dirty="0" smtClean="0"/>
              <a:t>ชนิดและหน้าที่ของประโยค</a:t>
            </a:r>
          </a:p>
          <a:p>
            <a:pPr algn="ctr"/>
            <a:endParaRPr lang="th-TH" dirty="0" smtClean="0"/>
          </a:p>
          <a:p>
            <a:pPr algn="ctr"/>
            <a:r>
              <a:rPr lang="th-TH" sz="3600" b="1" dirty="0" smtClean="0">
                <a:solidFill>
                  <a:schemeClr val="tx1"/>
                </a:solidFill>
              </a:rPr>
              <a:t>ความหมายและส่วนประกอบของประโยค </a:t>
            </a:r>
          </a:p>
          <a:p>
            <a:r>
              <a:rPr lang="th-TH" sz="3600" b="1" dirty="0" smtClean="0">
                <a:solidFill>
                  <a:schemeClr val="tx1"/>
                </a:solidFill>
              </a:rPr>
              <a:t>ความหมายของประโยค </a:t>
            </a:r>
          </a:p>
          <a:p>
            <a:r>
              <a:rPr lang="th-TH" sz="3600" b="1" dirty="0" smtClean="0">
                <a:solidFill>
                  <a:schemeClr val="tx1"/>
                </a:solidFill>
              </a:rPr>
              <a:t>	ประโยค เกิดจากคำหลายๆคำ หรือวลีที่นำมาเรียงต่อกันอย่างเป็นระเบียบให้แต่ละคำมีความสัมพันธ์กัน มีใจความสมบูรณ์ แสดงให้รู้ว่า ใคร ทำอะไร ที่ไหน อย่างไร เช่น สมัครไปโรงเรียน ตำรวจจับคนร้าย เป็นต้น </a:t>
            </a:r>
          </a:p>
          <a:p>
            <a:endParaRPr lang="th-TH" sz="3600" b="1" dirty="0" smtClean="0">
              <a:solidFill>
                <a:schemeClr val="tx1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23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9552" y="1113711"/>
            <a:ext cx="8208912" cy="3416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2.4</a:t>
            </a:r>
            <a:r>
              <a:rPr kumimoji="0" lang="th-TH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 ประโยคที่มีความเป็นเหตุเป็นผลแก่กัน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ประโยคความรวมชนิดนี้ประกอบด้วยประโยคเล็ก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2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 ประโยค ประโยคแรกเป็นเหตุประโยคหลังเป็นผล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ตัวอย่าง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•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เขามีความเพียรมาก เพราะฉะนั้น เขา จึง ประสบความสำเร็จ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•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คุณสุดาไม่อิจฉาใคร เธอ จึง มีความสุขเสมอ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1052736"/>
            <a:ext cx="8604448" cy="3477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ข้อสังเกต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ngsana New" pitchFamily="18" charset="-34"/>
              </a:rPr>
              <a:t>•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สันธานเป็นคำเชื่อมที่จำเป็นต้องมีประโยคความรวม และจะต้องใช้ให้เหมาะสมกับเนื้อความในประโยค ดังนั้นจึงกล่าวได้ว่า สันธานเป็นเครื่องกำหนดหรือชี้บ่งว่าประโยคนั้นมีใจความแบบใด 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1124744"/>
            <a:ext cx="8280920" cy="2862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ngsana New" pitchFamily="18" charset="-34"/>
              </a:rPr>
              <a:t>•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สันธานบางคำประกอบด้วยคำสองคำ หรือสามคำเรียงอยู่ห่างกัน เช่น ฉะนั้น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ngsana New" pitchFamily="18" charset="-34"/>
              </a:rPr>
              <a:t>–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จึง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,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ทั้ง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ngsana New" pitchFamily="18" charset="-34"/>
              </a:rPr>
              <a:t>–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และ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,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แต่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ngsana New" pitchFamily="18" charset="-34"/>
              </a:rPr>
              <a:t>–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ก็ สันธานชนิดนี้เรียกว่า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ngsana New" pitchFamily="18" charset="-34"/>
              </a:rPr>
              <a:t>“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สันธานคาบ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ngsana New" pitchFamily="18" charset="-34"/>
              </a:rPr>
              <a:t>”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มักจะมีคำอื่นมาคั่นกลางอยู่จึงต้องสังเกตให้ดี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ngsana New" pitchFamily="18" charset="-34"/>
              </a:rPr>
              <a:t>•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ประโยคเล็กที่เป็นประโยคความเดียวนั้น เมื่อแยกออกจากประโยคความรวมแล้ว ก็ยังสื่อความหมายเป็นที่เข้าใจได้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1520" y="836712"/>
            <a:ext cx="8712968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3. </a:t>
            </a:r>
            <a:r>
              <a:rPr kumimoji="0" lang="th-TH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ประโยคความซ้อน </a:t>
            </a: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ประโยคความซ้อน คือ ประโยคที่มีใจความสำคัญเพียงใจความเดียว ประกอบด้วย</a:t>
            </a:r>
            <a:r>
              <a:rPr kumimoji="0" lang="th-TH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ประโยคความเดียวที่มีใจความสำคัญ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เป็นประโยคหลัก </a:t>
            </a:r>
            <a:r>
              <a:rPr kumimoji="0" lang="th-TH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(มุขยประโยค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) และมี</a:t>
            </a:r>
            <a:r>
              <a:rPr kumimoji="0" lang="th-TH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ประโยคความเดียวที่มีใจความเป็นส่วนขยายส่วนใดส่วนหนึ่งของประโยคหลัก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เป็นประโยคย่อยซ้อนอยู่ในประโยคหลัก </a:t>
            </a:r>
            <a:r>
              <a:rPr kumimoji="0" lang="th-TH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(อนุประโยค)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โดยทำหน้าที่แต่งหรือประกอบประโยคหลัก ประโยคความซ้อนนี้เดิม เรียกว่า </a:t>
            </a:r>
            <a:r>
              <a:rPr kumimoji="0" lang="th-TH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สังกรประโยค </a:t>
            </a:r>
            <a:endParaRPr kumimoji="0" lang="th-TH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59632" y="476672"/>
            <a:ext cx="648072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อนุประโยคหรือประโยคย่อยมี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3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ชนิด ทำหน้าที่ต่างกัน ดังต่อไปนี้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23528" y="2348880"/>
            <a:ext cx="849694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3.1</a:t>
            </a:r>
            <a:r>
              <a:rPr kumimoji="0" lang="th-TH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ประโยคย่อยที่ทำหน้าที่แทนนาม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kumimoji="0" lang="th-TH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(นามานุประโยค)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อาจใช้เป็นบทประธานหรือบทกรรม หรือส่วนเติมเต็มก็ได้ ประโยคย่อยนี้เป็นประโยคความเดียวซ้อนอยู่ในประโยคหลักไม่ต้องอาศัยบทเชื่อมหรือคำเชื่อม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ตัวอย่างประโยคความซ้อนที่เป็นประโยคย่อยทำหน้าที่แทนนาม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ngsana New" pitchFamily="18" charset="-34"/>
              </a:rPr>
              <a:t>•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คนทำดีย่อมได้รับผลดี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คน...ย่อมได้รับผลดี : ประโยคหลัก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คนทำดี : ประโยคย่อยทำหน้าที่เป็นบทประธาน 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46" y="714356"/>
            <a:ext cx="535785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rgbClr val="FF0000"/>
                </a:solidFill>
              </a:rPr>
              <a:t>แบบฝึกหัด เรื่อง  ประโยค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2214554"/>
            <a:ext cx="6500858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๑.ให้นักเรียนแต่งประโยคความเดียว   ๔   ประโยค  </a:t>
            </a:r>
          </a:p>
          <a:p>
            <a:r>
              <a:rPr lang="th-TH" dirty="0" smtClean="0"/>
              <a:t>      -....................................................................................</a:t>
            </a:r>
          </a:p>
          <a:p>
            <a:r>
              <a:rPr lang="th-TH" dirty="0" smtClean="0"/>
              <a:t>      -....................................................................................</a:t>
            </a:r>
          </a:p>
          <a:p>
            <a:r>
              <a:rPr lang="th-TH" dirty="0" smtClean="0"/>
              <a:t>      -....................................................................................</a:t>
            </a:r>
          </a:p>
          <a:p>
            <a:r>
              <a:rPr lang="th-TH" dirty="0" smtClean="0"/>
              <a:t>      -....................................................................................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928670"/>
            <a:ext cx="650085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๒.ประโยคความรวม หมายถึง..................................................................................................................................................................................................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3643314"/>
            <a:ext cx="650085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๒.๑.ให้นักเรียนแต่งประโยคความรวมที่มีความหมายคล้อยตามกันมา    ๔      ประโยค..............................................................................................................................................................................................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928670"/>
            <a:ext cx="6500858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๒.๒.ให้นักเรียนแต่งประโยคความรวมที่มีความหมายให้เลือกอย่างใดอย่างหนึ่ง     ๔  ประโยค..................................................................................................................................................................................................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3643314"/>
            <a:ext cx="6500858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๒.๓.ให้นักเรียนแต่งประโยคความรวมที่มีความหมายขัดแย้งกัน    ๔  ประโยค..........</a:t>
            </a:r>
          </a:p>
          <a:p>
            <a:r>
              <a:rPr lang="th-TH" dirty="0" smtClean="0"/>
              <a:t>........................................................................................................................................................................................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1000108"/>
            <a:ext cx="6500858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๒.๔.ให้นักเรียนแต่งประโยคความรวมที่มีความหมายเป็นเหตุเป็นผลกัน    ๔  ประโยค..................................................................................................................................................................................................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5852" y="3786190"/>
            <a:ext cx="650085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๓.ให้นักเรียนแต่งประโยคที่มีเนื้อความปฏิเสธ  มา   ๔   ประโยค..................................................................................................................................................................................................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571480"/>
            <a:ext cx="6500858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๔.ให้นักเรียนแต่งประโยคที่มีเนื้อความเป็นคำถาม  มา   ๔   ประโยค..................................................................................................................................................................................................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3286124"/>
            <a:ext cx="6500858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๕.ให้นักเรียนแต่งประโยคที่มีเนื้อความบอกเล่ามา   ๔   ประโยค..................................................................................................................................................................................................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39552" y="1196752"/>
            <a:ext cx="8208912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</a:rPr>
              <a:t>ส่วนประกอบของประโยค </a:t>
            </a:r>
          </a:p>
          <a:p>
            <a:pPr algn="ctr"/>
            <a:endParaRPr lang="th-TH" sz="4000" b="1" dirty="0" smtClean="0">
              <a:solidFill>
                <a:schemeClr val="tx1"/>
              </a:solidFill>
            </a:endParaRPr>
          </a:p>
          <a:p>
            <a:r>
              <a:rPr lang="th-TH" dirty="0" smtClean="0">
                <a:solidFill>
                  <a:schemeClr val="tx1"/>
                </a:solidFill>
              </a:rPr>
              <a:t>	</a:t>
            </a:r>
            <a:r>
              <a:rPr lang="th-TH" sz="5400" dirty="0" smtClean="0">
                <a:solidFill>
                  <a:schemeClr val="tx1"/>
                </a:solidFill>
              </a:rPr>
              <a:t>ประโยคหนึ่ง ๆ จะต้องมีภาคประธานและภาคแสดงเป็นหลัก และอาจมีคำขยายส่วนต่าง ๆ ได้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737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67544" y="980728"/>
            <a:ext cx="8136904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600" b="1" dirty="0" smtClean="0"/>
              <a:t>1. ภาคประธาน </a:t>
            </a:r>
          </a:p>
          <a:p>
            <a:r>
              <a:rPr lang="th-TH" sz="3600" dirty="0" smtClean="0"/>
              <a:t>	</a:t>
            </a:r>
          </a:p>
          <a:p>
            <a:r>
              <a:rPr lang="th-TH" sz="3600" dirty="0"/>
              <a:t>	</a:t>
            </a:r>
            <a:r>
              <a:rPr lang="th-TH" sz="3600" dirty="0" smtClean="0"/>
              <a:t>ภาคประธานในประโยค คือ คำหรือกลุ่มคำที่ทำหน้าที่เป็นผู้กระทำ ผู้แสดงซึ่งเป็นส่วนสำคัญของประโยค ภาคประธานนี้ อาจมีบทขยายซึ่งเป็นคำหรือกลุ่มคำมาประกอบ เพื่อทำให้มีใจความชัดเจนยิ่งขึ้น 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94921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67544" y="620688"/>
            <a:ext cx="7992888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600" b="1" dirty="0" smtClean="0"/>
              <a:t>2. ภาคแสดง </a:t>
            </a:r>
          </a:p>
          <a:p>
            <a:endParaRPr lang="th-TH" sz="3600" b="1" dirty="0" smtClean="0"/>
          </a:p>
          <a:p>
            <a:r>
              <a:rPr lang="th-TH" sz="3600" dirty="0" smtClean="0"/>
              <a:t>	ภาคแสดงในประโยค คือ คำหรือกลุ่มคำที่ประกอบไปด้วยบทกริยา บทกรรมและส่วนเติมเต็ม บทกรรมทำหน้าที่เป็นตัวกระทำหรือตัวแสดงของประธาน ส่วนบทกรรมทำหน้าที่เป็นผู้ถูกกระทำ และส่วนเติมเต็มทำหน้าที่เสริมใจความของประโยคให้สมบูรณ์ คือทำหน้าที่คล้ายบทกรรม แต่ไม่ใช้กรรม เพราะมิได้ถูกกระทำ </a:t>
            </a: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59563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39552" y="582067"/>
            <a:ext cx="8208912" cy="50783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</a:rPr>
              <a:t>ชนิดของประโยค </a:t>
            </a:r>
          </a:p>
          <a:p>
            <a:r>
              <a:rPr lang="th-TH" sz="3200" dirty="0" smtClean="0">
                <a:solidFill>
                  <a:schemeClr val="tx1"/>
                </a:solidFill>
              </a:rPr>
              <a:t>ประโยคในภาษาไทยแบ่งเป็น 3 ชนิด ตามโครงสร้างการสื่อสารดังนี้ </a:t>
            </a:r>
          </a:p>
          <a:p>
            <a:endParaRPr lang="th-TH" sz="3200" dirty="0" smtClean="0">
              <a:solidFill>
                <a:schemeClr val="tx1"/>
              </a:solidFill>
            </a:endParaRPr>
          </a:p>
          <a:p>
            <a:r>
              <a:rPr lang="th-TH" sz="3200" b="1" u="sng" dirty="0" smtClean="0">
                <a:solidFill>
                  <a:schemeClr val="tx1"/>
                </a:solidFill>
              </a:rPr>
              <a:t>1. ประโยคความเดียว </a:t>
            </a:r>
          </a:p>
          <a:p>
            <a:endParaRPr lang="th-TH" sz="3200" b="1" u="sng" dirty="0" smtClean="0">
              <a:solidFill>
                <a:schemeClr val="tx1"/>
              </a:solidFill>
            </a:endParaRPr>
          </a:p>
          <a:p>
            <a:r>
              <a:rPr lang="th-TH" sz="3200" dirty="0" smtClean="0">
                <a:solidFill>
                  <a:schemeClr val="tx1"/>
                </a:solidFill>
              </a:rPr>
              <a:t>ประโยคความเดียว คือ ประโยคที่มีข้อความหรือใจความเดียว ซึ่งเรียกอีกอย่างหนึ่งว่า เอกรรถประโยค เป็นประโยคที่มีภาคประโยคเพียงบทเดียว และมีภาคแสดงหรือกริยาสำคัญเพียงบทเดียว หากภาคประธานและภาคแสดงเพิ่มบทขยายเข้าไป ประโยคความเดียวนั้นก็จะเป็นประโยคความเดียวที่ซับซ้อนยิ่งขึ้น </a:t>
            </a:r>
            <a:endParaRPr lang="th-T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65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55576" y="908720"/>
            <a:ext cx="7704856" cy="470898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chemeClr val="tx1"/>
                </a:solidFill>
              </a:rPr>
              <a:t>2. ประโยคความรวม </a:t>
            </a:r>
          </a:p>
          <a:p>
            <a:endParaRPr lang="th-TH" b="1" u="sng" dirty="0">
              <a:solidFill>
                <a:schemeClr val="tx1"/>
              </a:solidFill>
            </a:endParaRPr>
          </a:p>
          <a:p>
            <a:endParaRPr lang="th-TH" b="1" u="sng" dirty="0" smtClean="0">
              <a:solidFill>
                <a:schemeClr val="tx1"/>
              </a:solidFill>
            </a:endParaRPr>
          </a:p>
          <a:p>
            <a:r>
              <a:rPr lang="th-TH" sz="3600" dirty="0" smtClean="0">
                <a:solidFill>
                  <a:schemeClr val="tx1"/>
                </a:solidFill>
              </a:rPr>
              <a:t>	ประโยคความรวม คือ ประโยคที่รวมเอาโครงสร้างประโยคความเดียวตั้งแต่ 2 ประโยคขึ้นไปเข้าไว้ในประโยคเดียวกัน โดยมีคำเชื่อมหรือสันธานทำหน้าที่เชื่อมประโยคเหล่านั้นเข้าด้วยกัน ประโยคความรวมเรียกอีกอย่างหนึ่งว่า อเนกกรรถประโยค ประโยคความรวมแบ่งใจความออกเป็น 4 ประเภท ดังนี้ </a:t>
            </a:r>
            <a:endParaRPr lang="th-TH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2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39552" y="620688"/>
            <a:ext cx="7776864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u="sng" dirty="0" smtClean="0"/>
              <a:t>2.1 ประโยคที่มีความคล้อยตามกัน </a:t>
            </a:r>
          </a:p>
          <a:p>
            <a:r>
              <a:rPr lang="th-TH" sz="3200" dirty="0" smtClean="0"/>
              <a:t>	</a:t>
            </a:r>
            <a:r>
              <a:rPr lang="th-TH" sz="3600" dirty="0" smtClean="0"/>
              <a:t>ประโยคความรวมชนิดนี้ประกอบด้วยประโยคเล็กตั้งแต่ 2 ประโยคขึ้นไป มีเนื้อความคล้อยตามกันในแง่ของความเป็นอยู่ เวลา และการกระทำ </a:t>
            </a:r>
            <a:endParaRPr lang="th-TH" sz="36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47564" y="3861048"/>
            <a:ext cx="756084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dirty="0" smtClean="0"/>
              <a:t>ตัวอย่าง </a:t>
            </a:r>
          </a:p>
          <a:p>
            <a:endParaRPr lang="th-TH" dirty="0" smtClean="0"/>
          </a:p>
          <a:p>
            <a:r>
              <a:rPr lang="th-TH" sz="3200" dirty="0" smtClean="0"/>
              <a:t>• ทรัพย์ และ สินเป็นลูกชายของพ่อค้าร้านสรรพพาณิชย์ </a:t>
            </a:r>
          </a:p>
          <a:p>
            <a:r>
              <a:rPr lang="th-TH" sz="3200" dirty="0" smtClean="0"/>
              <a:t>• ทั้ง ทรัพย์ และ สินเป็นนักเรียนโรงเรียนมัธยมวัดนายโรง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573070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2078" y="836712"/>
            <a:ext cx="7632848" cy="21852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600" b="1" u="sng" dirty="0" smtClean="0"/>
              <a:t>2.2 ประโยคที่มีความขัดแย้งกัน</a:t>
            </a:r>
          </a:p>
          <a:p>
            <a:r>
              <a:rPr lang="th-TH" sz="3600" dirty="0"/>
              <a:t>	</a:t>
            </a:r>
            <a:r>
              <a:rPr lang="th-TH" sz="3200" b="1" u="sng" dirty="0" smtClean="0"/>
              <a:t> </a:t>
            </a:r>
            <a:r>
              <a:rPr lang="th-TH" sz="3200" dirty="0" smtClean="0"/>
              <a:t>ประโยคความรวมชนิดนี้ ประกอบด้วยประโยคเล็ก 2 ประโยค มีเนื้อความที่แย้งกันหรือแตกต่างกันในการกระทำ หรือผลที่เกิดขึ้น </a:t>
            </a:r>
            <a:endParaRPr lang="th-TH" sz="32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42078" y="4005064"/>
            <a:ext cx="7056784" cy="206210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</a:rPr>
              <a:t>ตัวอย่าง </a:t>
            </a:r>
          </a:p>
          <a:p>
            <a:r>
              <a:rPr lang="th-TH" sz="3200" b="1" dirty="0" smtClean="0">
                <a:solidFill>
                  <a:schemeClr val="tx1"/>
                </a:solidFill>
              </a:rPr>
              <a:t>• พี่ตีฆ้อง แต่ น้องตีตะโพน </a:t>
            </a:r>
          </a:p>
          <a:p>
            <a:r>
              <a:rPr lang="th-TH" sz="3200" b="1" dirty="0" smtClean="0">
                <a:solidFill>
                  <a:schemeClr val="tx1"/>
                </a:solidFill>
              </a:rPr>
              <a:t>• ฉันเตือนเขาแล้ว แต่ เขาไม่เชื่อ </a:t>
            </a:r>
          </a:p>
          <a:p>
            <a:endParaRPr lang="th-TH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48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908720"/>
            <a:ext cx="8640960" cy="3416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2.3</a:t>
            </a:r>
            <a:r>
              <a:rPr kumimoji="0" lang="th-TH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 ประโยคที่มีความให้เลือก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ประโยคความรวมชนิดนี้ ประกอบด้วยประโยคเล็ก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2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 ประโยคและกำหนดให้เลือกอย่างใดอย่างหนึ่ง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ตัวอย่าง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•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ไปบอกนายกิจ หรือ นายก้องให้มานี่คนหนึ่ง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•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คุณชอบดนตรีไทย หรือ ดนตรีสากล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897221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700</Words>
  <Application>Microsoft Office PowerPoint</Application>
  <PresentationFormat>On-screen Show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SD-SSRU</cp:lastModifiedBy>
  <cp:revision>21</cp:revision>
  <dcterms:created xsi:type="dcterms:W3CDTF">2012-08-22T12:33:37Z</dcterms:created>
  <dcterms:modified xsi:type="dcterms:W3CDTF">2023-01-31T00:48:12Z</dcterms:modified>
</cp:coreProperties>
</file>