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sldIdLst>
    <p:sldId id="263" r:id="rId2"/>
    <p:sldId id="264" r:id="rId3"/>
    <p:sldId id="270" r:id="rId4"/>
    <p:sldId id="265" r:id="rId5"/>
    <p:sldId id="266" r:id="rId6"/>
    <p:sldId id="267" r:id="rId7"/>
    <p:sldId id="268" r:id="rId8"/>
    <p:sldId id="269" r:id="rId9"/>
    <p:sldId id="271" r:id="rId10"/>
    <p:sldId id="272" r:id="rId11"/>
    <p:sldId id="274" r:id="rId12"/>
    <p:sldId id="273" r:id="rId13"/>
    <p:sldId id="275" r:id="rId14"/>
    <p:sldId id="276" r:id="rId15"/>
    <p:sldId id="277" r:id="rId16"/>
    <p:sldId id="278" r:id="rId17"/>
    <p:sldId id="279" r:id="rId18"/>
    <p:sldId id="280" r:id="rId19"/>
    <p:sldId id="282" r:id="rId20"/>
    <p:sldId id="283" r:id="rId21"/>
    <p:sldId id="284"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ส่วนเริ่มต้น" id="{435C42A8-9028-48B8-8520-BF6D1D970CCA}">
          <p14:sldIdLst>
            <p14:sldId id="263"/>
            <p14:sldId id="264"/>
            <p14:sldId id="270"/>
            <p14:sldId id="265"/>
            <p14:sldId id="266"/>
            <p14:sldId id="267"/>
            <p14:sldId id="268"/>
            <p14:sldId id="269"/>
            <p14:sldId id="271"/>
            <p14:sldId id="272"/>
            <p14:sldId id="274"/>
            <p14:sldId id="273"/>
            <p14:sldId id="275"/>
            <p14:sldId id="276"/>
            <p14:sldId id="277"/>
            <p14:sldId id="278"/>
            <p14:sldId id="279"/>
            <p14:sldId id="280"/>
            <p14:sldId id="282"/>
            <p14:sldId id="283"/>
            <p14:sldId id="284"/>
            <p14:sldId id="286"/>
            <p14:sldId id="287"/>
            <p14:sldId id="288"/>
            <p14:sldId id="289"/>
            <p14:sldId id="290"/>
            <p14:sldId id="291"/>
          </p14:sldIdLst>
        </p14:section>
        <p14:section name="(ส่วนที่ไม่มีชื่อ)" id="{47E3E3A8-F6D2-4E3D-8E4D-AB3BB2EFBF21}">
          <p14:sldIdLst>
            <p14:sldId id="292"/>
            <p14:sldId id="293"/>
            <p14:sldId id="294"/>
            <p14:sldId id="295"/>
            <p14:sldId id="296"/>
            <p14:sldId id="297"/>
            <p14:sldId id="298"/>
            <p14:sldId id="299"/>
            <p14:sldId id="300"/>
            <p14:sldId id="301"/>
            <p14:sldId id="302"/>
            <p14:sldId id="303"/>
            <p14:sldId id="30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6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300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รูปภาพพาโนราม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9555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ชื่อและ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h-TH"/>
              <a:t>คลิกเพื่อแก้ไขสไตล์ชื่อเรื่องต้นแบบ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8300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คำอ้างอิงพร้อม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th-TH"/>
              <a:t>คลิกเพื่อแก้ไขสไตล์ชื่อเรื่องต้นแบบ</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99393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นามบัตร">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547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คอลัม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584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คอลัมน์รูปภาพ 3 รูป">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90968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nchor="t" anchorCtr="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32311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3950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6827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778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403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4230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6466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906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7" name="Date Placeholder 4"/>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97352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4509A250-FF31-4206-8172-F9D3106AACB1}"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3545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smtClean="0"/>
              <a:t>12/7/2021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630048397"/>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98600"/>
            <a:ext cx="11493499" cy="4876800"/>
          </a:xfrm>
        </p:spPr>
        <p:txBody>
          <a:bodyPr/>
          <a:lstStyle/>
          <a:p>
            <a:r>
              <a:rPr lang="th-TH" sz="4000" b="1" dirty="0">
                <a:latin typeface="TH Niramit AS" panose="02000506000000020004" pitchFamily="2" charset="-34"/>
                <a:cs typeface="TH Niramit AS" panose="02000506000000020004" pitchFamily="2" charset="-34"/>
              </a:rPr>
              <a:t>										   </a:t>
            </a:r>
            <a:r>
              <a:rPr lang="th-TH" sz="4800" b="1" u="sng" dirty="0">
                <a:latin typeface="TH Niramit AS" panose="02000506000000020004" pitchFamily="2" charset="-34"/>
                <a:cs typeface="TH Niramit AS" panose="02000506000000020004" pitchFamily="2" charset="-34"/>
              </a:rPr>
              <a:t>โคลง</a:t>
            </a:r>
            <a:br>
              <a:rPr lang="th-TH" sz="4800" b="1" u="sng" dirty="0">
                <a:latin typeface="TH Niramit AS" panose="02000506000000020004" pitchFamily="2" charset="-34"/>
                <a:cs typeface="TH Niramit AS" panose="02000506000000020004" pitchFamily="2" charset="-34"/>
              </a:rPr>
            </a:br>
            <a:r>
              <a:rPr lang="th-TH" sz="4800" b="1" dirty="0">
                <a:latin typeface="TH Niramit AS" panose="02000506000000020004" pitchFamily="2" charset="-34"/>
                <a:cs typeface="TH Niramit AS" panose="02000506000000020004" pitchFamily="2" charset="-34"/>
              </a:rPr>
              <a:t>		</a:t>
            </a:r>
            <a:br>
              <a:rPr lang="th-TH" sz="4800" b="1" dirty="0">
                <a:latin typeface="TH Niramit AS" panose="02000506000000020004" pitchFamily="2" charset="-34"/>
                <a:cs typeface="TH Niramit AS" panose="02000506000000020004" pitchFamily="2" charset="-34"/>
              </a:rPr>
            </a:br>
            <a:r>
              <a:rPr lang="th-TH" sz="4800" b="1" dirty="0">
                <a:latin typeface="TH Niramit AS" panose="02000506000000020004" pitchFamily="2" charset="-34"/>
                <a:cs typeface="TH Niramit AS" panose="02000506000000020004" pitchFamily="2" charset="-34"/>
              </a:rPr>
              <a:t>		โคลง  เป็นคำประพันธ์ชนิดหนึ่ง  มีวิธีการเลือกสรรคำเพื่อให้เข้ากับบังคับ  มีกำหนดคณะหรือ</a:t>
            </a:r>
            <a:r>
              <a:rPr lang="th-TH" sz="4800" b="1" dirty="0" err="1">
                <a:latin typeface="TH Niramit AS" panose="02000506000000020004" pitchFamily="2" charset="-34"/>
                <a:cs typeface="TH Niramit AS" panose="02000506000000020004" pitchFamily="2" charset="-34"/>
              </a:rPr>
              <a:t>ฉันท</a:t>
            </a:r>
            <a:r>
              <a:rPr lang="th-TH" sz="4800" b="1" dirty="0">
                <a:latin typeface="TH Niramit AS" panose="02000506000000020004" pitchFamily="2" charset="-34"/>
                <a:cs typeface="TH Niramit AS" panose="02000506000000020004" pitchFamily="2" charset="-34"/>
              </a:rPr>
              <a:t>ลักษณ์  มีกำหนดคำเอก คำโทและสัมผัสให้คล้องจองกัน</a:t>
            </a:r>
            <a:br>
              <a:rPr lang="th-TH" sz="4800" b="1" dirty="0">
                <a:latin typeface="TH Niramit AS" panose="02000506000000020004" pitchFamily="2" charset="-34"/>
                <a:cs typeface="TH Niramit AS" panose="02000506000000020004" pitchFamily="2" charset="-34"/>
              </a:rPr>
            </a:br>
            <a:endParaRPr lang="th-TH" sz="4800" b="1" u="sng" dirty="0">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26051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98600"/>
            <a:ext cx="11493499" cy="4876800"/>
          </a:xfrm>
        </p:spPr>
        <p:txBody>
          <a:bodyPr/>
          <a:lstStyle/>
          <a:p>
            <a:r>
              <a:rPr lang="th-TH" sz="4000" b="1" dirty="0">
                <a:latin typeface="TH Niramit AS" panose="02000506000000020004" pitchFamily="2" charset="-34"/>
                <a:cs typeface="TH Niramit AS" panose="02000506000000020004" pitchFamily="2" charset="-34"/>
              </a:rPr>
              <a:t>								</a:t>
            </a:r>
            <a:r>
              <a:rPr lang="th-TH" sz="5400" b="1" u="sng" dirty="0">
                <a:latin typeface="TH Niramit AS" panose="02000506000000020004" pitchFamily="2" charset="-34"/>
                <a:cs typeface="TH Niramit AS" panose="02000506000000020004" pitchFamily="2" charset="-34"/>
              </a:rPr>
              <a:t>แผนผังโคลงสี่สุภาพ</a:t>
            </a:r>
            <a:br>
              <a:rPr lang="th-TH" sz="5400" b="1" u="sng" dirty="0">
                <a:latin typeface="TH Niramit AS" panose="02000506000000020004" pitchFamily="2" charset="-34"/>
                <a:cs typeface="TH Niramit AS" panose="02000506000000020004" pitchFamily="2" charset="-34"/>
              </a:rPr>
            </a:br>
            <a:r>
              <a:rPr lang="th-TH" sz="4000" b="1" dirty="0" err="1">
                <a:solidFill>
                  <a:schemeClr val="accent4">
                    <a:lumMod val="60000"/>
                    <a:lumOff val="40000"/>
                  </a:schemeClr>
                </a:solidFill>
                <a:latin typeface="TH Niramit AS" panose="02000506000000020004" pitchFamily="2" charset="-34"/>
                <a:cs typeface="TH Niramit AS" panose="02000506000000020004" pitchFamily="2" charset="-34"/>
              </a:rPr>
              <a:t>ฉันท</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ลักษณ์</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บังคับคำเอก ๗ คำ (สีแดง )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บังคับคำโท  ๔ คำ  (สีน้ำเงิน)</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สัมผัสนอก : สังเกตเส้นที่โยง</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สัมผัสใน  ไม่ได้บังคับ</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สัมผัสระหว่างบท  ไม่บังคับ</a:t>
            </a:r>
            <a:br>
              <a:rPr lang="th-TH" sz="5400" b="1" dirty="0">
                <a:latin typeface="TH Niramit AS" panose="02000506000000020004" pitchFamily="2" charset="-34"/>
                <a:cs typeface="TH Niramit AS" panose="02000506000000020004" pitchFamily="2" charset="-34"/>
              </a:rPr>
            </a:br>
            <a:br>
              <a:rPr lang="th-TH" sz="4800" b="1" u="sng" dirty="0">
                <a:latin typeface="TH Niramit AS" panose="02000506000000020004" pitchFamily="2" charset="-34"/>
                <a:cs typeface="TH Niramit AS" panose="02000506000000020004" pitchFamily="2" charset="-34"/>
              </a:rPr>
            </a:br>
            <a:br>
              <a:rPr lang="th-TH" sz="4800" b="1" u="sng" dirty="0">
                <a:latin typeface="TH Niramit AS" panose="02000506000000020004" pitchFamily="2" charset="-34"/>
                <a:cs typeface="TH Niramit AS" panose="02000506000000020004" pitchFamily="2" charset="-34"/>
              </a:rPr>
            </a:b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pic>
        <p:nvPicPr>
          <p:cNvPr id="3" name="รูปภาพ 2"/>
          <p:cNvPicPr>
            <a:picLocks noChangeAspect="1"/>
          </p:cNvPicPr>
          <p:nvPr/>
        </p:nvPicPr>
        <p:blipFill>
          <a:blip r:embed="rId5"/>
          <a:stretch>
            <a:fillRect/>
          </a:stretch>
        </p:blipFill>
        <p:spPr>
          <a:xfrm>
            <a:off x="6560540" y="2303131"/>
            <a:ext cx="5282209" cy="2593345"/>
          </a:xfrm>
          <a:prstGeom prst="rect">
            <a:avLst/>
          </a:prstGeom>
          <a:ln>
            <a:noFill/>
          </a:ln>
          <a:effectLst>
            <a:softEdge rad="112500"/>
          </a:effectLst>
        </p:spPr>
      </p:pic>
    </p:spTree>
    <p:extLst>
      <p:ext uri="{BB962C8B-B14F-4D97-AF65-F5344CB8AC3E}">
        <p14:creationId xmlns:p14="http://schemas.microsoft.com/office/powerpoint/2010/main" val="150640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98600"/>
            <a:ext cx="11493499" cy="4876800"/>
          </a:xfrm>
        </p:spPr>
        <p:txBody>
          <a:bodyPr/>
          <a:lstStyle/>
          <a:p>
            <a:r>
              <a:rPr lang="th-TH" sz="4000" b="1" dirty="0">
                <a:latin typeface="TH Niramit AS" panose="02000506000000020004" pitchFamily="2" charset="-34"/>
                <a:cs typeface="TH Niramit AS" panose="02000506000000020004" pitchFamily="2" charset="-34"/>
              </a:rPr>
              <a:t>								</a:t>
            </a:r>
            <a:r>
              <a:rPr lang="th-TH" sz="5400" b="1" u="sng" dirty="0">
                <a:latin typeface="TH Niramit AS" panose="02000506000000020004" pitchFamily="2" charset="-34"/>
                <a:cs typeface="TH Niramit AS" panose="02000506000000020004" pitchFamily="2" charset="-34"/>
              </a:rPr>
              <a:t>แผนผังโคลงสี่สุภาพ</a:t>
            </a:r>
            <a:br>
              <a:rPr lang="th-TH" sz="5400" b="1" u="sng" dirty="0">
                <a:latin typeface="TH Niramit AS" panose="02000506000000020004" pitchFamily="2" charset="-34"/>
                <a:cs typeface="TH Niramit AS" panose="02000506000000020004" pitchFamily="2" charset="-34"/>
              </a:rPr>
            </a:br>
            <a:r>
              <a:rPr lang="th-TH" sz="4400" b="1" dirty="0">
                <a:solidFill>
                  <a:schemeClr val="accent4">
                    <a:lumMod val="60000"/>
                    <a:lumOff val="40000"/>
                  </a:schemeClr>
                </a:solidFill>
                <a:latin typeface="TH Niramit AS" panose="02000506000000020004" pitchFamily="2" charset="-34"/>
                <a:cs typeface="TH Niramit AS" panose="02000506000000020004" pitchFamily="2" charset="-34"/>
              </a:rPr>
              <a:t>คณะ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๑ บท  มี ๔  บาท  ๓๐ - ๓๔  คำ</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วรรคหน้า ๕  คำ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วรรคหลัง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บาทที่ ๑ และ ๓ มี ๒ คำ (เพิ่ม</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คำสร้อย</a:t>
            </a:r>
            <a:r>
              <a:rPr lang="th-TH" sz="4000" b="1" dirty="0">
                <a:latin typeface="TH Niramit AS" panose="02000506000000020004" pitchFamily="2" charset="-34"/>
                <a:cs typeface="TH Niramit AS" panose="02000506000000020004" pitchFamily="2" charset="-34"/>
              </a:rPr>
              <a:t>ได้ บาทละ ๒  คำ)</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บาทที่ ๒  มี  ๒  คำ</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บาทที่ ๔  มี   ๔  คำ </a:t>
            </a:r>
            <a:br>
              <a:rPr lang="th-TH" sz="5400" b="1" dirty="0">
                <a:latin typeface="TH Niramit AS" panose="02000506000000020004" pitchFamily="2" charset="-34"/>
                <a:cs typeface="TH Niramit AS" panose="02000506000000020004" pitchFamily="2" charset="-34"/>
              </a:rPr>
            </a:br>
            <a:br>
              <a:rPr lang="th-TH" sz="4800" b="1" u="sng" dirty="0">
                <a:latin typeface="TH Niramit AS" panose="02000506000000020004" pitchFamily="2" charset="-34"/>
                <a:cs typeface="TH Niramit AS" panose="02000506000000020004" pitchFamily="2" charset="-34"/>
              </a:rPr>
            </a:br>
            <a:br>
              <a:rPr lang="th-TH" sz="4800" b="1" u="sng" dirty="0">
                <a:latin typeface="TH Niramit AS" panose="02000506000000020004" pitchFamily="2" charset="-34"/>
                <a:cs typeface="TH Niramit AS" panose="02000506000000020004" pitchFamily="2" charset="-34"/>
              </a:rPr>
            </a:b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pic>
        <p:nvPicPr>
          <p:cNvPr id="3" name="รูปภาพ 2"/>
          <p:cNvPicPr>
            <a:picLocks noChangeAspect="1"/>
          </p:cNvPicPr>
          <p:nvPr/>
        </p:nvPicPr>
        <p:blipFill>
          <a:blip r:embed="rId5"/>
          <a:stretch>
            <a:fillRect/>
          </a:stretch>
        </p:blipFill>
        <p:spPr>
          <a:xfrm>
            <a:off x="6560540" y="2303131"/>
            <a:ext cx="5282209" cy="2593345"/>
          </a:xfrm>
          <a:prstGeom prst="rect">
            <a:avLst/>
          </a:prstGeom>
          <a:ln>
            <a:noFill/>
          </a:ln>
          <a:effectLst>
            <a:softEdge rad="112500"/>
          </a:effectLst>
        </p:spPr>
      </p:pic>
    </p:spTree>
    <p:extLst>
      <p:ext uri="{BB962C8B-B14F-4D97-AF65-F5344CB8AC3E}">
        <p14:creationId xmlns:p14="http://schemas.microsoft.com/office/powerpoint/2010/main" val="398978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17128"/>
            <a:ext cx="11493499" cy="4876800"/>
          </a:xfrm>
        </p:spPr>
        <p:txBody>
          <a:bodyPr/>
          <a:lstStyle/>
          <a:p>
            <a:r>
              <a:rPr lang="th-TH" sz="4000" b="1" dirty="0">
                <a:latin typeface="TH Niramit AS" panose="02000506000000020004" pitchFamily="2" charset="-34"/>
                <a:cs typeface="TH Niramit AS" panose="02000506000000020004" pitchFamily="2" charset="-34"/>
              </a:rPr>
              <a:t>										</a:t>
            </a:r>
            <a:r>
              <a:rPr lang="th-TH" sz="5400" b="1" u="sng" dirty="0">
                <a:latin typeface="TH Niramit AS" panose="02000506000000020004" pitchFamily="2" charset="-34"/>
                <a:cs typeface="TH Niramit AS" panose="02000506000000020004" pitchFamily="2" charset="-34"/>
              </a:rPr>
              <a:t>คำสร้อย</a:t>
            </a:r>
            <a:br>
              <a:rPr lang="th-TH" sz="5400" b="1" dirty="0">
                <a:latin typeface="TH Niramit AS" panose="02000506000000020004" pitchFamily="2" charset="-34"/>
                <a:cs typeface="TH Niramit AS" panose="02000506000000020004" pitchFamily="2" charset="-34"/>
              </a:rPr>
            </a:br>
            <a:r>
              <a:rPr lang="th-TH" sz="5400" b="1" dirty="0">
                <a:latin typeface="TH Niramit AS" panose="02000506000000020004" pitchFamily="2" charset="-34"/>
                <a:cs typeface="TH Niramit AS" panose="02000506000000020004" pitchFamily="2" charset="-34"/>
              </a:rPr>
              <a:t>		</a:t>
            </a:r>
            <a:r>
              <a:rPr lang="th-TH" sz="4400" b="1" dirty="0">
                <a:latin typeface="TH Niramit AS" panose="02000506000000020004" pitchFamily="2" charset="-34"/>
                <a:cs typeface="TH Niramit AS" panose="02000506000000020004" pitchFamily="2" charset="-34"/>
              </a:rPr>
              <a:t>คำสร้อย คือ  คำที่เพิ่มเข้ามาใช้เมื่อคำที่ใช้ในแต่ละบาท         ไม่สามารถบรรยายให้จบความได้  หรือเพื่อให้เสียงท้ายวรรคอ่านแล้วราบรื่น   ไม่หยุดหรืออ่านแล้วชะงัก  คำสร้อยที่นิยมใช้กันเป็นแบบแผนมีทั้งหมด 18 คำ </a:t>
            </a:r>
            <a:br>
              <a:rPr lang="th-TH" sz="4400" b="1" u="sng" dirty="0">
                <a:latin typeface="TH Niramit AS" panose="02000506000000020004" pitchFamily="2" charset="-34"/>
                <a:cs typeface="TH Niramit AS" panose="02000506000000020004" pitchFamily="2" charset="-34"/>
              </a:rPr>
            </a:br>
            <a:br>
              <a:rPr lang="th-TH" sz="5400" b="1" dirty="0">
                <a:latin typeface="TH Niramit AS" panose="02000506000000020004" pitchFamily="2" charset="-34"/>
                <a:cs typeface="TH Niramit AS" panose="02000506000000020004" pitchFamily="2" charset="-34"/>
              </a:rPr>
            </a:br>
            <a:br>
              <a:rPr lang="th-TH" sz="4800" b="1" u="sng" dirty="0">
                <a:latin typeface="TH Niramit AS" panose="02000506000000020004" pitchFamily="2" charset="-34"/>
                <a:cs typeface="TH Niramit AS" panose="02000506000000020004" pitchFamily="2" charset="-34"/>
              </a:rPr>
            </a:br>
            <a:br>
              <a:rPr lang="th-TH" sz="4800" b="1" u="sng" dirty="0">
                <a:latin typeface="TH Niramit AS" panose="02000506000000020004" pitchFamily="2" charset="-34"/>
                <a:cs typeface="TH Niramit AS" panose="02000506000000020004" pitchFamily="2" charset="-34"/>
              </a:rPr>
            </a:b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105965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17128"/>
            <a:ext cx="11493499" cy="4876800"/>
          </a:xfrm>
        </p:spPr>
        <p:txBody>
          <a:bodyPr/>
          <a:lstStyle/>
          <a:p>
            <a:r>
              <a:rPr lang="th-TH" sz="4000" b="1" dirty="0">
                <a:latin typeface="TH Niramit AS" panose="02000506000000020004" pitchFamily="2" charset="-34"/>
                <a:cs typeface="TH Niramit AS" panose="02000506000000020004" pitchFamily="2" charset="-34"/>
              </a:rPr>
              <a:t>		ยกตัวอย่างคำสร้อยที่กวีมักใช้ในการแต่งโคลงบ่อยๆ  เช่น</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เทอญ	</a:t>
            </a:r>
            <a:r>
              <a:rPr lang="th-TH" sz="3600" b="1" dirty="0">
                <a:latin typeface="TH Niramit AS" panose="02000506000000020004" pitchFamily="2" charset="-34"/>
                <a:cs typeface="TH Niramit AS" panose="02000506000000020004" pitchFamily="2" charset="-34"/>
              </a:rPr>
              <a:t> 	มีความหมาย			เชิงขอให้มี หรือ ขอให้เป็น</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นา</a:t>
            </a:r>
            <a:r>
              <a:rPr lang="th-TH" sz="3600" b="1" dirty="0">
                <a:latin typeface="TH Niramit AS" panose="02000506000000020004" pitchFamily="2" charset="-34"/>
                <a:cs typeface="TH Niramit AS" panose="02000506000000020004" pitchFamily="2" charset="-34"/>
              </a:rPr>
              <a:t> 		มีความหมาย			ดังนั้น เช่นนั้น</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นอ</a:t>
            </a:r>
            <a:r>
              <a:rPr lang="th-TH" sz="3600" b="1" dirty="0">
                <a:latin typeface="TH Niramit AS" panose="02000506000000020004" pitchFamily="2" charset="-34"/>
                <a:cs typeface="TH Niramit AS" panose="02000506000000020004" pitchFamily="2" charset="-34"/>
              </a:rPr>
              <a:t> 		มีความหมาย			เช่นเดียวกับคำอุทานว่า หนอ หรือ นั่นเอง</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รา</a:t>
            </a:r>
            <a:r>
              <a:rPr lang="th-TH" sz="3600" b="1" dirty="0">
                <a:latin typeface="TH Niramit AS" panose="02000506000000020004" pitchFamily="2" charset="-34"/>
                <a:cs typeface="TH Niramit AS" panose="02000506000000020004" pitchFamily="2" charset="-34"/>
              </a:rPr>
              <a:t>	 		มีความหมาย			เถอะ เถิด</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a:t>
            </a:r>
            <a:r>
              <a:rPr lang="th-TH" sz="3600" b="1" dirty="0" err="1">
                <a:solidFill>
                  <a:schemeClr val="accent4">
                    <a:lumMod val="60000"/>
                    <a:lumOff val="40000"/>
                  </a:schemeClr>
                </a:solidFill>
                <a:latin typeface="TH Niramit AS" panose="02000506000000020004" pitchFamily="2" charset="-34"/>
                <a:cs typeface="TH Niramit AS" panose="02000506000000020004" pitchFamily="2" charset="-34"/>
              </a:rPr>
              <a:t>ฤๅ</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	</a:t>
            </a:r>
            <a:r>
              <a:rPr lang="th-TH" sz="3600" b="1" dirty="0">
                <a:latin typeface="TH Niramit AS" panose="02000506000000020004" pitchFamily="2" charset="-34"/>
                <a:cs typeface="TH Niramit AS" panose="02000506000000020004" pitchFamily="2" charset="-34"/>
              </a:rPr>
              <a:t>		มีความหมาย			เชิงถาม เหมือนกับคำว่า หรือ</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แล</a:t>
            </a:r>
            <a:r>
              <a:rPr lang="th-TH" sz="3600" b="1" dirty="0">
                <a:latin typeface="TH Niramit AS" panose="02000506000000020004" pitchFamily="2" charset="-34"/>
                <a:cs typeface="TH Niramit AS" panose="02000506000000020004" pitchFamily="2" charset="-34"/>
              </a:rPr>
              <a:t> 		มีความหมาย			อย่างนั้น เป็นเช่นนั้น</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แฮ</a:t>
            </a:r>
            <a:r>
              <a:rPr lang="th-TH" sz="3600" b="1" dirty="0">
                <a:latin typeface="TH Niramit AS" panose="02000506000000020004" pitchFamily="2" charset="-34"/>
                <a:cs typeface="TH Niramit AS" panose="02000506000000020004" pitchFamily="2" charset="-34"/>
              </a:rPr>
              <a:t> 		มีความหมาย 		เป็นอย่างนั้นนั่นเอง</a:t>
            </a:r>
            <a:br>
              <a:rPr lang="th-TH" sz="4400" b="1" u="sng" dirty="0">
                <a:latin typeface="TH Niramit AS" panose="02000506000000020004" pitchFamily="2" charset="-34"/>
                <a:cs typeface="TH Niramit AS" panose="02000506000000020004" pitchFamily="2" charset="-34"/>
              </a:rPr>
            </a:br>
            <a:br>
              <a:rPr lang="th-TH" sz="5400" b="1" dirty="0">
                <a:latin typeface="TH Niramit AS" panose="02000506000000020004" pitchFamily="2" charset="-34"/>
                <a:cs typeface="TH Niramit AS" panose="02000506000000020004" pitchFamily="2" charset="-34"/>
              </a:rPr>
            </a:br>
            <a:br>
              <a:rPr lang="th-TH" sz="4800" b="1" u="sng" dirty="0">
                <a:latin typeface="TH Niramit AS" panose="02000506000000020004" pitchFamily="2" charset="-34"/>
                <a:cs typeface="TH Niramit AS" panose="02000506000000020004" pitchFamily="2" charset="-34"/>
              </a:rPr>
            </a:br>
            <a:br>
              <a:rPr lang="th-TH" sz="4800" b="1" u="sng" dirty="0">
                <a:latin typeface="TH Niramit AS" panose="02000506000000020004" pitchFamily="2" charset="-34"/>
                <a:cs typeface="TH Niramit AS" panose="02000506000000020004" pitchFamily="2" charset="-34"/>
              </a:rPr>
            </a:b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38791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17128"/>
            <a:ext cx="11714758" cy="4876800"/>
          </a:xfrm>
        </p:spPr>
        <p:txBody>
          <a:bodyPr/>
          <a:lstStyle/>
          <a:p>
            <a:r>
              <a:rPr lang="th-TH" sz="4000" b="1" dirty="0">
                <a:latin typeface="TH Niramit AS" panose="02000506000000020004" pitchFamily="2" charset="-34"/>
                <a:cs typeface="TH Niramit AS" panose="02000506000000020004" pitchFamily="2" charset="-34"/>
              </a:rPr>
              <a:t>									</a:t>
            </a:r>
            <a:r>
              <a:rPr lang="th-TH" sz="4800" b="1" u="sng" dirty="0">
                <a:latin typeface="TH Niramit AS" panose="02000506000000020004" pitchFamily="2" charset="-34"/>
                <a:cs typeface="TH Niramit AS" panose="02000506000000020004" pitchFamily="2" charset="-34"/>
              </a:rPr>
              <a:t>การส่งสัมผัส</a:t>
            </a:r>
            <a:br>
              <a:rPr lang="th-TH" sz="54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สัมผัสใน  </a:t>
            </a:r>
            <a:r>
              <a:rPr lang="th-TH" sz="3600" b="1" dirty="0">
                <a:latin typeface="TH Niramit AS" panose="02000506000000020004" pitchFamily="2" charset="-34"/>
                <a:cs typeface="TH Niramit AS" panose="02000506000000020004" pitchFamily="2" charset="-34"/>
              </a:rPr>
              <a:t>: ไม่บังคับสัมผัสใน  แต่ถ้ามีจะทำให้โคลงสละสลวยขึ้น</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สัมผัสนอก / สัมผัสระหว่างวรรค  </a:t>
            </a:r>
            <a:r>
              <a:rPr lang="th-TH" sz="3600" b="1" dirty="0">
                <a:latin typeface="TH Niramit AS" panose="02000506000000020004" pitchFamily="2" charset="-34"/>
                <a:cs typeface="TH Niramit AS" panose="02000506000000020004" pitchFamily="2" charset="-34"/>
              </a:rPr>
              <a:t>: </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คำสุดท้ายบาทที่ ๑  สัมผัสกับคำสุดท้ายในวรรคหน้าของบาทที่ ๒ และ ๓</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คำสุดท้ายบาทที่ ๓  สัมผัสกับคำสุดท้ายในวรรคหน้าของบาทที่ ๓ </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สัมผัสระหว่างบท  </a:t>
            </a:r>
            <a:r>
              <a:rPr lang="th-TH" sz="3600" b="1" dirty="0">
                <a:latin typeface="TH Niramit AS" panose="02000506000000020004" pitchFamily="2" charset="-34"/>
                <a:cs typeface="TH Niramit AS" panose="02000506000000020004" pitchFamily="2" charset="-34"/>
              </a:rPr>
              <a:t>ไม่บังคับ จะมีหรือไม่ก็ได้</a:t>
            </a:r>
            <a:br>
              <a:rPr lang="th-TH" sz="4000" b="1" dirty="0">
                <a:latin typeface="TH Niramit AS" panose="02000506000000020004" pitchFamily="2" charset="-34"/>
                <a:cs typeface="TH Niramit AS" panose="02000506000000020004" pitchFamily="2" charset="-34"/>
              </a:rPr>
            </a:br>
            <a:br>
              <a:rPr lang="th-TH" sz="3600" b="1" u="sng" dirty="0">
                <a:latin typeface="TH Niramit AS" panose="02000506000000020004" pitchFamily="2" charset="-34"/>
                <a:cs typeface="TH Niramit AS" panose="02000506000000020004" pitchFamily="2" charset="-34"/>
              </a:rPr>
            </a:br>
            <a:br>
              <a:rPr lang="th-TH" sz="4800" b="1" u="sng" dirty="0">
                <a:latin typeface="TH Niramit AS" panose="02000506000000020004" pitchFamily="2" charset="-34"/>
                <a:cs typeface="TH Niramit AS" panose="02000506000000020004" pitchFamily="2" charset="-34"/>
              </a:rPr>
            </a:b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pic>
        <p:nvPicPr>
          <p:cNvPr id="3" name="รูปภาพ 2"/>
          <p:cNvPicPr>
            <a:picLocks noChangeAspect="1"/>
          </p:cNvPicPr>
          <p:nvPr/>
        </p:nvPicPr>
        <p:blipFill>
          <a:blip r:embed="rId5"/>
          <a:stretch>
            <a:fillRect/>
          </a:stretch>
        </p:blipFill>
        <p:spPr>
          <a:xfrm>
            <a:off x="7034807" y="4282553"/>
            <a:ext cx="4854741" cy="2379775"/>
          </a:xfrm>
          <a:prstGeom prst="rect">
            <a:avLst/>
          </a:prstGeom>
        </p:spPr>
      </p:pic>
    </p:spTree>
    <p:extLst>
      <p:ext uri="{BB962C8B-B14F-4D97-AF65-F5344CB8AC3E}">
        <p14:creationId xmlns:p14="http://schemas.microsoft.com/office/powerpoint/2010/main" val="239483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17128"/>
            <a:ext cx="11714758" cy="4876800"/>
          </a:xfrm>
        </p:spPr>
        <p:txBody>
          <a:bodyPr/>
          <a:lstStyle/>
          <a:p>
            <a:r>
              <a:rPr lang="th-TH" sz="4000" b="1" dirty="0">
                <a:latin typeface="TH Niramit AS" panose="02000506000000020004" pitchFamily="2" charset="-34"/>
                <a:cs typeface="TH Niramit AS" panose="02000506000000020004" pitchFamily="2" charset="-34"/>
              </a:rPr>
              <a:t>									</a:t>
            </a:r>
            <a:r>
              <a:rPr lang="th-TH" sz="4800" b="1" u="sng" dirty="0">
                <a:latin typeface="TH Niramit AS" panose="02000506000000020004" pitchFamily="2" charset="-34"/>
                <a:cs typeface="TH Niramit AS" panose="02000506000000020004" pitchFamily="2" charset="-34"/>
              </a:rPr>
              <a:t>คำเอกและคำโท</a:t>
            </a:r>
            <a:br>
              <a:rPr lang="th-TH" sz="54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คำเอก </a:t>
            </a:r>
            <a:r>
              <a:rPr lang="th-TH" sz="3600" b="1" dirty="0">
                <a:latin typeface="TH Niramit AS" panose="02000506000000020004" pitchFamily="2" charset="-34"/>
                <a:cs typeface="TH Niramit AS" panose="02000506000000020004" pitchFamily="2" charset="-34"/>
              </a:rPr>
              <a:t>คือ  ตำแหน่งคำที่มี</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รูปวรรณยุกต์เอก  </a:t>
            </a:r>
            <a:r>
              <a:rPr lang="th-TH" sz="3600" b="1" dirty="0">
                <a:latin typeface="TH Niramit AS" panose="02000506000000020004" pitchFamily="2" charset="-34"/>
                <a:cs typeface="TH Niramit AS" panose="02000506000000020004" pitchFamily="2" charset="-34"/>
              </a:rPr>
              <a:t>โคลง ๑ บท บังคับ คำเอก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๗  คำ</a:t>
            </a:r>
            <a:r>
              <a:rPr lang="th-TH" sz="3600" b="1" dirty="0">
                <a:latin typeface="TH Niramit AS" panose="02000506000000020004" pitchFamily="2" charset="-34"/>
                <a:cs typeface="TH Niramit AS" panose="02000506000000020004" pitchFamily="2" charset="-34"/>
              </a:rPr>
              <a:t>	-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คำโท  </a:t>
            </a:r>
            <a:r>
              <a:rPr lang="th-TH" sz="3600" b="1" dirty="0">
                <a:latin typeface="TH Niramit AS" panose="02000506000000020004" pitchFamily="2" charset="-34"/>
                <a:cs typeface="TH Niramit AS" panose="02000506000000020004" pitchFamily="2" charset="-34"/>
              </a:rPr>
              <a:t>คือ  ตำแหน่งคำที่มี</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รูปวรรณยุกต์โท    </a:t>
            </a:r>
            <a:r>
              <a:rPr lang="th-TH" sz="3600" b="1" dirty="0">
                <a:latin typeface="TH Niramit AS" panose="02000506000000020004" pitchFamily="2" charset="-34"/>
                <a:cs typeface="TH Niramit AS" panose="02000506000000020004" pitchFamily="2" charset="-34"/>
              </a:rPr>
              <a:t>โคลง ๑ บท บังคับ คำโท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๔ คำ</a:t>
            </a:r>
            <a:br>
              <a:rPr lang="th-TH" sz="4000" b="1" dirty="0">
                <a:latin typeface="TH Niramit AS" panose="02000506000000020004" pitchFamily="2" charset="-34"/>
                <a:cs typeface="TH Niramit AS" panose="02000506000000020004" pitchFamily="2" charset="-34"/>
              </a:rPr>
            </a:br>
            <a:br>
              <a:rPr lang="th-TH" sz="3600" b="1" u="sng"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คือ ตำแหน่งคำเอก  </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(อนุโลมให้ใช้คำตายแทนได้)</a:t>
            </a:r>
            <a:br>
              <a:rPr lang="th-TH" sz="3600" b="1" dirty="0">
                <a:latin typeface="TH Niramit AS" panose="02000506000000020004" pitchFamily="2" charset="-34"/>
                <a:cs typeface="TH Niramit AS" panose="02000506000000020004" pitchFamily="2" charset="-34"/>
              </a:rPr>
            </a:b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คือ ตำแหน่งคำโท</a:t>
            </a:r>
            <a:br>
              <a:rPr lang="th-TH" sz="4800" b="1" u="sng" dirty="0">
                <a:latin typeface="TH Niramit AS" panose="02000506000000020004" pitchFamily="2" charset="-34"/>
                <a:cs typeface="TH Niramit AS" panose="02000506000000020004" pitchFamily="2" charset="-34"/>
              </a:rPr>
            </a:b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pic>
        <p:nvPicPr>
          <p:cNvPr id="3" name="รูปภาพ 2"/>
          <p:cNvPicPr>
            <a:picLocks noChangeAspect="1"/>
          </p:cNvPicPr>
          <p:nvPr/>
        </p:nvPicPr>
        <p:blipFill rotWithShape="1">
          <a:blip r:embed="rId5"/>
          <a:srcRect l="3668" r="24357"/>
          <a:stretch/>
        </p:blipFill>
        <p:spPr>
          <a:xfrm>
            <a:off x="7263408" y="3548638"/>
            <a:ext cx="4800600" cy="3269533"/>
          </a:xfrm>
          <a:prstGeom prst="rect">
            <a:avLst/>
          </a:prstGeom>
          <a:ln>
            <a:noFill/>
          </a:ln>
          <a:effectLst>
            <a:softEdge rad="112500"/>
          </a:effectLst>
        </p:spPr>
      </p:pic>
      <p:sp>
        <p:nvSpPr>
          <p:cNvPr id="7" name="วงรี 6"/>
          <p:cNvSpPr/>
          <p:nvPr/>
        </p:nvSpPr>
        <p:spPr>
          <a:xfrm>
            <a:off x="812800" y="3860800"/>
            <a:ext cx="622300" cy="609600"/>
          </a:xfrm>
          <a:prstGeom prst="ellipse">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วงรี 7"/>
          <p:cNvSpPr/>
          <p:nvPr/>
        </p:nvSpPr>
        <p:spPr>
          <a:xfrm>
            <a:off x="812800" y="5449742"/>
            <a:ext cx="622300" cy="609600"/>
          </a:xfrm>
          <a:prstGeom prst="ellipse">
            <a:avLst/>
          </a:prstGeom>
          <a:solidFill>
            <a:srgbClr val="002060"/>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15917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17128"/>
            <a:ext cx="11714758" cy="4876800"/>
          </a:xfrm>
        </p:spPr>
        <p:txBody>
          <a:bodyPr/>
          <a:lstStyle/>
          <a:p>
            <a:r>
              <a:rPr lang="th-TH" sz="4000" b="1" dirty="0">
                <a:latin typeface="TH Niramit AS" panose="02000506000000020004" pitchFamily="2" charset="-34"/>
                <a:cs typeface="TH Niramit AS" panose="02000506000000020004" pitchFamily="2" charset="-34"/>
              </a:rPr>
              <a:t>											</a:t>
            </a:r>
            <a:r>
              <a:rPr lang="th-TH" sz="4800" b="1" u="sng" dirty="0">
                <a:latin typeface="TH Niramit AS" panose="02000506000000020004" pitchFamily="2" charset="-34"/>
                <a:cs typeface="TH Niramit AS" panose="02000506000000020004" pitchFamily="2" charset="-34"/>
              </a:rPr>
              <a:t>คำเอกโทษ</a:t>
            </a:r>
            <a:br>
              <a:rPr lang="th-TH" sz="54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คำเอกโทษ  </a:t>
            </a:r>
            <a:r>
              <a:rPr lang="th-TH" sz="4000" b="1" dirty="0">
                <a:latin typeface="TH Niramit AS" panose="02000506000000020004" pitchFamily="2" charset="-34"/>
                <a:cs typeface="TH Niramit AS" panose="02000506000000020004" pitchFamily="2" charset="-34"/>
              </a:rPr>
              <a:t>คือ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คำ</a:t>
            </a:r>
            <a:r>
              <a:rPr lang="th-TH" sz="4000" b="1" dirty="0">
                <a:latin typeface="TH Niramit AS" panose="02000506000000020004" pitchFamily="2" charset="-34"/>
                <a:cs typeface="TH Niramit AS" panose="02000506000000020004" pitchFamily="2" charset="-34"/>
              </a:rPr>
              <a:t>ที่มีความหมายและ</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กำกับด้วยรูปวรรณยุกต์โท         </a:t>
            </a:r>
            <a:r>
              <a:rPr lang="th-TH" sz="4000" b="1" dirty="0">
                <a:latin typeface="TH Niramit AS" panose="02000506000000020004" pitchFamily="2" charset="-34"/>
                <a:cs typeface="TH Niramit AS" panose="02000506000000020004" pitchFamily="2" charset="-34"/>
              </a:rPr>
              <a:t>แต่มีความจำเป็นที่ต้อง</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แปลงให้เป็นคำที่มีรูปวรรณยุกต์เอก  </a:t>
            </a:r>
            <a:r>
              <a:rPr lang="th-TH" sz="4000" b="1" dirty="0">
                <a:latin typeface="TH Niramit AS" panose="02000506000000020004" pitchFamily="2" charset="-34"/>
                <a:cs typeface="TH Niramit AS" panose="02000506000000020004" pitchFamily="2" charset="-34"/>
              </a:rPr>
              <a:t>แม้ว่าคำที่มีรูปวรรณยุกต์เอกที่ได้เปลี่ยนจากคำที่มีรูปวรรณยุกต์โทแล้วนั้น ได้คำที่มีไม่มีความหมายแต่ยังคงให้มีความหมายเหมือนคำที่มีรูปวรรณยุกต์โทกำกับอยู่เดิม  เช่นคำว่า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สิ้น</a:t>
            </a:r>
            <a:r>
              <a:rPr lang="th-TH" sz="4000" b="1" dirty="0">
                <a:latin typeface="TH Niramit AS" panose="02000506000000020004" pitchFamily="2" charset="-34"/>
                <a:cs typeface="TH Niramit AS" panose="02000506000000020004" pitchFamily="2" charset="-34"/>
              </a:rPr>
              <a:t>เลือด   แปลงเป็น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ซิ่น</a:t>
            </a:r>
            <a:r>
              <a:rPr lang="th-TH" sz="4000" b="1" dirty="0">
                <a:latin typeface="TH Niramit AS" panose="02000506000000020004" pitchFamily="2" charset="-34"/>
                <a:cs typeface="TH Niramit AS" panose="02000506000000020004" pitchFamily="2" charset="-34"/>
              </a:rPr>
              <a:t>เลือด      -  ภพ</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หล้า</a:t>
            </a:r>
            <a:r>
              <a:rPr lang="th-TH" sz="4000" b="1" dirty="0">
                <a:latin typeface="TH Niramit AS" panose="02000506000000020004" pitchFamily="2" charset="-34"/>
                <a:cs typeface="TH Niramit AS" panose="02000506000000020004" pitchFamily="2" charset="-34"/>
              </a:rPr>
              <a:t>  แปลงเป็น  ภพ</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ล่า</a:t>
            </a:r>
            <a:b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br>
            <a:r>
              <a:rPr lang="th-TH" sz="4000" b="1" dirty="0">
                <a:solidFill>
                  <a:schemeClr val="tx1"/>
                </a:solidFill>
                <a:latin typeface="TH Niramit AS" panose="02000506000000020004" pitchFamily="2" charset="-34"/>
                <a:cs typeface="TH Niramit AS" panose="02000506000000020004" pitchFamily="2" charset="-34"/>
              </a:rPr>
              <a:t>-</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  หญ้า  	  </a:t>
            </a:r>
            <a:r>
              <a:rPr lang="th-TH" sz="4000" b="1" dirty="0">
                <a:solidFill>
                  <a:schemeClr val="tx1"/>
                </a:solidFill>
                <a:latin typeface="TH Niramit AS" panose="02000506000000020004" pitchFamily="2" charset="-34"/>
                <a:cs typeface="TH Niramit AS" panose="02000506000000020004" pitchFamily="2" charset="-34"/>
              </a:rPr>
              <a:t>แปลงเป็น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	ย่า			 </a:t>
            </a:r>
            <a:r>
              <a:rPr lang="th-TH" sz="4000" b="1" dirty="0">
                <a:solidFill>
                  <a:schemeClr val="tx1"/>
                </a:solidFill>
                <a:latin typeface="TH Niramit AS" panose="02000506000000020004" pitchFamily="2" charset="-34"/>
                <a:cs typeface="TH Niramit AS" panose="02000506000000020004" pitchFamily="2" charset="-34"/>
              </a:rPr>
              <a:t> -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เขี้ยว      </a:t>
            </a:r>
            <a:r>
              <a:rPr lang="th-TH" sz="4000" b="1" dirty="0">
                <a:solidFill>
                  <a:schemeClr val="tx1"/>
                </a:solidFill>
                <a:latin typeface="TH Niramit AS" panose="02000506000000020004" pitchFamily="2" charset="-34"/>
                <a:cs typeface="TH Niramit AS" panose="02000506000000020004" pitchFamily="2" charset="-34"/>
              </a:rPr>
              <a:t>แปลงเป็น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เคี่ยว</a:t>
            </a:r>
            <a:b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br>
            <a:br>
              <a:rPr lang="th-TH" sz="4800" b="1" u="sng" dirty="0">
                <a:latin typeface="TH Niramit AS" panose="02000506000000020004" pitchFamily="2" charset="-34"/>
                <a:cs typeface="TH Niramit AS" panose="02000506000000020004" pitchFamily="2" charset="-34"/>
              </a:rPr>
            </a:b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32590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17128"/>
            <a:ext cx="11714758" cy="4876800"/>
          </a:xfrm>
        </p:spPr>
        <p:txBody>
          <a:bodyPr/>
          <a:lstStyle/>
          <a:p>
            <a:r>
              <a:rPr lang="th-TH" sz="4000" b="1" dirty="0">
                <a:latin typeface="TH Niramit AS" panose="02000506000000020004" pitchFamily="2" charset="-34"/>
                <a:cs typeface="TH Niramit AS" panose="02000506000000020004" pitchFamily="2" charset="-34"/>
              </a:rPr>
              <a:t>											</a:t>
            </a:r>
            <a:r>
              <a:rPr lang="th-TH" sz="4800" b="1" u="sng" dirty="0">
                <a:latin typeface="TH Niramit AS" panose="02000506000000020004" pitchFamily="2" charset="-34"/>
                <a:cs typeface="TH Niramit AS" panose="02000506000000020004" pitchFamily="2" charset="-34"/>
              </a:rPr>
              <a:t>คำโทโทษ</a:t>
            </a:r>
            <a:br>
              <a:rPr lang="th-TH" sz="54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คำโทโทษ  </a:t>
            </a:r>
            <a:r>
              <a:rPr lang="th-TH" sz="4000" b="1" dirty="0">
                <a:latin typeface="TH Niramit AS" panose="02000506000000020004" pitchFamily="2" charset="-34"/>
                <a:cs typeface="TH Niramit AS" panose="02000506000000020004" pitchFamily="2" charset="-34"/>
              </a:rPr>
              <a:t>คือ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คำ</a:t>
            </a:r>
            <a:r>
              <a:rPr lang="th-TH" sz="4000" b="1" dirty="0">
                <a:latin typeface="TH Niramit AS" panose="02000506000000020004" pitchFamily="2" charset="-34"/>
                <a:cs typeface="TH Niramit AS" panose="02000506000000020004" pitchFamily="2" charset="-34"/>
              </a:rPr>
              <a:t>ที่มีความหมายและ</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กำกับด้วยรูปวรรณยุกต์เอก            </a:t>
            </a:r>
            <a:r>
              <a:rPr lang="th-TH" sz="4000" b="1" dirty="0">
                <a:latin typeface="TH Niramit AS" panose="02000506000000020004" pitchFamily="2" charset="-34"/>
                <a:cs typeface="TH Niramit AS" panose="02000506000000020004" pitchFamily="2" charset="-34"/>
              </a:rPr>
              <a:t>แต่มีความจำเป็นที่ต้อง</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แปลงให้เป็นคำที่มีรูปวรรณยุกต์โท  </a:t>
            </a:r>
            <a:r>
              <a:rPr lang="th-TH" sz="4000" b="1" dirty="0">
                <a:latin typeface="TH Niramit AS" panose="02000506000000020004" pitchFamily="2" charset="-34"/>
                <a:cs typeface="TH Niramit AS" panose="02000506000000020004" pitchFamily="2" charset="-34"/>
              </a:rPr>
              <a:t>แม้ว่าคำที่มีรูปวรรณยุกต์โทที่ได้เปลี่ยนจากคำที่มีรูปวรรณยุกต์เอกแล้วนั้น ได้คำที่มีไม่มีความหมายแต่ยังคงให้มีความหมายเหมือนคำที่มีรูปวรรณยุกต์เอก กำกับอยู่เดิม  เช่นคำว่า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เล่า</a:t>
            </a:r>
            <a:r>
              <a:rPr lang="th-TH" sz="4000" b="1" dirty="0">
                <a:latin typeface="TH Niramit AS" panose="02000506000000020004" pitchFamily="2" charset="-34"/>
                <a:cs typeface="TH Niramit AS" panose="02000506000000020004" pitchFamily="2" charset="-34"/>
              </a:rPr>
              <a:t>เรื่อง    แปลงเป็น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เหล้า</a:t>
            </a:r>
            <a:r>
              <a:rPr lang="th-TH" sz="4000" b="1" dirty="0">
                <a:latin typeface="TH Niramit AS" panose="02000506000000020004" pitchFamily="2" charset="-34"/>
                <a:cs typeface="TH Niramit AS" panose="02000506000000020004" pitchFamily="2" charset="-34"/>
              </a:rPr>
              <a:t>เรื่อง     -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ค่า</a:t>
            </a:r>
            <a:r>
              <a:rPr lang="th-TH" sz="4000" b="1" dirty="0">
                <a:latin typeface="TH Niramit AS" panose="02000506000000020004" pitchFamily="2" charset="-34"/>
                <a:cs typeface="TH Niramit AS" panose="02000506000000020004" pitchFamily="2" charset="-34"/>
              </a:rPr>
              <a:t>จ้าง      แปลงเป็น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ข้า</a:t>
            </a:r>
            <a:r>
              <a:rPr lang="th-TH" sz="4000" b="1" dirty="0">
                <a:latin typeface="TH Niramit AS" panose="02000506000000020004" pitchFamily="2" charset="-34"/>
                <a:cs typeface="TH Niramit AS" panose="02000506000000020004" pitchFamily="2" charset="-34"/>
              </a:rPr>
              <a:t>จ้าง</a:t>
            </a:r>
            <a:br>
              <a:rPr lang="th-TH" sz="4800" b="1" u="sng"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เซ่น</a:t>
            </a:r>
            <a:r>
              <a:rPr lang="th-TH" sz="4000" b="1" dirty="0">
                <a:latin typeface="TH Niramit AS" panose="02000506000000020004" pitchFamily="2" charset="-34"/>
                <a:cs typeface="TH Niramit AS" panose="02000506000000020004" pitchFamily="2" charset="-34"/>
              </a:rPr>
              <a:t>  	   แปลงเป็น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เส้น</a:t>
            </a:r>
            <a:r>
              <a:rPr lang="th-TH" sz="4000" b="1" dirty="0">
                <a:latin typeface="TH Niramit AS" panose="02000506000000020004" pitchFamily="2" charset="-34"/>
                <a:cs typeface="TH Niramit AS" panose="02000506000000020004" pitchFamily="2" charset="-34"/>
              </a:rPr>
              <a:t>				-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	เล่น     </a:t>
            </a:r>
            <a:r>
              <a:rPr lang="th-TH" sz="4000" b="1" dirty="0">
                <a:latin typeface="TH Niramit AS" panose="02000506000000020004" pitchFamily="2" charset="-34"/>
                <a:cs typeface="TH Niramit AS" panose="02000506000000020004" pitchFamily="2" charset="-34"/>
              </a:rPr>
              <a:t>แปลงเป็น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เหล้น</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br>
              <a:rPr lang="th-TH" sz="4800" b="1" u="sng" dirty="0">
                <a:latin typeface="TH Niramit AS" panose="02000506000000020004" pitchFamily="2" charset="-34"/>
                <a:cs typeface="TH Niramit AS" panose="02000506000000020004" pitchFamily="2" charset="-34"/>
              </a:rPr>
            </a:b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1202392" y="5272305"/>
            <a:ext cx="1115616" cy="1478924"/>
          </a:xfrm>
          <a:prstGeom prst="rect">
            <a:avLst/>
          </a:prstGeom>
          <a:noFill/>
          <a:ln>
            <a:noFill/>
          </a:ln>
        </p:spPr>
      </p:pic>
    </p:spTree>
    <p:extLst>
      <p:ext uri="{BB962C8B-B14F-4D97-AF65-F5344CB8AC3E}">
        <p14:creationId xmlns:p14="http://schemas.microsoft.com/office/powerpoint/2010/main" val="411225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17128"/>
            <a:ext cx="11714758" cy="4876800"/>
          </a:xfrm>
        </p:spPr>
        <p:txBody>
          <a:bodyPr/>
          <a:lstStyle/>
          <a:p>
            <a:r>
              <a:rPr lang="th-TH" sz="4000" b="1" dirty="0">
                <a:latin typeface="TH Niramit AS" panose="02000506000000020004" pitchFamily="2" charset="-34"/>
                <a:cs typeface="TH Niramit AS" panose="02000506000000020004" pitchFamily="2" charset="-34"/>
              </a:rPr>
              <a:t>						</a:t>
            </a:r>
            <a:r>
              <a:rPr lang="th-TH" sz="4400" b="1" u="sng" dirty="0">
                <a:latin typeface="TH Niramit AS" panose="02000506000000020004" pitchFamily="2" charset="-34"/>
                <a:cs typeface="TH Niramit AS" panose="02000506000000020004" pitchFamily="2" charset="-34"/>
              </a:rPr>
              <a:t>ตัวอย่างโคลงสี่สุภาพที่ตรงตาม</a:t>
            </a:r>
            <a:r>
              <a:rPr lang="th-TH" sz="4400" b="1" u="sng" dirty="0" err="1">
                <a:latin typeface="TH Niramit AS" panose="02000506000000020004" pitchFamily="2" charset="-34"/>
                <a:cs typeface="TH Niramit AS" panose="02000506000000020004" pitchFamily="2" charset="-34"/>
              </a:rPr>
              <a:t>ฉันท</a:t>
            </a:r>
            <a:r>
              <a:rPr lang="th-TH" sz="4400" b="1" u="sng" dirty="0">
                <a:latin typeface="TH Niramit AS" panose="02000506000000020004" pitchFamily="2" charset="-34"/>
                <a:cs typeface="TH Niramit AS" panose="02000506000000020004" pitchFamily="2" charset="-34"/>
              </a:rPr>
              <a:t>ลักษณ์</a:t>
            </a:r>
            <a:br>
              <a:rPr lang="th-TH" sz="4400" b="1" u="sng"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เสียงลือเสียง</a:t>
            </a:r>
            <a:r>
              <a:rPr lang="th-TH" sz="4000" b="1" dirty="0">
                <a:solidFill>
                  <a:srgbClr val="C00000"/>
                </a:solidFill>
                <a:latin typeface="TH Niramit AS" panose="02000506000000020004" pitchFamily="2" charset="-34"/>
                <a:cs typeface="TH Niramit AS" panose="02000506000000020004" pitchFamily="2" charset="-34"/>
              </a:rPr>
              <a:t>เล่า</a:t>
            </a:r>
            <a:r>
              <a:rPr lang="th-TH" sz="4000" b="1" dirty="0">
                <a:solidFill>
                  <a:srgbClr val="002060"/>
                </a:solidFill>
                <a:latin typeface="TH Niramit AS" panose="02000506000000020004" pitchFamily="2" charset="-34"/>
                <a:cs typeface="TH Niramit AS" panose="02000506000000020004" pitchFamily="2" charset="-34"/>
              </a:rPr>
              <a:t>อ้าง</a:t>
            </a:r>
            <a:r>
              <a:rPr lang="th-TH" sz="4000" b="1" dirty="0">
                <a:latin typeface="TH Niramit AS" panose="02000506000000020004" pitchFamily="2" charset="-34"/>
                <a:cs typeface="TH Niramit AS" panose="02000506000000020004" pitchFamily="2" charset="-34"/>
              </a:rPr>
              <a:t>		อันใด	พี่เอย</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เสียง</a:t>
            </a:r>
            <a:r>
              <a:rPr lang="th-TH" sz="4000" b="1" dirty="0">
                <a:solidFill>
                  <a:srgbClr val="C00000"/>
                </a:solidFill>
                <a:latin typeface="TH Niramit AS" panose="02000506000000020004" pitchFamily="2" charset="-34"/>
                <a:cs typeface="TH Niramit AS" panose="02000506000000020004" pitchFamily="2" charset="-34"/>
              </a:rPr>
              <a:t>ย่อม</a:t>
            </a:r>
            <a:r>
              <a:rPr lang="th-TH" sz="4000" b="1" dirty="0">
                <a:latin typeface="TH Niramit AS" panose="02000506000000020004" pitchFamily="2" charset="-34"/>
                <a:cs typeface="TH Niramit AS" panose="02000506000000020004" pitchFamily="2" charset="-34"/>
              </a:rPr>
              <a:t>ยอยศใคร				</a:t>
            </a:r>
            <a:r>
              <a:rPr lang="th-TH" sz="4000" b="1" dirty="0">
                <a:solidFill>
                  <a:srgbClr val="C00000"/>
                </a:solidFill>
                <a:latin typeface="TH Niramit AS" panose="02000506000000020004" pitchFamily="2" charset="-34"/>
                <a:cs typeface="TH Niramit AS" panose="02000506000000020004" pitchFamily="2" charset="-34"/>
              </a:rPr>
              <a:t>ทั่ว</a:t>
            </a:r>
            <a:r>
              <a:rPr lang="th-TH" sz="4000" b="1" dirty="0">
                <a:solidFill>
                  <a:srgbClr val="002060"/>
                </a:solidFill>
                <a:latin typeface="TH Niramit AS" panose="02000506000000020004" pitchFamily="2" charset="-34"/>
                <a:cs typeface="TH Niramit AS" panose="02000506000000020004" pitchFamily="2" charset="-34"/>
              </a:rPr>
              <a:t>หล้า</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สองเขือ</a:t>
            </a:r>
            <a:r>
              <a:rPr lang="th-TH" sz="4000" b="1" dirty="0">
                <a:solidFill>
                  <a:srgbClr val="C00000"/>
                </a:solidFill>
                <a:latin typeface="TH Niramit AS" panose="02000506000000020004" pitchFamily="2" charset="-34"/>
                <a:cs typeface="TH Niramit AS" panose="02000506000000020004" pitchFamily="2" charset="-34"/>
              </a:rPr>
              <a:t>พี่</a:t>
            </a:r>
            <a:r>
              <a:rPr lang="th-TH" sz="4000" b="1" dirty="0">
                <a:latin typeface="TH Niramit AS" panose="02000506000000020004" pitchFamily="2" charset="-34"/>
                <a:cs typeface="TH Niramit AS" panose="02000506000000020004" pitchFamily="2" charset="-34"/>
              </a:rPr>
              <a:t>หลับใหล				ลืม</a:t>
            </a:r>
            <a:r>
              <a:rPr lang="th-TH" sz="4000" b="1" dirty="0">
                <a:solidFill>
                  <a:srgbClr val="C00000"/>
                </a:solidFill>
                <a:latin typeface="TH Niramit AS" panose="02000506000000020004" pitchFamily="2" charset="-34"/>
                <a:cs typeface="TH Niramit AS" panose="02000506000000020004" pitchFamily="2" charset="-34"/>
              </a:rPr>
              <a:t>ตื่น</a:t>
            </a:r>
            <a:r>
              <a:rPr lang="th-TH" sz="4000" b="1" dirty="0">
                <a:latin typeface="TH Niramit AS" panose="02000506000000020004" pitchFamily="2" charset="-34"/>
                <a:cs typeface="TH Niramit AS" panose="02000506000000020004" pitchFamily="2" charset="-34"/>
              </a:rPr>
              <a:t>	ฤาพี่</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สอง</a:t>
            </a:r>
            <a:r>
              <a:rPr lang="th-TH" sz="4000" b="1" dirty="0">
                <a:solidFill>
                  <a:srgbClr val="C00000"/>
                </a:solidFill>
                <a:latin typeface="TH Niramit AS" panose="02000506000000020004" pitchFamily="2" charset="-34"/>
                <a:cs typeface="TH Niramit AS" panose="02000506000000020004" pitchFamily="2" charset="-34"/>
              </a:rPr>
              <a:t>พี่</a:t>
            </a:r>
            <a:r>
              <a:rPr lang="th-TH" sz="4000" b="1" dirty="0">
                <a:latin typeface="TH Niramit AS" panose="02000506000000020004" pitchFamily="2" charset="-34"/>
                <a:cs typeface="TH Niramit AS" panose="02000506000000020004" pitchFamily="2" charset="-34"/>
              </a:rPr>
              <a:t>คิดเอง</a:t>
            </a:r>
            <a:r>
              <a:rPr lang="th-TH" sz="4000" b="1" dirty="0">
                <a:solidFill>
                  <a:srgbClr val="002060"/>
                </a:solidFill>
                <a:latin typeface="TH Niramit AS" panose="02000506000000020004" pitchFamily="2" charset="-34"/>
                <a:cs typeface="TH Niramit AS" panose="02000506000000020004" pitchFamily="2" charset="-34"/>
              </a:rPr>
              <a:t>อ้า</a:t>
            </a:r>
            <a:r>
              <a:rPr lang="th-TH" sz="4000" b="1" dirty="0">
                <a:latin typeface="TH Niramit AS" panose="02000506000000020004" pitchFamily="2" charset="-34"/>
                <a:cs typeface="TH Niramit AS" panose="02000506000000020004" pitchFamily="2" charset="-34"/>
              </a:rPr>
              <a:t>					</a:t>
            </a:r>
            <a:r>
              <a:rPr lang="th-TH" sz="4000" b="1" dirty="0">
                <a:solidFill>
                  <a:srgbClr val="C00000"/>
                </a:solidFill>
                <a:latin typeface="TH Niramit AS" panose="02000506000000020004" pitchFamily="2" charset="-34"/>
                <a:cs typeface="TH Niramit AS" panose="02000506000000020004" pitchFamily="2" charset="-34"/>
              </a:rPr>
              <a:t>อย่า</a:t>
            </a:r>
            <a:r>
              <a:rPr lang="th-TH" sz="4000" b="1" dirty="0">
                <a:solidFill>
                  <a:srgbClr val="002060"/>
                </a:solidFill>
                <a:latin typeface="TH Niramit AS" panose="02000506000000020004" pitchFamily="2" charset="-34"/>
                <a:cs typeface="TH Niramit AS" panose="02000506000000020004" pitchFamily="2" charset="-34"/>
              </a:rPr>
              <a:t>ได้</a:t>
            </a:r>
            <a:r>
              <a:rPr lang="th-TH" sz="4000" b="1" dirty="0">
                <a:latin typeface="TH Niramit AS" panose="02000506000000020004" pitchFamily="2" charset="-34"/>
                <a:cs typeface="TH Niramit AS" panose="02000506000000020004" pitchFamily="2" charset="-34"/>
              </a:rPr>
              <a:t>ถามเผือ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(ลิลิต</a:t>
            </a:r>
            <a:r>
              <a:rPr lang="th-TH" sz="4000" b="1" dirty="0" err="1">
                <a:latin typeface="TH Niramit AS" panose="02000506000000020004" pitchFamily="2" charset="-34"/>
                <a:cs typeface="TH Niramit AS" panose="02000506000000020004" pitchFamily="2" charset="-34"/>
              </a:rPr>
              <a:t>พระลอ</a:t>
            </a:r>
            <a:r>
              <a:rPr lang="th-TH" sz="4000" b="1" dirty="0">
                <a:latin typeface="TH Niramit AS" panose="02000506000000020004" pitchFamily="2" charset="-34"/>
                <a:cs typeface="TH Niramit AS" panose="02000506000000020004" pitchFamily="2" charset="-34"/>
              </a:rPr>
              <a:t>)</a:t>
            </a:r>
            <a:br>
              <a:rPr lang="th-TH" sz="4000" b="1" dirty="0">
                <a:latin typeface="TH Niramit AS" panose="02000506000000020004" pitchFamily="2" charset="-34"/>
                <a:cs typeface="TH Niramit AS" panose="02000506000000020004" pitchFamily="2" charset="-34"/>
              </a:rPr>
            </a:br>
            <a:br>
              <a:rPr lang="th-TH" sz="4800" b="1" u="sng" dirty="0">
                <a:latin typeface="TH Niramit AS" panose="02000506000000020004" pitchFamily="2" charset="-34"/>
                <a:cs typeface="TH Niramit AS" panose="02000506000000020004" pitchFamily="2" charset="-34"/>
              </a:rPr>
            </a:b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110465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17128"/>
            <a:ext cx="11714758" cy="4876800"/>
          </a:xfrm>
        </p:spPr>
        <p:txBody>
          <a:bodyPr/>
          <a:lstStyle/>
          <a:p>
            <a:r>
              <a:rPr lang="th-TH" sz="4000" b="1" dirty="0">
                <a:latin typeface="TH Niramit AS" panose="02000506000000020004" pitchFamily="2" charset="-34"/>
                <a:cs typeface="TH Niramit AS" panose="02000506000000020004" pitchFamily="2" charset="-34"/>
              </a:rPr>
              <a:t>								</a:t>
            </a:r>
            <a:r>
              <a:rPr lang="th-TH" sz="4400" b="1" u="sng" dirty="0">
                <a:latin typeface="TH Niramit AS" panose="02000506000000020004" pitchFamily="2" charset="-34"/>
                <a:cs typeface="TH Niramit AS" panose="02000506000000020004" pitchFamily="2" charset="-34"/>
              </a:rPr>
              <a:t>อธิบาย</a:t>
            </a:r>
            <a:r>
              <a:rPr lang="th-TH" sz="4400" b="1" u="sng" dirty="0" err="1">
                <a:latin typeface="TH Niramit AS" panose="02000506000000020004" pitchFamily="2" charset="-34"/>
                <a:cs typeface="TH Niramit AS" panose="02000506000000020004" pitchFamily="2" charset="-34"/>
              </a:rPr>
              <a:t>ฉันท</a:t>
            </a:r>
            <a:r>
              <a:rPr lang="th-TH" sz="4400" b="1" u="sng" dirty="0">
                <a:latin typeface="TH Niramit AS" panose="02000506000000020004" pitchFamily="2" charset="-34"/>
                <a:cs typeface="TH Niramit AS" panose="02000506000000020004" pitchFamily="2" charset="-34"/>
              </a:rPr>
              <a:t>ลักษณ์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คำเอก   </a:t>
            </a:r>
            <a:r>
              <a:rPr lang="th-TH" sz="4000" b="1" dirty="0">
                <a:latin typeface="TH Niramit AS" panose="02000506000000020004" pitchFamily="2" charset="-34"/>
                <a:cs typeface="TH Niramit AS" panose="02000506000000020004" pitchFamily="2" charset="-34"/>
              </a:rPr>
              <a:t>ได้แก่  เล่า ย่อม ทั่ว พี่ ตื่น พี่ และอย่าง  รวม ๗ คำ</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คำโท     </a:t>
            </a:r>
            <a:r>
              <a:rPr lang="th-TH" sz="4000" b="1" dirty="0">
                <a:latin typeface="TH Niramit AS" panose="02000506000000020004" pitchFamily="2" charset="-34"/>
                <a:cs typeface="TH Niramit AS" panose="02000506000000020004" pitchFamily="2" charset="-34"/>
              </a:rPr>
              <a:t>ได้แก่  อ้าง หล้า  อ้าและได้   รวม ๔  คำ</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คำสร้อย  </a:t>
            </a:r>
            <a:r>
              <a:rPr lang="th-TH" sz="4000" b="1" dirty="0">
                <a:latin typeface="TH Niramit AS" panose="02000506000000020004" pitchFamily="2" charset="-34"/>
                <a:cs typeface="TH Niramit AS" panose="02000506000000020004" pitchFamily="2" charset="-34"/>
              </a:rPr>
              <a:t>ได้แก่  พี่เอย  และ  ฤาพี่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pic>
        <p:nvPicPr>
          <p:cNvPr id="3" name="รูปภาพ 2"/>
          <p:cNvPicPr>
            <a:picLocks noChangeAspect="1"/>
          </p:cNvPicPr>
          <p:nvPr/>
        </p:nvPicPr>
        <p:blipFill>
          <a:blip r:embed="rId5"/>
          <a:stretch>
            <a:fillRect/>
          </a:stretch>
        </p:blipFill>
        <p:spPr>
          <a:xfrm>
            <a:off x="3708399" y="3915836"/>
            <a:ext cx="6122393" cy="2746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550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98600"/>
            <a:ext cx="11493499" cy="4876800"/>
          </a:xfrm>
        </p:spPr>
        <p:txBody>
          <a:bodyPr/>
          <a:lstStyle/>
          <a:p>
            <a:r>
              <a:rPr lang="th-TH" sz="4000" b="1" dirty="0">
                <a:latin typeface="TH Niramit AS" panose="02000506000000020004" pitchFamily="2" charset="-34"/>
                <a:cs typeface="TH Niramit AS" panose="02000506000000020004" pitchFamily="2" charset="-34"/>
              </a:rPr>
              <a:t>										  </a:t>
            </a:r>
            <a:r>
              <a:rPr lang="th-TH" sz="4800" b="1" u="sng" dirty="0">
                <a:latin typeface="TH Niramit AS" panose="02000506000000020004" pitchFamily="2" charset="-34"/>
                <a:cs typeface="TH Niramit AS" panose="02000506000000020004" pitchFamily="2" charset="-34"/>
              </a:rPr>
              <a:t>โคลงสี่สุภาพ</a:t>
            </a:r>
            <a:br>
              <a:rPr lang="th-TH" sz="4800" b="1" u="sng" dirty="0">
                <a:latin typeface="TH Niramit AS" panose="02000506000000020004" pitchFamily="2" charset="-34"/>
                <a:cs typeface="TH Niramit AS" panose="02000506000000020004" pitchFamily="2" charset="-34"/>
              </a:rPr>
            </a:br>
            <a:r>
              <a:rPr lang="th-TH" sz="4800" b="1" dirty="0">
                <a:latin typeface="TH Niramit AS" panose="02000506000000020004" pitchFamily="2" charset="-34"/>
                <a:cs typeface="TH Niramit AS" panose="02000506000000020004" pitchFamily="2" charset="-34"/>
              </a:rPr>
              <a:t>		</a:t>
            </a:r>
            <a:br>
              <a:rPr lang="th-TH" sz="4800" b="1" u="sng" dirty="0">
                <a:latin typeface="TH Niramit AS" panose="02000506000000020004" pitchFamily="2" charset="-34"/>
                <a:cs typeface="TH Niramit AS" panose="02000506000000020004" pitchFamily="2" charset="-34"/>
              </a:rPr>
            </a:br>
            <a:r>
              <a:rPr lang="th-TH" sz="4800" b="1" dirty="0">
                <a:latin typeface="TH Niramit AS" panose="02000506000000020004" pitchFamily="2" charset="-34"/>
                <a:cs typeface="TH Niramit AS" panose="02000506000000020004" pitchFamily="2" charset="-34"/>
              </a:rPr>
              <a:t>		</a:t>
            </a:r>
            <a:r>
              <a:rPr lang="th-TH" sz="4800" b="1" dirty="0">
                <a:solidFill>
                  <a:schemeClr val="accent4">
                    <a:lumMod val="60000"/>
                    <a:lumOff val="40000"/>
                  </a:schemeClr>
                </a:solidFill>
                <a:latin typeface="TH Niramit AS" panose="02000506000000020004" pitchFamily="2" charset="-34"/>
                <a:cs typeface="TH Niramit AS" panose="02000506000000020004" pitchFamily="2" charset="-34"/>
              </a:rPr>
              <a:t>โคลงสี่สุภาพ  </a:t>
            </a:r>
            <a:r>
              <a:rPr lang="th-TH" sz="4800" b="1" dirty="0">
                <a:latin typeface="TH Niramit AS" panose="02000506000000020004" pitchFamily="2" charset="-34"/>
                <a:cs typeface="TH Niramit AS" panose="02000506000000020004" pitchFamily="2" charset="-34"/>
              </a:rPr>
              <a:t>เป็นประเภทหนึ่งของโคลงสุภาพ  คำว่า </a:t>
            </a:r>
            <a:r>
              <a:rPr lang="th-TH" sz="4800" b="1" dirty="0">
                <a:solidFill>
                  <a:schemeClr val="accent4">
                    <a:lumMod val="60000"/>
                    <a:lumOff val="40000"/>
                  </a:schemeClr>
                </a:solidFill>
                <a:latin typeface="TH Niramit AS" panose="02000506000000020004" pitchFamily="2" charset="-34"/>
                <a:cs typeface="TH Niramit AS" panose="02000506000000020004" pitchFamily="2" charset="-34"/>
              </a:rPr>
              <a:t>สุภาพ</a:t>
            </a:r>
            <a:r>
              <a:rPr lang="th-TH" sz="4800" b="1" dirty="0">
                <a:latin typeface="TH Niramit AS" panose="02000506000000020004" pitchFamily="2" charset="-34"/>
                <a:cs typeface="TH Niramit AS" panose="02000506000000020004" pitchFamily="2" charset="-34"/>
              </a:rPr>
              <a:t> หรือ </a:t>
            </a:r>
            <a:r>
              <a:rPr lang="th-TH" sz="4800" b="1" dirty="0" err="1">
                <a:latin typeface="TH Niramit AS" panose="02000506000000020004" pitchFamily="2" charset="-34"/>
                <a:cs typeface="TH Niramit AS" panose="02000506000000020004" pitchFamily="2" charset="-34"/>
              </a:rPr>
              <a:t>เสาว</a:t>
            </a:r>
            <a:r>
              <a:rPr lang="th-TH" sz="4800" b="1" dirty="0">
                <a:latin typeface="TH Niramit AS" panose="02000506000000020004" pitchFamily="2" charset="-34"/>
                <a:cs typeface="TH Niramit AS" panose="02000506000000020004" pitchFamily="2" charset="-34"/>
              </a:rPr>
              <a:t>ภาพ  ในความหมายนี้คือ</a:t>
            </a:r>
            <a:r>
              <a:rPr lang="th-TH" sz="4800" b="1" dirty="0">
                <a:solidFill>
                  <a:schemeClr val="accent4">
                    <a:lumMod val="60000"/>
                    <a:lumOff val="40000"/>
                  </a:schemeClr>
                </a:solidFill>
                <a:latin typeface="TH Niramit AS" panose="02000506000000020004" pitchFamily="2" charset="-34"/>
                <a:cs typeface="TH Niramit AS" panose="02000506000000020004" pitchFamily="2" charset="-34"/>
              </a:rPr>
              <a:t>คำที่ไม่ปรากฏรูปวรรณยุกต์</a:t>
            </a:r>
            <a:r>
              <a:rPr lang="th-TH" sz="4800" b="1" dirty="0">
                <a:latin typeface="TH Niramit AS" panose="02000506000000020004" pitchFamily="2" charset="-34"/>
                <a:cs typeface="TH Niramit AS" panose="02000506000000020004" pitchFamily="2" charset="-34"/>
              </a:rPr>
              <a:t>   ยกเว้นคำในตำแหน่งที่บังคับให้มีรูปวรรณยุกต์เอกและรูปวรรณยุกต์โท </a:t>
            </a:r>
            <a:br>
              <a:rPr lang="th-TH" sz="4800" b="1" dirty="0">
                <a:latin typeface="TH Niramit AS" panose="02000506000000020004" pitchFamily="2" charset="-34"/>
                <a:cs typeface="TH Niramit AS" panose="02000506000000020004" pitchFamily="2" charset="-34"/>
              </a:rPr>
            </a:br>
            <a:r>
              <a:rPr lang="th-TH" sz="4800" b="1" dirty="0">
                <a:latin typeface="TH Niramit AS" panose="02000506000000020004" pitchFamily="2" charset="-34"/>
                <a:cs typeface="TH Niramit AS" panose="02000506000000020004" pitchFamily="2" charset="-34"/>
              </a:rPr>
              <a:t>		</a:t>
            </a:r>
            <a:br>
              <a:rPr lang="th-TH" sz="4800" b="1" dirty="0">
                <a:latin typeface="TH Niramit AS" panose="02000506000000020004" pitchFamily="2" charset="-34"/>
                <a:cs typeface="TH Niramit AS" panose="02000506000000020004" pitchFamily="2" charset="-34"/>
              </a:rPr>
            </a:br>
            <a:endParaRPr lang="th-TH" sz="4800" b="1" u="sng" dirty="0">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363940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17128"/>
            <a:ext cx="11714758" cy="4876800"/>
          </a:xfrm>
        </p:spPr>
        <p:txBody>
          <a:bodyPr/>
          <a:lstStyle/>
          <a:p>
            <a:r>
              <a:rPr lang="th-TH" sz="4000" b="1" dirty="0">
                <a:latin typeface="TH Niramit AS" panose="02000506000000020004" pitchFamily="2" charset="-34"/>
                <a:cs typeface="TH Niramit AS" panose="02000506000000020004" pitchFamily="2" charset="-34"/>
              </a:rPr>
              <a:t>								</a:t>
            </a:r>
            <a:r>
              <a:rPr lang="th-TH" sz="4400" b="1" u="sng" dirty="0">
                <a:latin typeface="TH Niramit AS" panose="02000506000000020004" pitchFamily="2" charset="-34"/>
                <a:cs typeface="TH Niramit AS" panose="02000506000000020004" pitchFamily="2" charset="-34"/>
              </a:rPr>
              <a:t>อธิบาย</a:t>
            </a:r>
            <a:r>
              <a:rPr lang="th-TH" sz="4400" b="1" u="sng" dirty="0" err="1">
                <a:latin typeface="TH Niramit AS" panose="02000506000000020004" pitchFamily="2" charset="-34"/>
                <a:cs typeface="TH Niramit AS" panose="02000506000000020004" pitchFamily="2" charset="-34"/>
              </a:rPr>
              <a:t>ฉันท</a:t>
            </a:r>
            <a:r>
              <a:rPr lang="th-TH" sz="4400" b="1" u="sng" dirty="0">
                <a:latin typeface="TH Niramit AS" panose="02000506000000020004" pitchFamily="2" charset="-34"/>
                <a:cs typeface="TH Niramit AS" panose="02000506000000020004" pitchFamily="2" charset="-34"/>
              </a:rPr>
              <a:t>ลักษณ์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สัมผัสนอก  </a:t>
            </a:r>
            <a:r>
              <a:rPr lang="th-TH" sz="4000" b="1" dirty="0">
                <a:latin typeface="TH Niramit AS" panose="02000506000000020004" pitchFamily="2" charset="-34"/>
                <a:cs typeface="TH Niramit AS" panose="02000506000000020004" pitchFamily="2" charset="-34"/>
              </a:rPr>
              <a:t>คือ ใด – ใคร – </a:t>
            </a:r>
            <a:r>
              <a:rPr lang="th-TH" sz="4000" b="1" dirty="0" err="1">
                <a:latin typeface="TH Niramit AS" panose="02000506000000020004" pitchFamily="2" charset="-34"/>
                <a:cs typeface="TH Niramit AS" panose="02000506000000020004" pitchFamily="2" charset="-34"/>
              </a:rPr>
              <a:t>ใหล</a:t>
            </a:r>
            <a:r>
              <a:rPr lang="th-TH" sz="4000" b="1" dirty="0">
                <a:latin typeface="TH Niramit AS" panose="02000506000000020004" pitchFamily="2" charset="-34"/>
                <a:cs typeface="TH Niramit AS" panose="02000506000000020004" pitchFamily="2" charset="-34"/>
              </a:rPr>
              <a:t>  และ หล้า – อ้า</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สัมผัสใน  </a:t>
            </a:r>
            <a:r>
              <a:rPr lang="th-TH" sz="4000" b="1" dirty="0">
                <a:latin typeface="TH Niramit AS" panose="02000506000000020004" pitchFamily="2" charset="-34"/>
                <a:cs typeface="TH Niramit AS" panose="02000506000000020004" pitchFamily="2" charset="-34"/>
              </a:rPr>
              <a:t>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บาทที่  ๑  คือ  ลือ –  เล่า, อ้าง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บาทที่ ๒  คือ  ย่อม – ยอ - ยศ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บาทที่ ๓  คือ  หลับ – </a:t>
            </a:r>
            <a:r>
              <a:rPr lang="th-TH" sz="4000" b="1" dirty="0" err="1">
                <a:latin typeface="TH Niramit AS" panose="02000506000000020004" pitchFamily="2" charset="-34"/>
                <a:cs typeface="TH Niramit AS" panose="02000506000000020004" pitchFamily="2" charset="-34"/>
              </a:rPr>
              <a:t>ใหล</a:t>
            </a:r>
            <a:r>
              <a:rPr lang="th-TH" sz="4000" b="1" dirty="0">
                <a:latin typeface="TH Niramit AS" panose="02000506000000020004" pitchFamily="2" charset="-34"/>
                <a:cs typeface="TH Niramit AS" panose="02000506000000020004" pitchFamily="2" charset="-34"/>
              </a:rPr>
              <a:t>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บาทที่ ๔  คือ  เอง – อ้า </a:t>
            </a:r>
            <a:br>
              <a:rPr lang="th-TH" sz="40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pic>
        <p:nvPicPr>
          <p:cNvPr id="3" name="รูปภาพ 2"/>
          <p:cNvPicPr>
            <a:picLocks noChangeAspect="1"/>
          </p:cNvPicPr>
          <p:nvPr/>
        </p:nvPicPr>
        <p:blipFill>
          <a:blip r:embed="rId5"/>
          <a:stretch>
            <a:fillRect/>
          </a:stretch>
        </p:blipFill>
        <p:spPr>
          <a:xfrm>
            <a:off x="5829300" y="3396782"/>
            <a:ext cx="6122393" cy="2746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34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253999" y="1417128"/>
            <a:ext cx="11714758" cy="4876800"/>
          </a:xfrm>
        </p:spPr>
        <p:txBody>
          <a:bodyPr/>
          <a:lstStyle/>
          <a:p>
            <a:r>
              <a:rPr lang="th-TH" sz="4000" b="1" dirty="0">
                <a:latin typeface="TH Niramit AS" panose="02000506000000020004" pitchFamily="2" charset="-34"/>
                <a:cs typeface="TH Niramit AS" panose="02000506000000020004" pitchFamily="2" charset="-34"/>
              </a:rPr>
              <a:t>						</a:t>
            </a:r>
            <a:r>
              <a:rPr lang="th-TH" sz="4000" b="1" u="sng" dirty="0">
                <a:solidFill>
                  <a:schemeClr val="tx1"/>
                </a:solidFill>
                <a:latin typeface="TH Niramit AS" panose="02000506000000020004" pitchFamily="2" charset="-34"/>
                <a:cs typeface="TH Niramit AS" panose="02000506000000020004" pitchFamily="2" charset="-34"/>
              </a:rPr>
              <a:t>ตัวอย่างโคลงสี่สุภาพที่มีสัมผัสระหว่างบท</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3600" b="1" dirty="0" err="1">
                <a:latin typeface="TH Niramit AS" panose="02000506000000020004" pitchFamily="2" charset="-34"/>
                <a:cs typeface="TH Niramit AS" panose="02000506000000020004" pitchFamily="2" charset="-34"/>
              </a:rPr>
              <a:t>บุเรง</a:t>
            </a:r>
            <a:r>
              <a:rPr lang="th-TH" sz="3600" b="1" dirty="0">
                <a:latin typeface="TH Niramit AS" panose="02000506000000020004" pitchFamily="2" charset="-34"/>
                <a:cs typeface="TH Niramit AS" panose="02000506000000020004" pitchFamily="2" charset="-34"/>
              </a:rPr>
              <a:t>นองนามราชเจ้า		จอมรา </a:t>
            </a:r>
            <a:r>
              <a:rPr lang="th-TH" sz="3600" b="1" dirty="0" err="1">
                <a:latin typeface="TH Niramit AS" panose="02000506000000020004" pitchFamily="2" charset="-34"/>
                <a:cs typeface="TH Niramit AS" panose="02000506000000020004" pitchFamily="2" charset="-34"/>
              </a:rPr>
              <a:t>มัญ</a:t>
            </a:r>
            <a:r>
              <a:rPr lang="th-TH" sz="3600" b="1" dirty="0">
                <a:latin typeface="TH Niramit AS" panose="02000506000000020004" pitchFamily="2" charset="-34"/>
                <a:cs typeface="TH Niramit AS" panose="02000506000000020004" pitchFamily="2" charset="-34"/>
              </a:rPr>
              <a:t>เฮย</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พยุ</a:t>
            </a:r>
            <a:r>
              <a:rPr lang="th-TH" sz="3600" b="1" dirty="0" err="1">
                <a:latin typeface="TH Niramit AS" panose="02000506000000020004" pitchFamily="2" charset="-34"/>
                <a:cs typeface="TH Niramit AS" panose="02000506000000020004" pitchFamily="2" charset="-34"/>
              </a:rPr>
              <a:t>หแสน</a:t>
            </a:r>
            <a:r>
              <a:rPr lang="th-TH" sz="3600" b="1" dirty="0">
                <a:latin typeface="TH Niramit AS" panose="02000506000000020004" pitchFamily="2" charset="-34"/>
                <a:cs typeface="TH Niramit AS" panose="02000506000000020004" pitchFamily="2" charset="-34"/>
              </a:rPr>
              <a:t>ยา						ยิ่งแกล้ว</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มอญม่านประมวลมา			สามสิบ หมื่นแฮ</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a:t>
            </a:r>
            <a:r>
              <a:rPr lang="th-TH" sz="3600" b="1" dirty="0" err="1">
                <a:latin typeface="TH Niramit AS" panose="02000506000000020004" pitchFamily="2" charset="-34"/>
                <a:cs typeface="TH Niramit AS" panose="02000506000000020004" pitchFamily="2" charset="-34"/>
              </a:rPr>
              <a:t>ถึงอยุธเยศ</a:t>
            </a:r>
            <a:r>
              <a:rPr lang="th-TH" sz="3600" b="1" dirty="0">
                <a:latin typeface="TH Niramit AS" panose="02000506000000020004" pitchFamily="2" charset="-34"/>
                <a:cs typeface="TH Niramit AS" panose="02000506000000020004" pitchFamily="2" charset="-34"/>
              </a:rPr>
              <a:t>แล้ว					หยุดใกล้น</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ครา </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พระ</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มหา</a:t>
            </a:r>
            <a:r>
              <a:rPr lang="th-TH" sz="3600" b="1" dirty="0">
                <a:latin typeface="TH Niramit AS" panose="02000506000000020004" pitchFamily="2" charset="-34"/>
                <a:cs typeface="TH Niramit AS" panose="02000506000000020004" pitchFamily="2" charset="-34"/>
              </a:rPr>
              <a:t>จักรพรรดิเผ้า		ภูวดล สยามเฮย</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วางค่ายรายรี้พล					เพียบหล้า</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ดำริจักใคร่ยล					แรงศึก</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ยกนิกรทัพกล้า					ออกตั้งกลางสมร</a:t>
            </a:r>
            <a:br>
              <a:rPr lang="th-TH" sz="36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42464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253999" y="1417128"/>
            <a:ext cx="11714758" cy="4876800"/>
          </a:xfrm>
        </p:spPr>
        <p:txBody>
          <a:bodyPr/>
          <a:lstStyle/>
          <a:p>
            <a:r>
              <a:rPr lang="th-TH" sz="4000" b="1" dirty="0">
                <a:latin typeface="TH Niramit AS" panose="02000506000000020004" pitchFamily="2" charset="-34"/>
                <a:cs typeface="TH Niramit AS" panose="02000506000000020004" pitchFamily="2" charset="-34"/>
              </a:rPr>
              <a:t>						</a:t>
            </a:r>
            <a:r>
              <a:rPr lang="th-TH" sz="4000" b="1" u="sng" dirty="0">
                <a:solidFill>
                  <a:schemeClr val="tx1"/>
                </a:solidFill>
                <a:latin typeface="TH Niramit AS" panose="02000506000000020004" pitchFamily="2" charset="-34"/>
                <a:cs typeface="TH Niramit AS" panose="02000506000000020004" pitchFamily="2" charset="-34"/>
              </a:rPr>
              <a:t>ตัวอย่างโคลงสี่สุภาพที่มีสัมผัสระหว่างบท</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พระ</a:t>
            </a:r>
            <a:r>
              <a:rPr lang="th-TH" sz="3600" b="1" dirty="0">
                <a:solidFill>
                  <a:schemeClr val="tx1"/>
                </a:solidFill>
                <a:latin typeface="TH Niramit AS" panose="02000506000000020004" pitchFamily="2" charset="-34"/>
                <a:cs typeface="TH Niramit AS" panose="02000506000000020004" pitchFamily="2" charset="-34"/>
              </a:rPr>
              <a:t>มหา</a:t>
            </a:r>
            <a:r>
              <a:rPr lang="th-TH" sz="3600" b="1" dirty="0">
                <a:latin typeface="TH Niramit AS" panose="02000506000000020004" pitchFamily="2" charset="-34"/>
                <a:cs typeface="TH Niramit AS" panose="02000506000000020004" pitchFamily="2" charset="-34"/>
              </a:rPr>
              <a:t>จักรพรรดิเผ้า		ภูวดล สยามเฮย</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วางค่ายรายรี้พล					เพียบหล้า</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ดำริจักใคร่ยล					แรงศึก</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ยกนิกรทัพกล้า					ออกตั้งกลาง</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สมร</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a:t>
            </a:r>
            <a:r>
              <a:rPr lang="th-TH" sz="3600" b="1" dirty="0">
                <a:solidFill>
                  <a:schemeClr val="accent4">
                    <a:lumMod val="60000"/>
                    <a:lumOff val="40000"/>
                  </a:schemeClr>
                </a:solidFill>
                <a:latin typeface="TH Niramit AS" panose="02000506000000020004" pitchFamily="2" charset="-34"/>
                <a:cs typeface="TH Niramit AS" panose="02000506000000020004" pitchFamily="2" charset="-34"/>
              </a:rPr>
              <a:t>บังอร</a:t>
            </a:r>
            <a:r>
              <a:rPr lang="th-TH" sz="3600" b="1" dirty="0" err="1">
                <a:latin typeface="TH Niramit AS" panose="02000506000000020004" pitchFamily="2" charset="-34"/>
                <a:cs typeface="TH Niramit AS" panose="02000506000000020004" pitchFamily="2" charset="-34"/>
              </a:rPr>
              <a:t>อัคเรศ</a:t>
            </a:r>
            <a:r>
              <a:rPr lang="th-TH" sz="3600" b="1" dirty="0">
                <a:latin typeface="TH Niramit AS" panose="02000506000000020004" pitchFamily="2" charset="-34"/>
                <a:cs typeface="TH Niramit AS" panose="02000506000000020004" pitchFamily="2" charset="-34"/>
              </a:rPr>
              <a:t>ผู้				</a:t>
            </a:r>
            <a:r>
              <a:rPr lang="th-TH" sz="3600" b="1" dirty="0" err="1">
                <a:latin typeface="TH Niramit AS" panose="02000506000000020004" pitchFamily="2" charset="-34"/>
                <a:cs typeface="TH Niramit AS" panose="02000506000000020004" pitchFamily="2" charset="-34"/>
              </a:rPr>
              <a:t>พิศมัย</a:t>
            </a:r>
            <a:r>
              <a:rPr lang="th-TH" sz="3600" b="1" dirty="0">
                <a:latin typeface="TH Niramit AS" panose="02000506000000020004" pitchFamily="2" charset="-34"/>
                <a:cs typeface="TH Niramit AS" panose="02000506000000020004" pitchFamily="2" charset="-34"/>
              </a:rPr>
              <a:t> ท่านนา</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นามพระสุริโย</a:t>
            </a:r>
            <a:r>
              <a:rPr lang="th-TH" sz="3600" b="1" dirty="0" err="1">
                <a:latin typeface="TH Niramit AS" panose="02000506000000020004" pitchFamily="2" charset="-34"/>
                <a:cs typeface="TH Niramit AS" panose="02000506000000020004" pitchFamily="2" charset="-34"/>
              </a:rPr>
              <a:t>ทัย</a:t>
            </a:r>
            <a:r>
              <a:rPr lang="th-TH" sz="3600" b="1" dirty="0">
                <a:latin typeface="TH Niramit AS" panose="02000506000000020004" pitchFamily="2" charset="-34"/>
                <a:cs typeface="TH Niramit AS" panose="02000506000000020004" pitchFamily="2" charset="-34"/>
              </a:rPr>
              <a:t>				ออกอ้าง</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ทรงเครื่อง</a:t>
            </a:r>
            <a:r>
              <a:rPr lang="th-TH" sz="3600" b="1" dirty="0" err="1">
                <a:latin typeface="TH Niramit AS" panose="02000506000000020004" pitchFamily="2" charset="-34"/>
                <a:cs typeface="TH Niramit AS" panose="02000506000000020004" pitchFamily="2" charset="-34"/>
              </a:rPr>
              <a:t>ยุทธพิ</a:t>
            </a:r>
            <a:r>
              <a:rPr lang="th-TH" sz="3600" b="1" dirty="0">
                <a:latin typeface="TH Niramit AS" panose="02000506000000020004" pitchFamily="2" charset="-34"/>
                <a:cs typeface="TH Niramit AS" panose="02000506000000020004" pitchFamily="2" charset="-34"/>
              </a:rPr>
              <a:t>ไชย			เช่นอุปราชแฮ</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เถลิงคชาธารคว้าง				ควบเข้าขบวนไคล</a:t>
            </a:r>
            <a:br>
              <a:rPr lang="th-TH" sz="36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
        <p:nvSpPr>
          <p:cNvPr id="3" name="สี่เหลี่ยมผืนผ้ามุมมน 2"/>
          <p:cNvSpPr/>
          <p:nvPr/>
        </p:nvSpPr>
        <p:spPr>
          <a:xfrm>
            <a:off x="212792" y="1868029"/>
            <a:ext cx="2844801" cy="3073400"/>
          </a:xfrm>
          <a:prstGeom prst="roundRect">
            <a:avLst/>
          </a:prstGeom>
          <a:solidFill>
            <a:schemeClr val="accent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600" b="1" dirty="0">
                <a:latin typeface="TH Niramit AS" panose="02000506000000020004" pitchFamily="2" charset="-34"/>
                <a:cs typeface="TH Niramit AS" panose="02000506000000020004" pitchFamily="2" charset="-34"/>
              </a:rPr>
              <a:t>สังเกต  ว่าการส่งสัมผัสระหว่างบท นิยมใช้</a:t>
            </a:r>
            <a:r>
              <a:rPr lang="th-TH" sz="3600" b="1" u="sng" dirty="0">
                <a:latin typeface="TH Niramit AS" panose="02000506000000020004" pitchFamily="2" charset="-34"/>
                <a:cs typeface="TH Niramit AS" panose="02000506000000020004" pitchFamily="2" charset="-34"/>
              </a:rPr>
              <a:t>สัมผัสสระ</a:t>
            </a:r>
          </a:p>
        </p:txBody>
      </p:sp>
    </p:spTree>
    <p:extLst>
      <p:ext uri="{BB962C8B-B14F-4D97-AF65-F5344CB8AC3E}">
        <p14:creationId xmlns:p14="http://schemas.microsoft.com/office/powerpoint/2010/main" val="41005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253999" y="1417128"/>
            <a:ext cx="11714758" cy="4876800"/>
          </a:xfrm>
        </p:spPr>
        <p:txBody>
          <a:bodyPr/>
          <a:lstStyle/>
          <a:p>
            <a:r>
              <a:rPr lang="th-TH" sz="4000" b="1" dirty="0">
                <a:latin typeface="TH Niramit AS" panose="02000506000000020004" pitchFamily="2" charset="-34"/>
                <a:cs typeface="TH Niramit AS" panose="02000506000000020004" pitchFamily="2" charset="-34"/>
              </a:rPr>
              <a:t>		</a:t>
            </a:r>
            <a:r>
              <a:rPr lang="th-TH" sz="4000" b="1" u="sng" dirty="0">
                <a:latin typeface="TH Niramit AS" panose="02000506000000020004" pitchFamily="2" charset="-34"/>
                <a:cs typeface="TH Niramit AS" panose="02000506000000020004" pitchFamily="2" charset="-34"/>
              </a:rPr>
              <a:t>ตัวอย่างโคลงสี่สุภาพที่มีเอกโทษ / โทโทษ  และใช้คำตายแทนคำเอก</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พันท้ายตกประหม่าสิ้น		สติคิด</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โดด</a:t>
            </a:r>
            <a:r>
              <a:rPr lang="th-TH" sz="4000" b="1" dirty="0">
                <a:solidFill>
                  <a:schemeClr val="accent3">
                    <a:lumMod val="75000"/>
                  </a:schemeClr>
                </a:solidFill>
                <a:latin typeface="TH Niramit AS" panose="02000506000000020004" pitchFamily="2" charset="-34"/>
                <a:cs typeface="TH Niramit AS" panose="02000506000000020004" pitchFamily="2" charset="-34"/>
              </a:rPr>
              <a:t>จาก</a:t>
            </a:r>
            <a:r>
              <a:rPr lang="th-TH" sz="4000" b="1" dirty="0">
                <a:latin typeface="TH Niramit AS" panose="02000506000000020004" pitchFamily="2" charset="-34"/>
                <a:cs typeface="TH Niramit AS" panose="02000506000000020004" pitchFamily="2" charset="-34"/>
              </a:rPr>
              <a:t>เรือทูลอุทิศ				</a:t>
            </a:r>
            <a:r>
              <a:rPr lang="th-TH" sz="4000" b="1" dirty="0">
                <a:solidFill>
                  <a:schemeClr val="accent3">
                    <a:lumMod val="75000"/>
                  </a:schemeClr>
                </a:solidFill>
                <a:latin typeface="TH Niramit AS" panose="02000506000000020004" pitchFamily="2" charset="-34"/>
                <a:cs typeface="TH Niramit AS" panose="02000506000000020004" pitchFamily="2" charset="-34"/>
              </a:rPr>
              <a:t>โทษ</a:t>
            </a:r>
            <a:r>
              <a:rPr lang="th-TH" sz="4000" b="1" dirty="0">
                <a:latin typeface="TH Niramit AS" panose="02000506000000020004" pitchFamily="2" charset="-34"/>
                <a:cs typeface="TH Niramit AS" panose="02000506000000020004" pitchFamily="2" charset="-34"/>
              </a:rPr>
              <a:t>ร้อง</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พัน</a:t>
            </a:r>
            <a:r>
              <a:rPr lang="th-TH" sz="4000" b="1" dirty="0" err="1">
                <a:latin typeface="TH Niramit AS" panose="02000506000000020004" pitchFamily="2" charset="-34"/>
                <a:cs typeface="TH Niramit AS" panose="02000506000000020004" pitchFamily="2" charset="-34"/>
              </a:rPr>
              <a:t>ท้าย</a:t>
            </a:r>
            <a:r>
              <a:rPr lang="th-TH" sz="4000" b="1" dirty="0" err="1">
                <a:solidFill>
                  <a:schemeClr val="accent3">
                    <a:lumMod val="75000"/>
                  </a:schemeClr>
                </a:solidFill>
                <a:latin typeface="TH Niramit AS" panose="02000506000000020004" pitchFamily="2" charset="-34"/>
                <a:cs typeface="TH Niramit AS" panose="02000506000000020004" pitchFamily="2" charset="-34"/>
              </a:rPr>
              <a:t>นร</a:t>
            </a:r>
            <a:r>
              <a:rPr lang="th-TH" sz="4000" b="1" dirty="0">
                <a:latin typeface="TH Niramit AS" panose="02000506000000020004" pitchFamily="2" charset="-34"/>
                <a:cs typeface="TH Niramit AS" panose="02000506000000020004" pitchFamily="2" charset="-34"/>
              </a:rPr>
              <a:t>สิงห์ผิด					บทฆ่า เสียเทอญ</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หัว</a:t>
            </a:r>
            <a:r>
              <a:rPr lang="th-TH" sz="4000" b="1" dirty="0">
                <a:solidFill>
                  <a:schemeClr val="accent3">
                    <a:lumMod val="75000"/>
                  </a:schemeClr>
                </a:solidFill>
                <a:latin typeface="TH Niramit AS" panose="02000506000000020004" pitchFamily="2" charset="-34"/>
                <a:cs typeface="TH Niramit AS" panose="02000506000000020004" pitchFamily="2" charset="-34"/>
              </a:rPr>
              <a:t>กับ</a:t>
            </a:r>
            <a:r>
              <a:rPr lang="th-TH" sz="4000" b="1" dirty="0">
                <a:latin typeface="TH Niramit AS" panose="02000506000000020004" pitchFamily="2" charset="-34"/>
                <a:cs typeface="TH Niramit AS" panose="02000506000000020004" pitchFamily="2" charset="-34"/>
              </a:rPr>
              <a:t>โขนเรือต้อง					คู่</a:t>
            </a:r>
            <a:r>
              <a:rPr lang="th-TH" sz="4000" b="1" dirty="0">
                <a:solidFill>
                  <a:schemeClr val="bg2">
                    <a:lumMod val="60000"/>
                    <a:lumOff val="40000"/>
                  </a:schemeClr>
                </a:solidFill>
                <a:latin typeface="TH Niramit AS" panose="02000506000000020004" pitchFamily="2" charset="-34"/>
                <a:cs typeface="TH Niramit AS" panose="02000506000000020004" pitchFamily="2" charset="-34"/>
              </a:rPr>
              <a:t>เส้น</a:t>
            </a:r>
            <a:r>
              <a:rPr lang="th-TH" sz="4000" b="1" dirty="0">
                <a:latin typeface="TH Niramit AS" panose="02000506000000020004" pitchFamily="2" charset="-34"/>
                <a:cs typeface="TH Niramit AS" panose="02000506000000020004" pitchFamily="2" charset="-34"/>
              </a:rPr>
              <a:t>ทำศาล</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3600" b="1" dirty="0">
                <a:latin typeface="TH Niramit AS" panose="02000506000000020004" pitchFamily="2" charset="-34"/>
                <a:cs typeface="TH Niramit AS" panose="02000506000000020004" pitchFamily="2" charset="-34"/>
              </a:rPr>
              <a:t>•	 </a:t>
            </a:r>
            <a:r>
              <a:rPr lang="th-TH" sz="3600" b="1" dirty="0">
                <a:solidFill>
                  <a:schemeClr val="bg2">
                    <a:lumMod val="60000"/>
                    <a:lumOff val="40000"/>
                  </a:schemeClr>
                </a:solidFill>
                <a:latin typeface="TH Niramit AS" panose="02000506000000020004" pitchFamily="2" charset="-34"/>
                <a:cs typeface="TH Niramit AS" panose="02000506000000020004" pitchFamily="2" charset="-34"/>
              </a:rPr>
              <a:t>เส้น</a:t>
            </a:r>
            <a:r>
              <a:rPr lang="th-TH" sz="3600" b="1" dirty="0">
                <a:latin typeface="TH Niramit AS" panose="02000506000000020004" pitchFamily="2" charset="-34"/>
                <a:cs typeface="TH Niramit AS" panose="02000506000000020004" pitchFamily="2" charset="-34"/>
              </a:rPr>
              <a:t>  คือคำ</a:t>
            </a:r>
            <a:r>
              <a:rPr lang="th-TH" sz="3600" b="1" dirty="0">
                <a:solidFill>
                  <a:schemeClr val="bg2">
                    <a:lumMod val="60000"/>
                    <a:lumOff val="40000"/>
                  </a:schemeClr>
                </a:solidFill>
                <a:latin typeface="TH Niramit AS" panose="02000506000000020004" pitchFamily="2" charset="-34"/>
                <a:cs typeface="TH Niramit AS" panose="02000506000000020004" pitchFamily="2" charset="-34"/>
              </a:rPr>
              <a:t>โทโทษ  </a:t>
            </a:r>
            <a:r>
              <a:rPr lang="th-TH" sz="3600" b="1" dirty="0">
                <a:latin typeface="TH Niramit AS" panose="02000506000000020004" pitchFamily="2" charset="-34"/>
                <a:cs typeface="TH Niramit AS" panose="02000506000000020004" pitchFamily="2" charset="-34"/>
              </a:rPr>
              <a:t>มาจากคำว่า  เซ่น  เปลี่ยนเป็น  เส้น  เพื่อให้ได้คำตรงกับตำแหน่งที่บังคับคำโท</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	  จาก โทษ  </a:t>
            </a:r>
            <a:r>
              <a:rPr lang="th-TH" sz="3600" b="1" dirty="0" err="1">
                <a:latin typeface="TH Niramit AS" panose="02000506000000020004" pitchFamily="2" charset="-34"/>
                <a:cs typeface="TH Niramit AS" panose="02000506000000020004" pitchFamily="2" charset="-34"/>
              </a:rPr>
              <a:t>นร</a:t>
            </a:r>
            <a:r>
              <a:rPr lang="th-TH" sz="3600" b="1" dirty="0">
                <a:latin typeface="TH Niramit AS" panose="02000506000000020004" pitchFamily="2" charset="-34"/>
                <a:cs typeface="TH Niramit AS" panose="02000506000000020004" pitchFamily="2" charset="-34"/>
              </a:rPr>
              <a:t>-  กับ  เป็นคำตาย  ที่ใช้แทนตำแหน่ง คำเอก</a:t>
            </a:r>
            <a:br>
              <a:rPr lang="th-TH" sz="3600" b="1" dirty="0">
                <a:latin typeface="TH Niramit AS" panose="02000506000000020004" pitchFamily="2" charset="-34"/>
                <a:cs typeface="TH Niramit AS" panose="02000506000000020004" pitchFamily="2" charset="-34"/>
              </a:rPr>
            </a:br>
            <a:br>
              <a:rPr lang="th-TH" sz="36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362083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253999" y="1417128"/>
            <a:ext cx="11714758" cy="4876800"/>
          </a:xfrm>
        </p:spPr>
        <p:txBody>
          <a:bodyPr/>
          <a:lstStyle/>
          <a:p>
            <a:r>
              <a:rPr lang="th-TH" sz="4000" b="1" dirty="0">
                <a:latin typeface="TH Niramit AS" panose="02000506000000020004" pitchFamily="2" charset="-34"/>
                <a:cs typeface="TH Niramit AS" panose="02000506000000020004" pitchFamily="2" charset="-34"/>
              </a:rPr>
              <a:t>		</a:t>
            </a:r>
            <a:r>
              <a:rPr lang="th-TH" sz="4000" b="1" u="sng" dirty="0">
                <a:latin typeface="TH Niramit AS" panose="02000506000000020004" pitchFamily="2" charset="-34"/>
                <a:cs typeface="TH Niramit AS" panose="02000506000000020004" pitchFamily="2" charset="-34"/>
              </a:rPr>
              <a:t>ตัวอย่างโคลงสี่สุภาพที่มีเอกโทษ / โทโทษ  และใช้คำตายแทนคำเอก</a:t>
            </a:r>
            <a:br>
              <a:rPr lang="th-TH" sz="4000" b="1" u="sng"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กระจงกระ</a:t>
            </a:r>
            <a:r>
              <a:rPr lang="th-TH" sz="4000" b="1" dirty="0">
                <a:solidFill>
                  <a:schemeClr val="accent3">
                    <a:lumMod val="75000"/>
                  </a:schemeClr>
                </a:solidFill>
                <a:latin typeface="TH Niramit AS" panose="02000506000000020004" pitchFamily="2" charset="-34"/>
                <a:cs typeface="TH Niramit AS" panose="02000506000000020004" pitchFamily="2" charset="-34"/>
              </a:rPr>
              <a:t>จิด</a:t>
            </a:r>
            <a:r>
              <a:rPr lang="th-TH" sz="4000" b="1" dirty="0">
                <a:latin typeface="TH Niramit AS" panose="02000506000000020004" pitchFamily="2" charset="-34"/>
                <a:cs typeface="TH Niramit AS" panose="02000506000000020004" pitchFamily="2" charset="-34"/>
              </a:rPr>
              <a:t>หน้า		เอ็นดู</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เดินร่อยเรี่ยงามตรู				</a:t>
            </a:r>
            <a:r>
              <a:rPr lang="th-TH" sz="4000" b="1" dirty="0">
                <a:solidFill>
                  <a:schemeClr val="accent3">
                    <a:lumMod val="75000"/>
                  </a:schemeClr>
                </a:solidFill>
                <a:latin typeface="TH Niramit AS" panose="02000506000000020004" pitchFamily="2" charset="-34"/>
                <a:cs typeface="TH Niramit AS" panose="02000506000000020004" pitchFamily="2" charset="-34"/>
              </a:rPr>
              <a:t>กระ</a:t>
            </a:r>
            <a:r>
              <a:rPr lang="th-TH" sz="4000" b="1" dirty="0">
                <a:latin typeface="TH Niramit AS" panose="02000506000000020004" pitchFamily="2" charset="-34"/>
                <a:cs typeface="TH Niramit AS" panose="02000506000000020004" pitchFamily="2" charset="-34"/>
              </a:rPr>
              <a:t>จ้อย</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เหมือนกวางอย่างตาหู			ตีน</a:t>
            </a:r>
            <a:r>
              <a:rPr lang="th-TH" sz="4000" b="1" dirty="0">
                <a:solidFill>
                  <a:schemeClr val="accent3">
                    <a:lumMod val="75000"/>
                  </a:schemeClr>
                </a:solidFill>
                <a:latin typeface="TH Niramit AS" panose="02000506000000020004" pitchFamily="2" charset="-34"/>
                <a:cs typeface="TH Niramit AS" panose="02000506000000020004" pitchFamily="2" charset="-34"/>
              </a:rPr>
              <a:t>กีบ</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มี</a:t>
            </a:r>
            <a:r>
              <a:rPr lang="th-TH" sz="4000" b="1" dirty="0">
                <a:solidFill>
                  <a:schemeClr val="bg2">
                    <a:lumMod val="60000"/>
                    <a:lumOff val="40000"/>
                  </a:schemeClr>
                </a:solidFill>
                <a:latin typeface="TH Niramit AS" panose="02000506000000020004" pitchFamily="2" charset="-34"/>
                <a:cs typeface="TH Niramit AS" panose="02000506000000020004" pitchFamily="2" charset="-34"/>
              </a:rPr>
              <a:t>เคี่ยว</a:t>
            </a:r>
            <a:r>
              <a:rPr lang="th-TH" sz="4000" b="1" dirty="0">
                <a:latin typeface="TH Niramit AS" panose="02000506000000020004" pitchFamily="2" charset="-34"/>
                <a:cs typeface="TH Niramit AS" panose="02000506000000020004" pitchFamily="2" charset="-34"/>
              </a:rPr>
              <a:t>ขาวน้อยช้อย				</a:t>
            </a:r>
            <a:r>
              <a:rPr lang="th-TH" sz="4000" b="1" dirty="0">
                <a:solidFill>
                  <a:schemeClr val="accent3">
                    <a:lumMod val="75000"/>
                  </a:schemeClr>
                </a:solidFill>
                <a:latin typeface="TH Niramit AS" panose="02000506000000020004" pitchFamily="2" charset="-34"/>
                <a:cs typeface="TH Niramit AS" panose="02000506000000020004" pitchFamily="2" charset="-34"/>
              </a:rPr>
              <a:t>แนบ</a:t>
            </a:r>
            <a:r>
              <a:rPr lang="th-TH" sz="4000" b="1" dirty="0">
                <a:latin typeface="TH Niramit AS" panose="02000506000000020004" pitchFamily="2" charset="-34"/>
                <a:cs typeface="TH Niramit AS" panose="02000506000000020004" pitchFamily="2" charset="-34"/>
              </a:rPr>
              <a:t>ข้างเคียงสอง</a:t>
            </a:r>
            <a:br>
              <a:rPr lang="th-TH" sz="40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a:t>
            </a:r>
            <a:r>
              <a:rPr lang="th-TH" sz="3600" b="1" dirty="0">
                <a:solidFill>
                  <a:schemeClr val="bg2">
                    <a:lumMod val="60000"/>
                    <a:lumOff val="40000"/>
                  </a:schemeClr>
                </a:solidFill>
                <a:latin typeface="TH Niramit AS" panose="02000506000000020004" pitchFamily="2" charset="-34"/>
                <a:cs typeface="TH Niramit AS" panose="02000506000000020004" pitchFamily="2" charset="-34"/>
              </a:rPr>
              <a:t>เคี่ยว</a:t>
            </a:r>
            <a:r>
              <a:rPr lang="th-TH" sz="3600" b="1" dirty="0">
                <a:latin typeface="TH Niramit AS" panose="02000506000000020004" pitchFamily="2" charset="-34"/>
                <a:cs typeface="TH Niramit AS" panose="02000506000000020004" pitchFamily="2" charset="-34"/>
              </a:rPr>
              <a:t>  คือ</a:t>
            </a:r>
            <a:r>
              <a:rPr lang="th-TH" sz="3600" b="1" dirty="0">
                <a:solidFill>
                  <a:schemeClr val="bg2">
                    <a:lumMod val="60000"/>
                    <a:lumOff val="40000"/>
                  </a:schemeClr>
                </a:solidFill>
                <a:latin typeface="TH Niramit AS" panose="02000506000000020004" pitchFamily="2" charset="-34"/>
                <a:cs typeface="TH Niramit AS" panose="02000506000000020004" pitchFamily="2" charset="-34"/>
              </a:rPr>
              <a:t>คำเอกโทษ  </a:t>
            </a:r>
            <a:r>
              <a:rPr lang="th-TH" sz="3600" b="1" dirty="0">
                <a:latin typeface="TH Niramit AS" panose="02000506000000020004" pitchFamily="2" charset="-34"/>
                <a:cs typeface="TH Niramit AS" panose="02000506000000020004" pitchFamily="2" charset="-34"/>
              </a:rPr>
              <a:t>มาจากคำว่า  เขี้ยว  เปลี่ยนเป็น เคี่ยว   เพื่อให้ได้คำตรงกับตำแหน่งที่บังคับคำเอก</a:t>
            </a:r>
            <a:br>
              <a:rPr lang="th-TH" sz="3600" b="1" dirty="0">
                <a:latin typeface="TH Niramit AS" panose="02000506000000020004" pitchFamily="2" charset="-34"/>
                <a:cs typeface="TH Niramit AS" panose="02000506000000020004" pitchFamily="2" charset="-34"/>
              </a:rPr>
            </a:br>
            <a:r>
              <a:rPr lang="th-TH" sz="3600" b="1" dirty="0">
                <a:latin typeface="TH Niramit AS" panose="02000506000000020004" pitchFamily="2" charset="-34"/>
                <a:cs typeface="TH Niramit AS" panose="02000506000000020004" pitchFamily="2" charset="-34"/>
              </a:rPr>
              <a:t>•   </a:t>
            </a:r>
            <a:r>
              <a:rPr lang="th-TH" sz="3600" b="1" dirty="0" err="1">
                <a:latin typeface="TH Niramit AS" panose="02000506000000020004" pitchFamily="2" charset="-34"/>
                <a:cs typeface="TH Niramit AS" panose="02000506000000020004" pitchFamily="2" charset="-34"/>
              </a:rPr>
              <a:t>จิด</a:t>
            </a:r>
            <a:r>
              <a:rPr lang="th-TH" sz="3600" b="1" dirty="0">
                <a:latin typeface="TH Niramit AS" panose="02000506000000020004" pitchFamily="2" charset="-34"/>
                <a:cs typeface="TH Niramit AS" panose="02000506000000020004" pitchFamily="2" charset="-34"/>
              </a:rPr>
              <a:t>  กระ-  กีบ  แนบ   เป็นคำตาย  ที่ใช้แทนตำแหน่งคำเอก</a:t>
            </a:r>
            <a:br>
              <a:rPr lang="th-TH" sz="3600" b="1" dirty="0">
                <a:latin typeface="TH Niramit AS" panose="02000506000000020004" pitchFamily="2" charset="-34"/>
                <a:cs typeface="TH Niramit AS" panose="02000506000000020004" pitchFamily="2" charset="-34"/>
              </a:rPr>
            </a:br>
            <a:br>
              <a:rPr lang="th-TH" sz="3600" b="1" dirty="0">
                <a:latin typeface="TH Niramit AS" panose="02000506000000020004" pitchFamily="2" charset="-34"/>
                <a:cs typeface="TH Niramit AS" panose="02000506000000020004" pitchFamily="2" charset="-34"/>
              </a:rPr>
            </a:br>
            <a:br>
              <a:rPr lang="th-TH" sz="36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9811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253999" y="1417128"/>
            <a:ext cx="11714758" cy="4876800"/>
          </a:xfrm>
        </p:spPr>
        <p:txBody>
          <a:bodyPr/>
          <a:lstStyle/>
          <a:p>
            <a:r>
              <a:rPr lang="th-TH" sz="4000" b="1" dirty="0">
                <a:latin typeface="TH Niramit AS" panose="02000506000000020004" pitchFamily="2" charset="-34"/>
                <a:cs typeface="TH Niramit AS" panose="02000506000000020004" pitchFamily="2" charset="-34"/>
              </a:rPr>
              <a:t>						</a:t>
            </a:r>
            <a:r>
              <a:rPr lang="th-TH" sz="4000" b="1" u="sng" dirty="0">
                <a:latin typeface="TH Niramit AS" panose="02000506000000020004" pitchFamily="2" charset="-34"/>
                <a:cs typeface="TH Niramit AS" panose="02000506000000020004" pitchFamily="2" charset="-34"/>
              </a:rPr>
              <a:t>ตัวอย่างโคลงสี่สุภาพที่ใช้คำตายแทนคำเอก</a:t>
            </a:r>
            <a:br>
              <a:rPr lang="th-TH" sz="4000" b="1" u="sng"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นาคีมี</a:t>
            </a:r>
            <a:r>
              <a:rPr lang="th-TH" sz="4000" b="1" dirty="0">
                <a:solidFill>
                  <a:schemeClr val="accent3">
                    <a:lumMod val="75000"/>
                  </a:schemeClr>
                </a:solidFill>
                <a:latin typeface="TH Niramit AS" panose="02000506000000020004" pitchFamily="2" charset="-34"/>
                <a:cs typeface="TH Niramit AS" panose="02000506000000020004" pitchFamily="2" charset="-34"/>
              </a:rPr>
              <a:t>พิษ</a:t>
            </a:r>
            <a:r>
              <a:rPr lang="th-TH" sz="4000" b="1" dirty="0">
                <a:latin typeface="TH Niramit AS" panose="02000506000000020004" pitchFamily="2" charset="-34"/>
                <a:cs typeface="TH Niramit AS" panose="02000506000000020004" pitchFamily="2" charset="-34"/>
              </a:rPr>
              <a:t>เพี้ยง			สุริโย</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เลื้อยบ่ทำเดโช				แช่มช้า</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พิษน้อยหยิ่งโยโส			แมงป่อง</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ชูแต่หางเองอ้า				</a:t>
            </a:r>
            <a:r>
              <a:rPr lang="th-TH" sz="4000" b="1" dirty="0">
                <a:solidFill>
                  <a:schemeClr val="accent3">
                    <a:lumMod val="75000"/>
                  </a:schemeClr>
                </a:solidFill>
                <a:latin typeface="TH Niramit AS" panose="02000506000000020004" pitchFamily="2" charset="-34"/>
                <a:cs typeface="TH Niramit AS" panose="02000506000000020004" pitchFamily="2" charset="-34"/>
              </a:rPr>
              <a:t>อวด</a:t>
            </a:r>
            <a:r>
              <a:rPr lang="th-TH" sz="4000" b="1" dirty="0" err="1">
                <a:latin typeface="TH Niramit AS" panose="02000506000000020004" pitchFamily="2" charset="-34"/>
                <a:cs typeface="TH Niramit AS" panose="02000506000000020004" pitchFamily="2" charset="-34"/>
              </a:rPr>
              <a:t>อ้างฤทธี</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คำว่า  พิษ  อวด เป็นคำตาย  ที่ใช้แทนตำแหน่งคำเอก</a:t>
            </a:r>
            <a:br>
              <a:rPr lang="th-TH" sz="40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br>
              <a:rPr lang="th-TH" sz="3600" b="1" dirty="0">
                <a:latin typeface="TH Niramit AS" panose="02000506000000020004" pitchFamily="2" charset="-34"/>
                <a:cs typeface="TH Niramit AS" panose="02000506000000020004" pitchFamily="2" charset="-34"/>
              </a:rPr>
            </a:br>
            <a:br>
              <a:rPr lang="th-TH" sz="3600" b="1" dirty="0">
                <a:latin typeface="TH Niramit AS" panose="02000506000000020004" pitchFamily="2" charset="-34"/>
                <a:cs typeface="TH Niramit AS" panose="02000506000000020004" pitchFamily="2" charset="-34"/>
              </a:rPr>
            </a:br>
            <a:br>
              <a:rPr lang="th-TH" sz="36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355308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รูปภาพ 4">
            <a:extLst>
              <a:ext uri="{FF2B5EF4-FFF2-40B4-BE49-F238E27FC236}">
                <a16:creationId xmlns:a16="http://schemas.microsoft.com/office/drawing/2014/main" id="{DAA66122-ACA0-4452-A0EC-D2E0787BD5EA}"/>
              </a:ext>
            </a:extLst>
          </p:cNvPr>
          <p:cNvPicPr>
            <a:picLocks noChangeAspect="1"/>
          </p:cNvPicPr>
          <p:nvPr/>
        </p:nvPicPr>
        <p:blipFill rotWithShape="1">
          <a:blip r:embed="rId2"/>
          <a:srcRect l="28929" t="32182" r="8393" b="16173"/>
          <a:stretch/>
        </p:blipFill>
        <p:spPr>
          <a:xfrm>
            <a:off x="2050868" y="1776550"/>
            <a:ext cx="7641772" cy="3540034"/>
          </a:xfrm>
          <a:prstGeom prst="rect">
            <a:avLst/>
          </a:prstGeom>
        </p:spPr>
      </p:pic>
    </p:spTree>
    <p:extLst>
      <p:ext uri="{BB962C8B-B14F-4D97-AF65-F5344CB8AC3E}">
        <p14:creationId xmlns:p14="http://schemas.microsoft.com/office/powerpoint/2010/main" val="3512143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a:extLst>
              <a:ext uri="{FF2B5EF4-FFF2-40B4-BE49-F238E27FC236}">
                <a16:creationId xmlns:a16="http://schemas.microsoft.com/office/drawing/2014/main" id="{2D3F6EE2-92DB-4139-A2FD-F0CD5FEE5FAB}"/>
              </a:ext>
            </a:extLst>
          </p:cNvPr>
          <p:cNvPicPr>
            <a:picLocks noChangeAspect="1"/>
          </p:cNvPicPr>
          <p:nvPr/>
        </p:nvPicPr>
        <p:blipFill rotWithShape="1">
          <a:blip r:embed="rId2"/>
          <a:srcRect l="29786" t="31801" r="9036" b="16174"/>
          <a:stretch/>
        </p:blipFill>
        <p:spPr>
          <a:xfrm>
            <a:off x="2366554" y="1645919"/>
            <a:ext cx="7458892" cy="3566161"/>
          </a:xfrm>
          <a:prstGeom prst="rect">
            <a:avLst/>
          </a:prstGeom>
        </p:spPr>
      </p:pic>
    </p:spTree>
    <p:extLst>
      <p:ext uri="{BB962C8B-B14F-4D97-AF65-F5344CB8AC3E}">
        <p14:creationId xmlns:p14="http://schemas.microsoft.com/office/powerpoint/2010/main" val="51599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a:extLst>
              <a:ext uri="{FF2B5EF4-FFF2-40B4-BE49-F238E27FC236}">
                <a16:creationId xmlns:a16="http://schemas.microsoft.com/office/drawing/2014/main" id="{4CE4FBBB-20E1-44DD-B0D4-6504048DEA49}"/>
              </a:ext>
            </a:extLst>
          </p:cNvPr>
          <p:cNvPicPr>
            <a:picLocks noChangeAspect="1"/>
          </p:cNvPicPr>
          <p:nvPr/>
        </p:nvPicPr>
        <p:blipFill rotWithShape="1">
          <a:blip r:embed="rId2"/>
          <a:srcRect l="30107" t="33136" r="9679" b="16745"/>
          <a:stretch/>
        </p:blipFill>
        <p:spPr>
          <a:xfrm>
            <a:off x="1406485" y="1423851"/>
            <a:ext cx="9379029" cy="4389119"/>
          </a:xfrm>
          <a:prstGeom prst="rect">
            <a:avLst/>
          </a:prstGeom>
        </p:spPr>
      </p:pic>
    </p:spTree>
    <p:extLst>
      <p:ext uri="{BB962C8B-B14F-4D97-AF65-F5344CB8AC3E}">
        <p14:creationId xmlns:p14="http://schemas.microsoft.com/office/powerpoint/2010/main" val="4010164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a:extLst>
              <a:ext uri="{FF2B5EF4-FFF2-40B4-BE49-F238E27FC236}">
                <a16:creationId xmlns:a16="http://schemas.microsoft.com/office/drawing/2014/main" id="{3D8922D6-6F05-4346-A6A1-5352131EFA4E}"/>
              </a:ext>
            </a:extLst>
          </p:cNvPr>
          <p:cNvPicPr>
            <a:picLocks noChangeAspect="1"/>
          </p:cNvPicPr>
          <p:nvPr/>
        </p:nvPicPr>
        <p:blipFill rotWithShape="1">
          <a:blip r:embed="rId2"/>
          <a:srcRect l="29036" t="33706" r="8715" b="16746"/>
          <a:stretch/>
        </p:blipFill>
        <p:spPr>
          <a:xfrm>
            <a:off x="1267096" y="1332411"/>
            <a:ext cx="9370135" cy="4193177"/>
          </a:xfrm>
          <a:prstGeom prst="rect">
            <a:avLst/>
          </a:prstGeom>
        </p:spPr>
      </p:pic>
    </p:spTree>
    <p:extLst>
      <p:ext uri="{BB962C8B-B14F-4D97-AF65-F5344CB8AC3E}">
        <p14:creationId xmlns:p14="http://schemas.microsoft.com/office/powerpoint/2010/main" val="206714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98600"/>
            <a:ext cx="11493499" cy="4876800"/>
          </a:xfrm>
        </p:spPr>
        <p:txBody>
          <a:bodyPr/>
          <a:lstStyle/>
          <a:p>
            <a:r>
              <a:rPr lang="th-TH" sz="4000" b="1" dirty="0">
                <a:latin typeface="TH Niramit AS" panose="02000506000000020004" pitchFamily="2" charset="-34"/>
                <a:cs typeface="TH Niramit AS" panose="02000506000000020004" pitchFamily="2" charset="-34"/>
              </a:rPr>
              <a:t>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br>
              <a:rPr lang="th-TH" sz="4800" b="1" dirty="0">
                <a:latin typeface="TH Niramit AS" panose="02000506000000020004" pitchFamily="2" charset="-34"/>
                <a:cs typeface="TH Niramit AS" panose="02000506000000020004" pitchFamily="2" charset="-34"/>
              </a:rPr>
            </a:br>
            <a:br>
              <a:rPr lang="th-TH" sz="4800" b="1" dirty="0">
                <a:latin typeface="TH Niramit AS" panose="02000506000000020004" pitchFamily="2" charset="-34"/>
                <a:cs typeface="TH Niramit AS" panose="02000506000000020004" pitchFamily="2" charset="-34"/>
              </a:rPr>
            </a:b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
        <p:nvSpPr>
          <p:cNvPr id="7" name="สี่เหลี่ยมผืนผ้ามุมมน 6"/>
          <p:cNvSpPr/>
          <p:nvPr/>
        </p:nvSpPr>
        <p:spPr>
          <a:xfrm>
            <a:off x="4406900" y="848815"/>
            <a:ext cx="3238500" cy="762000"/>
          </a:xfrm>
          <a:prstGeom prst="roundRect">
            <a:avLst/>
          </a:prstGeom>
          <a:solidFill>
            <a:schemeClr val="accent1">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คำประพันธ์</a:t>
            </a:r>
          </a:p>
        </p:txBody>
      </p:sp>
      <p:sp>
        <p:nvSpPr>
          <p:cNvPr id="8" name="สี่เหลี่ยมผืนผ้ามุมมน 7"/>
          <p:cNvSpPr/>
          <p:nvPr/>
        </p:nvSpPr>
        <p:spPr>
          <a:xfrm>
            <a:off x="317500" y="2162374"/>
            <a:ext cx="1600200" cy="876300"/>
          </a:xfrm>
          <a:prstGeom prst="roundRect">
            <a:avLst/>
          </a:prstGeom>
          <a:solidFill>
            <a:srgbClr val="990033"/>
          </a:solidFill>
          <a:ln>
            <a:solidFill>
              <a:schemeClr val="accent4">
                <a:lumMod val="75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โคลง</a:t>
            </a:r>
          </a:p>
        </p:txBody>
      </p:sp>
      <p:sp>
        <p:nvSpPr>
          <p:cNvPr id="9" name="สี่เหลี่ยมผืนผ้ามุมมน 8"/>
          <p:cNvSpPr/>
          <p:nvPr/>
        </p:nvSpPr>
        <p:spPr>
          <a:xfrm>
            <a:off x="2006600" y="2140348"/>
            <a:ext cx="1600200" cy="876300"/>
          </a:xfrm>
          <a:prstGeom prst="roundRect">
            <a:avLst/>
          </a:prstGeom>
          <a:solidFill>
            <a:srgbClr val="660033"/>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ฉันท์</a:t>
            </a:r>
          </a:p>
        </p:txBody>
      </p:sp>
      <p:sp>
        <p:nvSpPr>
          <p:cNvPr id="10" name="สี่เหลี่ยมผืนผ้ามุมมน 9"/>
          <p:cNvSpPr/>
          <p:nvPr/>
        </p:nvSpPr>
        <p:spPr>
          <a:xfrm>
            <a:off x="3660775" y="2101850"/>
            <a:ext cx="1600200" cy="876300"/>
          </a:xfrm>
          <a:prstGeom prst="roundRect">
            <a:avLst/>
          </a:prstGeom>
          <a:solidFill>
            <a:srgbClr val="660033"/>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กาพย์</a:t>
            </a:r>
          </a:p>
        </p:txBody>
      </p:sp>
      <p:sp>
        <p:nvSpPr>
          <p:cNvPr id="11" name="สี่เหลี่ยมผืนผ้ามุมมน 10"/>
          <p:cNvSpPr/>
          <p:nvPr/>
        </p:nvSpPr>
        <p:spPr>
          <a:xfrm>
            <a:off x="5322887" y="2096503"/>
            <a:ext cx="1600200" cy="876300"/>
          </a:xfrm>
          <a:prstGeom prst="roundRect">
            <a:avLst/>
          </a:prstGeom>
          <a:solidFill>
            <a:srgbClr val="660033"/>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กลอน</a:t>
            </a:r>
          </a:p>
        </p:txBody>
      </p:sp>
      <p:sp>
        <p:nvSpPr>
          <p:cNvPr id="12" name="สี่เหลี่ยมผืนผ้ามุมมน 11"/>
          <p:cNvSpPr/>
          <p:nvPr/>
        </p:nvSpPr>
        <p:spPr>
          <a:xfrm>
            <a:off x="6985000" y="2048075"/>
            <a:ext cx="1600200" cy="876300"/>
          </a:xfrm>
          <a:prstGeom prst="roundRect">
            <a:avLst/>
          </a:prstGeom>
          <a:solidFill>
            <a:srgbClr val="660033"/>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ร่าย</a:t>
            </a:r>
          </a:p>
        </p:txBody>
      </p:sp>
      <p:sp>
        <p:nvSpPr>
          <p:cNvPr id="13" name="สี่เหลี่ยมผืนผ้ามุมมน 12"/>
          <p:cNvSpPr/>
          <p:nvPr/>
        </p:nvSpPr>
        <p:spPr>
          <a:xfrm>
            <a:off x="10299698" y="2048075"/>
            <a:ext cx="1600200" cy="876300"/>
          </a:xfrm>
          <a:prstGeom prst="roundRect">
            <a:avLst/>
          </a:prstGeom>
          <a:solidFill>
            <a:srgbClr val="660033"/>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กลบท</a:t>
            </a:r>
          </a:p>
        </p:txBody>
      </p:sp>
      <p:sp>
        <p:nvSpPr>
          <p:cNvPr id="14" name="สี่เหลี่ยมผืนผ้ามุมมน 13"/>
          <p:cNvSpPr/>
          <p:nvPr/>
        </p:nvSpPr>
        <p:spPr>
          <a:xfrm>
            <a:off x="8642349" y="2057400"/>
            <a:ext cx="1600200" cy="876300"/>
          </a:xfrm>
          <a:prstGeom prst="roundRect">
            <a:avLst/>
          </a:prstGeom>
          <a:solidFill>
            <a:srgbClr val="660033"/>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600" b="1" dirty="0" err="1">
                <a:latin typeface="TH Niramit AS" panose="02000506000000020004" pitchFamily="2" charset="-34"/>
                <a:cs typeface="TH Niramit AS" panose="02000506000000020004" pitchFamily="2" charset="-34"/>
              </a:rPr>
              <a:t>วรรณ</a:t>
            </a:r>
            <a:r>
              <a:rPr lang="th-TH" sz="3600" b="1" dirty="0">
                <a:latin typeface="TH Niramit AS" panose="02000506000000020004" pitchFamily="2" charset="-34"/>
                <a:cs typeface="TH Niramit AS" panose="02000506000000020004" pitchFamily="2" charset="-34"/>
              </a:rPr>
              <a:t>รูป</a:t>
            </a:r>
          </a:p>
        </p:txBody>
      </p:sp>
      <p:sp>
        <p:nvSpPr>
          <p:cNvPr id="15" name="สี่เหลี่ยมผืนผ้ามุมมน 14"/>
          <p:cNvSpPr/>
          <p:nvPr/>
        </p:nvSpPr>
        <p:spPr>
          <a:xfrm>
            <a:off x="6480672" y="3883025"/>
            <a:ext cx="2190750" cy="876300"/>
          </a:xfrm>
          <a:prstGeom prst="roundRect">
            <a:avLst/>
          </a:prstGeom>
          <a:solidFill>
            <a:srgbClr val="00206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โคลงโบราณ</a:t>
            </a:r>
          </a:p>
        </p:txBody>
      </p:sp>
      <p:sp>
        <p:nvSpPr>
          <p:cNvPr id="16" name="สี่เหลี่ยมผืนผ้ามุมมน 15"/>
          <p:cNvSpPr/>
          <p:nvPr/>
        </p:nvSpPr>
        <p:spPr>
          <a:xfrm>
            <a:off x="4010522" y="3924995"/>
            <a:ext cx="1600200" cy="876300"/>
          </a:xfrm>
          <a:prstGeom prst="roundRect">
            <a:avLst/>
          </a:prstGeom>
          <a:solidFill>
            <a:srgbClr val="002060"/>
          </a:solidFill>
          <a:ln>
            <a:solidFill>
              <a:srgbClr val="333399"/>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โคลงดั้น</a:t>
            </a:r>
          </a:p>
        </p:txBody>
      </p:sp>
      <p:sp>
        <p:nvSpPr>
          <p:cNvPr id="17" name="สี่เหลี่ยมผืนผ้ามุมมน 16"/>
          <p:cNvSpPr/>
          <p:nvPr/>
        </p:nvSpPr>
        <p:spPr>
          <a:xfrm>
            <a:off x="1145679" y="3927078"/>
            <a:ext cx="1828800" cy="876300"/>
          </a:xfrm>
          <a:prstGeom prst="roundRect">
            <a:avLst/>
          </a:prstGeom>
          <a:solidFill>
            <a:schemeClr val="accent2">
              <a:lumMod val="5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600" b="1" dirty="0">
                <a:latin typeface="TH Niramit AS" panose="02000506000000020004" pitchFamily="2" charset="-34"/>
                <a:cs typeface="TH Niramit AS" panose="02000506000000020004" pitchFamily="2" charset="-34"/>
              </a:rPr>
              <a:t>โคลงสุภาพ</a:t>
            </a:r>
          </a:p>
        </p:txBody>
      </p:sp>
      <p:sp>
        <p:nvSpPr>
          <p:cNvPr id="18" name="สี่เหลี่ยมผืนผ้ามุมมน 17"/>
          <p:cNvSpPr/>
          <p:nvPr/>
        </p:nvSpPr>
        <p:spPr>
          <a:xfrm>
            <a:off x="9398994" y="5362178"/>
            <a:ext cx="1841500" cy="1330324"/>
          </a:xfrm>
          <a:prstGeom prst="roundRect">
            <a:avLst/>
          </a:prstGeom>
          <a:solidFill>
            <a:srgbClr val="660033"/>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โคลงกระทู้</a:t>
            </a:r>
          </a:p>
        </p:txBody>
      </p:sp>
      <p:sp>
        <p:nvSpPr>
          <p:cNvPr id="19" name="สี่เหลี่ยมผืนผ้ามุมมน 18"/>
          <p:cNvSpPr/>
          <p:nvPr/>
        </p:nvSpPr>
        <p:spPr>
          <a:xfrm>
            <a:off x="7376022" y="5327252"/>
            <a:ext cx="1739900" cy="1365250"/>
          </a:xfrm>
          <a:prstGeom prst="roundRect">
            <a:avLst/>
          </a:prstGeom>
          <a:solidFill>
            <a:srgbClr val="660033"/>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โคลงห้า</a:t>
            </a:r>
          </a:p>
        </p:txBody>
      </p:sp>
      <p:sp>
        <p:nvSpPr>
          <p:cNvPr id="20" name="สี่เหลี่ยมผืนผ้ามุมมน 19"/>
          <p:cNvSpPr/>
          <p:nvPr/>
        </p:nvSpPr>
        <p:spPr>
          <a:xfrm>
            <a:off x="5010150" y="5366146"/>
            <a:ext cx="2082800" cy="1382712"/>
          </a:xfrm>
          <a:prstGeom prst="roundRect">
            <a:avLst/>
          </a:prstGeom>
          <a:solidFill>
            <a:srgbClr val="990033"/>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โคลงสี่สุภาพ</a:t>
            </a:r>
          </a:p>
        </p:txBody>
      </p:sp>
      <p:sp>
        <p:nvSpPr>
          <p:cNvPr id="21" name="สี่เหลี่ยมผืนผ้ามุมมน 20"/>
          <p:cNvSpPr/>
          <p:nvPr/>
        </p:nvSpPr>
        <p:spPr>
          <a:xfrm>
            <a:off x="2536330" y="5374877"/>
            <a:ext cx="2171700" cy="1317625"/>
          </a:xfrm>
          <a:prstGeom prst="roundRect">
            <a:avLst/>
          </a:prstGeom>
          <a:solidFill>
            <a:srgbClr val="660033"/>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โคลงสามสุภาพ</a:t>
            </a:r>
          </a:p>
        </p:txBody>
      </p:sp>
      <p:sp>
        <p:nvSpPr>
          <p:cNvPr id="22" name="สี่เหลี่ยมผืนผ้ามุมมน 21"/>
          <p:cNvSpPr/>
          <p:nvPr/>
        </p:nvSpPr>
        <p:spPr>
          <a:xfrm>
            <a:off x="237629" y="5374877"/>
            <a:ext cx="2044700" cy="1365250"/>
          </a:xfrm>
          <a:prstGeom prst="roundRect">
            <a:avLst/>
          </a:prstGeom>
          <a:solidFill>
            <a:srgbClr val="660033"/>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000" b="1" dirty="0">
                <a:latin typeface="TH Niramit AS" panose="02000506000000020004" pitchFamily="2" charset="-34"/>
                <a:cs typeface="TH Niramit AS" panose="02000506000000020004" pitchFamily="2" charset="-34"/>
              </a:rPr>
              <a:t>โคลงสองสุภาพ</a:t>
            </a:r>
          </a:p>
        </p:txBody>
      </p:sp>
      <p:cxnSp>
        <p:nvCxnSpPr>
          <p:cNvPr id="23" name="ลูกศรเชื่อมต่อแบบตรง 22"/>
          <p:cNvCxnSpPr>
            <a:stCxn id="7" idx="2"/>
          </p:cNvCxnSpPr>
          <p:nvPr/>
        </p:nvCxnSpPr>
        <p:spPr>
          <a:xfrm>
            <a:off x="6026150" y="1610815"/>
            <a:ext cx="0" cy="4699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ลูกศรเชื่อมต่อแบบตรง 23"/>
          <p:cNvCxnSpPr/>
          <p:nvPr/>
        </p:nvCxnSpPr>
        <p:spPr>
          <a:xfrm flipH="1">
            <a:off x="4549280" y="1638795"/>
            <a:ext cx="1479549" cy="4082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ลูกศรเชื่อมต่อแบบตรง 24"/>
          <p:cNvCxnSpPr>
            <a:stCxn id="7" idx="2"/>
          </p:cNvCxnSpPr>
          <p:nvPr/>
        </p:nvCxnSpPr>
        <p:spPr>
          <a:xfrm flipH="1">
            <a:off x="2949080" y="1610815"/>
            <a:ext cx="3077070" cy="4628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ลูกศรเชื่อมต่อแบบตรง 25"/>
          <p:cNvCxnSpPr>
            <a:stCxn id="7" idx="2"/>
          </p:cNvCxnSpPr>
          <p:nvPr/>
        </p:nvCxnSpPr>
        <p:spPr>
          <a:xfrm flipH="1">
            <a:off x="1259979" y="1610815"/>
            <a:ext cx="4766171" cy="4239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ลูกศรเชื่อมต่อแบบตรง 26"/>
          <p:cNvCxnSpPr>
            <a:stCxn id="7" idx="2"/>
          </p:cNvCxnSpPr>
          <p:nvPr/>
        </p:nvCxnSpPr>
        <p:spPr>
          <a:xfrm>
            <a:off x="6026150" y="1610815"/>
            <a:ext cx="1641971" cy="3670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ลูกศรเชื่อมต่อแบบตรง 27"/>
          <p:cNvCxnSpPr>
            <a:stCxn id="7" idx="2"/>
          </p:cNvCxnSpPr>
          <p:nvPr/>
        </p:nvCxnSpPr>
        <p:spPr>
          <a:xfrm>
            <a:off x="6026150" y="1610815"/>
            <a:ext cx="3308350" cy="3734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ลูกศรเชื่อมต่อแบบตรง 28"/>
          <p:cNvCxnSpPr>
            <a:stCxn id="7" idx="2"/>
          </p:cNvCxnSpPr>
          <p:nvPr/>
        </p:nvCxnSpPr>
        <p:spPr>
          <a:xfrm>
            <a:off x="6026150" y="1610815"/>
            <a:ext cx="4922242" cy="3410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ลูกศรเชื่อมต่อแบบตรง 29"/>
          <p:cNvCxnSpPr/>
          <p:nvPr/>
        </p:nvCxnSpPr>
        <p:spPr>
          <a:xfrm>
            <a:off x="1249959" y="3075083"/>
            <a:ext cx="6464300" cy="7741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ลูกศรเชื่อมต่อแบบตรง 30"/>
          <p:cNvCxnSpPr/>
          <p:nvPr/>
        </p:nvCxnSpPr>
        <p:spPr>
          <a:xfrm>
            <a:off x="1259979" y="3079750"/>
            <a:ext cx="3159621" cy="7016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ลูกศรเชื่อมต่อแบบตรง 31"/>
          <p:cNvCxnSpPr/>
          <p:nvPr/>
        </p:nvCxnSpPr>
        <p:spPr>
          <a:xfrm>
            <a:off x="1259979" y="3078361"/>
            <a:ext cx="454521" cy="6048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ลูกศรเชื่อมต่อแบบตรง 32"/>
          <p:cNvCxnSpPr>
            <a:stCxn id="17" idx="2"/>
          </p:cNvCxnSpPr>
          <p:nvPr/>
        </p:nvCxnSpPr>
        <p:spPr>
          <a:xfrm flipH="1">
            <a:off x="1037729" y="4803378"/>
            <a:ext cx="1022350" cy="457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ลูกศรเชื่อมต่อแบบตรง 33"/>
          <p:cNvCxnSpPr/>
          <p:nvPr/>
        </p:nvCxnSpPr>
        <p:spPr>
          <a:xfrm>
            <a:off x="2062758" y="4816495"/>
            <a:ext cx="1231900" cy="4631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ลูกศรเชื่อมต่อแบบตรง 34"/>
          <p:cNvCxnSpPr/>
          <p:nvPr/>
        </p:nvCxnSpPr>
        <p:spPr>
          <a:xfrm>
            <a:off x="2108199" y="4801989"/>
            <a:ext cx="3568700" cy="457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ลูกศรเชื่อมต่อแบบตรง 35"/>
          <p:cNvCxnSpPr>
            <a:stCxn id="17" idx="2"/>
          </p:cNvCxnSpPr>
          <p:nvPr/>
        </p:nvCxnSpPr>
        <p:spPr>
          <a:xfrm>
            <a:off x="2060079" y="4803378"/>
            <a:ext cx="5683250" cy="457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ลูกศรเชื่อมต่อแบบตรง 36"/>
          <p:cNvCxnSpPr>
            <a:stCxn id="17" idx="2"/>
          </p:cNvCxnSpPr>
          <p:nvPr/>
        </p:nvCxnSpPr>
        <p:spPr>
          <a:xfrm>
            <a:off x="2060079" y="4803378"/>
            <a:ext cx="7708900" cy="457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0452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par>
                                <p:cTn id="22" presetID="16" presetClass="entr" presetSubtype="21"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par>
                                <p:cTn id="31" presetID="22" presetClass="entr" presetSubtype="4" fill="hold" grpId="0" nodeType="withEffect">
                                  <p:stCondLst>
                                    <p:cond delay="25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grpId="0" nodeType="withEffect">
                                  <p:stCondLst>
                                    <p:cond delay="25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par>
                                <p:cTn id="40" presetID="22" presetClass="entr" presetSubtype="4" fill="hold" grpId="0" nodeType="withEffect">
                                  <p:stCondLst>
                                    <p:cond delay="25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par>
                                <p:cTn id="43" presetID="22" presetClass="entr" presetSubtype="4" fill="hold" grpId="0" nodeType="withEffect">
                                  <p:stCondLst>
                                    <p:cond delay="25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22" presetClass="entr" presetSubtype="4" fill="hold" grpId="0" nodeType="with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25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6" presetClass="entr" presetSubtype="21"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cTn>
                              </p:par>
                              <p:par>
                                <p:cTn id="60" presetID="16" presetClass="entr" presetSubtype="21"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par>
                                <p:cTn id="63" presetID="22" presetClass="entr" presetSubtype="4" fill="hold" grpId="0" nodeType="withEffect">
                                  <p:stCondLst>
                                    <p:cond delay="25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par>
                                <p:cTn id="66" presetID="22" presetClass="entr" presetSubtype="4" fill="hold" grpId="0" nodeType="withEffect">
                                  <p:stCondLst>
                                    <p:cond delay="25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par>
                                <p:cTn id="69" presetID="22" presetClass="entr" presetSubtype="4" fill="hold" grpId="0" nodeType="withEffect">
                                  <p:stCondLst>
                                    <p:cond delay="25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arn(inVertical)">
                                      <p:cBhvr>
                                        <p:cTn id="76" dur="500"/>
                                        <p:tgtEl>
                                          <p:spTgt spid="33"/>
                                        </p:tgtEl>
                                      </p:cBhvr>
                                    </p:animEffect>
                                  </p:childTnLst>
                                </p:cTn>
                              </p:par>
                              <p:par>
                                <p:cTn id="77" presetID="16" presetClass="entr" presetSubtype="21"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arn(inVertical)">
                                      <p:cBhvr>
                                        <p:cTn id="79" dur="500"/>
                                        <p:tgtEl>
                                          <p:spTgt spid="34"/>
                                        </p:tgtEl>
                                      </p:cBhvr>
                                    </p:animEffect>
                                  </p:childTnLst>
                                </p:cTn>
                              </p:par>
                              <p:par>
                                <p:cTn id="80" presetID="16" presetClass="entr" presetSubtype="21"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par>
                                <p:cTn id="83" presetID="16" presetClass="entr" presetSubtype="21"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barn(inVertical)">
                                      <p:cBhvr>
                                        <p:cTn id="85" dur="500"/>
                                        <p:tgtEl>
                                          <p:spTgt spid="36"/>
                                        </p:tgtEl>
                                      </p:cBhvr>
                                    </p:animEffect>
                                  </p:childTnLst>
                                </p:cTn>
                              </p:par>
                              <p:par>
                                <p:cTn id="86" presetID="16" presetClass="entr" presetSubtype="21"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barn(inVertical)">
                                      <p:cBhvr>
                                        <p:cTn id="88" dur="500"/>
                                        <p:tgtEl>
                                          <p:spTgt spid="37"/>
                                        </p:tgtEl>
                                      </p:cBhvr>
                                    </p:animEffect>
                                  </p:childTnLst>
                                </p:cTn>
                              </p:par>
                              <p:par>
                                <p:cTn id="89" presetID="22" presetClass="entr" presetSubtype="4" fill="hold" grpId="0" nodeType="withEffect">
                                  <p:stCondLst>
                                    <p:cond delay="25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500"/>
                                        <p:tgtEl>
                                          <p:spTgt spid="22"/>
                                        </p:tgtEl>
                                      </p:cBhvr>
                                    </p:animEffect>
                                  </p:childTnLst>
                                </p:cTn>
                              </p:par>
                              <p:par>
                                <p:cTn id="92" presetID="22" presetClass="entr" presetSubtype="4" fill="hold" grpId="0" nodeType="withEffect">
                                  <p:stCondLst>
                                    <p:cond delay="250"/>
                                  </p:stCondLst>
                                  <p:childTnLst>
                                    <p:set>
                                      <p:cBhvr>
                                        <p:cTn id="93" dur="1" fill="hold">
                                          <p:stCondLst>
                                            <p:cond delay="0"/>
                                          </p:stCondLst>
                                        </p:cTn>
                                        <p:tgtEl>
                                          <p:spTgt spid="21"/>
                                        </p:tgtEl>
                                        <p:attrNameLst>
                                          <p:attrName>style.visibility</p:attrName>
                                        </p:attrNameLst>
                                      </p:cBhvr>
                                      <p:to>
                                        <p:strVal val="visible"/>
                                      </p:to>
                                    </p:set>
                                    <p:animEffect transition="in" filter="wipe(down)">
                                      <p:cBhvr>
                                        <p:cTn id="94" dur="500"/>
                                        <p:tgtEl>
                                          <p:spTgt spid="21"/>
                                        </p:tgtEl>
                                      </p:cBhvr>
                                    </p:animEffect>
                                  </p:childTnLst>
                                </p:cTn>
                              </p:par>
                              <p:par>
                                <p:cTn id="95" presetID="22" presetClass="entr" presetSubtype="4" fill="hold" grpId="0" nodeType="withEffect">
                                  <p:stCondLst>
                                    <p:cond delay="250"/>
                                  </p:st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500"/>
                                        <p:tgtEl>
                                          <p:spTgt spid="20"/>
                                        </p:tgtEl>
                                      </p:cBhvr>
                                    </p:animEffect>
                                  </p:childTnLst>
                                </p:cTn>
                              </p:par>
                              <p:par>
                                <p:cTn id="98" presetID="22" presetClass="entr" presetSubtype="4" fill="hold" grpId="0" nodeType="withEffect">
                                  <p:stCondLst>
                                    <p:cond delay="25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par>
                                <p:cTn id="101" presetID="22" presetClass="entr" presetSubtype="4" fill="hold" grpId="0" nodeType="withEffect">
                                  <p:stCondLst>
                                    <p:cond delay="250"/>
                                  </p:stCondLst>
                                  <p:childTnLst>
                                    <p:set>
                                      <p:cBhvr>
                                        <p:cTn id="102" dur="1" fill="hold">
                                          <p:stCondLst>
                                            <p:cond delay="0"/>
                                          </p:stCondLst>
                                        </p:cTn>
                                        <p:tgtEl>
                                          <p:spTgt spid="18"/>
                                        </p:tgtEl>
                                        <p:attrNameLst>
                                          <p:attrName>style.visibility</p:attrName>
                                        </p:attrNameLst>
                                      </p:cBhvr>
                                      <p:to>
                                        <p:strVal val="visible"/>
                                      </p:to>
                                    </p:set>
                                    <p:animEffect transition="in" filter="wipe(down)">
                                      <p:cBhvr>
                                        <p:cTn id="10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a:extLst>
              <a:ext uri="{FF2B5EF4-FFF2-40B4-BE49-F238E27FC236}">
                <a16:creationId xmlns:a16="http://schemas.microsoft.com/office/drawing/2014/main" id="{498F33FF-67E3-4869-B034-4F41AB64A197}"/>
              </a:ext>
            </a:extLst>
          </p:cNvPr>
          <p:cNvPicPr>
            <a:picLocks noChangeAspect="1"/>
          </p:cNvPicPr>
          <p:nvPr/>
        </p:nvPicPr>
        <p:blipFill rotWithShape="1">
          <a:blip r:embed="rId2"/>
          <a:srcRect l="29464" t="32563" r="8822" b="16174"/>
          <a:stretch/>
        </p:blipFill>
        <p:spPr>
          <a:xfrm>
            <a:off x="2063932" y="1854925"/>
            <a:ext cx="7524205" cy="3513909"/>
          </a:xfrm>
          <a:prstGeom prst="rect">
            <a:avLst/>
          </a:prstGeom>
        </p:spPr>
      </p:pic>
    </p:spTree>
    <p:extLst>
      <p:ext uri="{BB962C8B-B14F-4D97-AF65-F5344CB8AC3E}">
        <p14:creationId xmlns:p14="http://schemas.microsoft.com/office/powerpoint/2010/main" val="2866158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a:extLst>
              <a:ext uri="{FF2B5EF4-FFF2-40B4-BE49-F238E27FC236}">
                <a16:creationId xmlns:a16="http://schemas.microsoft.com/office/drawing/2014/main" id="{39F777C2-2AFE-4FD7-B2E5-B15F3CC52E6A}"/>
              </a:ext>
            </a:extLst>
          </p:cNvPr>
          <p:cNvPicPr>
            <a:picLocks noChangeAspect="1"/>
          </p:cNvPicPr>
          <p:nvPr/>
        </p:nvPicPr>
        <p:blipFill rotWithShape="1">
          <a:blip r:embed="rId2"/>
          <a:srcRect l="29143" t="31610" r="8392" b="16364"/>
          <a:stretch/>
        </p:blipFill>
        <p:spPr>
          <a:xfrm>
            <a:off x="1201782" y="1423851"/>
            <a:ext cx="9484690" cy="4441372"/>
          </a:xfrm>
          <a:prstGeom prst="rect">
            <a:avLst/>
          </a:prstGeom>
        </p:spPr>
      </p:pic>
    </p:spTree>
    <p:extLst>
      <p:ext uri="{BB962C8B-B14F-4D97-AF65-F5344CB8AC3E}">
        <p14:creationId xmlns:p14="http://schemas.microsoft.com/office/powerpoint/2010/main" val="1300120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a:extLst>
              <a:ext uri="{FF2B5EF4-FFF2-40B4-BE49-F238E27FC236}">
                <a16:creationId xmlns:a16="http://schemas.microsoft.com/office/drawing/2014/main" id="{0587B430-E479-47FA-9A78-9EF0A2464507}"/>
              </a:ext>
            </a:extLst>
          </p:cNvPr>
          <p:cNvPicPr>
            <a:picLocks noChangeAspect="1"/>
          </p:cNvPicPr>
          <p:nvPr/>
        </p:nvPicPr>
        <p:blipFill rotWithShape="1">
          <a:blip r:embed="rId2"/>
          <a:srcRect l="29250" t="32372" r="8607" b="16555"/>
          <a:stretch/>
        </p:blipFill>
        <p:spPr>
          <a:xfrm>
            <a:off x="1516201" y="1554480"/>
            <a:ext cx="9159597" cy="4232366"/>
          </a:xfrm>
          <a:prstGeom prst="rect">
            <a:avLst/>
          </a:prstGeom>
        </p:spPr>
      </p:pic>
    </p:spTree>
    <p:extLst>
      <p:ext uri="{BB962C8B-B14F-4D97-AF65-F5344CB8AC3E}">
        <p14:creationId xmlns:p14="http://schemas.microsoft.com/office/powerpoint/2010/main" val="2947191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a:extLst>
              <a:ext uri="{FF2B5EF4-FFF2-40B4-BE49-F238E27FC236}">
                <a16:creationId xmlns:a16="http://schemas.microsoft.com/office/drawing/2014/main" id="{8E06A840-652E-436E-B907-43416E4B8FD6}"/>
              </a:ext>
            </a:extLst>
          </p:cNvPr>
          <p:cNvPicPr>
            <a:picLocks noChangeAspect="1"/>
          </p:cNvPicPr>
          <p:nvPr/>
        </p:nvPicPr>
        <p:blipFill rotWithShape="1">
          <a:blip r:embed="rId2"/>
          <a:srcRect l="29571" t="32182" r="8715" b="18652"/>
          <a:stretch/>
        </p:blipFill>
        <p:spPr>
          <a:xfrm>
            <a:off x="0" y="58783"/>
            <a:ext cx="7524206" cy="3370217"/>
          </a:xfrm>
          <a:prstGeom prst="rect">
            <a:avLst/>
          </a:prstGeom>
        </p:spPr>
      </p:pic>
      <p:pic>
        <p:nvPicPr>
          <p:cNvPr id="5" name="รูปภาพ 4">
            <a:extLst>
              <a:ext uri="{FF2B5EF4-FFF2-40B4-BE49-F238E27FC236}">
                <a16:creationId xmlns:a16="http://schemas.microsoft.com/office/drawing/2014/main" id="{037362B9-0F96-4BC0-B288-9A7CBC822BBE}"/>
              </a:ext>
            </a:extLst>
          </p:cNvPr>
          <p:cNvPicPr>
            <a:picLocks noChangeAspect="1"/>
          </p:cNvPicPr>
          <p:nvPr/>
        </p:nvPicPr>
        <p:blipFill rotWithShape="1">
          <a:blip r:embed="rId3"/>
          <a:srcRect l="29464" t="33325" r="8822" b="17508"/>
          <a:stretch/>
        </p:blipFill>
        <p:spPr>
          <a:xfrm>
            <a:off x="4667794" y="3481251"/>
            <a:ext cx="7524206" cy="3370218"/>
          </a:xfrm>
          <a:prstGeom prst="rect">
            <a:avLst/>
          </a:prstGeom>
        </p:spPr>
      </p:pic>
    </p:spTree>
    <p:extLst>
      <p:ext uri="{BB962C8B-B14F-4D97-AF65-F5344CB8AC3E}">
        <p14:creationId xmlns:p14="http://schemas.microsoft.com/office/powerpoint/2010/main" val="3325616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a:extLst>
              <a:ext uri="{FF2B5EF4-FFF2-40B4-BE49-F238E27FC236}">
                <a16:creationId xmlns:a16="http://schemas.microsoft.com/office/drawing/2014/main" id="{7EE0DE32-829F-4649-8D88-4D90026D5609}"/>
              </a:ext>
            </a:extLst>
          </p:cNvPr>
          <p:cNvPicPr>
            <a:picLocks noChangeAspect="1"/>
          </p:cNvPicPr>
          <p:nvPr/>
        </p:nvPicPr>
        <p:blipFill rotWithShape="1">
          <a:blip r:embed="rId2"/>
          <a:srcRect l="29250" t="31801" r="8501" b="17317"/>
          <a:stretch/>
        </p:blipFill>
        <p:spPr>
          <a:xfrm>
            <a:off x="0" y="0"/>
            <a:ext cx="7589520" cy="3487783"/>
          </a:xfrm>
          <a:prstGeom prst="rect">
            <a:avLst/>
          </a:prstGeom>
        </p:spPr>
      </p:pic>
      <p:pic>
        <p:nvPicPr>
          <p:cNvPr id="5" name="รูปภาพ 4">
            <a:extLst>
              <a:ext uri="{FF2B5EF4-FFF2-40B4-BE49-F238E27FC236}">
                <a16:creationId xmlns:a16="http://schemas.microsoft.com/office/drawing/2014/main" id="{15CD6891-2BA2-4224-AAFD-3FD28824B1ED}"/>
              </a:ext>
            </a:extLst>
          </p:cNvPr>
          <p:cNvPicPr>
            <a:picLocks noChangeAspect="1"/>
          </p:cNvPicPr>
          <p:nvPr/>
        </p:nvPicPr>
        <p:blipFill rotWithShape="1">
          <a:blip r:embed="rId3"/>
          <a:srcRect l="29464" t="32588" r="8286" b="16530"/>
          <a:stretch/>
        </p:blipFill>
        <p:spPr>
          <a:xfrm>
            <a:off x="4602480" y="3383280"/>
            <a:ext cx="7589520" cy="3487783"/>
          </a:xfrm>
          <a:prstGeom prst="rect">
            <a:avLst/>
          </a:prstGeom>
        </p:spPr>
      </p:pic>
    </p:spTree>
    <p:extLst>
      <p:ext uri="{BB962C8B-B14F-4D97-AF65-F5344CB8AC3E}">
        <p14:creationId xmlns:p14="http://schemas.microsoft.com/office/powerpoint/2010/main" val="3742398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a:extLst>
              <a:ext uri="{FF2B5EF4-FFF2-40B4-BE49-F238E27FC236}">
                <a16:creationId xmlns:a16="http://schemas.microsoft.com/office/drawing/2014/main" id="{159EB156-8CFB-4B42-A070-7202915DA52E}"/>
              </a:ext>
            </a:extLst>
          </p:cNvPr>
          <p:cNvPicPr>
            <a:picLocks noChangeAspect="1"/>
          </p:cNvPicPr>
          <p:nvPr/>
        </p:nvPicPr>
        <p:blipFill rotWithShape="1">
          <a:blip r:embed="rId2"/>
          <a:srcRect l="29786" t="32944" r="8928" b="16936"/>
          <a:stretch/>
        </p:blipFill>
        <p:spPr>
          <a:xfrm>
            <a:off x="0" y="0"/>
            <a:ext cx="7471955" cy="3435532"/>
          </a:xfrm>
          <a:prstGeom prst="rect">
            <a:avLst/>
          </a:prstGeom>
        </p:spPr>
      </p:pic>
      <p:pic>
        <p:nvPicPr>
          <p:cNvPr id="5" name="รูปภาพ 4">
            <a:extLst>
              <a:ext uri="{FF2B5EF4-FFF2-40B4-BE49-F238E27FC236}">
                <a16:creationId xmlns:a16="http://schemas.microsoft.com/office/drawing/2014/main" id="{4E6ED1F1-2BBA-4A68-89AE-F30C0FFFAF32}"/>
              </a:ext>
            </a:extLst>
          </p:cNvPr>
          <p:cNvPicPr>
            <a:picLocks noChangeAspect="1"/>
          </p:cNvPicPr>
          <p:nvPr/>
        </p:nvPicPr>
        <p:blipFill rotWithShape="1">
          <a:blip r:embed="rId3"/>
          <a:srcRect l="28822" t="32753" r="8607" b="17127"/>
          <a:stretch/>
        </p:blipFill>
        <p:spPr>
          <a:xfrm>
            <a:off x="4563292" y="3422467"/>
            <a:ext cx="7628708" cy="3435533"/>
          </a:xfrm>
          <a:prstGeom prst="rect">
            <a:avLst/>
          </a:prstGeom>
        </p:spPr>
      </p:pic>
    </p:spTree>
    <p:extLst>
      <p:ext uri="{BB962C8B-B14F-4D97-AF65-F5344CB8AC3E}">
        <p14:creationId xmlns:p14="http://schemas.microsoft.com/office/powerpoint/2010/main" val="3910845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a:extLst>
              <a:ext uri="{FF2B5EF4-FFF2-40B4-BE49-F238E27FC236}">
                <a16:creationId xmlns:a16="http://schemas.microsoft.com/office/drawing/2014/main" id="{8DD66F8A-677A-4ED8-8787-8AC016847422}"/>
              </a:ext>
            </a:extLst>
          </p:cNvPr>
          <p:cNvPicPr>
            <a:picLocks noChangeAspect="1"/>
          </p:cNvPicPr>
          <p:nvPr/>
        </p:nvPicPr>
        <p:blipFill rotWithShape="1">
          <a:blip r:embed="rId2"/>
          <a:srcRect l="29357" t="32182" r="9036" b="16364"/>
          <a:stretch/>
        </p:blipFill>
        <p:spPr>
          <a:xfrm>
            <a:off x="0" y="0"/>
            <a:ext cx="7511143" cy="3526971"/>
          </a:xfrm>
          <a:prstGeom prst="rect">
            <a:avLst/>
          </a:prstGeom>
        </p:spPr>
      </p:pic>
      <p:pic>
        <p:nvPicPr>
          <p:cNvPr id="5" name="รูปภาพ 4">
            <a:extLst>
              <a:ext uri="{FF2B5EF4-FFF2-40B4-BE49-F238E27FC236}">
                <a16:creationId xmlns:a16="http://schemas.microsoft.com/office/drawing/2014/main" id="{6751CC68-1911-4D27-9063-9F8276167282}"/>
              </a:ext>
            </a:extLst>
          </p:cNvPr>
          <p:cNvPicPr>
            <a:picLocks noChangeAspect="1"/>
          </p:cNvPicPr>
          <p:nvPr/>
        </p:nvPicPr>
        <p:blipFill rotWithShape="1">
          <a:blip r:embed="rId3"/>
          <a:srcRect l="29036" t="31610" r="9357" b="16936"/>
          <a:stretch/>
        </p:blipFill>
        <p:spPr>
          <a:xfrm>
            <a:off x="4680857" y="3331029"/>
            <a:ext cx="7511143" cy="3526971"/>
          </a:xfrm>
          <a:prstGeom prst="rect">
            <a:avLst/>
          </a:prstGeom>
        </p:spPr>
      </p:pic>
    </p:spTree>
    <p:extLst>
      <p:ext uri="{BB962C8B-B14F-4D97-AF65-F5344CB8AC3E}">
        <p14:creationId xmlns:p14="http://schemas.microsoft.com/office/powerpoint/2010/main" val="1938562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a:extLst>
              <a:ext uri="{FF2B5EF4-FFF2-40B4-BE49-F238E27FC236}">
                <a16:creationId xmlns:a16="http://schemas.microsoft.com/office/drawing/2014/main" id="{D9037A57-78C9-4A88-9397-0D02CE599F7D}"/>
              </a:ext>
            </a:extLst>
          </p:cNvPr>
          <p:cNvPicPr>
            <a:picLocks noChangeAspect="1"/>
          </p:cNvPicPr>
          <p:nvPr/>
        </p:nvPicPr>
        <p:blipFill rotWithShape="1">
          <a:blip r:embed="rId2"/>
          <a:srcRect l="28929" t="32182" r="9464" b="16936"/>
          <a:stretch/>
        </p:blipFill>
        <p:spPr>
          <a:xfrm>
            <a:off x="0" y="13063"/>
            <a:ext cx="7511144" cy="3487783"/>
          </a:xfrm>
          <a:prstGeom prst="rect">
            <a:avLst/>
          </a:prstGeom>
        </p:spPr>
      </p:pic>
      <p:pic>
        <p:nvPicPr>
          <p:cNvPr id="5" name="รูปภาพ 4">
            <a:extLst>
              <a:ext uri="{FF2B5EF4-FFF2-40B4-BE49-F238E27FC236}">
                <a16:creationId xmlns:a16="http://schemas.microsoft.com/office/drawing/2014/main" id="{498F91A6-FFFD-462E-9433-6332791B000E}"/>
              </a:ext>
            </a:extLst>
          </p:cNvPr>
          <p:cNvPicPr>
            <a:picLocks noChangeAspect="1"/>
          </p:cNvPicPr>
          <p:nvPr/>
        </p:nvPicPr>
        <p:blipFill rotWithShape="1">
          <a:blip r:embed="rId3"/>
          <a:srcRect l="29357" t="32563" r="9036" b="16555"/>
          <a:stretch/>
        </p:blipFill>
        <p:spPr>
          <a:xfrm>
            <a:off x="4680855" y="3357153"/>
            <a:ext cx="7511145" cy="3487784"/>
          </a:xfrm>
          <a:prstGeom prst="rect">
            <a:avLst/>
          </a:prstGeom>
        </p:spPr>
      </p:pic>
    </p:spTree>
    <p:extLst>
      <p:ext uri="{BB962C8B-B14F-4D97-AF65-F5344CB8AC3E}">
        <p14:creationId xmlns:p14="http://schemas.microsoft.com/office/powerpoint/2010/main" val="2183518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รูปภาพ 4">
            <a:extLst>
              <a:ext uri="{FF2B5EF4-FFF2-40B4-BE49-F238E27FC236}">
                <a16:creationId xmlns:a16="http://schemas.microsoft.com/office/drawing/2014/main" id="{CBF8D330-A2CE-479E-918E-99C9C69E29D5}"/>
              </a:ext>
            </a:extLst>
          </p:cNvPr>
          <p:cNvPicPr>
            <a:picLocks noChangeAspect="1"/>
          </p:cNvPicPr>
          <p:nvPr/>
        </p:nvPicPr>
        <p:blipFill rotWithShape="1">
          <a:blip r:embed="rId2"/>
          <a:srcRect l="29250" t="31801" r="8501" b="17127"/>
          <a:stretch/>
        </p:blipFill>
        <p:spPr>
          <a:xfrm>
            <a:off x="0" y="0"/>
            <a:ext cx="7589520" cy="3500847"/>
          </a:xfrm>
          <a:prstGeom prst="rect">
            <a:avLst/>
          </a:prstGeom>
        </p:spPr>
      </p:pic>
      <p:pic>
        <p:nvPicPr>
          <p:cNvPr id="7" name="รูปภาพ 6">
            <a:extLst>
              <a:ext uri="{FF2B5EF4-FFF2-40B4-BE49-F238E27FC236}">
                <a16:creationId xmlns:a16="http://schemas.microsoft.com/office/drawing/2014/main" id="{9F28F6BD-25E4-4F3C-9955-3A80CB2C4B36}"/>
              </a:ext>
            </a:extLst>
          </p:cNvPr>
          <p:cNvPicPr>
            <a:picLocks noChangeAspect="1"/>
          </p:cNvPicPr>
          <p:nvPr/>
        </p:nvPicPr>
        <p:blipFill rotWithShape="1">
          <a:blip r:embed="rId3"/>
          <a:srcRect l="29572" t="32182" r="8178" b="16745"/>
          <a:stretch/>
        </p:blipFill>
        <p:spPr>
          <a:xfrm>
            <a:off x="4602479" y="3357152"/>
            <a:ext cx="7589521" cy="3500848"/>
          </a:xfrm>
          <a:prstGeom prst="rect">
            <a:avLst/>
          </a:prstGeom>
        </p:spPr>
      </p:pic>
    </p:spTree>
    <p:extLst>
      <p:ext uri="{BB962C8B-B14F-4D97-AF65-F5344CB8AC3E}">
        <p14:creationId xmlns:p14="http://schemas.microsoft.com/office/powerpoint/2010/main" val="443368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รูปภาพ 6">
            <a:extLst>
              <a:ext uri="{FF2B5EF4-FFF2-40B4-BE49-F238E27FC236}">
                <a16:creationId xmlns:a16="http://schemas.microsoft.com/office/drawing/2014/main" id="{F8231160-A2DD-4B8A-84B6-3B51B82D74C7}"/>
              </a:ext>
            </a:extLst>
          </p:cNvPr>
          <p:cNvPicPr>
            <a:picLocks noChangeAspect="1"/>
          </p:cNvPicPr>
          <p:nvPr/>
        </p:nvPicPr>
        <p:blipFill rotWithShape="1">
          <a:blip r:embed="rId2"/>
          <a:srcRect l="29678" t="31610" r="8928" b="16936"/>
          <a:stretch/>
        </p:blipFill>
        <p:spPr>
          <a:xfrm>
            <a:off x="0" y="0"/>
            <a:ext cx="7485019" cy="3526972"/>
          </a:xfrm>
          <a:prstGeom prst="rect">
            <a:avLst/>
          </a:prstGeom>
        </p:spPr>
      </p:pic>
      <p:pic>
        <p:nvPicPr>
          <p:cNvPr id="9" name="รูปภาพ 8">
            <a:extLst>
              <a:ext uri="{FF2B5EF4-FFF2-40B4-BE49-F238E27FC236}">
                <a16:creationId xmlns:a16="http://schemas.microsoft.com/office/drawing/2014/main" id="{911650C3-2104-418D-995C-4ED09A714A7F}"/>
              </a:ext>
            </a:extLst>
          </p:cNvPr>
          <p:cNvPicPr>
            <a:picLocks noChangeAspect="1"/>
          </p:cNvPicPr>
          <p:nvPr/>
        </p:nvPicPr>
        <p:blipFill rotWithShape="1">
          <a:blip r:embed="rId3"/>
          <a:srcRect l="29893" t="31800" r="8714" b="16746"/>
          <a:stretch/>
        </p:blipFill>
        <p:spPr>
          <a:xfrm>
            <a:off x="4706981" y="3331028"/>
            <a:ext cx="7485019" cy="3526972"/>
          </a:xfrm>
          <a:prstGeom prst="rect">
            <a:avLst/>
          </a:prstGeom>
        </p:spPr>
      </p:pic>
    </p:spTree>
    <p:extLst>
      <p:ext uri="{BB962C8B-B14F-4D97-AF65-F5344CB8AC3E}">
        <p14:creationId xmlns:p14="http://schemas.microsoft.com/office/powerpoint/2010/main" val="392592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98600"/>
            <a:ext cx="11493499" cy="4876800"/>
          </a:xfrm>
        </p:spPr>
        <p:txBody>
          <a:bodyPr/>
          <a:lstStyle/>
          <a:p>
            <a:r>
              <a:rPr lang="th-TH" sz="4000" b="1" dirty="0">
                <a:latin typeface="TH Niramit AS" panose="02000506000000020004" pitchFamily="2" charset="-34"/>
                <a:cs typeface="TH Niramit AS" panose="02000506000000020004" pitchFamily="2" charset="-34"/>
              </a:rPr>
              <a:t>		</a:t>
            </a:r>
            <a:r>
              <a:rPr lang="th-TH" sz="4800" b="1" u="sng" dirty="0">
                <a:latin typeface="TH Niramit AS" panose="02000506000000020004" pitchFamily="2" charset="-34"/>
                <a:cs typeface="TH Niramit AS" panose="02000506000000020004" pitchFamily="2" charset="-34"/>
              </a:rPr>
              <a:t>ความนิยมในการใช้โคลงสี่สุภาพในการแต่งคำประพันธ์</a:t>
            </a:r>
            <a:br>
              <a:rPr lang="th-TH" sz="4800" b="1" dirty="0">
                <a:latin typeface="TH Niramit AS" panose="02000506000000020004" pitchFamily="2" charset="-34"/>
                <a:cs typeface="TH Niramit AS" panose="02000506000000020004" pitchFamily="2" charset="-34"/>
              </a:rPr>
            </a:br>
            <a:r>
              <a:rPr lang="th-TH" sz="4800" b="1" dirty="0">
                <a:latin typeface="TH Niramit AS" panose="02000506000000020004" pitchFamily="2" charset="-34"/>
                <a:cs typeface="TH Niramit AS" panose="02000506000000020004" pitchFamily="2" charset="-34"/>
              </a:rPr>
              <a:t>		</a:t>
            </a:r>
            <a:br>
              <a:rPr lang="th-TH" sz="4800" b="1" dirty="0">
                <a:latin typeface="TH Niramit AS" panose="02000506000000020004" pitchFamily="2" charset="-34"/>
                <a:cs typeface="TH Niramit AS" panose="02000506000000020004" pitchFamily="2" charset="-34"/>
              </a:rPr>
            </a:br>
            <a:r>
              <a:rPr lang="th-TH" sz="4800" b="1" dirty="0">
                <a:latin typeface="TH Niramit AS" panose="02000506000000020004" pitchFamily="2" charset="-34"/>
                <a:cs typeface="TH Niramit AS" panose="02000506000000020004" pitchFamily="2" charset="-34"/>
              </a:rPr>
              <a:t>		โคลงสี่สุภาพ ปรากฏในวรรณกรรมไทย ตั้งแต่สมัย       </a:t>
            </a:r>
            <a:r>
              <a:rPr lang="th-TH" sz="4800" b="1" dirty="0">
                <a:solidFill>
                  <a:schemeClr val="accent4">
                    <a:lumMod val="60000"/>
                    <a:lumOff val="40000"/>
                  </a:schemeClr>
                </a:solidFill>
                <a:latin typeface="TH Niramit AS" panose="02000506000000020004" pitchFamily="2" charset="-34"/>
                <a:cs typeface="TH Niramit AS" panose="02000506000000020004" pitchFamily="2" charset="-34"/>
              </a:rPr>
              <a:t>อยุธยาตอนต้น </a:t>
            </a:r>
            <a:r>
              <a:rPr lang="th-TH" sz="4800" b="1" dirty="0">
                <a:latin typeface="TH Niramit AS" panose="02000506000000020004" pitchFamily="2" charset="-34"/>
                <a:cs typeface="TH Niramit AS" panose="02000506000000020004" pitchFamily="2" charset="-34"/>
              </a:rPr>
              <a:t>ปรากฏใน</a:t>
            </a:r>
            <a:r>
              <a:rPr lang="th-TH" sz="4800" b="1" dirty="0">
                <a:solidFill>
                  <a:schemeClr val="accent4">
                    <a:lumMod val="60000"/>
                    <a:lumOff val="40000"/>
                  </a:schemeClr>
                </a:solidFill>
                <a:latin typeface="TH Niramit AS" panose="02000506000000020004" pitchFamily="2" charset="-34"/>
                <a:cs typeface="TH Niramit AS" panose="02000506000000020004" pitchFamily="2" charset="-34"/>
              </a:rPr>
              <a:t>มหาชาติคำหลวงเป็นเรื่องแรก </a:t>
            </a:r>
            <a:r>
              <a:rPr lang="th-TH" sz="4800" b="1" dirty="0">
                <a:latin typeface="TH Niramit AS" panose="02000506000000020004" pitchFamily="2" charset="-34"/>
                <a:cs typeface="TH Niramit AS" panose="02000506000000020004" pitchFamily="2" charset="-34"/>
              </a:rPr>
              <a:t>และมีวรรณกรรมที่แต่งด้วยโคลงสี่สุภาพ 3 เรื่อง ได้แก่ โคลงนิราศหริ</a:t>
            </a:r>
            <a:r>
              <a:rPr lang="th-TH" sz="4800" b="1" dirty="0" err="1">
                <a:latin typeface="TH Niramit AS" panose="02000506000000020004" pitchFamily="2" charset="-34"/>
                <a:cs typeface="TH Niramit AS" panose="02000506000000020004" pitchFamily="2" charset="-34"/>
              </a:rPr>
              <a:t>ภุญ</a:t>
            </a:r>
            <a:r>
              <a:rPr lang="th-TH" sz="4800" b="1" dirty="0">
                <a:latin typeface="TH Niramit AS" panose="02000506000000020004" pitchFamily="2" charset="-34"/>
                <a:cs typeface="TH Niramit AS" panose="02000506000000020004" pitchFamily="2" charset="-34"/>
              </a:rPr>
              <a:t>ชัย โค</a:t>
            </a:r>
            <a:r>
              <a:rPr lang="th-TH" sz="4800" b="1" dirty="0" err="1">
                <a:latin typeface="TH Niramit AS" panose="02000506000000020004" pitchFamily="2" charset="-34"/>
                <a:cs typeface="TH Niramit AS" panose="02000506000000020004" pitchFamily="2" charset="-34"/>
              </a:rPr>
              <a:t>ลงมังทรา</a:t>
            </a:r>
            <a:r>
              <a:rPr lang="th-TH" sz="4800" b="1" dirty="0">
                <a:latin typeface="TH Niramit AS" panose="02000506000000020004" pitchFamily="2" charset="-34"/>
                <a:cs typeface="TH Niramit AS" panose="02000506000000020004" pitchFamily="2" charset="-34"/>
              </a:rPr>
              <a:t>ตีเชียงใหม่ และ</a:t>
            </a:r>
            <a:r>
              <a:rPr lang="th-TH" sz="4800" b="1" dirty="0">
                <a:solidFill>
                  <a:schemeClr val="accent4">
                    <a:lumMod val="60000"/>
                    <a:lumOff val="40000"/>
                  </a:schemeClr>
                </a:solidFill>
                <a:latin typeface="TH Niramit AS" panose="02000506000000020004" pitchFamily="2" charset="-34"/>
                <a:cs typeface="TH Niramit AS" panose="02000506000000020004" pitchFamily="2" charset="-34"/>
              </a:rPr>
              <a:t>ลิลิต</a:t>
            </a:r>
            <a:r>
              <a:rPr lang="th-TH" sz="4800" b="1" dirty="0" err="1">
                <a:solidFill>
                  <a:schemeClr val="accent4">
                    <a:lumMod val="60000"/>
                    <a:lumOff val="40000"/>
                  </a:schemeClr>
                </a:solidFill>
                <a:latin typeface="TH Niramit AS" panose="02000506000000020004" pitchFamily="2" charset="-34"/>
                <a:cs typeface="TH Niramit AS" panose="02000506000000020004" pitchFamily="2" charset="-34"/>
              </a:rPr>
              <a:t>พระลอ</a:t>
            </a: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297002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a:extLst>
              <a:ext uri="{FF2B5EF4-FFF2-40B4-BE49-F238E27FC236}">
                <a16:creationId xmlns:a16="http://schemas.microsoft.com/office/drawing/2014/main" id="{DF480EA7-7801-45B0-9016-454734E457A0}"/>
              </a:ext>
            </a:extLst>
          </p:cNvPr>
          <p:cNvPicPr>
            <a:picLocks noChangeAspect="1"/>
          </p:cNvPicPr>
          <p:nvPr/>
        </p:nvPicPr>
        <p:blipFill rotWithShape="1">
          <a:blip r:embed="rId2"/>
          <a:srcRect l="28714" t="32182" r="8393" b="16936"/>
          <a:stretch/>
        </p:blipFill>
        <p:spPr>
          <a:xfrm>
            <a:off x="2090058" y="1685108"/>
            <a:ext cx="7667897" cy="3487783"/>
          </a:xfrm>
          <a:prstGeom prst="rect">
            <a:avLst/>
          </a:prstGeom>
        </p:spPr>
      </p:pic>
    </p:spTree>
    <p:extLst>
      <p:ext uri="{BB962C8B-B14F-4D97-AF65-F5344CB8AC3E}">
        <p14:creationId xmlns:p14="http://schemas.microsoft.com/office/powerpoint/2010/main" val="335108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98600"/>
            <a:ext cx="11493499" cy="4876800"/>
          </a:xfrm>
        </p:spPr>
        <p:txBody>
          <a:bodyPr/>
          <a:lstStyle/>
          <a:p>
            <a:r>
              <a:rPr lang="th-TH" sz="4000" b="1" dirty="0">
                <a:latin typeface="TH Niramit AS" panose="02000506000000020004" pitchFamily="2" charset="-34"/>
                <a:cs typeface="TH Niramit AS" panose="02000506000000020004" pitchFamily="2" charset="-34"/>
              </a:rPr>
              <a:t>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400" b="1" dirty="0">
                <a:solidFill>
                  <a:schemeClr val="accent4">
                    <a:lumMod val="60000"/>
                    <a:lumOff val="40000"/>
                  </a:schemeClr>
                </a:solidFill>
                <a:latin typeface="TH Niramit AS" panose="02000506000000020004" pitchFamily="2" charset="-34"/>
                <a:cs typeface="TH Niramit AS" panose="02000506000000020004" pitchFamily="2" charset="-34"/>
              </a:rPr>
              <a:t>สมัยอยุธยาตอนกลาง </a:t>
            </a:r>
            <a:r>
              <a:rPr lang="th-TH" sz="4400" b="1" dirty="0">
                <a:latin typeface="TH Niramit AS" panose="02000506000000020004" pitchFamily="2" charset="-34"/>
                <a:cs typeface="TH Niramit AS" panose="02000506000000020004" pitchFamily="2" charset="-34"/>
              </a:rPr>
              <a:t>วรรณกรรมที่ใช้โคลงสี่สุภาพ ได้แก่   		-  โคลงเรื่องพาลีสอนน้อง 				-  โคลงทศรถสอนพระราม 	-  โคลงราช</a:t>
            </a:r>
            <a:r>
              <a:rPr lang="th-TH" sz="4400" b="1" dirty="0" err="1">
                <a:latin typeface="TH Niramit AS" panose="02000506000000020004" pitchFamily="2" charset="-34"/>
                <a:cs typeface="TH Niramit AS" panose="02000506000000020004" pitchFamily="2" charset="-34"/>
              </a:rPr>
              <a:t>สวัสดิ</a:t>
            </a:r>
            <a:r>
              <a:rPr lang="th-TH" sz="4400" b="1" dirty="0">
                <a:latin typeface="TH Niramit AS" panose="02000506000000020004" pitchFamily="2" charset="-34"/>
                <a:cs typeface="TH Niramit AS" panose="02000506000000020004" pitchFamily="2" charset="-34"/>
              </a:rPr>
              <a:t>							- โคลงนิราศนครสวรรค์</a:t>
            </a:r>
            <a:br>
              <a:rPr lang="th-TH" sz="4400" b="1" dirty="0">
                <a:latin typeface="TH Niramit AS" panose="02000506000000020004" pitchFamily="2" charset="-34"/>
                <a:cs typeface="TH Niramit AS" panose="02000506000000020004" pitchFamily="2" charset="-34"/>
              </a:rPr>
            </a:br>
            <a:r>
              <a:rPr lang="th-TH" sz="4400" b="1" dirty="0">
                <a:latin typeface="TH Niramit AS" panose="02000506000000020004" pitchFamily="2" charset="-34"/>
                <a:cs typeface="TH Niramit AS" panose="02000506000000020004" pitchFamily="2" charset="-34"/>
              </a:rPr>
              <a:t>	-  โคลงเฉลิมพระเกียรติพระนารายณ์มหาราช </a:t>
            </a:r>
            <a:br>
              <a:rPr lang="th-TH" sz="4400" b="1" dirty="0">
                <a:latin typeface="TH Niramit AS" panose="02000506000000020004" pitchFamily="2" charset="-34"/>
                <a:cs typeface="TH Niramit AS" panose="02000506000000020004" pitchFamily="2" charset="-34"/>
              </a:rPr>
            </a:br>
            <a:r>
              <a:rPr lang="th-TH" sz="4400" b="1" dirty="0">
                <a:latin typeface="TH Niramit AS" panose="02000506000000020004" pitchFamily="2" charset="-34"/>
                <a:cs typeface="TH Niramit AS" panose="02000506000000020004" pitchFamily="2" charset="-34"/>
              </a:rPr>
              <a:t>	-  กาพย์ห่อโคลง</a:t>
            </a:r>
            <a:br>
              <a:rPr lang="th-TH" sz="4400" b="1" dirty="0">
                <a:latin typeface="TH Niramit AS" panose="02000506000000020004" pitchFamily="2" charset="-34"/>
                <a:cs typeface="TH Niramit AS" panose="02000506000000020004" pitchFamily="2" charset="-34"/>
              </a:rPr>
            </a:br>
            <a:r>
              <a:rPr lang="th-TH" sz="4400" b="1" dirty="0">
                <a:latin typeface="TH Niramit AS" panose="02000506000000020004" pitchFamily="2" charset="-34"/>
                <a:cs typeface="TH Niramit AS" panose="02000506000000020004" pitchFamily="2" charset="-34"/>
              </a:rPr>
              <a:t>	-  โคลงอักษรสามของพระ</a:t>
            </a:r>
            <a:r>
              <a:rPr lang="th-TH" sz="4400" b="1" dirty="0" err="1">
                <a:latin typeface="TH Niramit AS" panose="02000506000000020004" pitchFamily="2" charset="-34"/>
                <a:cs typeface="TH Niramit AS" panose="02000506000000020004" pitchFamily="2" charset="-34"/>
              </a:rPr>
              <a:t>ศรีมโหสถ</a:t>
            </a:r>
            <a:endParaRPr lang="th-TH" sz="44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383818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98600"/>
            <a:ext cx="11493499" cy="4876800"/>
          </a:xfrm>
        </p:spPr>
        <p:txBody>
          <a:bodyPr/>
          <a:lstStyle/>
          <a:p>
            <a:r>
              <a:rPr lang="th-TH" sz="4000" b="1" dirty="0">
                <a:latin typeface="TH Niramit AS" panose="02000506000000020004" pitchFamily="2" charset="-34"/>
                <a:cs typeface="TH Niramit AS" panose="02000506000000020004" pitchFamily="2" charset="-34"/>
              </a:rPr>
              <a:t>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800" b="1" dirty="0">
                <a:solidFill>
                  <a:schemeClr val="accent4">
                    <a:lumMod val="60000"/>
                    <a:lumOff val="40000"/>
                  </a:schemeClr>
                </a:solidFill>
                <a:latin typeface="TH Niramit AS" panose="02000506000000020004" pitchFamily="2" charset="-34"/>
                <a:cs typeface="TH Niramit AS" panose="02000506000000020004" pitchFamily="2" charset="-34"/>
              </a:rPr>
              <a:t>สมัยอยุธยาตอนปลาย</a:t>
            </a:r>
            <a:r>
              <a:rPr lang="th-TH" sz="4800" b="1" dirty="0">
                <a:latin typeface="TH Niramit AS" panose="02000506000000020004" pitchFamily="2" charset="-34"/>
                <a:cs typeface="TH Niramit AS" panose="02000506000000020004" pitchFamily="2" charset="-34"/>
              </a:rPr>
              <a:t> ได้แก่ </a:t>
            </a:r>
            <a:br>
              <a:rPr lang="th-TH" sz="4800" b="1" dirty="0">
                <a:latin typeface="TH Niramit AS" panose="02000506000000020004" pitchFamily="2" charset="-34"/>
                <a:cs typeface="TH Niramit AS" panose="02000506000000020004" pitchFamily="2" charset="-34"/>
              </a:rPr>
            </a:br>
            <a:r>
              <a:rPr lang="th-TH" sz="4800" b="1" dirty="0">
                <a:latin typeface="TH Niramit AS" panose="02000506000000020004" pitchFamily="2" charset="-34"/>
                <a:cs typeface="TH Niramit AS" panose="02000506000000020004" pitchFamily="2" charset="-34"/>
              </a:rPr>
              <a:t>		-  โคลงนิราศพระบาท </a:t>
            </a:r>
            <a:br>
              <a:rPr lang="th-TH" sz="4800" b="1" dirty="0">
                <a:latin typeface="TH Niramit AS" panose="02000506000000020004" pitchFamily="2" charset="-34"/>
                <a:cs typeface="TH Niramit AS" panose="02000506000000020004" pitchFamily="2" charset="-34"/>
              </a:rPr>
            </a:br>
            <a:r>
              <a:rPr lang="th-TH" sz="4800" b="1" dirty="0">
                <a:latin typeface="TH Niramit AS" panose="02000506000000020004" pitchFamily="2" charset="-34"/>
                <a:cs typeface="TH Niramit AS" panose="02000506000000020004" pitchFamily="2" charset="-34"/>
              </a:rPr>
              <a:t>		-  โคลงนิราศเจ้าฟ้าอภัย</a:t>
            </a:r>
            <a:br>
              <a:rPr lang="th-TH" sz="4800" b="1" dirty="0">
                <a:latin typeface="TH Niramit AS" panose="02000506000000020004" pitchFamily="2" charset="-34"/>
                <a:cs typeface="TH Niramit AS" panose="02000506000000020004" pitchFamily="2" charset="-34"/>
              </a:rPr>
            </a:br>
            <a:r>
              <a:rPr lang="th-TH" sz="4800" b="1" dirty="0">
                <a:latin typeface="TH Niramit AS" panose="02000506000000020004" pitchFamily="2" charset="-34"/>
                <a:cs typeface="TH Niramit AS" panose="02000506000000020004" pitchFamily="2" charset="-34"/>
              </a:rPr>
              <a:t>		-  กาพย์ห่อโคลงพระราชนิพนธ์เจ้าฟ้า</a:t>
            </a:r>
            <a:r>
              <a:rPr lang="th-TH" sz="4800" b="1" dirty="0" err="1">
                <a:latin typeface="TH Niramit AS" panose="02000506000000020004" pitchFamily="2" charset="-34"/>
                <a:cs typeface="TH Niramit AS" panose="02000506000000020004" pitchFamily="2" charset="-34"/>
              </a:rPr>
              <a:t>ธรรมาธิเบ</a:t>
            </a:r>
            <a:r>
              <a:rPr lang="th-TH" sz="4800" b="1" dirty="0">
                <a:latin typeface="TH Niramit AS" panose="02000506000000020004" pitchFamily="2" charset="-34"/>
                <a:cs typeface="TH Niramit AS" panose="02000506000000020004" pitchFamily="2" charset="-34"/>
              </a:rPr>
              <a:t>ศร</a:t>
            </a: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44698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98600"/>
            <a:ext cx="11493499" cy="4876800"/>
          </a:xfrm>
        </p:spPr>
        <p:txBody>
          <a:bodyPr/>
          <a:lstStyle/>
          <a:p>
            <a:r>
              <a:rPr lang="th-TH" sz="4000" b="1" dirty="0">
                <a:latin typeface="TH Niramit AS" panose="02000506000000020004" pitchFamily="2" charset="-34"/>
                <a:cs typeface="TH Niramit AS" panose="02000506000000020004" pitchFamily="2" charset="-34"/>
              </a:rPr>
              <a:t>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สมัยธนบุรี </a:t>
            </a:r>
            <a:r>
              <a:rPr lang="th-TH" sz="4000" b="1" dirty="0">
                <a:latin typeface="TH Niramit AS" panose="02000506000000020004" pitchFamily="2" charset="-34"/>
                <a:cs typeface="TH Niramit AS" panose="02000506000000020004" pitchFamily="2" charset="-34"/>
              </a:rPr>
              <a:t>ได้แก่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  โคลงยอพระเกียรติพระเจ้ากรุงธนบุรี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  ลิลิตเพชรมงกุฎ</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000" b="1" dirty="0">
                <a:solidFill>
                  <a:schemeClr val="accent4">
                    <a:lumMod val="60000"/>
                    <a:lumOff val="40000"/>
                  </a:schemeClr>
                </a:solidFill>
                <a:latin typeface="TH Niramit AS" panose="02000506000000020004" pitchFamily="2" charset="-34"/>
                <a:cs typeface="TH Niramit AS" panose="02000506000000020004" pitchFamily="2" charset="-34"/>
              </a:rPr>
              <a:t>สมัยรัตนโกสินทร์ </a:t>
            </a:r>
            <a:r>
              <a:rPr lang="th-TH" sz="4000" b="1" dirty="0">
                <a:latin typeface="TH Niramit AS" panose="02000506000000020004" pitchFamily="2" charset="-34"/>
                <a:cs typeface="TH Niramit AS" panose="02000506000000020004" pitchFamily="2" charset="-34"/>
              </a:rPr>
              <a:t>วรรณกรรมที่ใช้โคลงสี่สุภาพที่เด่น ๆ ได้แก่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  ลิลิตตะเลงพ่าย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  โคลงนิราศนรินทร์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  โคลงนิราศสุพรรณ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  โคลงโลกนิติ  </a:t>
            </a:r>
            <a:br>
              <a:rPr lang="th-TH" sz="4000" b="1" dirty="0">
                <a:latin typeface="TH Niramit AS" panose="02000506000000020004" pitchFamily="2" charset="-34"/>
                <a:cs typeface="TH Niramit AS" panose="02000506000000020004" pitchFamily="2" charset="-34"/>
              </a:rPr>
            </a:br>
            <a:br>
              <a:rPr lang="th-TH" sz="4000" b="1" dirty="0">
                <a:latin typeface="TH Niramit AS" panose="02000506000000020004" pitchFamily="2" charset="-34"/>
                <a:cs typeface="TH Niramit AS" panose="02000506000000020004" pitchFamily="2" charset="-34"/>
              </a:rPr>
            </a:b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406497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98600"/>
            <a:ext cx="11493499" cy="4876800"/>
          </a:xfrm>
        </p:spPr>
        <p:txBody>
          <a:bodyPr/>
          <a:lstStyle/>
          <a:p>
            <a:r>
              <a:rPr lang="th-TH" sz="4000" b="1" dirty="0">
                <a:latin typeface="TH Niramit AS" panose="02000506000000020004" pitchFamily="2" charset="-34"/>
                <a:cs typeface="TH Niramit AS" panose="02000506000000020004" pitchFamily="2" charset="-34"/>
              </a:rPr>
              <a:t>		</a:t>
            </a:r>
            <a:br>
              <a:rPr lang="th-TH" sz="4000" b="1" dirty="0">
                <a:latin typeface="TH Niramit AS" panose="02000506000000020004" pitchFamily="2" charset="-34"/>
                <a:cs typeface="TH Niramit AS" panose="02000506000000020004" pitchFamily="2" charset="-34"/>
              </a:rPr>
            </a:br>
            <a:r>
              <a:rPr lang="th-TH" sz="4000" b="1" dirty="0">
                <a:latin typeface="TH Niramit AS" panose="02000506000000020004" pitchFamily="2" charset="-34"/>
                <a:cs typeface="TH Niramit AS" panose="02000506000000020004" pitchFamily="2" charset="-34"/>
              </a:rPr>
              <a:t>		</a:t>
            </a:r>
            <a:r>
              <a:rPr lang="th-TH" sz="4800" b="1" dirty="0">
                <a:latin typeface="TH Niramit AS" panose="02000506000000020004" pitchFamily="2" charset="-34"/>
                <a:cs typeface="TH Niramit AS" panose="02000506000000020004" pitchFamily="2" charset="-34"/>
              </a:rPr>
              <a:t>โคลงสี่สุภาพ  เป็นคำประพันธ์ที่กวีชอบแต่งและผ่านการพัฒนามายาวนานจนมี</a:t>
            </a:r>
            <a:r>
              <a:rPr lang="th-TH" sz="4800" b="1" dirty="0" err="1">
                <a:latin typeface="TH Niramit AS" panose="02000506000000020004" pitchFamily="2" charset="-34"/>
                <a:cs typeface="TH Niramit AS" panose="02000506000000020004" pitchFamily="2" charset="-34"/>
              </a:rPr>
              <a:t>ฉันท</a:t>
            </a:r>
            <a:r>
              <a:rPr lang="th-TH" sz="4800" b="1" dirty="0">
                <a:latin typeface="TH Niramit AS" panose="02000506000000020004" pitchFamily="2" charset="-34"/>
                <a:cs typeface="TH Niramit AS" panose="02000506000000020004" pitchFamily="2" charset="-34"/>
              </a:rPr>
              <a:t>ลักษณ์ที่ลงตัวและเป็นแบบฉบับ     ที่ยึดถือและใช้เป็นมาตรฐานในปัจจุบัน</a:t>
            </a:r>
            <a:br>
              <a:rPr lang="th-TH" sz="4800" b="1" dirty="0">
                <a:latin typeface="TH Niramit AS" panose="02000506000000020004" pitchFamily="2" charset="-34"/>
                <a:cs typeface="TH Niramit AS" panose="02000506000000020004" pitchFamily="2" charset="-34"/>
              </a:rPr>
            </a:br>
            <a:br>
              <a:rPr lang="th-TH" sz="4800" b="1" dirty="0">
                <a:latin typeface="TH Niramit AS" panose="02000506000000020004" pitchFamily="2" charset="-34"/>
                <a:cs typeface="TH Niramit AS" panose="02000506000000020004" pitchFamily="2" charset="-34"/>
              </a:rPr>
            </a:b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spTree>
    <p:extLst>
      <p:ext uri="{BB962C8B-B14F-4D97-AF65-F5344CB8AC3E}">
        <p14:creationId xmlns:p14="http://schemas.microsoft.com/office/powerpoint/2010/main" val="122496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250" y="1498600"/>
            <a:ext cx="11493499" cy="4876800"/>
          </a:xfrm>
        </p:spPr>
        <p:txBody>
          <a:bodyPr/>
          <a:lstStyle/>
          <a:p>
            <a:r>
              <a:rPr lang="th-TH" sz="4000" b="1" dirty="0">
                <a:latin typeface="TH Niramit AS" panose="02000506000000020004" pitchFamily="2" charset="-34"/>
                <a:cs typeface="TH Niramit AS" panose="02000506000000020004" pitchFamily="2" charset="-34"/>
              </a:rPr>
              <a:t>								</a:t>
            </a:r>
            <a:r>
              <a:rPr lang="th-TH" sz="5400" b="1" u="sng" dirty="0">
                <a:latin typeface="TH Niramit AS" panose="02000506000000020004" pitchFamily="2" charset="-34"/>
                <a:cs typeface="TH Niramit AS" panose="02000506000000020004" pitchFamily="2" charset="-34"/>
              </a:rPr>
              <a:t>แผนผังโคลงสี่สุภาพ</a:t>
            </a:r>
            <a:br>
              <a:rPr lang="th-TH" sz="5400" b="1" u="sng" dirty="0">
                <a:latin typeface="TH Niramit AS" panose="02000506000000020004" pitchFamily="2" charset="-34"/>
                <a:cs typeface="TH Niramit AS" panose="02000506000000020004" pitchFamily="2" charset="-34"/>
              </a:rPr>
            </a:br>
            <a:r>
              <a:rPr lang="th-TH" sz="5400" b="1" dirty="0">
                <a:latin typeface="TH Niramit AS" panose="02000506000000020004" pitchFamily="2" charset="-34"/>
                <a:cs typeface="TH Niramit AS" panose="02000506000000020004" pitchFamily="2" charset="-34"/>
              </a:rPr>
              <a:t>		</a:t>
            </a:r>
            <a:br>
              <a:rPr lang="th-TH" sz="4800" b="1" u="sng" dirty="0">
                <a:latin typeface="TH Niramit AS" panose="02000506000000020004" pitchFamily="2" charset="-34"/>
                <a:cs typeface="TH Niramit AS" panose="02000506000000020004" pitchFamily="2" charset="-34"/>
              </a:rPr>
            </a:br>
            <a:br>
              <a:rPr lang="th-TH" sz="4800" b="1" u="sng" dirty="0">
                <a:latin typeface="TH Niramit AS" panose="02000506000000020004" pitchFamily="2" charset="-34"/>
                <a:cs typeface="TH Niramit AS" panose="02000506000000020004" pitchFamily="2" charset="-34"/>
              </a:rPr>
            </a:br>
            <a:endParaRPr lang="th-TH" sz="4800" b="1" u="sng" dirty="0">
              <a:solidFill>
                <a:schemeClr val="accent4">
                  <a:lumMod val="60000"/>
                  <a:lumOff val="40000"/>
                </a:schemeClr>
              </a:solidFill>
              <a:latin typeface="TH Niramit AS" panose="02000506000000020004" pitchFamily="2" charset="-34"/>
              <a:cs typeface="TH Niramit AS" panose="02000506000000020004" pitchFamily="2" charset="-34"/>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9" y="236028"/>
            <a:ext cx="1298645" cy="1262571"/>
          </a:xfrm>
          <a:prstGeom prst="rect">
            <a:avLst/>
          </a:prstGeom>
        </p:spPr>
      </p:pic>
      <p:pic>
        <p:nvPicPr>
          <p:cNvPr id="6" name="รูปภาพ 3" descr="https://fbcdn-sphotos-g-a.akamaihd.net/hphotos-ak-xfa1/v/t1.0-9/10356703_761215247266712_9112800328657137276_n.jpg?oh=5d8b94b54ceb0d5d0453abeb7cdb7419&amp;oe=55360CB9&amp;__gda__=1429849231_1da1c26e6513597b6ed07139d27cf4a4"/>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707" b="96402" l="9704" r="89803">
                        <a14:foregroundMark x1="27138" y1="40323" x2="27138" y2="36104"/>
                        <a14:foregroundMark x1="28289" y1="43548" x2="28289" y2="47146"/>
                        <a14:foregroundMark x1="25329" y1="43052" x2="28947" y2="27792"/>
                        <a14:foregroundMark x1="38651" y1="47643" x2="36349" y2="32878"/>
                        <a14:foregroundMark x1="35033" y1="33871" x2="22204" y2="34243"/>
                        <a14:foregroundMark x1="23520" y1="36104" x2="27796" y2="45782"/>
                        <a14:foregroundMark x1="25822" y1="45782" x2="46053" y2="39330"/>
                      </a14:backgroundRemoval>
                    </a14:imgEffect>
                  </a14:imgLayer>
                </a14:imgProps>
              </a:ext>
              <a:ext uri="{28A0092B-C50C-407E-A947-70E740481C1C}">
                <a14:useLocalDpi xmlns:a14="http://schemas.microsoft.com/office/drawing/2010/main" val="0"/>
              </a:ext>
            </a:extLst>
          </a:blip>
          <a:srcRect/>
          <a:stretch>
            <a:fillRect/>
          </a:stretch>
        </p:blipFill>
        <p:spPr bwMode="auto">
          <a:xfrm>
            <a:off x="10948392" y="5183405"/>
            <a:ext cx="1115616" cy="1478924"/>
          </a:xfrm>
          <a:prstGeom prst="rect">
            <a:avLst/>
          </a:prstGeom>
          <a:noFill/>
          <a:ln>
            <a:noFill/>
          </a:ln>
        </p:spPr>
      </p:pic>
      <p:pic>
        <p:nvPicPr>
          <p:cNvPr id="3" name="รูปภาพ 2"/>
          <p:cNvPicPr>
            <a:picLocks noChangeAspect="1"/>
          </p:cNvPicPr>
          <p:nvPr/>
        </p:nvPicPr>
        <p:blipFill>
          <a:blip r:embed="rId5"/>
          <a:stretch>
            <a:fillRect/>
          </a:stretch>
        </p:blipFill>
        <p:spPr>
          <a:xfrm>
            <a:off x="2724619" y="2510392"/>
            <a:ext cx="6742760" cy="3310415"/>
          </a:xfrm>
          <a:prstGeom prst="rect">
            <a:avLst/>
          </a:prstGeom>
          <a:ln>
            <a:noFill/>
          </a:ln>
          <a:effectLst>
            <a:softEdge rad="112500"/>
          </a:effectLst>
        </p:spPr>
      </p:pic>
    </p:spTree>
    <p:extLst>
      <p:ext uri="{BB962C8B-B14F-4D97-AF65-F5344CB8AC3E}">
        <p14:creationId xmlns:p14="http://schemas.microsoft.com/office/powerpoint/2010/main" val="19375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อิออน">
  <a:themeElements>
    <a:clrScheme name="อิออน">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อิออน">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อิออน">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236</TotalTime>
  <Words>2218</Words>
  <Application>Microsoft Office PowerPoint</Application>
  <PresentationFormat>แบบจอกว้าง</PresentationFormat>
  <Paragraphs>42</Paragraphs>
  <Slides>40</Slides>
  <Notes>0</Notes>
  <HiddenSlides>0</HiddenSlides>
  <MMClips>0</MMClips>
  <ScaleCrop>false</ScaleCrop>
  <HeadingPairs>
    <vt:vector size="6" baseType="variant">
      <vt:variant>
        <vt:lpstr>ฟอนต์ที่ถูกใช้</vt:lpstr>
      </vt:variant>
      <vt:variant>
        <vt:i4>4</vt:i4>
      </vt:variant>
      <vt:variant>
        <vt:lpstr>ธีม</vt:lpstr>
      </vt:variant>
      <vt:variant>
        <vt:i4>1</vt:i4>
      </vt:variant>
      <vt:variant>
        <vt:lpstr>ชื่อเรื่องสไลด์</vt:lpstr>
      </vt:variant>
      <vt:variant>
        <vt:i4>40</vt:i4>
      </vt:variant>
    </vt:vector>
  </HeadingPairs>
  <TitlesOfParts>
    <vt:vector size="45" baseType="lpstr">
      <vt:lpstr>Arial</vt:lpstr>
      <vt:lpstr>Century Gothic</vt:lpstr>
      <vt:lpstr>TH Niramit AS</vt:lpstr>
      <vt:lpstr>Wingdings 3</vt:lpstr>
      <vt:lpstr>อิออน</vt:lpstr>
      <vt:lpstr>             โคลง      โคลง  เป็นคำประพันธ์ชนิดหนึ่ง  มีวิธีการเลือกสรรคำเพื่อให้เข้ากับบังคับ  มีกำหนดคณะหรือฉันทลักษณ์  มีกำหนดคำเอก คำโทและสัมผัสให้คล้องจองกัน </vt:lpstr>
      <vt:lpstr>            โคลงสี่สุภาพ      โคลงสี่สุภาพ  เป็นประเภทหนึ่งของโคลงสุภาพ  คำว่า สุภาพ หรือ เสาวภาพ  ในความหมายนี้คือคำที่ไม่ปรากฏรูปวรรณยุกต์   ยกเว้นคำในตำแหน่งที่บังคับให้มีรูปวรรณยุกต์เอกและรูปวรรณยุกต์โท     </vt:lpstr>
      <vt:lpstr>       </vt:lpstr>
      <vt:lpstr>  ความนิยมในการใช้โคลงสี่สุภาพในการแต่งคำประพันธ์      โคลงสี่สุภาพ ปรากฏในวรรณกรรมไทย ตั้งแต่สมัย       อยุธยาตอนต้น ปรากฏในมหาชาติคำหลวงเป็นเรื่องแรก และมีวรรณกรรมที่แต่งด้วยโคลงสี่สุภาพ 3 เรื่อง ได้แก่ โคลงนิราศหริภุญชัย โคลงมังทราตีเชียงใหม่ และลิลิตพระลอ</vt:lpstr>
      <vt:lpstr>     สมัยอยุธยาตอนกลาง วรรณกรรมที่ใช้โคลงสี่สุภาพ ได้แก่     -  โคลงเรื่องพาลีสอนน้อง     -  โคลงทศรถสอนพระราม  -  โคลงราชสวัสดิ       - โคลงนิราศนครสวรรค์  -  โคลงเฉลิมพระเกียรติพระนารายณ์มหาราช   -  กาพย์ห่อโคลง  -  โคลงอักษรสามของพระศรีมโหสถ</vt:lpstr>
      <vt:lpstr>     สมัยอยุธยาตอนปลาย ได้แก่    -  โคลงนิราศพระบาท    -  โคลงนิราศเจ้าฟ้าอภัย   -  กาพย์ห่อโคลงพระราชนิพนธ์เจ้าฟ้าธรรมาธิเบศร</vt:lpstr>
      <vt:lpstr>  สมัยธนบุรี ได้แก่    -  โคลงยอพระเกียรติพระเจ้ากรุงธนบุรี    -  ลิลิตเพชรมงกุฎ   สมัยรัตนโกสินทร์ วรรณกรรมที่ใช้โคลงสี่สุภาพที่เด่น ๆ ได้แก่    -  ลิลิตตะเลงพ่าย    -  โคลงนิราศนรินทร์    -  โคลงนิราศสุพรรณ    -  โคลงโลกนิติ    </vt:lpstr>
      <vt:lpstr>     โคลงสี่สุภาพ  เป็นคำประพันธ์ที่กวีชอบแต่งและผ่านการพัฒนามายาวนานจนมีฉันทลักษณ์ที่ลงตัวและเป็นแบบฉบับ     ที่ยึดถือและใช้เป็นมาตรฐานในปัจจุบัน  </vt:lpstr>
      <vt:lpstr>        แผนผังโคลงสี่สุภาพ     </vt:lpstr>
      <vt:lpstr>        แผนผังโคลงสี่สุภาพ ฉันทลักษณ์ -  บังคับคำเอก ๗ คำ (สีแดง )   -  บังคับคำโท  ๔ คำ  (สีน้ำเงิน) -  สัมผัสนอก : สังเกตเส้นที่โยง -  สัมผัสใน  ไม่ได้บังคับ -  สัมผัสระหว่างบท  ไม่บังคับ   </vt:lpstr>
      <vt:lpstr>        แผนผังโคลงสี่สุภาพ คณะ  -  ๑ บท  มี ๔  บาท  ๓๐ - ๓๔  คำ -  วรรคหน้า ๕  คำ  -  วรรคหลัง  :  บาทที่ ๑ และ ๓ มี ๒ คำ (เพิ่มคำสร้อยได้ บาทละ ๒  คำ)  บาทที่ ๒  มี  ๒  คำ  บาทที่ ๔  มี   ๔  คำ    </vt:lpstr>
      <vt:lpstr>          คำสร้อย   คำสร้อย คือ  คำที่เพิ่มเข้ามาใช้เมื่อคำที่ใช้ในแต่ละบาท         ไม่สามารถบรรยายให้จบความได้  หรือเพื่อให้เสียงท้ายวรรคอ่านแล้วราบรื่น   ไม่หยุดหรืออ่านแล้วชะงัก  คำสร้อยที่นิยมใช้กันเป็นแบบแผนมีทั้งหมด 18 คำ     </vt:lpstr>
      <vt:lpstr>  ยกตัวอย่างคำสร้อยที่กวีมักใช้ในการแต่งโคลงบ่อยๆ  เช่น  เทอญ   มีความหมาย   เชิงขอให้มี หรือ ขอให้เป็น  นา   มีความหมาย   ดังนั้น เช่นนั้น  นอ   มีความหมาย   เช่นเดียวกับคำอุทานว่า หนอ หรือ นั่นเอง  รา    มีความหมาย   เถอะ เถิด  ฤๅ   มีความหมาย   เชิงถาม เหมือนกับคำว่า หรือ  แล   มีความหมาย   อย่างนั้น เป็นเช่นนั้น  แฮ   มีความหมาย   เป็นอย่างนั้นนั่นเอง    </vt:lpstr>
      <vt:lpstr>         การส่งสัมผัส - สัมผัสใน  : ไม่บังคับสัมผัสใน  แต่ถ้ามีจะทำให้โคลงสละสลวยขึ้น - สัมผัสนอก / สัมผัสระหว่างวรรค  :   คำสุดท้ายบาทที่ ๑  สัมผัสกับคำสุดท้ายในวรรคหน้าของบาทที่ ๒ และ ๓  คำสุดท้ายบาทที่ ๓  สัมผัสกับคำสุดท้ายในวรรคหน้าของบาทที่ ๓  - สัมผัสระหว่างบท  ไม่บังคับ จะมีหรือไม่ก็ได้   </vt:lpstr>
      <vt:lpstr>         คำเอกและคำโท  - คำเอก คือ  ตำแหน่งคำที่มีรูปวรรณยุกต์เอก  โคลง ๑ บท บังคับ คำเอก ๗  คำ -  คำโท  คือ  ตำแหน่งคำที่มีรูปวรรณยุกต์โท    โคลง ๑ บท บังคับ คำโท ๔ คำ     คือ ตำแหน่งคำเอก       (อนุโลมให้ใช้คำตายแทนได้)     คือ ตำแหน่งคำโท </vt:lpstr>
      <vt:lpstr>           คำเอกโทษ  คำเอกโทษ  คือ  คำที่มีความหมายและกำกับด้วยรูปวรรณยุกต์โท         แต่มีความจำเป็นที่ต้องแปลงให้เป็นคำที่มีรูปวรรณยุกต์เอก  แม้ว่าคำที่มีรูปวรรณยุกต์เอกที่ได้เปลี่ยนจากคำที่มีรูปวรรณยุกต์โทแล้วนั้น ได้คำที่มีไม่มีความหมายแต่ยังคงให้มีความหมายเหมือนคำที่มีรูปวรรณยุกต์โทกำกับอยู่เดิม  เช่นคำว่า    -  สิ้นเลือด   แปลงเป็น  ซิ่นเลือด      -  ภพหล้า  แปลงเป็น  ภพล่า -  หญ้า     แปลงเป็น   ย่า     -  เขี้ยว      แปลงเป็น  เคี่ยว  </vt:lpstr>
      <vt:lpstr>           คำโทโทษ  คำโทโทษ  คือ คำที่มีความหมายและกำกับด้วยรูปวรรณยุกต์เอก            แต่มีความจำเป็นที่ต้องแปลงให้เป็นคำที่มีรูปวรรณยุกต์โท  แม้ว่าคำที่มีรูปวรรณยุกต์โทที่ได้เปลี่ยนจากคำที่มีรูปวรรณยุกต์เอกแล้วนั้น ได้คำที่มีไม่มีความหมายแต่ยังคงให้มีความหมายเหมือนคำที่มีรูปวรรณยุกต์เอก กำกับอยู่เดิม  เช่นคำว่า    -  เล่าเรื่อง    แปลงเป็น  เหล้าเรื่อง     -  ค่าจ้าง      แปลงเป็น  ข้าจ้าง -  เซ่น      แปลงเป็น   เส้น    -   เล่น     แปลงเป็น   เหล้น    </vt:lpstr>
      <vt:lpstr>      ตัวอย่างโคลงสี่สุภาพที่ตรงตามฉันทลักษณ์              เสียงลือเสียงเล่าอ้าง  อันใด พี่เอย      เสียงย่อมยอยศใคร    ทั่วหล้า      สองเขือพี่หลับใหล    ลืมตื่น ฤาพี่      สองพี่คิดเองอ้า     อย่าได้ถามเผือ                     (ลิลิตพระลอ)  </vt:lpstr>
      <vt:lpstr>        อธิบายฉันทลักษณ์    - คำเอก   ได้แก่  เล่า ย่อม ทั่ว พี่ ตื่น พี่ และอย่าง  รวม ๗ คำ - คำโท     ได้แก่  อ้าง หล้า  อ้าและได้   รวม ๔  คำ - คำสร้อย  ได้แก่  พี่เอย  และ  ฤาพี่     </vt:lpstr>
      <vt:lpstr>        อธิบายฉันทลักษณ์    - สัมผัสนอก  คือ ใด – ใคร – ใหล  และ หล้า – อ้า - สัมผัสใน     บาทที่  ๑  คือ  ลือ –  เล่า, อ้าง             บาทที่ ๒  คือ  ย่อม – ยอ - ยศ   บาทที่ ๓  คือ  หลับ – ใหล                  บาทที่ ๔  คือ  เอง – อ้า     </vt:lpstr>
      <vt:lpstr>      ตัวอย่างโคลงสี่สุภาพที่มีสัมผัสระหว่างบท       บุเรงนองนามราชเจ้า  จอมรา มัญเฮย      พยุหแสนยา      ยิ่งแกล้ว      มอญม่านประมวลมา   สามสิบ หมื่นแฮ      ถึงอยุธเยศแล้ว     หยุดใกล้นครา        พระมหาจักรพรรดิเผ้า  ภูวดล สยามเฮย      วางค่ายรายรี้พล     เพียบหล้า      ดำริจักใคร่ยล     แรงศึก      ยกนิกรทัพกล้า     ออกตั้งกลางสมร      </vt:lpstr>
      <vt:lpstr>      ตัวอย่างโคลงสี่สุภาพที่มีสัมผัสระหว่างบท          พระมหาจักรพรรดิเผ้า  ภูวดล สยามเฮย        วางค่ายรายรี้พล     เพียบหล้า        ดำริจักใคร่ยล     แรงศึก        ยกนิกรทัพกล้า     ออกตั้งกลางสมร         บังอรอัคเรศผู้    พิศมัย ท่านนา        นามพระสุริโยทัย    ออกอ้าง        ทรงเครื่องยุทธพิไชย   เช่นอุปราชแฮ        เถลิงคชาธารคว้าง    ควบเข้าขบวนไคล      </vt:lpstr>
      <vt:lpstr>  ตัวอย่างโคลงสี่สุภาพที่มีเอกโทษ / โทโทษ  และใช้คำตายแทนคำเอก       พันท้ายตกประหม่าสิ้น  สติคิด      โดดจากเรือทูลอุทิศ    โทษร้อง      พันท้ายนรสิงห์ผิด     บทฆ่า เสียเทอญ      หัวกับโขนเรือต้อง     คู่เส้นทำศาล  •  เส้น  คือคำโทโทษ  มาจากคำว่า  เซ่น  เปลี่ยนเป็น  เส้น  เพื่อให้ได้คำตรงกับตำแหน่งที่บังคับคำโท  •   จาก โทษ  นร-  กับ  เป็นคำตาย  ที่ใช้แทนตำแหน่ง คำเอก       </vt:lpstr>
      <vt:lpstr>  ตัวอย่างโคลงสี่สุภาพที่มีเอกโทษ / โทโทษ  และใช้คำตายแทนคำเอก       กระจงกระจิดหน้า  เอ็นดู     เดินร่อยเรี่ยงามตรู    กระจ้อย     เหมือนกวางอย่างตาหู   ตีนกีบ     มีเคี่ยวขาวน้อยช้อย    แนบข้างเคียงสอง • เคี่ยว  คือคำเอกโทษ  มาจากคำว่า  เขี้ยว  เปลี่ยนเป็น เคี่ยว   เพื่อให้ได้คำตรงกับตำแหน่งที่บังคับคำเอก •   จิด  กระ-  กีบ  แนบ   เป็นคำตาย  ที่ใช้แทนตำแหน่งคำเอก        </vt:lpstr>
      <vt:lpstr>      ตัวอย่างโคลงสี่สุภาพที่ใช้คำตายแทนคำเอก        นาคีมีพิษเพี้ยง   สุริโย       เลื้อยบ่ทำเดโช    แช่มช้า       พิษน้อยหยิ่งโยโส   แมงป่อง       ชูแต่หางเองอ้า    อวดอ้างฤทธี         • คำว่า  พิษ  อวด เป็นคำตาย  ที่ใช้แทนตำแหน่งคำเอก          </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DELL</dc:creator>
  <cp:lastModifiedBy>User</cp:lastModifiedBy>
  <cp:revision>57</cp:revision>
  <dcterms:created xsi:type="dcterms:W3CDTF">2016-11-09T15:16:12Z</dcterms:created>
  <dcterms:modified xsi:type="dcterms:W3CDTF">2021-12-07T03:13:52Z</dcterms:modified>
</cp:coreProperties>
</file>