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>
        <p:scale>
          <a:sx n="76" d="100"/>
          <a:sy n="76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BFA8A-0016-4F13-B765-8F68AF8A22F2}" type="datetimeFigureOut">
              <a:rPr lang="th-TH" smtClean="0"/>
              <a:t>30/01/61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6349F-B3FD-4CB8-B2D1-20C4B7EA033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6600" b="1" dirty="0" smtClean="0">
                <a:solidFill>
                  <a:srgbClr val="FF0000"/>
                </a:solidFill>
              </a:rPr>
              <a:t>วรรณคดีสมัยอยุธยาตอนต้น</a:t>
            </a:r>
            <a:endParaRPr lang="th-TH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400800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solidFill>
                  <a:schemeClr val="tx2"/>
                </a:solidFill>
              </a:rPr>
              <a:t>เหตุการณ์บ้านเมืองสมัยอยุธยา</a:t>
            </a:r>
          </a:p>
          <a:p>
            <a:r>
              <a:rPr lang="th-TH" b="1" dirty="0" smtClean="0">
                <a:solidFill>
                  <a:schemeClr val="tx2"/>
                </a:solidFill>
              </a:rPr>
              <a:t>การแบ่งวรรณคดี</a:t>
            </a:r>
          </a:p>
          <a:p>
            <a:r>
              <a:rPr lang="th-TH" b="1" dirty="0" smtClean="0">
                <a:solidFill>
                  <a:schemeClr val="tx2"/>
                </a:solidFill>
              </a:rPr>
              <a:t>ลักษณะวรรณคดี</a:t>
            </a:r>
            <a:endParaRPr lang="th-TH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5256584" cy="6480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2"/>
                </a:solidFill>
              </a:rPr>
              <a:t/>
            </a:r>
            <a:br>
              <a:rPr lang="th-TH" b="1" dirty="0" smtClean="0">
                <a:solidFill>
                  <a:schemeClr val="tx2"/>
                </a:solidFill>
              </a:rPr>
            </a:br>
            <a:r>
              <a:rPr lang="th-TH" b="1" dirty="0" smtClean="0">
                <a:solidFill>
                  <a:schemeClr val="tx2"/>
                </a:solidFill>
              </a:rPr>
              <a:t>เหตุการณ์</a:t>
            </a:r>
            <a:r>
              <a:rPr lang="th-TH" b="1" dirty="0">
                <a:solidFill>
                  <a:schemeClr val="tx2"/>
                </a:solidFill>
              </a:rPr>
              <a:t>บ้านเมืองสมัยอยุธยา</a:t>
            </a:r>
            <a:br>
              <a:rPr lang="th-TH" b="1" dirty="0">
                <a:solidFill>
                  <a:schemeClr val="tx2"/>
                </a:solidFill>
              </a:rPr>
            </a:b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1043608" y="1333217"/>
            <a:ext cx="741682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dirty="0" smtClean="0"/>
              <a:t>	</a:t>
            </a:r>
            <a:r>
              <a:rPr lang="th-TH" sz="3000" b="1" dirty="0" smtClean="0"/>
              <a:t>กรุง</a:t>
            </a:r>
            <a:r>
              <a:rPr lang="th-TH" sz="3000" b="1" dirty="0"/>
              <a:t>ศรีอยุธยา เป็นราชธานีอยู่เป็น</a:t>
            </a:r>
            <a:r>
              <a:rPr lang="th-TH" sz="3000" b="1" dirty="0" smtClean="0"/>
              <a:t>ระเวลาถึง</a:t>
            </a:r>
            <a:r>
              <a:rPr lang="th-TH" sz="3000" b="1" dirty="0"/>
              <a:t> </a:t>
            </a:r>
            <a:r>
              <a:rPr lang="th-TH" sz="3000" b="1" dirty="0" smtClean="0"/>
              <a:t>๔๑๗</a:t>
            </a:r>
            <a:r>
              <a:rPr lang="th-TH" sz="3000" b="1" dirty="0"/>
              <a:t>  ปี  มีกษัตริย์ปกครองถึง  ๕</a:t>
            </a:r>
            <a:r>
              <a:rPr lang="th-TH" sz="3000" b="1" dirty="0" smtClean="0"/>
              <a:t> </a:t>
            </a:r>
            <a:r>
              <a:rPr lang="th-TH" sz="3000" b="1" dirty="0"/>
              <a:t>ราชวงศ์  ดังนี้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2636912"/>
            <a:ext cx="7560840" cy="24006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000" dirty="0" smtClean="0"/>
              <a:t>๑. ราชวงศ์</a:t>
            </a:r>
            <a:r>
              <a:rPr lang="th-TH" sz="3000" dirty="0"/>
              <a:t>อู่ทอง  (พ.ศ.  </a:t>
            </a:r>
            <a:r>
              <a:rPr lang="th-TH" sz="3000" dirty="0" smtClean="0"/>
              <a:t>๑๘๙๓ </a:t>
            </a:r>
            <a:r>
              <a:rPr lang="th-TH" sz="3000" dirty="0"/>
              <a:t>- </a:t>
            </a:r>
            <a:r>
              <a:rPr lang="th-TH" sz="3000" dirty="0" smtClean="0"/>
              <a:t>๑๙๑๓</a:t>
            </a:r>
            <a:r>
              <a:rPr lang="th-TH" sz="3000" dirty="0"/>
              <a:t>  และ  พ.ศ.  </a:t>
            </a:r>
            <a:r>
              <a:rPr lang="th-TH" sz="3000" dirty="0" smtClean="0"/>
              <a:t>๑๙๓๑ </a:t>
            </a:r>
            <a:r>
              <a:rPr lang="th-TH" sz="3000" dirty="0"/>
              <a:t>- </a:t>
            </a:r>
            <a:r>
              <a:rPr lang="th-TH" sz="3000" dirty="0" smtClean="0"/>
              <a:t>๑๙๕๒)</a:t>
            </a:r>
            <a:endParaRPr lang="th-TH" sz="3000" dirty="0"/>
          </a:p>
          <a:p>
            <a:r>
              <a:rPr lang="th-TH" sz="3000" dirty="0" smtClean="0"/>
              <a:t>๒. ราชวงศ์</a:t>
            </a:r>
            <a:r>
              <a:rPr lang="th-TH" sz="3000" dirty="0"/>
              <a:t>สุวรรภูมิ (พ.ศ. </a:t>
            </a:r>
            <a:r>
              <a:rPr lang="th-TH" sz="3000" dirty="0" smtClean="0"/>
              <a:t>๑๙๑๓ </a:t>
            </a:r>
            <a:r>
              <a:rPr lang="th-TH" sz="3000" dirty="0"/>
              <a:t>- </a:t>
            </a:r>
            <a:r>
              <a:rPr lang="th-TH" sz="3000" dirty="0" smtClean="0"/>
              <a:t>๑๙๓๑</a:t>
            </a:r>
            <a:r>
              <a:rPr lang="th-TH" sz="3000" dirty="0"/>
              <a:t> </a:t>
            </a:r>
            <a:r>
              <a:rPr lang="th-TH" sz="3000" dirty="0" smtClean="0"/>
              <a:t>และ</a:t>
            </a:r>
            <a:r>
              <a:rPr lang="th-TH" sz="3000" dirty="0"/>
              <a:t> </a:t>
            </a:r>
            <a:r>
              <a:rPr lang="th-TH" sz="3000" dirty="0" smtClean="0"/>
              <a:t>พ.ศ.</a:t>
            </a:r>
            <a:r>
              <a:rPr lang="th-TH" sz="3000" dirty="0"/>
              <a:t>  </a:t>
            </a:r>
            <a:r>
              <a:rPr lang="th-TH" sz="3000" dirty="0" smtClean="0"/>
              <a:t>๑๙๕๒ </a:t>
            </a:r>
            <a:r>
              <a:rPr lang="th-TH" sz="3000" dirty="0"/>
              <a:t>- </a:t>
            </a:r>
            <a:r>
              <a:rPr lang="th-TH" sz="3000" dirty="0" smtClean="0"/>
              <a:t>๒๑๑๒)</a:t>
            </a:r>
            <a:endParaRPr lang="th-TH" sz="3000" dirty="0"/>
          </a:p>
          <a:p>
            <a:r>
              <a:rPr lang="th-TH" sz="3000" dirty="0" smtClean="0"/>
              <a:t>๓. ราชวงศ์</a:t>
            </a:r>
            <a:r>
              <a:rPr lang="th-TH" sz="3000" dirty="0"/>
              <a:t>สุโขทัย (พ.ศ. </a:t>
            </a:r>
            <a:r>
              <a:rPr lang="th-TH" sz="3000" dirty="0" smtClean="0"/>
              <a:t>๒๑๑๒ </a:t>
            </a:r>
            <a:r>
              <a:rPr lang="th-TH" sz="3000" dirty="0"/>
              <a:t>- </a:t>
            </a:r>
            <a:r>
              <a:rPr lang="th-TH" sz="3000" dirty="0" smtClean="0"/>
              <a:t>๒๑๗๒)</a:t>
            </a:r>
            <a:endParaRPr lang="th-TH" sz="3000" dirty="0"/>
          </a:p>
          <a:p>
            <a:r>
              <a:rPr lang="th-TH" sz="3000" dirty="0" smtClean="0"/>
              <a:t>๔. ราชวงศ์</a:t>
            </a:r>
            <a:r>
              <a:rPr lang="th-TH" sz="3000" dirty="0"/>
              <a:t>ปราสาททอง (พ.ศ.  </a:t>
            </a:r>
            <a:r>
              <a:rPr lang="th-TH" sz="3000" dirty="0" smtClean="0"/>
              <a:t>๒๑๗๒ </a:t>
            </a:r>
            <a:r>
              <a:rPr lang="th-TH" sz="3000" dirty="0"/>
              <a:t>- </a:t>
            </a:r>
            <a:r>
              <a:rPr lang="th-TH" sz="3000" dirty="0" smtClean="0"/>
              <a:t>๒๒๓๑)</a:t>
            </a:r>
            <a:endParaRPr lang="th-TH" sz="3000" dirty="0"/>
          </a:p>
          <a:p>
            <a:r>
              <a:rPr lang="th-TH" sz="3000" dirty="0" smtClean="0"/>
              <a:t>๕. ราชวงศ์</a:t>
            </a:r>
            <a:r>
              <a:rPr lang="th-TH" sz="3000" dirty="0"/>
              <a:t>บ้านพลูหลวง  (พ.ศ. </a:t>
            </a:r>
            <a:r>
              <a:rPr lang="th-TH" sz="3000" dirty="0" smtClean="0"/>
              <a:t>๒๒๓๑ </a:t>
            </a:r>
            <a:r>
              <a:rPr lang="th-TH" sz="3000" dirty="0"/>
              <a:t>- </a:t>
            </a:r>
            <a:r>
              <a:rPr lang="th-TH" sz="3000" dirty="0" smtClean="0"/>
              <a:t>๒๓๑๐</a:t>
            </a:r>
            <a:r>
              <a:rPr lang="th-TH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5416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5256584" cy="6480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2"/>
                </a:solidFill>
              </a:rPr>
              <a:t/>
            </a:r>
            <a:br>
              <a:rPr lang="th-TH" b="1" dirty="0" smtClean="0">
                <a:solidFill>
                  <a:schemeClr val="tx2"/>
                </a:solidFill>
              </a:rPr>
            </a:br>
            <a:r>
              <a:rPr lang="th-TH" b="1" dirty="0" smtClean="0">
                <a:solidFill>
                  <a:schemeClr val="tx2"/>
                </a:solidFill>
              </a:rPr>
              <a:t>เหตุการณ์</a:t>
            </a:r>
            <a:r>
              <a:rPr lang="th-TH" b="1" dirty="0">
                <a:solidFill>
                  <a:schemeClr val="tx2"/>
                </a:solidFill>
              </a:rPr>
              <a:t>บ้านเมืองสมัยอยุธยา</a:t>
            </a:r>
            <a:br>
              <a:rPr lang="th-TH" b="1" dirty="0">
                <a:solidFill>
                  <a:schemeClr val="tx2"/>
                </a:solidFill>
              </a:rPr>
            </a:b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3796660" y="1417131"/>
            <a:ext cx="1694695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/>
              <a:t>การปกครอง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2492895"/>
            <a:ext cx="7632848" cy="25545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dirty="0" smtClean="0"/>
              <a:t>	การ</a:t>
            </a:r>
            <a:r>
              <a:rPr lang="th-TH" sz="3200" dirty="0"/>
              <a:t>จัดการปกครองในระยะแรก เป็นการนำเอาลักษณะการปกครองในสมัยสุโขทัย และการปกครองของขอมเข้ามาใช้  </a:t>
            </a:r>
            <a:endParaRPr lang="th-TH" sz="3200" dirty="0" smtClean="0"/>
          </a:p>
          <a:p>
            <a:r>
              <a:rPr lang="th-TH" sz="3200" dirty="0"/>
              <a:t>	</a:t>
            </a:r>
            <a:r>
              <a:rPr lang="th-TH" sz="3200" dirty="0" smtClean="0"/>
              <a:t>ฐานะ</a:t>
            </a:r>
            <a:r>
              <a:rPr lang="th-TH" sz="3200" dirty="0"/>
              <a:t>ของพระมหากษัตริย์ได้เปลี่ยนแปลงไปจากสมัยสุโขทัย คือ  พระมหากษัตริย์ทรงเป็นสมมติเทพ  ทรงมีอำนาจสูงสุดในการปกครอง ซึ่งเรียกว่า  การปกครองระบอบสมบูรณาญาสิทธิราชย์</a:t>
            </a:r>
          </a:p>
        </p:txBody>
      </p:sp>
    </p:spTree>
    <p:extLst>
      <p:ext uri="{BB962C8B-B14F-4D97-AF65-F5344CB8AC3E}">
        <p14:creationId xmlns:p14="http://schemas.microsoft.com/office/powerpoint/2010/main" val="2554167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5256584" cy="6480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2"/>
                </a:solidFill>
              </a:rPr>
              <a:t/>
            </a:r>
            <a:br>
              <a:rPr lang="th-TH" b="1" dirty="0" smtClean="0">
                <a:solidFill>
                  <a:schemeClr val="tx2"/>
                </a:solidFill>
              </a:rPr>
            </a:br>
            <a:r>
              <a:rPr lang="th-TH" b="1" dirty="0" smtClean="0">
                <a:solidFill>
                  <a:schemeClr val="tx2"/>
                </a:solidFill>
              </a:rPr>
              <a:t>เหตุการณ์</a:t>
            </a:r>
            <a:r>
              <a:rPr lang="th-TH" b="1" dirty="0">
                <a:solidFill>
                  <a:schemeClr val="tx2"/>
                </a:solidFill>
              </a:rPr>
              <a:t>บ้านเมืองสมัยอยุธยา</a:t>
            </a:r>
            <a:br>
              <a:rPr lang="th-TH" b="1" dirty="0">
                <a:solidFill>
                  <a:schemeClr val="tx2"/>
                </a:solidFill>
              </a:rPr>
            </a:b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323528" y="1196752"/>
            <a:ext cx="8424936" cy="5539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000" b="1" dirty="0"/>
              <a:t>การจัดระเบียบการปกครองในสมัยอยุธยา แบ่งได้เป็น  2  สมัย  ดังนี้  คือ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132856"/>
            <a:ext cx="8424936" cy="31085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thaiNumPeriod"/>
            </a:pPr>
            <a:r>
              <a:rPr lang="th-TH" b="1" dirty="0" smtClean="0"/>
              <a:t>สมัย</a:t>
            </a:r>
            <a:r>
              <a:rPr lang="th-TH" b="1" dirty="0"/>
              <a:t>อยุธยาตอนต้น </a:t>
            </a:r>
            <a:r>
              <a:rPr lang="th-TH" dirty="0"/>
              <a:t> (พ.ศ.  </a:t>
            </a:r>
            <a:r>
              <a:rPr lang="th-TH" dirty="0" smtClean="0"/>
              <a:t>๑๘๙๓ </a:t>
            </a:r>
            <a:r>
              <a:rPr lang="th-TH" dirty="0"/>
              <a:t>- </a:t>
            </a:r>
            <a:r>
              <a:rPr lang="th-TH" dirty="0" smtClean="0"/>
              <a:t>๑๙๙๑) </a:t>
            </a:r>
            <a:r>
              <a:rPr lang="th-TH" dirty="0"/>
              <a:t>  </a:t>
            </a:r>
            <a:endParaRPr lang="th-TH" dirty="0" smtClean="0"/>
          </a:p>
          <a:p>
            <a:r>
              <a:rPr lang="th-TH" b="1" dirty="0" smtClean="0"/>
              <a:t>	มี</a:t>
            </a:r>
            <a:r>
              <a:rPr lang="th-TH" b="1" dirty="0"/>
              <a:t>ลักษณะดังนี้การปกครอง</a:t>
            </a:r>
            <a:r>
              <a:rPr lang="th-TH" b="1" dirty="0" smtClean="0"/>
              <a:t>ส่วนกลาง</a:t>
            </a:r>
            <a:r>
              <a:rPr lang="th-TH" dirty="0" smtClean="0"/>
              <a:t>หรือ</a:t>
            </a:r>
            <a:r>
              <a:rPr lang="th-TH" dirty="0"/>
              <a:t>การปกครองภายในราชธานี  เรียกว่า  </a:t>
            </a:r>
            <a:r>
              <a:rPr lang="th-TH" dirty="0" smtClean="0"/>
              <a:t>การ</a:t>
            </a:r>
            <a:r>
              <a:rPr lang="th-TH" dirty="0"/>
              <a:t>ปกครองแบบจตุสดมภ์  มีขุนนาง  </a:t>
            </a:r>
            <a:r>
              <a:rPr lang="th-TH" dirty="0" smtClean="0"/>
              <a:t>๔</a:t>
            </a:r>
            <a:r>
              <a:rPr lang="th-TH" dirty="0"/>
              <a:t>  ฝ่าย ทำหน้าที่</a:t>
            </a:r>
            <a:r>
              <a:rPr lang="th-TH" dirty="0" smtClean="0"/>
              <a:t>ดังนี้</a:t>
            </a:r>
          </a:p>
          <a:p>
            <a:r>
              <a:rPr lang="th-TH" b="1" i="1" dirty="0" smtClean="0"/>
              <a:t>กรม</a:t>
            </a:r>
            <a:r>
              <a:rPr lang="th-TH" b="1" i="1" dirty="0"/>
              <a:t>เวียง</a:t>
            </a:r>
            <a:r>
              <a:rPr lang="th-TH" dirty="0"/>
              <a:t>     มีหน้าที่ดูแลความสงบเรียบร้อยในราชธานี</a:t>
            </a:r>
          </a:p>
          <a:p>
            <a:r>
              <a:rPr lang="th-TH" b="1" i="1" dirty="0"/>
              <a:t>กรมวัง </a:t>
            </a:r>
            <a:r>
              <a:rPr lang="th-TH" dirty="0"/>
              <a:t>       มีหน้าที่เกี่ยวกับงานพระราชพิธีต่าง ๆ</a:t>
            </a:r>
          </a:p>
          <a:p>
            <a:r>
              <a:rPr lang="th-TH" b="1" i="1" dirty="0"/>
              <a:t>กรมคลัง  </a:t>
            </a:r>
            <a:r>
              <a:rPr lang="th-TH" dirty="0"/>
              <a:t>     มีหน้าที่เก็บพระราชทรัพย์ และผลประโยชน์ของแผ่นดิน</a:t>
            </a:r>
          </a:p>
          <a:p>
            <a:r>
              <a:rPr lang="th-TH" b="1" i="1" dirty="0"/>
              <a:t>กรมนา</a:t>
            </a:r>
            <a:r>
              <a:rPr lang="th-TH" dirty="0"/>
              <a:t>         มีหน้าที่ดูแลการทำเรือกสวนไร่นา  และเก็บเสบียงไว้ใช้ในยามสงคราม</a:t>
            </a:r>
          </a:p>
        </p:txBody>
      </p:sp>
    </p:spTree>
    <p:extLst>
      <p:ext uri="{BB962C8B-B14F-4D97-AF65-F5344CB8AC3E}">
        <p14:creationId xmlns:p14="http://schemas.microsoft.com/office/powerpoint/2010/main" val="2554167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26730"/>
            <a:ext cx="8424936" cy="5539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000" b="1" dirty="0"/>
              <a:t>การจัดระเบียบการปกครองในสมัยอยุธยา แบ่งได้เป็น  2  สมัย  ดังนี้  คือ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060848"/>
            <a:ext cx="8396069" cy="31085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th-TH" b="1" dirty="0" smtClean="0"/>
              <a:t>การ</a:t>
            </a:r>
            <a:r>
              <a:rPr lang="th-TH" b="1" dirty="0"/>
              <a:t>ปกครองส่วนภูมิภาค</a:t>
            </a:r>
            <a:r>
              <a:rPr lang="th-TH" dirty="0"/>
              <a:t>  ได้แก่  เมืองที่อยู่นอกราชธานี  โปรดให้เจ้านาย และขุนนางที่ไว้วางพระทัยไปปกครอง  แบ่งเป็น  </a:t>
            </a:r>
            <a:r>
              <a:rPr lang="th-TH" dirty="0" smtClean="0"/>
              <a:t>๓</a:t>
            </a:r>
            <a:r>
              <a:rPr lang="th-TH" dirty="0"/>
              <a:t>  ประเภท  </a:t>
            </a:r>
            <a:r>
              <a:rPr lang="th-TH" dirty="0" smtClean="0"/>
              <a:t>ดังนี้</a:t>
            </a:r>
          </a:p>
          <a:p>
            <a:r>
              <a:rPr lang="th-TH" b="1" i="1" dirty="0" smtClean="0"/>
              <a:t>เมือง</a:t>
            </a:r>
            <a:r>
              <a:rPr lang="th-TH" b="1" i="1" dirty="0"/>
              <a:t>หน้าด่่าน</a:t>
            </a:r>
            <a:r>
              <a:rPr lang="th-TH" dirty="0"/>
              <a:t>   ได้แก่  เมืองที่อยู่รอบราชธานีทั้ง  </a:t>
            </a:r>
            <a:r>
              <a:rPr lang="th-TH" dirty="0" smtClean="0"/>
              <a:t>๔</a:t>
            </a:r>
            <a:r>
              <a:rPr lang="th-TH" dirty="0"/>
              <a:t>  ทิศ</a:t>
            </a:r>
          </a:p>
          <a:p>
            <a:r>
              <a:rPr lang="th-TH" b="1" i="1" dirty="0"/>
              <a:t>เมืองชั้นใน</a:t>
            </a:r>
            <a:r>
              <a:rPr lang="th-TH" dirty="0"/>
              <a:t>      ได้แก่  เมืองที่อยู่ไม่ไกลราชธานีมากนัก</a:t>
            </a:r>
          </a:p>
          <a:p>
            <a:r>
              <a:rPr lang="th-TH" b="1" i="1" dirty="0"/>
              <a:t>เมืองชั้นนอก </a:t>
            </a:r>
            <a:r>
              <a:rPr lang="th-TH" dirty="0"/>
              <a:t>   ได้แก่  เมืองที่อยู่ห่างไกลจากราชธานีมาก</a:t>
            </a:r>
          </a:p>
          <a:p>
            <a:r>
              <a:rPr lang="th-TH" b="1" dirty="0" smtClean="0"/>
              <a:t>- หัว</a:t>
            </a:r>
            <a:r>
              <a:rPr lang="th-TH" b="1" dirty="0"/>
              <a:t>เมืองประเทศราช</a:t>
            </a:r>
            <a:r>
              <a:rPr lang="th-TH" dirty="0"/>
              <a:t>  ได้แก่  หัวเมืองที่อ่อนน้อม ยอมเป็นเมืองขึ้นของกรุงศรีอยุธยา  โปรดให้เจ้านายพื้นเมืองปกครอง</a:t>
            </a:r>
            <a:r>
              <a:rPr lang="th-TH" dirty="0" smtClean="0"/>
              <a:t>กันเอง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5416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96752"/>
            <a:ext cx="8280920" cy="20621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 smtClean="0"/>
              <a:t>การ</a:t>
            </a:r>
            <a:r>
              <a:rPr lang="th-TH" sz="3200" b="1" dirty="0"/>
              <a:t>ปรับปรุงการปกครองครั้งใหญ่ </a:t>
            </a:r>
            <a:endParaRPr lang="th-TH" sz="3200" b="1" dirty="0" smtClean="0"/>
          </a:p>
          <a:p>
            <a:r>
              <a:rPr lang="th-TH" sz="3200" dirty="0" smtClean="0"/>
              <a:t>	เกิดขึ้นใน</a:t>
            </a:r>
            <a:r>
              <a:rPr lang="th-TH" sz="3200" dirty="0"/>
              <a:t>สมัยสมเด็จพระบรมไตรโลกนาถสมเด็จพระบรม</a:t>
            </a:r>
            <a:r>
              <a:rPr lang="th-TH" sz="3200" dirty="0" smtClean="0"/>
              <a:t>ไตร -โลกนาถ</a:t>
            </a:r>
            <a:r>
              <a:rPr lang="th-TH" sz="3200" dirty="0"/>
              <a:t>  ได้โปรดให้ปฏิรูปการปกครองครั้งสำคัญ ในปี  พ.ศ. </a:t>
            </a:r>
            <a:r>
              <a:rPr lang="th-TH" sz="3200" dirty="0" smtClean="0"/>
              <a:t>๑๙๙๑</a:t>
            </a:r>
            <a:r>
              <a:rPr lang="th-TH" sz="3200" dirty="0"/>
              <a:t>  การปฏิรูปการปกครองดังกล่าว ได้ใช้ตลอดมาจนสิ้นสุดสมัยอยุธยา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426730"/>
            <a:ext cx="8424936" cy="5539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000" b="1" dirty="0"/>
              <a:t>การจัดระเบียบการปกครองในสมัยอยุธยา แบ่งได้เป็น  2  สมัย  ดังนี้  คือ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3356991"/>
            <a:ext cx="8208912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/>
              <a:t>ผลการปรับปรุงการปกครอง</a:t>
            </a:r>
            <a:r>
              <a:rPr lang="th-TH" dirty="0"/>
              <a:t>  ในสมัยสมเด็จพระบรมไตรโลกนาถ  มีดังนี้คือเปลี่ยนชื่อกรมต่าง ๆ  ของจตุสดมภ์  เป็นดังนี้</a:t>
            </a:r>
          </a:p>
          <a:p>
            <a:pPr lvl="1"/>
            <a:r>
              <a:rPr lang="th-TH" dirty="0"/>
              <a:t>กรมเวียง  ใช้ชื่อว่า  นครบาล</a:t>
            </a:r>
          </a:p>
          <a:p>
            <a:pPr lvl="1"/>
            <a:r>
              <a:rPr lang="th-TH" dirty="0"/>
              <a:t>กรมวัง     ใช้ชื่อว่า  ธรรมาธิกรณ์</a:t>
            </a:r>
          </a:p>
          <a:p>
            <a:pPr lvl="1"/>
            <a:r>
              <a:rPr lang="th-TH" dirty="0"/>
              <a:t>กรมคลัง   ใช้ชื่อว่า  โกษธิบดี</a:t>
            </a:r>
          </a:p>
          <a:p>
            <a:pPr lvl="1"/>
            <a:r>
              <a:rPr lang="th-TH" dirty="0"/>
              <a:t>กรมนา     ใช้ชื่อว่า   เกษตราธิการ</a:t>
            </a:r>
          </a:p>
        </p:txBody>
      </p:sp>
    </p:spTree>
    <p:extLst>
      <p:ext uri="{BB962C8B-B14F-4D97-AF65-F5344CB8AC3E}">
        <p14:creationId xmlns:p14="http://schemas.microsoft.com/office/powerpoint/2010/main" val="2554167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26730"/>
            <a:ext cx="8424936" cy="5539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000" b="1" dirty="0"/>
              <a:t>การจัดระเบียบการปกครองในสมัยอยุธยา แบ่งได้เป็น  2  สมัย  ดังนี้  คือ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443841"/>
            <a:ext cx="8568952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 smtClean="0"/>
              <a:t>โปรด</a:t>
            </a:r>
            <a:r>
              <a:rPr lang="th-TH" sz="3200" b="1" dirty="0"/>
              <a:t>ให้แยกงานฝ่ายทหารและพลเรือนออกจากกัน</a:t>
            </a:r>
            <a:r>
              <a:rPr lang="th-TH" sz="3200" dirty="0"/>
              <a:t>  </a:t>
            </a:r>
            <a:endParaRPr lang="th-TH" sz="3200" dirty="0" smtClean="0"/>
          </a:p>
          <a:p>
            <a:r>
              <a:rPr lang="th-TH" sz="3200" b="1" dirty="0" smtClean="0"/>
              <a:t>โดยกำหนดให้		</a:t>
            </a:r>
            <a:r>
              <a:rPr lang="th-TH" sz="3200" dirty="0" smtClean="0"/>
              <a:t>สมุ</a:t>
            </a:r>
            <a:r>
              <a:rPr lang="th-TH" sz="3200" dirty="0"/>
              <a:t>หกลาโหมเป็นหัวหน้าฝ่าย</a:t>
            </a:r>
            <a:r>
              <a:rPr lang="th-TH" sz="3200" dirty="0" smtClean="0"/>
              <a:t>ทหาร</a:t>
            </a:r>
          </a:p>
          <a:p>
            <a:r>
              <a:rPr lang="th-TH" sz="3200" dirty="0"/>
              <a:t>	</a:t>
            </a:r>
            <a:r>
              <a:rPr lang="th-TH" sz="3200" dirty="0" smtClean="0"/>
              <a:t>		สมุ</a:t>
            </a:r>
            <a:r>
              <a:rPr lang="th-TH" sz="3200" dirty="0"/>
              <a:t>หนายก  เป็นหัวหน้าฝ่ายพลเรือน</a:t>
            </a:r>
          </a:p>
          <a:p>
            <a:r>
              <a:rPr lang="th-TH" sz="3200" b="1" dirty="0"/>
              <a:t>แบ่งหัวเมือง</a:t>
            </a:r>
            <a:r>
              <a:rPr lang="th-TH" sz="3200" b="1" dirty="0" smtClean="0"/>
              <a:t>ชั้นนอก </a:t>
            </a:r>
            <a:r>
              <a:rPr lang="th-TH" sz="3200" dirty="0" smtClean="0"/>
              <a:t>เป็น</a:t>
            </a:r>
            <a:r>
              <a:rPr lang="th-TH" sz="3200" dirty="0"/>
              <a:t>เมืองชั้นเอก  โท  ตรี  ตามลำดับ</a:t>
            </a:r>
          </a:p>
          <a:p>
            <a:r>
              <a:rPr lang="th-TH" sz="3200" b="1" dirty="0"/>
              <a:t>การปกครองหัวเมืองประเทศราช </a:t>
            </a:r>
            <a:r>
              <a:rPr lang="th-TH" sz="3200" dirty="0"/>
              <a:t> โปรดให้เจ้านายของชนชาตินั้น ปกครองกันเอง  โดยต้องส่งเครื่องราชบรรณาการมาให้ตามลำดับ</a:t>
            </a:r>
          </a:p>
        </p:txBody>
      </p:sp>
    </p:spTree>
    <p:extLst>
      <p:ext uri="{BB962C8B-B14F-4D97-AF65-F5344CB8AC3E}">
        <p14:creationId xmlns:p14="http://schemas.microsoft.com/office/powerpoint/2010/main" val="2554167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5256584" cy="6480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2"/>
                </a:solidFill>
              </a:rPr>
              <a:t/>
            </a:r>
            <a:br>
              <a:rPr lang="th-TH" b="1" dirty="0" smtClean="0">
                <a:solidFill>
                  <a:schemeClr val="tx2"/>
                </a:solidFill>
              </a:rPr>
            </a:br>
            <a:r>
              <a:rPr lang="th-TH" b="1" dirty="0" smtClean="0">
                <a:solidFill>
                  <a:schemeClr val="tx2"/>
                </a:solidFill>
              </a:rPr>
              <a:t>เหตุการณ์</a:t>
            </a:r>
            <a:r>
              <a:rPr lang="th-TH" b="1" dirty="0">
                <a:solidFill>
                  <a:schemeClr val="tx2"/>
                </a:solidFill>
              </a:rPr>
              <a:t>บ้านเมืองสมัยอยุธยา</a:t>
            </a:r>
            <a:br>
              <a:rPr lang="th-TH" b="1" dirty="0">
                <a:solidFill>
                  <a:schemeClr val="tx2"/>
                </a:solidFill>
              </a:rPr>
            </a:b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827584" y="2132856"/>
            <a:ext cx="7272808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dirty="0" smtClean="0"/>
              <a:t>	ปัญหา</a:t>
            </a:r>
            <a:r>
              <a:rPr lang="th-TH" sz="3200" dirty="0"/>
              <a:t>ที่สำคัญเกี่ยวกับการปกครองในสมัยอยุธยา  คือการแย่งชิงราชสมบัติและอำนาจของขุนนางฝ่ายต่าง ๆ  เนื่องจากขาดความสามัคคี และไม่มีระบบการสืบราชสมบัติที่แน่นอนขาดประสิทธิภาพ</a:t>
            </a:r>
          </a:p>
        </p:txBody>
      </p:sp>
    </p:spTree>
    <p:extLst>
      <p:ext uri="{BB962C8B-B14F-4D97-AF65-F5344CB8AC3E}">
        <p14:creationId xmlns:p14="http://schemas.microsoft.com/office/powerpoint/2010/main" val="255416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D-SSRU\Desktop\13501795_618252258337359_1910877828667624644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1" t="4848" r="13975" b="8372"/>
          <a:stretch/>
        </p:blipFill>
        <p:spPr bwMode="auto">
          <a:xfrm>
            <a:off x="971600" y="1196752"/>
            <a:ext cx="7365304" cy="44717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23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5256584" cy="7920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2"/>
                </a:solidFill>
              </a:rPr>
              <a:t/>
            </a:r>
            <a:br>
              <a:rPr lang="th-TH" b="1" dirty="0" smtClean="0">
                <a:solidFill>
                  <a:schemeClr val="tx2"/>
                </a:solidFill>
              </a:rPr>
            </a:br>
            <a:r>
              <a:rPr lang="th-TH" b="1" dirty="0" smtClean="0">
                <a:solidFill>
                  <a:schemeClr val="tx2"/>
                </a:solidFill>
              </a:rPr>
              <a:t>เหตุการณ์</a:t>
            </a:r>
            <a:r>
              <a:rPr lang="th-TH" b="1" dirty="0">
                <a:solidFill>
                  <a:schemeClr val="tx2"/>
                </a:solidFill>
              </a:rPr>
              <a:t>บ้านเมืองสมัยอยุธยา</a:t>
            </a:r>
            <a:br>
              <a:rPr lang="th-TH" b="1" dirty="0">
                <a:solidFill>
                  <a:schemeClr val="tx2"/>
                </a:solidFill>
              </a:rPr>
            </a:b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99534" y="1264404"/>
            <a:ext cx="662473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 smtClean="0"/>
              <a:t>ประวัติศาสตร์ไทยสมัยอยุธยา (พ.ศ.๑๘๙๓-พ.ศ.๒๓๑๐</a:t>
            </a:r>
            <a:endParaRPr lang="th-TH" b="1" dirty="0"/>
          </a:p>
        </p:txBody>
      </p:sp>
      <p:sp>
        <p:nvSpPr>
          <p:cNvPr id="5" name="Rectangle 4"/>
          <p:cNvSpPr/>
          <p:nvPr/>
        </p:nvSpPr>
        <p:spPr>
          <a:xfrm>
            <a:off x="3010382" y="1912759"/>
            <a:ext cx="336181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/>
              <a:t>การสถาปนากรุงศรีอยุธยา</a:t>
            </a:r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333239" y="2545154"/>
            <a:ext cx="835292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</a:t>
            </a:r>
            <a:r>
              <a:rPr lang="th-TH" sz="2600" b="1" dirty="0" smtClean="0"/>
              <a:t>ในราวปี  พ.ศ.  ๑๘๙๓  เมื่อกรุงสุโขทัย เริ่มเสื่อมอำนาจลง หัวเมืองต่าง ๆ  จึงแข็งข้อ  เมืองอู่ทอง ซึ่งเป็นเมืองขึ้นของกรุงสุโขทัยเป็นเมืองใหญ่  </a:t>
            </a:r>
          </a:p>
          <a:p>
            <a:r>
              <a:rPr lang="th-TH" sz="2600" b="1" dirty="0" smtClean="0"/>
              <a:t>พระเจ้าอู่ทอง จึงเริ่มสะสมกองกำลัง และเป็นผู้นำคนไทย ที่อาศัยอยู่บริเวณลุ่มแม่น้ำเจ้าพระยาตอนกลาง และตอนล่าง  ได้สถาปนากรุงศรีอยุธยาขึ้นเป็นอิสระจากสุโขทัย  โดยตั้งราชธานีบริเวณหนองโสนหรือบึงพระราม ซึ่งก็คือจังหวัดพระนครศรีอยุธยาในปัจจุบัน  เหตุที่ย้ายเมืองมาสร้างราชธานีที่กรุงศรีอยุธยา  </a:t>
            </a:r>
          </a:p>
          <a:p>
            <a:r>
              <a:rPr lang="th-TH" sz="2600" b="1" dirty="0" smtClean="0"/>
              <a:t>ก็เนื่องจากเป็นที่ราบลุ่มอุดมสมบูรณ์ และเป็นที่รวมของแม่น้ำหลายสาย  </a:t>
            </a:r>
          </a:p>
          <a:p>
            <a:r>
              <a:rPr lang="th-TH" sz="2600" b="1" dirty="0" smtClean="0"/>
              <a:t>จึงเป็นปากประตูสู่เมืองทางด้านเหนือทั้งสุโขทัยและเชียงใหม่  พระเจ้าอู่ทองทรงเป็นปฐมกษัตริย์ในราชวงศ์อู่ทอง  ทรงพระนาว่า  สมเด็จพระรามาธิบดีที่ ๑  ครองราชย์ปกครองกรุงศรีอยุธยาอยู่นานเป็นเวลาถึง  ๒๐  </a:t>
            </a:r>
            <a:endParaRPr lang="th-TH" sz="2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5256584" cy="7920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2"/>
                </a:solidFill>
              </a:rPr>
              <a:t/>
            </a:r>
            <a:br>
              <a:rPr lang="th-TH" b="1" dirty="0" smtClean="0">
                <a:solidFill>
                  <a:schemeClr val="tx2"/>
                </a:solidFill>
              </a:rPr>
            </a:br>
            <a:r>
              <a:rPr lang="th-TH" b="1" dirty="0" smtClean="0">
                <a:solidFill>
                  <a:schemeClr val="tx2"/>
                </a:solidFill>
              </a:rPr>
              <a:t>เหตุการณ์</a:t>
            </a:r>
            <a:r>
              <a:rPr lang="th-TH" b="1" dirty="0">
                <a:solidFill>
                  <a:schemeClr val="tx2"/>
                </a:solidFill>
              </a:rPr>
              <a:t>บ้านเมืองสมัยอยุธยา</a:t>
            </a:r>
            <a:br>
              <a:rPr lang="th-TH" b="1" dirty="0">
                <a:solidFill>
                  <a:schemeClr val="tx2"/>
                </a:solidFill>
              </a:rPr>
            </a:br>
            <a:endParaRPr lang="th-TH" dirty="0"/>
          </a:p>
        </p:txBody>
      </p:sp>
      <p:pic>
        <p:nvPicPr>
          <p:cNvPr id="2051" name="Picture 3" descr="C:\Users\SD-SSRU\Desktop\250px-แผนที่แสดงอาณาเขตประเทศไทย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324" y="1330796"/>
            <a:ext cx="3175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281769"/>
              </p:ext>
            </p:extLst>
          </p:nvPr>
        </p:nvGraphicFramePr>
        <p:xfrm>
          <a:off x="4774180" y="2996952"/>
          <a:ext cx="3686252" cy="518160"/>
        </p:xfrm>
        <a:graphic>
          <a:graphicData uri="http://schemas.openxmlformats.org/drawingml/2006/table">
            <a:tbl>
              <a:tblPr/>
              <a:tblGrid>
                <a:gridCol w="368625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แผนที่ประเทศไทยสมัยอยุธยา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75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899460"/>
              </p:ext>
            </p:extLst>
          </p:nvPr>
        </p:nvGraphicFramePr>
        <p:xfrm>
          <a:off x="1043608" y="404664"/>
          <a:ext cx="3816424" cy="648072"/>
        </p:xfrm>
        <a:graphic>
          <a:graphicData uri="http://schemas.openxmlformats.org/drawingml/2006/table">
            <a:tbl>
              <a:tblPr/>
              <a:tblGrid>
                <a:gridCol w="381642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แผนที่ประเทศไทยสมัยอยุธยา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C:\Users\SD-SSRU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4619625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4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320574"/>
              </p:ext>
            </p:extLst>
          </p:nvPr>
        </p:nvGraphicFramePr>
        <p:xfrm>
          <a:off x="1043608" y="404664"/>
          <a:ext cx="3816424" cy="648072"/>
        </p:xfrm>
        <a:graphic>
          <a:graphicData uri="http://schemas.openxmlformats.org/drawingml/2006/table">
            <a:tbl>
              <a:tblPr/>
              <a:tblGrid>
                <a:gridCol w="381642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แผนที่ประเทศไทยสมัยอยุธยา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C:\Users\SD-SSRU\Desktop\5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96227"/>
            <a:ext cx="3528392" cy="522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8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D-SSRU\Desktop\a11_Oea_AmuOa_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5904656" cy="401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232599"/>
              </p:ext>
            </p:extLst>
          </p:nvPr>
        </p:nvGraphicFramePr>
        <p:xfrm>
          <a:off x="1043608" y="404664"/>
          <a:ext cx="3816424" cy="648072"/>
        </p:xfrm>
        <a:graphic>
          <a:graphicData uri="http://schemas.openxmlformats.org/drawingml/2006/table">
            <a:tbl>
              <a:tblPr/>
              <a:tblGrid>
                <a:gridCol w="381642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แผนที่ประเทศไทยสมัยอยุธยา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651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980707"/>
              </p:ext>
            </p:extLst>
          </p:nvPr>
        </p:nvGraphicFramePr>
        <p:xfrm>
          <a:off x="1043608" y="404664"/>
          <a:ext cx="3816424" cy="648072"/>
        </p:xfrm>
        <a:graphic>
          <a:graphicData uri="http://schemas.openxmlformats.org/drawingml/2006/table">
            <a:tbl>
              <a:tblPr/>
              <a:tblGrid>
                <a:gridCol w="381642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แผนที่ประเทศไทยสมัยอยุธยา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FE4"/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 descr="C:\Users\SD-SSRU\Desktop\X5349920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1196752"/>
            <a:ext cx="5688631" cy="47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6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133910"/>
            <a:ext cx="777686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dirty="0" smtClean="0"/>
              <a:t>	</a:t>
            </a:r>
            <a:r>
              <a:rPr lang="th-TH" sz="3000" b="1" dirty="0" smtClean="0"/>
              <a:t>กรุง</a:t>
            </a:r>
            <a:r>
              <a:rPr lang="th-TH" sz="3000" b="1" dirty="0"/>
              <a:t>ศรีอยุธยามีความเป็นปึกแผ่นมั่นคงมาโดยลำดับ  ทั้งนี้เพราะทำเลที่ตั้ง มีความเหมาะสมหลายประการ  คือ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5256584" cy="6480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2"/>
                </a:solidFill>
              </a:rPr>
              <a:t/>
            </a:r>
            <a:br>
              <a:rPr lang="th-TH" b="1" dirty="0" smtClean="0">
                <a:solidFill>
                  <a:schemeClr val="tx2"/>
                </a:solidFill>
              </a:rPr>
            </a:br>
            <a:r>
              <a:rPr lang="th-TH" b="1" dirty="0" smtClean="0">
                <a:solidFill>
                  <a:schemeClr val="tx2"/>
                </a:solidFill>
              </a:rPr>
              <a:t>เหตุการณ์</a:t>
            </a:r>
            <a:r>
              <a:rPr lang="th-TH" b="1" dirty="0">
                <a:solidFill>
                  <a:schemeClr val="tx2"/>
                </a:solidFill>
              </a:rPr>
              <a:t>บ้านเมืองสมัยอยุธยา</a:t>
            </a:r>
            <a:br>
              <a:rPr lang="th-TH" b="1" dirty="0">
                <a:solidFill>
                  <a:schemeClr val="tx2"/>
                </a:solidFill>
              </a:rPr>
            </a:br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971600" y="2332037"/>
            <a:ext cx="7704856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๑.ใน</a:t>
            </a:r>
            <a:r>
              <a:rPr lang="th-TH" b="1" dirty="0"/>
              <a:t>ด้านยุทธศาสตร์ </a:t>
            </a:r>
            <a:r>
              <a:rPr lang="th-TH" dirty="0"/>
              <a:t> </a:t>
            </a:r>
            <a:endParaRPr lang="th-TH" dirty="0" smtClean="0"/>
          </a:p>
          <a:p>
            <a:r>
              <a:rPr lang="th-TH" dirty="0" smtClean="0"/>
              <a:t>	มี</a:t>
            </a:r>
            <a:r>
              <a:rPr lang="th-TH" dirty="0"/>
              <a:t>ภูมิประเทศเป็นเกาะ  </a:t>
            </a:r>
            <a:r>
              <a:rPr lang="th-TH" dirty="0" smtClean="0"/>
              <a:t>มีแม่น้ำล้อมรอบ</a:t>
            </a:r>
            <a:r>
              <a:rPr lang="th-TH" dirty="0"/>
              <a:t>  </a:t>
            </a:r>
            <a:r>
              <a:rPr lang="th-TH" dirty="0" smtClean="0"/>
              <a:t>๓</a:t>
            </a:r>
            <a:r>
              <a:rPr lang="th-TH" dirty="0"/>
              <a:t>  สาย  ได้แก่  แม่น้ำเจ้าพระยา  แม่น้ำป่าสัก  และแม่น้ำลพบุรี</a:t>
            </a:r>
          </a:p>
        </p:txBody>
      </p:sp>
      <p:sp>
        <p:nvSpPr>
          <p:cNvPr id="7" name="Rectangle 6"/>
          <p:cNvSpPr/>
          <p:nvPr/>
        </p:nvSpPr>
        <p:spPr>
          <a:xfrm>
            <a:off x="971600" y="3878935"/>
            <a:ext cx="7776864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๒. ใน</a:t>
            </a:r>
            <a:r>
              <a:rPr lang="th-TH" b="1" dirty="0"/>
              <a:t>ด้านเศรษฐกิจ</a:t>
            </a:r>
          </a:p>
          <a:p>
            <a:r>
              <a:rPr lang="th-TH" dirty="0" smtClean="0"/>
              <a:t>	เป็น</a:t>
            </a:r>
            <a:r>
              <a:rPr lang="th-TH" dirty="0"/>
              <a:t>ศูนย์กลางการคมนาคม  เพราะมีแม่น้ำไหลผ่านถึง  3  สาย</a:t>
            </a:r>
          </a:p>
          <a:p>
            <a:r>
              <a:rPr lang="th-TH" dirty="0"/>
              <a:t>พื้นดินอุดมสมบูรณ์ เหมาะในการทำอาชีพ</a:t>
            </a:r>
            <a:r>
              <a:rPr lang="th-TH" dirty="0" smtClean="0"/>
              <a:t>เกษตรกรรมตั้งอยู่</a:t>
            </a:r>
            <a:r>
              <a:rPr lang="th-TH" dirty="0"/>
              <a:t>ใกล้ทะเล และส่งเสริมให้เกิด</a:t>
            </a:r>
            <a:r>
              <a:rPr lang="th-TH" dirty="0" smtClean="0"/>
              <a:t>ความก้าวหน้าใน</a:t>
            </a:r>
            <a:r>
              <a:rPr lang="th-TH" dirty="0"/>
              <a:t>การค้ากับต่างประเทศ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3283036732"/>
      </p:ext>
    </p:extLst>
  </p:cSld>
  <p:clrMapOvr>
    <a:masterClrMapping/>
  </p:clrMapOvr>
</p:sld>
</file>

<file path=ppt/theme/theme1.xml><?xml version="1.0" encoding="utf-8"?>
<a:theme xmlns:a="http://schemas.openxmlformats.org/drawingml/2006/main" name="0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</Template>
  <TotalTime>39</TotalTime>
  <Words>146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06</vt:lpstr>
      <vt:lpstr>วรรณคดีสมัยอยุธยาตอนต้น</vt:lpstr>
      <vt:lpstr>PowerPoint Presentation</vt:lpstr>
      <vt:lpstr> เหตุการณ์บ้านเมืองสมัยอยุธยา </vt:lpstr>
      <vt:lpstr> เหตุการณ์บ้านเมืองสมัยอยุธยา </vt:lpstr>
      <vt:lpstr>PowerPoint Presentation</vt:lpstr>
      <vt:lpstr>PowerPoint Presentation</vt:lpstr>
      <vt:lpstr>PowerPoint Presentation</vt:lpstr>
      <vt:lpstr>PowerPoint Presentation</vt:lpstr>
      <vt:lpstr> เหตุการณ์บ้านเมืองสมัยอยุธยา </vt:lpstr>
      <vt:lpstr> เหตุการณ์บ้านเมืองสมัยอยุธยา </vt:lpstr>
      <vt:lpstr> เหตุการณ์บ้านเมืองสมัยอยุธยา </vt:lpstr>
      <vt:lpstr> เหตุการณ์บ้านเมืองสมัยอยุธยา </vt:lpstr>
      <vt:lpstr>PowerPoint Presentation</vt:lpstr>
      <vt:lpstr>PowerPoint Presentation</vt:lpstr>
      <vt:lpstr>PowerPoint Presentation</vt:lpstr>
      <vt:lpstr> เหตุการณ์บ้านเมืองสมัยอยุธยา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วรรณคดีสมัยอยุธยาตอนต้น</dc:title>
  <dc:creator>SD-SSRU</dc:creator>
  <cp:lastModifiedBy>SD-SSRU</cp:lastModifiedBy>
  <cp:revision>5</cp:revision>
  <dcterms:created xsi:type="dcterms:W3CDTF">2016-06-28T04:18:46Z</dcterms:created>
  <dcterms:modified xsi:type="dcterms:W3CDTF">2018-01-30T05:20:35Z</dcterms:modified>
</cp:coreProperties>
</file>