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68" r:id="rId8"/>
    <p:sldId id="266" r:id="rId9"/>
    <p:sldId id="270" r:id="rId10"/>
    <p:sldId id="261" r:id="rId11"/>
    <p:sldId id="271" r:id="rId12"/>
    <p:sldId id="272" r:id="rId13"/>
    <p:sldId id="262" r:id="rId14"/>
    <p:sldId id="273" r:id="rId15"/>
    <p:sldId id="263" r:id="rId16"/>
    <p:sldId id="274" r:id="rId17"/>
    <p:sldId id="264" r:id="rId18"/>
    <p:sldId id="265" r:id="rId19"/>
    <p:sldId id="275" r:id="rId20"/>
    <p:sldId id="276" r:id="rId21"/>
    <p:sldId id="286" r:id="rId22"/>
    <p:sldId id="277" r:id="rId23"/>
    <p:sldId id="287" r:id="rId24"/>
    <p:sldId id="278" r:id="rId25"/>
    <p:sldId id="288" r:id="rId26"/>
    <p:sldId id="279" r:id="rId27"/>
    <p:sldId id="280" r:id="rId28"/>
    <p:sldId id="281" r:id="rId29"/>
    <p:sldId id="293" r:id="rId30"/>
    <p:sldId id="282" r:id="rId31"/>
    <p:sldId id="292" r:id="rId32"/>
    <p:sldId id="283" r:id="rId33"/>
    <p:sldId id="291" r:id="rId34"/>
    <p:sldId id="284" r:id="rId35"/>
    <p:sldId id="290" r:id="rId36"/>
    <p:sldId id="285" r:id="rId37"/>
    <p:sldId id="289" r:id="rId38"/>
    <p:sldId id="294" r:id="rId39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70" y="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E3A20E-E96A-45E1-8516-58FCAADFF519}" type="datetimeFigureOut">
              <a:rPr lang="th-TH" smtClean="0"/>
              <a:t>17/08/60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A9AF8A-EB16-4F4D-844F-9F4C706C37E1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E3A20E-E96A-45E1-8516-58FCAADFF519}" type="datetimeFigureOut">
              <a:rPr lang="th-TH" smtClean="0"/>
              <a:t>17/08/60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A9AF8A-EB16-4F4D-844F-9F4C706C37E1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E3A20E-E96A-45E1-8516-58FCAADFF519}" type="datetimeFigureOut">
              <a:rPr lang="th-TH" smtClean="0"/>
              <a:t>17/08/60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A9AF8A-EB16-4F4D-844F-9F4C706C37E1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E3A20E-E96A-45E1-8516-58FCAADFF519}" type="datetimeFigureOut">
              <a:rPr lang="th-TH" smtClean="0"/>
              <a:t>17/08/60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A9AF8A-EB16-4F4D-844F-9F4C706C37E1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E3A20E-E96A-45E1-8516-58FCAADFF519}" type="datetimeFigureOut">
              <a:rPr lang="th-TH" smtClean="0"/>
              <a:t>17/08/60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A9AF8A-EB16-4F4D-844F-9F4C706C37E1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E3A20E-E96A-45E1-8516-58FCAADFF519}" type="datetimeFigureOut">
              <a:rPr lang="th-TH" smtClean="0"/>
              <a:t>17/08/60</a:t>
            </a:fld>
            <a:endParaRPr lang="th-TH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A9AF8A-EB16-4F4D-844F-9F4C706C37E1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E3A20E-E96A-45E1-8516-58FCAADFF519}" type="datetimeFigureOut">
              <a:rPr lang="th-TH" smtClean="0"/>
              <a:t>17/08/60</a:t>
            </a:fld>
            <a:endParaRPr lang="th-TH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A9AF8A-EB16-4F4D-844F-9F4C706C37E1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E3A20E-E96A-45E1-8516-58FCAADFF519}" type="datetimeFigureOut">
              <a:rPr lang="th-TH" smtClean="0"/>
              <a:t>17/08/60</a:t>
            </a:fld>
            <a:endParaRPr lang="th-TH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A9AF8A-EB16-4F4D-844F-9F4C706C37E1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E3A20E-E96A-45E1-8516-58FCAADFF519}" type="datetimeFigureOut">
              <a:rPr lang="th-TH" smtClean="0"/>
              <a:t>17/08/60</a:t>
            </a:fld>
            <a:endParaRPr lang="th-TH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A9AF8A-EB16-4F4D-844F-9F4C706C37E1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E3A20E-E96A-45E1-8516-58FCAADFF519}" type="datetimeFigureOut">
              <a:rPr lang="th-TH" smtClean="0"/>
              <a:t>17/08/60</a:t>
            </a:fld>
            <a:endParaRPr lang="th-TH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A9AF8A-EB16-4F4D-844F-9F4C706C37E1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h-TH" noProof="0" smtClean="0"/>
              <a:t>คลิกไอคอนเพื่อเพิ่มรูปภาพ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E3A20E-E96A-45E1-8516-58FCAADFF519}" type="datetimeFigureOut">
              <a:rPr lang="th-TH" smtClean="0"/>
              <a:t>17/08/60</a:t>
            </a:fld>
            <a:endParaRPr lang="th-TH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A9AF8A-EB16-4F4D-844F-9F4C706C37E1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คลิกเพื่อแก้ไขลักษณะชื่อเรื่องต้นแบบ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52E3A20E-E96A-45E1-8516-58FCAADFF519}" type="datetimeFigureOut">
              <a:rPr lang="th-TH" smtClean="0"/>
              <a:t>17/08/60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A9A9AF8A-EB16-4F4D-844F-9F4C706C37E1}" type="slidenum">
              <a:rPr lang="th-TH" smtClean="0"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charset="-34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charset="-34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charset="-34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charset="-34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charset="-34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charset="-34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charset="-34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charset="-34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714348" y="2643182"/>
            <a:ext cx="7772400" cy="1470025"/>
          </a:xfrm>
        </p:spPr>
        <p:txBody>
          <a:bodyPr/>
          <a:lstStyle/>
          <a:p>
            <a:r>
              <a:rPr lang="th-TH" b="1" dirty="0" smtClean="0">
                <a:latin typeface="TH Kodchasal" pitchFamily="2" charset="-34"/>
                <a:cs typeface="TH Kodchasal" pitchFamily="2" charset="-34"/>
              </a:rPr>
              <a:t>วรรณคดีสมัยอยุธยาตอนกลาง</a:t>
            </a:r>
            <a:r>
              <a:rPr lang="en-US" b="1" dirty="0" smtClean="0">
                <a:latin typeface="TH Kodchasal" pitchFamily="2" charset="-34"/>
                <a:cs typeface="TH Kodchasal" pitchFamily="2" charset="-34"/>
              </a:rPr>
              <a:t/>
            </a:r>
            <a:br>
              <a:rPr lang="en-US" b="1" dirty="0" smtClean="0">
                <a:latin typeface="TH Kodchasal" pitchFamily="2" charset="-34"/>
                <a:cs typeface="TH Kodchasal" pitchFamily="2" charset="-34"/>
              </a:rPr>
            </a:br>
            <a:r>
              <a:rPr lang="th-TH" b="1" dirty="0" smtClean="0">
                <a:latin typeface="TH Kodchasal" pitchFamily="2" charset="-34"/>
                <a:cs typeface="TH Kodchasal" pitchFamily="2" charset="-34"/>
              </a:rPr>
              <a:t>(พ.ศ. ๒๑๖๓ </a:t>
            </a:r>
            <a:r>
              <a:rPr lang="en-US" b="1" dirty="0" smtClean="0">
                <a:latin typeface="TH Kodchasal" pitchFamily="2" charset="-34"/>
                <a:cs typeface="TH Kodchasal" pitchFamily="2" charset="-34"/>
              </a:rPr>
              <a:t>–</a:t>
            </a:r>
            <a:r>
              <a:rPr lang="th-TH" b="1" dirty="0" smtClean="0">
                <a:latin typeface="TH Kodchasal" pitchFamily="2" charset="-34"/>
                <a:cs typeface="TH Kodchasal" pitchFamily="2" charset="-34"/>
              </a:rPr>
              <a:t> ๒๒๓๑)</a:t>
            </a:r>
            <a:endParaRPr lang="th-TH" b="1" dirty="0">
              <a:latin typeface="TH Kodchasal" pitchFamily="2" charset="-34"/>
              <a:cs typeface="TH Kodchasal" pitchFamily="2" charset="-34"/>
            </a:endParaRP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>
                <a:latin typeface="TH Kodchasal" pitchFamily="2" charset="-34"/>
                <a:cs typeface="TH Kodchasal" pitchFamily="2" charset="-34"/>
              </a:rPr>
              <a:t>๔</a:t>
            </a:r>
            <a:r>
              <a:rPr lang="en-US" b="1" dirty="0" smtClean="0">
                <a:latin typeface="TH Kodchasal" pitchFamily="2" charset="-34"/>
                <a:cs typeface="TH Kodchasal" pitchFamily="2" charset="-34"/>
              </a:rPr>
              <a:t>. </a:t>
            </a:r>
            <a:r>
              <a:rPr lang="th-TH" b="1" dirty="0" smtClean="0">
                <a:latin typeface="TH Kodchasal" pitchFamily="2" charset="-34"/>
                <a:cs typeface="TH Kodchasal" pitchFamily="2" charset="-34"/>
              </a:rPr>
              <a:t>สมุทรโฆษคำฉันท์</a:t>
            </a:r>
            <a:endParaRPr lang="th-TH" dirty="0">
              <a:latin typeface="TH Kodchasal" pitchFamily="2" charset="-34"/>
              <a:cs typeface="TH Kodchasal" pitchFamily="2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TH Mali Grade 6" pitchFamily="2" charset="-34"/>
              <a:buChar char=""/>
            </a:pPr>
            <a:r>
              <a:rPr lang="th-TH" b="1" dirty="0" smtClean="0">
                <a:latin typeface="TH Kodchasal" pitchFamily="2" charset="-34"/>
                <a:cs typeface="TH Kodchasal" pitchFamily="2" charset="-34"/>
              </a:rPr>
              <a:t>ผู้แต่ง	</a:t>
            </a:r>
            <a:r>
              <a:rPr lang="th-TH" dirty="0" smtClean="0">
                <a:latin typeface="TH Kodchasal" pitchFamily="2" charset="-34"/>
                <a:cs typeface="TH Kodchasal" pitchFamily="2" charset="-34"/>
              </a:rPr>
              <a:t>พระมหาราชครู	แต่งตอนต้น</a:t>
            </a:r>
            <a:endParaRPr lang="en-US" dirty="0" smtClean="0">
              <a:latin typeface="TH Kodchasal" pitchFamily="2" charset="-34"/>
              <a:cs typeface="TH Kodchasal" pitchFamily="2" charset="-34"/>
            </a:endParaRPr>
          </a:p>
          <a:p>
            <a:pPr>
              <a:buNone/>
            </a:pPr>
            <a:r>
              <a:rPr lang="th-TH" dirty="0" smtClean="0">
                <a:latin typeface="TH Kodchasal" pitchFamily="2" charset="-34"/>
                <a:cs typeface="TH Kodchasal" pitchFamily="2" charset="-34"/>
              </a:rPr>
              <a:t>			สมเด็จพระนารายณ์	แต่งตอนกลาง</a:t>
            </a:r>
            <a:endParaRPr lang="en-US" dirty="0" smtClean="0">
              <a:latin typeface="TH Kodchasal" pitchFamily="2" charset="-34"/>
              <a:cs typeface="TH Kodchasal" pitchFamily="2" charset="-34"/>
            </a:endParaRPr>
          </a:p>
          <a:p>
            <a:pPr>
              <a:buNone/>
            </a:pPr>
            <a:r>
              <a:rPr lang="th-TH" dirty="0" smtClean="0">
                <a:latin typeface="TH Kodchasal" pitchFamily="2" charset="-34"/>
                <a:cs typeface="TH Kodchasal" pitchFamily="2" charset="-34"/>
              </a:rPr>
              <a:t>			สมเด็จพระมหา</a:t>
            </a:r>
            <a:r>
              <a:rPr lang="th-TH" dirty="0" err="1" smtClean="0">
                <a:latin typeface="TH Kodchasal" pitchFamily="2" charset="-34"/>
                <a:cs typeface="TH Kodchasal" pitchFamily="2" charset="-34"/>
              </a:rPr>
              <a:t>สมณ</a:t>
            </a:r>
            <a:r>
              <a:rPr lang="th-TH" dirty="0" smtClean="0">
                <a:latin typeface="TH Kodchasal" pitchFamily="2" charset="-34"/>
                <a:cs typeface="TH Kodchasal" pitchFamily="2" charset="-34"/>
              </a:rPr>
              <a:t>เจ้ากรม</a:t>
            </a:r>
            <a:r>
              <a:rPr lang="th-TH" dirty="0" err="1" smtClean="0">
                <a:latin typeface="TH Kodchasal" pitchFamily="2" charset="-34"/>
                <a:cs typeface="TH Kodchasal" pitchFamily="2" charset="-34"/>
              </a:rPr>
              <a:t>พระปรมา</a:t>
            </a:r>
            <a:r>
              <a:rPr lang="th-TH" dirty="0" smtClean="0">
                <a:latin typeface="TH Kodchasal" pitchFamily="2" charset="-34"/>
                <a:cs typeface="TH Kodchasal" pitchFamily="2" charset="-34"/>
              </a:rPr>
              <a:t>นุชิต		ชิโนรส  ทรงนิพนธ์ต่อจนจบในสมัยรัชกาลที่  ๓</a:t>
            </a:r>
            <a:endParaRPr lang="en-US" dirty="0" smtClean="0">
              <a:latin typeface="TH Kodchasal" pitchFamily="2" charset="-34"/>
              <a:cs typeface="TH Kodchasal" pitchFamily="2" charset="-34"/>
            </a:endParaRPr>
          </a:p>
          <a:p>
            <a:pPr>
              <a:buFont typeface="TH Mali Grade 6" pitchFamily="2" charset="-34"/>
              <a:buChar char=""/>
            </a:pPr>
            <a:r>
              <a:rPr lang="th-TH" b="1" dirty="0" smtClean="0">
                <a:latin typeface="TH Kodchasal" pitchFamily="2" charset="-34"/>
                <a:cs typeface="TH Kodchasal" pitchFamily="2" charset="-34"/>
              </a:rPr>
              <a:t>คำประพันธ์	</a:t>
            </a:r>
            <a:r>
              <a:rPr lang="th-TH" dirty="0" smtClean="0">
                <a:latin typeface="TH Kodchasal" pitchFamily="2" charset="-34"/>
                <a:cs typeface="TH Kodchasal" pitchFamily="2" charset="-34"/>
              </a:rPr>
              <a:t>ใช้ฉันท์ทั้งเรื่อง</a:t>
            </a:r>
            <a:endParaRPr lang="en-US" dirty="0" smtClean="0">
              <a:latin typeface="TH Kodchasal" pitchFamily="2" charset="-34"/>
              <a:cs typeface="TH Kodchasal" pitchFamily="2" charset="-34"/>
            </a:endParaRPr>
          </a:p>
          <a:p>
            <a:pPr>
              <a:buFont typeface="TH Mali Grade 6" pitchFamily="2" charset="-34"/>
              <a:buChar char=""/>
            </a:pPr>
            <a:r>
              <a:rPr lang="th-TH" b="1" dirty="0" smtClean="0">
                <a:latin typeface="TH Kodchasal" pitchFamily="2" charset="-34"/>
                <a:cs typeface="TH Kodchasal" pitchFamily="2" charset="-34"/>
              </a:rPr>
              <a:t>วัตถุประสงค์</a:t>
            </a:r>
            <a:r>
              <a:rPr lang="th-TH" dirty="0" smtClean="0">
                <a:latin typeface="TH Kodchasal" pitchFamily="2" charset="-34"/>
                <a:cs typeface="TH Kodchasal" pitchFamily="2" charset="-34"/>
              </a:rPr>
              <a:t>	เพื่อเล่นหนังใหญ่ในพระราชพิธีฉลองพระชนมายุครบเบญจเพสของสมเด็จพระนารายณ์ ฯ</a:t>
            </a:r>
            <a:endParaRPr lang="en-US" dirty="0" smtClean="0">
              <a:latin typeface="TH Kodchasal" pitchFamily="2" charset="-34"/>
              <a:cs typeface="TH Kodchasal" pitchFamily="2" charset="-34"/>
            </a:endParaRPr>
          </a:p>
          <a:p>
            <a:pPr>
              <a:buNone/>
            </a:pPr>
            <a:endParaRPr lang="th-TH" dirty="0">
              <a:latin typeface="TH Kodchasal" pitchFamily="2" charset="-34"/>
              <a:cs typeface="TH Kodchasal" pitchFamily="2" charset="-34"/>
            </a:endParaRP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>
                <a:latin typeface="TH Kodchasal" pitchFamily="2" charset="-34"/>
                <a:cs typeface="TH Kodchasal" pitchFamily="2" charset="-34"/>
              </a:rPr>
              <a:t>๔</a:t>
            </a:r>
            <a:r>
              <a:rPr lang="en-US" b="1" dirty="0" smtClean="0">
                <a:latin typeface="TH Kodchasal" pitchFamily="2" charset="-34"/>
                <a:cs typeface="TH Kodchasal" pitchFamily="2" charset="-34"/>
              </a:rPr>
              <a:t>. </a:t>
            </a:r>
            <a:r>
              <a:rPr lang="th-TH" b="1" dirty="0" smtClean="0">
                <a:latin typeface="TH Kodchasal" pitchFamily="2" charset="-34"/>
                <a:cs typeface="TH Kodchasal" pitchFamily="2" charset="-34"/>
              </a:rPr>
              <a:t>สมุทรโฆษคำฉันท์</a:t>
            </a:r>
            <a:endParaRPr lang="th-TH" dirty="0">
              <a:latin typeface="TH Kodchasal" pitchFamily="2" charset="-34"/>
              <a:cs typeface="TH Kodchasal" pitchFamily="2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TH Mali Grade 6" pitchFamily="2" charset="-34"/>
              <a:buChar char=""/>
            </a:pPr>
            <a:r>
              <a:rPr lang="th-TH" b="1" dirty="0" smtClean="0">
                <a:latin typeface="TH Kodchasal" pitchFamily="2" charset="-34"/>
                <a:cs typeface="TH Kodchasal" pitchFamily="2" charset="-34"/>
              </a:rPr>
              <a:t>สาระสำคัญ</a:t>
            </a:r>
            <a:r>
              <a:rPr lang="th-TH" dirty="0" smtClean="0">
                <a:latin typeface="TH Kodchasal" pitchFamily="2" charset="-34"/>
                <a:cs typeface="TH Kodchasal" pitchFamily="2" charset="-34"/>
              </a:rPr>
              <a:t>	พระสมุทรโฆษถูกเทพอุ้มไปสมกับนางพินทุมดีในขณะบรรทมหลับ เมื่อตื่นบรรทมก็คร่ำครวญหากัน แต่ในที่สุดทั้งสองก็ได้พบกันและได้ไปผจญภัยจนพลัดพรากจากกันไปอีก ในที่สุดก็กลับมาพบกัน</a:t>
            </a:r>
            <a:endParaRPr lang="en-US" dirty="0" smtClean="0">
              <a:latin typeface="TH Kodchasal" pitchFamily="2" charset="-34"/>
              <a:cs typeface="TH Kodchasal" pitchFamily="2" charset="-34"/>
            </a:endParaRPr>
          </a:p>
          <a:p>
            <a:pPr>
              <a:buFont typeface="TH Mali Grade 6" pitchFamily="2" charset="-34"/>
              <a:buChar char=""/>
            </a:pPr>
            <a:r>
              <a:rPr lang="th-TH" b="1" dirty="0" smtClean="0">
                <a:latin typeface="TH Kodchasal" pitchFamily="2" charset="-34"/>
                <a:cs typeface="TH Kodchasal" pitchFamily="2" charset="-34"/>
              </a:rPr>
              <a:t>คุณค่า</a:t>
            </a:r>
            <a:endParaRPr lang="en-US" dirty="0" smtClean="0">
              <a:latin typeface="TH Kodchasal" pitchFamily="2" charset="-34"/>
              <a:cs typeface="TH Kodchasal" pitchFamily="2" charset="-34"/>
            </a:endParaRPr>
          </a:p>
          <a:p>
            <a:pPr>
              <a:buNone/>
            </a:pPr>
            <a:r>
              <a:rPr lang="th-TH" dirty="0" smtClean="0">
                <a:latin typeface="TH Kodchasal" pitchFamily="2" charset="-34"/>
                <a:cs typeface="TH Kodchasal" pitchFamily="2" charset="-34"/>
              </a:rPr>
              <a:t>		ด้านภาษา มีสำนวนโวหารที่ไพเราะหลายตอน</a:t>
            </a:r>
            <a:endParaRPr lang="en-US" dirty="0" smtClean="0">
              <a:latin typeface="TH Kodchasal" pitchFamily="2" charset="-34"/>
              <a:cs typeface="TH Kodchasal" pitchFamily="2" charset="-34"/>
            </a:endParaRPr>
          </a:p>
          <a:p>
            <a:pPr>
              <a:buNone/>
            </a:pPr>
            <a:r>
              <a:rPr lang="th-TH" dirty="0" smtClean="0">
                <a:latin typeface="TH Kodchasal" pitchFamily="2" charset="-34"/>
                <a:cs typeface="TH Kodchasal" pitchFamily="2" charset="-34"/>
              </a:rPr>
              <a:t>		ด้านความรู้ ให้ความรู้ในการเล่นหนังใหญ่ ประเพณีคล้องช้าง ป่า</a:t>
            </a:r>
            <a:r>
              <a:rPr lang="th-TH" dirty="0" err="1" smtClean="0">
                <a:latin typeface="TH Kodchasal" pitchFamily="2" charset="-34"/>
                <a:cs typeface="TH Kodchasal" pitchFamily="2" charset="-34"/>
              </a:rPr>
              <a:t>หิมพานต์</a:t>
            </a:r>
            <a:endParaRPr lang="en-US" dirty="0" smtClean="0">
              <a:latin typeface="TH Kodchasal" pitchFamily="2" charset="-34"/>
              <a:cs typeface="TH Kodchasal" pitchFamily="2" charset="-34"/>
            </a:endParaRPr>
          </a:p>
          <a:p>
            <a:pPr>
              <a:buFont typeface="TH Mali Grade 6" pitchFamily="2" charset="-34"/>
              <a:buChar char=""/>
            </a:pPr>
            <a:endParaRPr lang="th-TH" dirty="0">
              <a:latin typeface="TH Kodchasal" pitchFamily="2" charset="-34"/>
              <a:cs typeface="TH Kodchasal" pitchFamily="2" charset="-34"/>
            </a:endParaRP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>
                <a:latin typeface="TH Kodchasal" pitchFamily="2" charset="-34"/>
                <a:cs typeface="TH Kodchasal" pitchFamily="2" charset="-34"/>
              </a:rPr>
              <a:t>๔</a:t>
            </a:r>
            <a:r>
              <a:rPr lang="en-US" b="1" dirty="0" smtClean="0">
                <a:latin typeface="TH Kodchasal" pitchFamily="2" charset="-34"/>
                <a:cs typeface="TH Kodchasal" pitchFamily="2" charset="-34"/>
              </a:rPr>
              <a:t>. </a:t>
            </a:r>
            <a:r>
              <a:rPr lang="th-TH" b="1" dirty="0" smtClean="0">
                <a:latin typeface="TH Kodchasal" pitchFamily="2" charset="-34"/>
                <a:cs typeface="TH Kodchasal" pitchFamily="2" charset="-34"/>
              </a:rPr>
              <a:t>สมุทรโฆษคำฉันท์</a:t>
            </a:r>
            <a:endParaRPr lang="th-TH" dirty="0">
              <a:latin typeface="TH Kodchasal" pitchFamily="2" charset="-34"/>
              <a:cs typeface="TH Kodchasal" pitchFamily="2" charset="-34"/>
            </a:endParaRPr>
          </a:p>
        </p:txBody>
      </p:sp>
      <p:pic>
        <p:nvPicPr>
          <p:cNvPr id="27650" name="Picture 2" descr="http://203.172.205.22/web/thaiEnclycropedia/book24/b24p27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1357298"/>
            <a:ext cx="3698447" cy="4286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>
                <a:latin typeface="TH Kodchasal" pitchFamily="2" charset="-34"/>
                <a:cs typeface="TH Kodchasal" pitchFamily="2" charset="-34"/>
              </a:rPr>
              <a:t>๕</a:t>
            </a:r>
            <a:r>
              <a:rPr lang="en-US" b="1" dirty="0" smtClean="0">
                <a:latin typeface="TH Kodchasal" pitchFamily="2" charset="-34"/>
                <a:cs typeface="TH Kodchasal" pitchFamily="2" charset="-34"/>
              </a:rPr>
              <a:t>. </a:t>
            </a:r>
            <a:r>
              <a:rPr lang="th-TH" b="1" dirty="0" smtClean="0">
                <a:latin typeface="TH Kodchasal" pitchFamily="2" charset="-34"/>
                <a:cs typeface="TH Kodchasal" pitchFamily="2" charset="-34"/>
              </a:rPr>
              <a:t>จินดามณี</a:t>
            </a:r>
            <a:endParaRPr lang="th-TH" dirty="0">
              <a:latin typeface="TH Kodchasal" pitchFamily="2" charset="-34"/>
              <a:cs typeface="TH Kodchasal" pitchFamily="2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525963"/>
          </a:xfrm>
        </p:spPr>
        <p:txBody>
          <a:bodyPr/>
          <a:lstStyle/>
          <a:p>
            <a:pPr>
              <a:buFont typeface="TH Mali Grade 6" pitchFamily="2" charset="-34"/>
              <a:buChar char=""/>
            </a:pPr>
            <a:r>
              <a:rPr lang="th-TH" b="1" dirty="0" smtClean="0">
                <a:latin typeface="TH Kodchasal" pitchFamily="2" charset="-34"/>
                <a:cs typeface="TH Kodchasal" pitchFamily="2" charset="-34"/>
              </a:rPr>
              <a:t>ผู้แต่ง</a:t>
            </a:r>
            <a:r>
              <a:rPr lang="th-TH" dirty="0" smtClean="0">
                <a:latin typeface="TH Kodchasal" pitchFamily="2" charset="-34"/>
                <a:cs typeface="TH Kodchasal" pitchFamily="2" charset="-34"/>
              </a:rPr>
              <a:t>		</a:t>
            </a:r>
            <a:r>
              <a:rPr lang="th-TH" dirty="0" err="1" smtClean="0">
                <a:latin typeface="TH Kodchasal" pitchFamily="2" charset="-34"/>
                <a:cs typeface="TH Kodchasal" pitchFamily="2" charset="-34"/>
              </a:rPr>
              <a:t>พระมโหราธิบ</a:t>
            </a:r>
            <a:r>
              <a:rPr lang="th-TH" dirty="0" smtClean="0">
                <a:latin typeface="TH Kodchasal" pitchFamily="2" charset="-34"/>
                <a:cs typeface="TH Kodchasal" pitchFamily="2" charset="-34"/>
              </a:rPr>
              <a:t>ดี</a:t>
            </a:r>
            <a:endParaRPr lang="en-US" dirty="0" smtClean="0">
              <a:latin typeface="TH Kodchasal" pitchFamily="2" charset="-34"/>
              <a:cs typeface="TH Kodchasal" pitchFamily="2" charset="-34"/>
            </a:endParaRPr>
          </a:p>
          <a:p>
            <a:pPr>
              <a:buFont typeface="TH Mali Grade 6" pitchFamily="2" charset="-34"/>
              <a:buChar char=""/>
            </a:pPr>
            <a:r>
              <a:rPr lang="th-TH" b="1" dirty="0" smtClean="0">
                <a:latin typeface="TH Kodchasal" pitchFamily="2" charset="-34"/>
                <a:cs typeface="TH Kodchasal" pitchFamily="2" charset="-34"/>
              </a:rPr>
              <a:t>คำประพันธ์	</a:t>
            </a:r>
            <a:r>
              <a:rPr lang="th-TH" dirty="0" smtClean="0">
                <a:latin typeface="TH Kodchasal" pitchFamily="2" charset="-34"/>
                <a:cs typeface="TH Kodchasal" pitchFamily="2" charset="-34"/>
              </a:rPr>
              <a:t>เป็นร้อยแก้ว มีตัวอย่างคำประพันธ์ต่างๆ</a:t>
            </a:r>
            <a:endParaRPr lang="en-US" dirty="0" smtClean="0">
              <a:latin typeface="TH Kodchasal" pitchFamily="2" charset="-34"/>
              <a:cs typeface="TH Kodchasal" pitchFamily="2" charset="-34"/>
            </a:endParaRPr>
          </a:p>
          <a:p>
            <a:pPr>
              <a:buFont typeface="TH Mali Grade 6" pitchFamily="2" charset="-34"/>
              <a:buChar char=""/>
            </a:pPr>
            <a:r>
              <a:rPr lang="th-TH" b="1" dirty="0" smtClean="0">
                <a:latin typeface="TH Kodchasal" pitchFamily="2" charset="-34"/>
                <a:cs typeface="TH Kodchasal" pitchFamily="2" charset="-34"/>
              </a:rPr>
              <a:t>วัตถุประสงค์	</a:t>
            </a:r>
            <a:r>
              <a:rPr lang="th-TH" dirty="0" smtClean="0">
                <a:latin typeface="TH Kodchasal" pitchFamily="2" charset="-34"/>
                <a:cs typeface="TH Kodchasal" pitchFamily="2" charset="-34"/>
              </a:rPr>
              <a:t>สมเด็จพระนารายณ์โปรดให้นักปราชญ์แต่งหนังสือเรียนภาษาไทยเพื่อไม่ให้เด็กไทยหันไปเรียนและไปนับถือศาสนาคริสต์</a:t>
            </a:r>
            <a:endParaRPr lang="en-US" dirty="0" smtClean="0">
              <a:latin typeface="TH Kodchasal" pitchFamily="2" charset="-34"/>
              <a:cs typeface="TH Kodchasal" pitchFamily="2" charset="-34"/>
            </a:endParaRPr>
          </a:p>
          <a:p>
            <a:pPr>
              <a:buFont typeface="TH Mali Grade 6" pitchFamily="2" charset="-34"/>
              <a:buChar char=""/>
            </a:pPr>
            <a:r>
              <a:rPr lang="th-TH" b="1" dirty="0" smtClean="0">
                <a:latin typeface="TH Kodchasal" pitchFamily="2" charset="-34"/>
                <a:cs typeface="TH Kodchasal" pitchFamily="2" charset="-34"/>
              </a:rPr>
              <a:t>สาระสำคัญ	</a:t>
            </a:r>
            <a:r>
              <a:rPr lang="th-TH" dirty="0" smtClean="0">
                <a:latin typeface="TH Kodchasal" pitchFamily="2" charset="-34"/>
                <a:cs typeface="TH Kodchasal" pitchFamily="2" charset="-34"/>
              </a:rPr>
              <a:t>กล่าวถึงอักษรศัพท์ เป็นคำศัพท์ที่มีเสียงคล้ายๆ กัน วิธีใช้อักษรต่างๆ การผันอักษร กำเนิดตัวอักษร วิธีแต่งคำประพันธ์ชนิดต่าง ๆ</a:t>
            </a:r>
            <a:endParaRPr lang="en-US" dirty="0" smtClean="0">
              <a:latin typeface="TH Kodchasal" pitchFamily="2" charset="-34"/>
              <a:cs typeface="TH Kodchasal" pitchFamily="2" charset="-34"/>
            </a:endParaRPr>
          </a:p>
          <a:p>
            <a:pPr>
              <a:buFont typeface="TH Mali Grade 6" pitchFamily="2" charset="-34"/>
              <a:buChar char=""/>
            </a:pPr>
            <a:r>
              <a:rPr lang="th-TH" b="1" dirty="0" smtClean="0">
                <a:latin typeface="TH Kodchasal" pitchFamily="2" charset="-34"/>
                <a:cs typeface="TH Kodchasal" pitchFamily="2" charset="-34"/>
              </a:rPr>
              <a:t>คุณค่า</a:t>
            </a:r>
            <a:r>
              <a:rPr lang="th-TH" dirty="0" smtClean="0">
                <a:latin typeface="TH Kodchasal" pitchFamily="2" charset="-34"/>
                <a:cs typeface="TH Kodchasal" pitchFamily="2" charset="-34"/>
              </a:rPr>
              <a:t>		เป็นตำราเรียนภาษาไทยเล่มแรก  เป็นหนังสือค้นคว้าอ้างอิงเกี่ยวกับภาษาไทยที่ดีที่สุด</a:t>
            </a:r>
            <a:endParaRPr lang="en-US" dirty="0" smtClean="0">
              <a:latin typeface="TH Kodchasal" pitchFamily="2" charset="-34"/>
              <a:cs typeface="TH Kodchasal" pitchFamily="2" charset="-34"/>
            </a:endParaRPr>
          </a:p>
          <a:p>
            <a:pPr>
              <a:buFont typeface="TH Mali Grade 6" pitchFamily="2" charset="-34"/>
              <a:buChar char=""/>
            </a:pPr>
            <a:endParaRPr lang="th-TH" dirty="0">
              <a:latin typeface="TH Kodchasal" pitchFamily="2" charset="-34"/>
              <a:cs typeface="TH Kodchasal" pitchFamily="2" charset="-34"/>
            </a:endParaRP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>
                <a:latin typeface="TH Kodchasal" pitchFamily="2" charset="-34"/>
                <a:cs typeface="TH Kodchasal" pitchFamily="2" charset="-34"/>
              </a:rPr>
              <a:t>๕</a:t>
            </a:r>
            <a:r>
              <a:rPr lang="en-US" b="1" dirty="0" smtClean="0">
                <a:latin typeface="TH Kodchasal" pitchFamily="2" charset="-34"/>
                <a:cs typeface="TH Kodchasal" pitchFamily="2" charset="-34"/>
              </a:rPr>
              <a:t>. </a:t>
            </a:r>
            <a:r>
              <a:rPr lang="th-TH" b="1" dirty="0" smtClean="0">
                <a:latin typeface="TH Kodchasal" pitchFamily="2" charset="-34"/>
                <a:cs typeface="TH Kodchasal" pitchFamily="2" charset="-34"/>
              </a:rPr>
              <a:t>จินดามณี</a:t>
            </a:r>
            <a:endParaRPr lang="th-TH" dirty="0">
              <a:latin typeface="TH Kodchasal" pitchFamily="2" charset="-34"/>
              <a:cs typeface="TH Kodchasal" pitchFamily="2" charset="-34"/>
            </a:endParaRPr>
          </a:p>
        </p:txBody>
      </p:sp>
      <p:pic>
        <p:nvPicPr>
          <p:cNvPr id="30722" name="Picture 2" descr="http://www.oknation.net/blog/home/blog_data/95/95/images/21_10_50Blog_Book/0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1357298"/>
            <a:ext cx="3376614" cy="44546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1143000"/>
          </a:xfrm>
        </p:spPr>
        <p:txBody>
          <a:bodyPr/>
          <a:lstStyle/>
          <a:p>
            <a:r>
              <a:rPr lang="th-TH" b="1" dirty="0" smtClean="0">
                <a:latin typeface="TH Kodchasal" pitchFamily="2" charset="-34"/>
                <a:cs typeface="TH Kodchasal" pitchFamily="2" charset="-34"/>
              </a:rPr>
              <a:t>๖</a:t>
            </a:r>
            <a:r>
              <a:rPr lang="en-US" b="1" dirty="0" smtClean="0">
                <a:latin typeface="TH Kodchasal" pitchFamily="2" charset="-34"/>
                <a:cs typeface="TH Kodchasal" pitchFamily="2" charset="-34"/>
              </a:rPr>
              <a:t>. </a:t>
            </a:r>
            <a:r>
              <a:rPr lang="th-TH" b="1" dirty="0" smtClean="0">
                <a:latin typeface="TH Kodchasal" pitchFamily="2" charset="-34"/>
                <a:cs typeface="TH Kodchasal" pitchFamily="2" charset="-34"/>
              </a:rPr>
              <a:t>พงศาวดารฉบับหลวงประเสริฐอักษรนิติ</a:t>
            </a:r>
            <a:endParaRPr lang="th-TH" dirty="0">
              <a:latin typeface="TH Kodchasal" pitchFamily="2" charset="-34"/>
              <a:cs typeface="TH Kodchasal" pitchFamily="2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TH Mali Grade 6" pitchFamily="2" charset="-34"/>
              <a:buChar char=""/>
            </a:pPr>
            <a:r>
              <a:rPr lang="th-TH" b="1" dirty="0" smtClean="0">
                <a:latin typeface="TH Kodchasal" pitchFamily="2" charset="-34"/>
                <a:cs typeface="TH Kodchasal" pitchFamily="2" charset="-34"/>
              </a:rPr>
              <a:t>ผู้แต่ง</a:t>
            </a:r>
            <a:r>
              <a:rPr lang="th-TH" dirty="0" smtClean="0">
                <a:latin typeface="TH Kodchasal" pitchFamily="2" charset="-34"/>
                <a:cs typeface="TH Kodchasal" pitchFamily="2" charset="-34"/>
              </a:rPr>
              <a:t>	เป็นพระประสงค์ของสมเด็จพระนารายณ์มหาราชให้รวบรวมจดหมายเหตุและเหตุการณ์ต่างๆ  รวบรวมไว้ด้วยกัน หลวงประเสริฐอักษรนิติเป็นผู้ได้มาจากชาวบ้านแล้วนำมาถวายสมเด็จกรมพระยาดำรงราชานุภาพ  จึงประทานชื่อให้เป็นเกียรติ</a:t>
            </a:r>
            <a:endParaRPr lang="en-US" dirty="0" smtClean="0">
              <a:latin typeface="TH Kodchasal" pitchFamily="2" charset="-34"/>
              <a:cs typeface="TH Kodchasal" pitchFamily="2" charset="-34"/>
            </a:endParaRPr>
          </a:p>
          <a:p>
            <a:pPr>
              <a:buFont typeface="TH Mali Grade 6" pitchFamily="2" charset="-34"/>
              <a:buChar char=""/>
            </a:pPr>
            <a:r>
              <a:rPr lang="th-TH" b="1" dirty="0" smtClean="0">
                <a:latin typeface="TH Kodchasal" pitchFamily="2" charset="-34"/>
                <a:cs typeface="TH Kodchasal" pitchFamily="2" charset="-34"/>
              </a:rPr>
              <a:t>เวลาแต่ง		</a:t>
            </a:r>
            <a:r>
              <a:rPr lang="th-TH" dirty="0" smtClean="0">
                <a:latin typeface="TH Kodchasal" pitchFamily="2" charset="-34"/>
                <a:cs typeface="TH Kodchasal" pitchFamily="2" charset="-34"/>
              </a:rPr>
              <a:t>พ.ศ. ๒๒๒๓</a:t>
            </a:r>
            <a:endParaRPr lang="en-US" dirty="0" smtClean="0">
              <a:latin typeface="TH Kodchasal" pitchFamily="2" charset="-34"/>
              <a:cs typeface="TH Kodchasal" pitchFamily="2" charset="-34"/>
            </a:endParaRPr>
          </a:p>
          <a:p>
            <a:pPr>
              <a:buFont typeface="TH Mali Grade 6" pitchFamily="2" charset="-34"/>
              <a:buChar char=""/>
            </a:pPr>
            <a:r>
              <a:rPr lang="th-TH" b="1" dirty="0" smtClean="0">
                <a:latin typeface="TH Kodchasal" pitchFamily="2" charset="-34"/>
                <a:cs typeface="TH Kodchasal" pitchFamily="2" charset="-34"/>
              </a:rPr>
              <a:t>คำประพันธ์	</a:t>
            </a:r>
            <a:r>
              <a:rPr lang="th-TH" dirty="0" smtClean="0">
                <a:latin typeface="TH Kodchasal" pitchFamily="2" charset="-34"/>
                <a:cs typeface="TH Kodchasal" pitchFamily="2" charset="-34"/>
              </a:rPr>
              <a:t>เป็นร้อยแก้ว เป็นการบันทึกเหตุการณ์สำคัญ หรือเหตุการณ์แปลก ๆ ไว้</a:t>
            </a:r>
            <a:endParaRPr lang="en-US" dirty="0" smtClean="0">
              <a:latin typeface="TH Kodchasal" pitchFamily="2" charset="-34"/>
              <a:cs typeface="TH Kodchasal" pitchFamily="2" charset="-34"/>
            </a:endParaRPr>
          </a:p>
          <a:p>
            <a:pPr>
              <a:buFont typeface="TH Mali Grade 6" pitchFamily="2" charset="-34"/>
              <a:buChar char=""/>
            </a:pPr>
            <a:r>
              <a:rPr lang="th-TH" b="1" dirty="0" smtClean="0">
                <a:latin typeface="TH Kodchasal" pitchFamily="2" charset="-34"/>
                <a:cs typeface="TH Kodchasal" pitchFamily="2" charset="-34"/>
              </a:rPr>
              <a:t>วัตถุประสงค์	</a:t>
            </a:r>
            <a:r>
              <a:rPr lang="th-TH" dirty="0" smtClean="0">
                <a:latin typeface="TH Kodchasal" pitchFamily="2" charset="-34"/>
                <a:cs typeface="TH Kodchasal" pitchFamily="2" charset="-34"/>
              </a:rPr>
              <a:t>เพี่อบันทึกเหตุการณ์บ้านเมืองไว้เป็นหลักฐาน</a:t>
            </a:r>
            <a:endParaRPr lang="en-US" dirty="0" smtClean="0">
              <a:latin typeface="TH Kodchasal" pitchFamily="2" charset="-34"/>
              <a:cs typeface="TH Kodchasal" pitchFamily="2" charset="-34"/>
            </a:endParaRP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1143000"/>
          </a:xfrm>
        </p:spPr>
        <p:txBody>
          <a:bodyPr/>
          <a:lstStyle/>
          <a:p>
            <a:r>
              <a:rPr lang="th-TH" b="1" dirty="0" smtClean="0">
                <a:latin typeface="TH Kodchasal" pitchFamily="2" charset="-34"/>
                <a:cs typeface="TH Kodchasal" pitchFamily="2" charset="-34"/>
              </a:rPr>
              <a:t>๖</a:t>
            </a:r>
            <a:r>
              <a:rPr lang="en-US" b="1" dirty="0" smtClean="0">
                <a:latin typeface="TH Kodchasal" pitchFamily="2" charset="-34"/>
                <a:cs typeface="TH Kodchasal" pitchFamily="2" charset="-34"/>
              </a:rPr>
              <a:t>. </a:t>
            </a:r>
            <a:r>
              <a:rPr lang="th-TH" b="1" dirty="0" smtClean="0">
                <a:latin typeface="TH Kodchasal" pitchFamily="2" charset="-34"/>
                <a:cs typeface="TH Kodchasal" pitchFamily="2" charset="-34"/>
              </a:rPr>
              <a:t>พงศาวดารฉบับหลวงประเสริฐอักษรนิติ</a:t>
            </a:r>
            <a:endParaRPr lang="th-TH" b="1" dirty="0">
              <a:latin typeface="TH Kodchasal" pitchFamily="2" charset="-34"/>
              <a:cs typeface="TH Kodchasal" pitchFamily="2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TH Mali Grade 6" pitchFamily="2" charset="-34"/>
              <a:buChar char=""/>
            </a:pPr>
            <a:r>
              <a:rPr lang="th-TH" b="1" dirty="0" smtClean="0">
                <a:latin typeface="TH Kodchasal" pitchFamily="2" charset="-34"/>
                <a:cs typeface="TH Kodchasal" pitchFamily="2" charset="-34"/>
              </a:rPr>
              <a:t>สาระสำคัญ	</a:t>
            </a:r>
            <a:r>
              <a:rPr lang="th-TH" dirty="0" smtClean="0">
                <a:latin typeface="TH Kodchasal" pitchFamily="2" charset="-34"/>
                <a:cs typeface="TH Kodchasal" pitchFamily="2" charset="-34"/>
              </a:rPr>
              <a:t>เริ่มตั้งแต่เริ่มสร้างพระพุทธรูป</a:t>
            </a:r>
            <a:r>
              <a:rPr lang="th-TH" dirty="0" err="1" smtClean="0">
                <a:latin typeface="TH Kodchasal" pitchFamily="2" charset="-34"/>
                <a:cs typeface="TH Kodchasal" pitchFamily="2" charset="-34"/>
              </a:rPr>
              <a:t>วัดพนัญ</a:t>
            </a:r>
            <a:r>
              <a:rPr lang="th-TH" dirty="0" smtClean="0">
                <a:latin typeface="TH Kodchasal" pitchFamily="2" charset="-34"/>
                <a:cs typeface="TH Kodchasal" pitchFamily="2" charset="-34"/>
              </a:rPr>
              <a:t>เชิง พ.ศ. ๑๘๖๗ จุลศักราช ๖๘๖ ไปจนถึง พ.ศ. ๒๑๔๗  สมเด็จพระนเรศวรเสด็จไปรบที่เมืองเชียงใหม่ ประชวรสวรรคตที่เมืองห้างหลวง</a:t>
            </a:r>
            <a:endParaRPr lang="en-US" dirty="0" smtClean="0">
              <a:latin typeface="TH Kodchasal" pitchFamily="2" charset="-34"/>
              <a:cs typeface="TH Kodchasal" pitchFamily="2" charset="-34"/>
            </a:endParaRPr>
          </a:p>
          <a:p>
            <a:pPr>
              <a:buFont typeface="TH Mali Grade 6" pitchFamily="2" charset="-34"/>
              <a:buChar char=""/>
            </a:pPr>
            <a:r>
              <a:rPr lang="th-TH" b="1" dirty="0" smtClean="0">
                <a:latin typeface="TH Kodchasal" pitchFamily="2" charset="-34"/>
                <a:cs typeface="TH Kodchasal" pitchFamily="2" charset="-34"/>
              </a:rPr>
              <a:t>คุณค่า		</a:t>
            </a:r>
            <a:r>
              <a:rPr lang="th-TH" dirty="0" smtClean="0">
                <a:latin typeface="TH Kodchasal" pitchFamily="2" charset="-34"/>
                <a:cs typeface="TH Kodchasal" pitchFamily="2" charset="-34"/>
              </a:rPr>
              <a:t>มีคุณค่าสำคัญด้านประวัติศาสตร์</a:t>
            </a:r>
            <a:endParaRPr lang="th-TH" dirty="0">
              <a:latin typeface="TH Kodchasal" pitchFamily="2" charset="-34"/>
              <a:cs typeface="TH Kodchasal" pitchFamily="2" charset="-34"/>
            </a:endParaRP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1143000"/>
          </a:xfrm>
        </p:spPr>
        <p:txBody>
          <a:bodyPr/>
          <a:lstStyle/>
          <a:p>
            <a:r>
              <a:rPr lang="th-TH" b="1" dirty="0" smtClean="0">
                <a:latin typeface="TH Kodchasal" pitchFamily="2" charset="-34"/>
                <a:cs typeface="TH Kodchasal" pitchFamily="2" charset="-34"/>
              </a:rPr>
              <a:t>๖</a:t>
            </a:r>
            <a:r>
              <a:rPr lang="en-US" b="1" dirty="0" smtClean="0">
                <a:latin typeface="TH Kodchasal" pitchFamily="2" charset="-34"/>
                <a:cs typeface="TH Kodchasal" pitchFamily="2" charset="-34"/>
              </a:rPr>
              <a:t>. </a:t>
            </a:r>
            <a:r>
              <a:rPr lang="th-TH" b="1" dirty="0" smtClean="0">
                <a:latin typeface="TH Kodchasal" pitchFamily="2" charset="-34"/>
                <a:cs typeface="TH Kodchasal" pitchFamily="2" charset="-34"/>
              </a:rPr>
              <a:t>พงศาวดารฉบับหลวงประเสริฐอักษรนิติ</a:t>
            </a:r>
            <a:endParaRPr lang="th-TH" dirty="0"/>
          </a:p>
        </p:txBody>
      </p:sp>
      <p:pic>
        <p:nvPicPr>
          <p:cNvPr id="21506" name="Picture 2" descr="http://ahph9thi.gotoknow.org/assets/media/files/000/526/389/original_spd_2009112604600_b.JPG?128581638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1571612"/>
            <a:ext cx="3071834" cy="4560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>
                <a:latin typeface="TH Kodchasal" pitchFamily="2" charset="-34"/>
                <a:cs typeface="TH Kodchasal" pitchFamily="2" charset="-34"/>
              </a:rPr>
              <a:t>๗</a:t>
            </a:r>
            <a:r>
              <a:rPr lang="en-US" b="1" dirty="0" smtClean="0">
                <a:latin typeface="TH Kodchasal" pitchFamily="2" charset="-34"/>
                <a:cs typeface="TH Kodchasal" pitchFamily="2" charset="-34"/>
              </a:rPr>
              <a:t>. </a:t>
            </a:r>
            <a:r>
              <a:rPr lang="th-TH" b="1" dirty="0" err="1" smtClean="0">
                <a:latin typeface="TH Kodchasal" pitchFamily="2" charset="-34"/>
                <a:cs typeface="TH Kodchasal" pitchFamily="2" charset="-34"/>
              </a:rPr>
              <a:t>อนิรุทธ์</a:t>
            </a:r>
            <a:r>
              <a:rPr lang="th-TH" b="1" dirty="0" smtClean="0">
                <a:latin typeface="TH Kodchasal" pitchFamily="2" charset="-34"/>
                <a:cs typeface="TH Kodchasal" pitchFamily="2" charset="-34"/>
              </a:rPr>
              <a:t>คำฉันท์</a:t>
            </a:r>
            <a:endParaRPr lang="th-TH" b="1" dirty="0">
              <a:latin typeface="TH Kodchasal" pitchFamily="2" charset="-34"/>
              <a:cs typeface="TH Kodchasal" pitchFamily="2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525963"/>
          </a:xfrm>
        </p:spPr>
        <p:txBody>
          <a:bodyPr/>
          <a:lstStyle/>
          <a:p>
            <a:pPr>
              <a:buFont typeface="TH Mali Grade 6" pitchFamily="2" charset="-34"/>
              <a:buChar char=""/>
            </a:pPr>
            <a:r>
              <a:rPr lang="th-TH" b="1" dirty="0" smtClean="0">
                <a:latin typeface="TH Kodchasal" pitchFamily="2" charset="-34"/>
                <a:cs typeface="TH Kodchasal" pitchFamily="2" charset="-34"/>
              </a:rPr>
              <a:t>ผู้แต่ง</a:t>
            </a:r>
            <a:r>
              <a:rPr lang="th-TH" dirty="0" smtClean="0">
                <a:latin typeface="TH Kodchasal" pitchFamily="2" charset="-34"/>
                <a:cs typeface="TH Kodchasal" pitchFamily="2" charset="-34"/>
              </a:rPr>
              <a:t>		ศรีปราชญ์  เป็นบุตรของพระ</a:t>
            </a:r>
            <a:r>
              <a:rPr lang="th-TH" dirty="0" err="1" smtClean="0">
                <a:latin typeface="TH Kodchasal" pitchFamily="2" charset="-34"/>
                <a:cs typeface="TH Kodchasal" pitchFamily="2" charset="-34"/>
              </a:rPr>
              <a:t>โหราธิ</a:t>
            </a:r>
            <a:r>
              <a:rPr lang="th-TH" dirty="0" smtClean="0">
                <a:latin typeface="TH Kodchasal" pitchFamily="2" charset="-34"/>
                <a:cs typeface="TH Kodchasal" pitchFamily="2" charset="-34"/>
              </a:rPr>
              <a:t>บดี  เป็นกวีเอกในสมัยสมเด็จพระนารายณ์</a:t>
            </a:r>
            <a:endParaRPr lang="en-US" dirty="0" smtClean="0">
              <a:latin typeface="TH Kodchasal" pitchFamily="2" charset="-34"/>
              <a:cs typeface="TH Kodchasal" pitchFamily="2" charset="-34"/>
            </a:endParaRPr>
          </a:p>
          <a:p>
            <a:pPr>
              <a:buFont typeface="TH Mali Grade 6" pitchFamily="2" charset="-34"/>
              <a:buChar char=""/>
            </a:pPr>
            <a:r>
              <a:rPr lang="th-TH" b="1" dirty="0" smtClean="0">
                <a:latin typeface="TH Kodchasal" pitchFamily="2" charset="-34"/>
                <a:cs typeface="TH Kodchasal" pitchFamily="2" charset="-34"/>
              </a:rPr>
              <a:t>คำประพันธ์	</a:t>
            </a:r>
            <a:r>
              <a:rPr lang="th-TH" dirty="0" smtClean="0">
                <a:latin typeface="TH Kodchasal" pitchFamily="2" charset="-34"/>
                <a:cs typeface="TH Kodchasal" pitchFamily="2" charset="-34"/>
              </a:rPr>
              <a:t>เป็นฉันท์และกาพย์ มีร่ายปนอยู่บ้าง</a:t>
            </a:r>
            <a:endParaRPr lang="en-US" dirty="0" smtClean="0">
              <a:latin typeface="TH Kodchasal" pitchFamily="2" charset="-34"/>
              <a:cs typeface="TH Kodchasal" pitchFamily="2" charset="-34"/>
            </a:endParaRPr>
          </a:p>
          <a:p>
            <a:pPr>
              <a:buFont typeface="TH Mali Grade 6" pitchFamily="2" charset="-34"/>
              <a:buChar char=""/>
            </a:pPr>
            <a:r>
              <a:rPr lang="th-TH" b="1" dirty="0" smtClean="0">
                <a:latin typeface="TH Kodchasal" pitchFamily="2" charset="-34"/>
                <a:cs typeface="TH Kodchasal" pitchFamily="2" charset="-34"/>
              </a:rPr>
              <a:t>วัตถุประสงค์</a:t>
            </a:r>
            <a:endParaRPr lang="en-US" dirty="0" smtClean="0">
              <a:latin typeface="TH Kodchasal" pitchFamily="2" charset="-34"/>
              <a:cs typeface="TH Kodchasal" pitchFamily="2" charset="-34"/>
            </a:endParaRPr>
          </a:p>
          <a:p>
            <a:pPr>
              <a:buNone/>
            </a:pPr>
            <a:r>
              <a:rPr lang="th-TH" dirty="0" smtClean="0">
                <a:latin typeface="TH Kodchasal" pitchFamily="2" charset="-34"/>
                <a:cs typeface="TH Kodchasal" pitchFamily="2" charset="-34"/>
              </a:rPr>
              <a:t>		เพื่อแข่งกับเรื่องสมุทรโฆษคำฉันท์</a:t>
            </a:r>
            <a:endParaRPr lang="en-US" dirty="0" smtClean="0">
              <a:latin typeface="TH Kodchasal" pitchFamily="2" charset="-34"/>
              <a:cs typeface="TH Kodchasal" pitchFamily="2" charset="-34"/>
            </a:endParaRPr>
          </a:p>
          <a:p>
            <a:pPr>
              <a:buNone/>
            </a:pPr>
            <a:r>
              <a:rPr lang="th-TH" dirty="0" smtClean="0">
                <a:latin typeface="TH Kodchasal" pitchFamily="2" charset="-34"/>
                <a:cs typeface="TH Kodchasal" pitchFamily="2" charset="-34"/>
              </a:rPr>
              <a:t>		แสดงความสามารถแต่งฉันท์เป็นเรื่องยาวได้</a:t>
            </a:r>
            <a:endParaRPr lang="en-US" dirty="0" smtClean="0">
              <a:latin typeface="TH Kodchasal" pitchFamily="2" charset="-34"/>
              <a:cs typeface="TH Kodchasal" pitchFamily="2" charset="-34"/>
            </a:endParaRPr>
          </a:p>
          <a:p>
            <a:pPr>
              <a:buFont typeface="TH Mali Grade 6" pitchFamily="2" charset="-34"/>
              <a:buChar char=""/>
            </a:pPr>
            <a:r>
              <a:rPr lang="th-TH" b="1" dirty="0" smtClean="0">
                <a:latin typeface="TH Kodchasal" pitchFamily="2" charset="-34"/>
                <a:cs typeface="TH Kodchasal" pitchFamily="2" charset="-34"/>
              </a:rPr>
              <a:t>สาระสำคัญ	</a:t>
            </a:r>
            <a:r>
              <a:rPr lang="th-TH" dirty="0" smtClean="0">
                <a:latin typeface="TH Kodchasal" pitchFamily="2" charset="-34"/>
                <a:cs typeface="TH Kodchasal" pitchFamily="2" charset="-34"/>
              </a:rPr>
              <a:t>เรื่องอนิรุทธ์ได้มาจากคัมภีร์วิษณุปุราณะและมหาภารตะ มีเนื้อเรื่องคล้ายสมุทรโฆษ คือมีการอุ้มสมระหว่าง </a:t>
            </a:r>
            <a:r>
              <a:rPr lang="th-TH" dirty="0" err="1" smtClean="0">
                <a:latin typeface="TH Kodchasal" pitchFamily="2" charset="-34"/>
                <a:cs typeface="TH Kodchasal" pitchFamily="2" charset="-34"/>
              </a:rPr>
              <a:t>พระอนิ</a:t>
            </a:r>
            <a:r>
              <a:rPr lang="th-TH" dirty="0" smtClean="0">
                <a:latin typeface="TH Kodchasal" pitchFamily="2" charset="-34"/>
                <a:cs typeface="TH Kodchasal" pitchFamily="2" charset="-34"/>
              </a:rPr>
              <a:t>รุทธ์กับนางอุษา และพรากจากกัน แต่ในที่สุดก็ได้พบกันและครองกันสืบมา</a:t>
            </a:r>
            <a:endParaRPr lang="en-US" dirty="0" smtClean="0">
              <a:latin typeface="TH Kodchasal" pitchFamily="2" charset="-34"/>
              <a:cs typeface="TH Kodchasal" pitchFamily="2" charset="-34"/>
            </a:endParaRPr>
          </a:p>
          <a:p>
            <a:pPr>
              <a:buFont typeface="TH Mali Grade 6" pitchFamily="2" charset="-34"/>
              <a:buChar char=""/>
            </a:pPr>
            <a:endParaRPr lang="th-TH" dirty="0">
              <a:latin typeface="TH Kodchasal" pitchFamily="2" charset="-34"/>
              <a:cs typeface="TH Kodchasal" pitchFamily="2" charset="-34"/>
            </a:endParaRP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>
                <a:latin typeface="TH Kodchasal" pitchFamily="2" charset="-34"/>
                <a:cs typeface="TH Kodchasal" pitchFamily="2" charset="-34"/>
              </a:rPr>
              <a:t>๗</a:t>
            </a:r>
            <a:r>
              <a:rPr lang="en-US" b="1" dirty="0" smtClean="0">
                <a:latin typeface="TH Kodchasal" pitchFamily="2" charset="-34"/>
                <a:cs typeface="TH Kodchasal" pitchFamily="2" charset="-34"/>
              </a:rPr>
              <a:t>. </a:t>
            </a:r>
            <a:r>
              <a:rPr lang="th-TH" b="1" dirty="0" err="1" smtClean="0">
                <a:latin typeface="TH Kodchasal" pitchFamily="2" charset="-34"/>
                <a:cs typeface="TH Kodchasal" pitchFamily="2" charset="-34"/>
              </a:rPr>
              <a:t>อนิรุทธ์</a:t>
            </a:r>
            <a:r>
              <a:rPr lang="th-TH" b="1" dirty="0" smtClean="0">
                <a:latin typeface="TH Kodchasal" pitchFamily="2" charset="-34"/>
                <a:cs typeface="TH Kodchasal" pitchFamily="2" charset="-34"/>
              </a:rPr>
              <a:t>คำฉันท์</a:t>
            </a:r>
            <a:endParaRPr lang="th-TH" b="1" dirty="0">
              <a:latin typeface="TH Kodchasal" pitchFamily="2" charset="-34"/>
              <a:cs typeface="TH Kodchasal" pitchFamily="2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1214422"/>
            <a:ext cx="8686800" cy="4525963"/>
          </a:xfrm>
        </p:spPr>
        <p:txBody>
          <a:bodyPr/>
          <a:lstStyle/>
          <a:p>
            <a:pPr>
              <a:buFont typeface="TH Mali Grade 6" pitchFamily="2" charset="-34"/>
              <a:buChar char=""/>
            </a:pPr>
            <a:r>
              <a:rPr lang="th-TH" b="1" dirty="0" smtClean="0">
                <a:latin typeface="TH Kodchasal" pitchFamily="2" charset="-34"/>
                <a:cs typeface="TH Kodchasal" pitchFamily="2" charset="-34"/>
              </a:rPr>
              <a:t>คุณค่า</a:t>
            </a:r>
            <a:endParaRPr lang="en-US" dirty="0" smtClean="0">
              <a:latin typeface="TH Kodchasal" pitchFamily="2" charset="-34"/>
              <a:cs typeface="TH Kodchasal" pitchFamily="2" charset="-34"/>
            </a:endParaRPr>
          </a:p>
          <a:p>
            <a:pPr>
              <a:buNone/>
            </a:pPr>
            <a:r>
              <a:rPr lang="th-TH" dirty="0" smtClean="0">
                <a:latin typeface="TH Kodchasal" pitchFamily="2" charset="-34"/>
                <a:cs typeface="TH Kodchasal" pitchFamily="2" charset="-34"/>
              </a:rPr>
              <a:t>		(๑) ใช้ในการเปรียบเทียบกับเรื่องอณุ</a:t>
            </a:r>
            <a:r>
              <a:rPr lang="th-TH" dirty="0" err="1" smtClean="0">
                <a:latin typeface="TH Kodchasal" pitchFamily="2" charset="-34"/>
                <a:cs typeface="TH Kodchasal" pitchFamily="2" charset="-34"/>
              </a:rPr>
              <a:t>รุท</a:t>
            </a:r>
            <a:r>
              <a:rPr lang="th-TH" dirty="0" smtClean="0">
                <a:latin typeface="TH Kodchasal" pitchFamily="2" charset="-34"/>
                <a:cs typeface="TH Kodchasal" pitchFamily="2" charset="-34"/>
              </a:rPr>
              <a:t>ในสมัยรัชกาลที่ ๑  </a:t>
            </a:r>
            <a:endParaRPr lang="en-US" dirty="0" smtClean="0">
              <a:latin typeface="TH Kodchasal" pitchFamily="2" charset="-34"/>
              <a:cs typeface="TH Kodchasal" pitchFamily="2" charset="-34"/>
            </a:endParaRPr>
          </a:p>
          <a:p>
            <a:pPr>
              <a:buNone/>
            </a:pPr>
            <a:r>
              <a:rPr lang="th-TH" dirty="0" smtClean="0">
                <a:latin typeface="TH Kodchasal" pitchFamily="2" charset="-34"/>
                <a:cs typeface="TH Kodchasal" pitchFamily="2" charset="-34"/>
              </a:rPr>
              <a:t>		(๒) มีลักษณะแหวกธรรมเนียมนิยมคือไม่มีบทไหว้ครู</a:t>
            </a:r>
            <a:endParaRPr lang="en-US" dirty="0" smtClean="0">
              <a:latin typeface="TH Kodchasal" pitchFamily="2" charset="-34"/>
              <a:cs typeface="TH Kodchasal" pitchFamily="2" charset="-34"/>
            </a:endParaRPr>
          </a:p>
          <a:p>
            <a:pPr>
              <a:buFont typeface="TH Mali Grade 6" pitchFamily="2" charset="-34"/>
              <a:buChar char=""/>
            </a:pPr>
            <a:endParaRPr lang="th-TH" dirty="0">
              <a:latin typeface="TH Kodchasal" pitchFamily="2" charset="-34"/>
              <a:cs typeface="TH Kodchasal" pitchFamily="2" charset="-34"/>
            </a:endParaRPr>
          </a:p>
        </p:txBody>
      </p:sp>
      <p:pic>
        <p:nvPicPr>
          <p:cNvPr id="32770" name="Picture 2" descr="http://www.royin.go.th/upload/book/thumbnail/216-78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2928934"/>
            <a:ext cx="2643206" cy="36495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>
                <a:latin typeface="TH Kodchasal" pitchFamily="2" charset="-34"/>
                <a:cs typeface="TH Kodchasal" pitchFamily="2" charset="-34"/>
              </a:rPr>
              <a:t>ลักษณะวรรณคดีสมัยอยุธยาตอนกลาง</a:t>
            </a:r>
            <a:endParaRPr lang="th-TH" dirty="0">
              <a:latin typeface="TH Kodchasal" pitchFamily="2" charset="-34"/>
              <a:cs typeface="TH Kodchasal" pitchFamily="2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>
                <a:latin typeface="TH Kodchasal" pitchFamily="2" charset="-34"/>
                <a:cs typeface="TH Kodchasal" pitchFamily="2" charset="-34"/>
              </a:rPr>
              <a:t>“</a:t>
            </a:r>
            <a:r>
              <a:rPr lang="th-TH" dirty="0" smtClean="0">
                <a:solidFill>
                  <a:srgbClr val="FF0000"/>
                </a:solidFill>
                <a:latin typeface="TH Kodchasal" pitchFamily="2" charset="-34"/>
                <a:cs typeface="TH Kodchasal" pitchFamily="2" charset="-34"/>
              </a:rPr>
              <a:t>เป็นยุคทองของวรรณคดี</a:t>
            </a:r>
            <a:r>
              <a:rPr lang="en-US" dirty="0" smtClean="0">
                <a:solidFill>
                  <a:srgbClr val="FF0000"/>
                </a:solidFill>
                <a:latin typeface="TH Kodchasal" pitchFamily="2" charset="-34"/>
                <a:cs typeface="TH Kodchasal" pitchFamily="2" charset="-34"/>
              </a:rPr>
              <a:t>”</a:t>
            </a:r>
            <a:r>
              <a:rPr lang="th-TH" dirty="0" smtClean="0">
                <a:solidFill>
                  <a:srgbClr val="FF0000"/>
                </a:solidFill>
                <a:latin typeface="TH Kodchasal" pitchFamily="2" charset="-34"/>
                <a:cs typeface="TH Kodchasal" pitchFamily="2" charset="-34"/>
              </a:rPr>
              <a:t> </a:t>
            </a:r>
            <a:r>
              <a:rPr lang="th-TH" dirty="0" smtClean="0">
                <a:latin typeface="TH Kodchasal" pitchFamily="2" charset="-34"/>
                <a:cs typeface="TH Kodchasal" pitchFamily="2" charset="-34"/>
              </a:rPr>
              <a:t>มีกวีและวรรณคดีเกิดขึ้นมากมาย</a:t>
            </a:r>
            <a:endParaRPr lang="en-US" dirty="0" smtClean="0">
              <a:latin typeface="TH Kodchasal" pitchFamily="2" charset="-34"/>
              <a:cs typeface="TH Kodchasal" pitchFamily="2" charset="-34"/>
            </a:endParaRPr>
          </a:p>
          <a:p>
            <a:pPr lvl="0"/>
            <a:r>
              <a:rPr lang="th-TH" dirty="0" smtClean="0">
                <a:latin typeface="TH Kodchasal" pitchFamily="2" charset="-34"/>
                <a:cs typeface="TH Kodchasal" pitchFamily="2" charset="-34"/>
              </a:rPr>
              <a:t>ลักษณะคำประพันธ์นิยม  </a:t>
            </a:r>
            <a:r>
              <a:rPr lang="th-TH" dirty="0" smtClean="0">
                <a:solidFill>
                  <a:srgbClr val="FF0000"/>
                </a:solidFill>
                <a:latin typeface="TH Kodchasal" pitchFamily="2" charset="-34"/>
                <a:cs typeface="TH Kodchasal" pitchFamily="2" charset="-34"/>
              </a:rPr>
              <a:t>ใช้โคลงมากที่สุด  </a:t>
            </a:r>
            <a:r>
              <a:rPr lang="th-TH" dirty="0" smtClean="0">
                <a:latin typeface="TH Kodchasal" pitchFamily="2" charset="-34"/>
                <a:cs typeface="TH Kodchasal" pitchFamily="2" charset="-34"/>
              </a:rPr>
              <a:t>ฉันท์และกาพย์มีบ้าง   ไม่ปรากฏคำประพันธ์ประเภทกลอน</a:t>
            </a:r>
            <a:endParaRPr lang="en-US" dirty="0" smtClean="0">
              <a:latin typeface="TH Kodchasal" pitchFamily="2" charset="-34"/>
              <a:cs typeface="TH Kodchasal" pitchFamily="2" charset="-34"/>
            </a:endParaRPr>
          </a:p>
          <a:p>
            <a:pPr lvl="0"/>
            <a:r>
              <a:rPr lang="th-TH" dirty="0" smtClean="0">
                <a:latin typeface="TH Kodchasal" pitchFamily="2" charset="-34"/>
                <a:cs typeface="TH Kodchasal" pitchFamily="2" charset="-34"/>
              </a:rPr>
              <a:t>มีแบบเรียนภาษาไทยกำเนิดขึ้นด้วยคือเรื่อง  </a:t>
            </a:r>
            <a:r>
              <a:rPr lang="en-US" dirty="0" smtClean="0">
                <a:solidFill>
                  <a:srgbClr val="FF0000"/>
                </a:solidFill>
                <a:latin typeface="TH Kodchasal" pitchFamily="2" charset="-34"/>
                <a:cs typeface="TH Kodchasal" pitchFamily="2" charset="-34"/>
              </a:rPr>
              <a:t>“</a:t>
            </a:r>
            <a:r>
              <a:rPr lang="th-TH" dirty="0" smtClean="0">
                <a:solidFill>
                  <a:srgbClr val="FF0000"/>
                </a:solidFill>
                <a:latin typeface="TH Kodchasal" pitchFamily="2" charset="-34"/>
                <a:cs typeface="TH Kodchasal" pitchFamily="2" charset="-34"/>
              </a:rPr>
              <a:t>จินดามณี</a:t>
            </a:r>
            <a:r>
              <a:rPr lang="en-US" dirty="0" smtClean="0">
                <a:solidFill>
                  <a:srgbClr val="FF0000"/>
                </a:solidFill>
                <a:latin typeface="TH Kodchasal" pitchFamily="2" charset="-34"/>
                <a:cs typeface="TH Kodchasal" pitchFamily="2" charset="-34"/>
              </a:rPr>
              <a:t>”</a:t>
            </a:r>
          </a:p>
          <a:p>
            <a:pPr>
              <a:buNone/>
            </a:pPr>
            <a:endParaRPr lang="th-TH" dirty="0">
              <a:latin typeface="TH Kodchasal" pitchFamily="2" charset="-34"/>
              <a:cs typeface="TH Kodchasal" pitchFamily="2" charset="-34"/>
            </a:endParaRP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1080" cy="1143000"/>
          </a:xfrm>
        </p:spPr>
        <p:txBody>
          <a:bodyPr/>
          <a:lstStyle/>
          <a:p>
            <a:r>
              <a:rPr lang="th-TH" b="1" dirty="0" smtClean="0">
                <a:latin typeface="TH Kodchasal" pitchFamily="2" charset="-34"/>
                <a:cs typeface="TH Kodchasal" pitchFamily="2" charset="-34"/>
              </a:rPr>
              <a:t>๘</a:t>
            </a:r>
            <a:r>
              <a:rPr lang="en-US" b="1" dirty="0" smtClean="0">
                <a:latin typeface="TH Kodchasal" pitchFamily="2" charset="-34"/>
                <a:cs typeface="TH Kodchasal" pitchFamily="2" charset="-34"/>
              </a:rPr>
              <a:t>. </a:t>
            </a:r>
            <a:r>
              <a:rPr lang="th-TH" b="1" dirty="0" smtClean="0">
                <a:latin typeface="TH Kodchasal" pitchFamily="2" charset="-34"/>
                <a:cs typeface="TH Kodchasal" pitchFamily="2" charset="-34"/>
              </a:rPr>
              <a:t>โคลงกำสรวล หรือ กำสรวลศรีปราชญ์</a:t>
            </a:r>
            <a:endParaRPr lang="th-TH" b="1" dirty="0">
              <a:latin typeface="TH Kodchasal" pitchFamily="2" charset="-34"/>
              <a:cs typeface="TH Kodchasal" pitchFamily="2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TH Mali Grade 6" pitchFamily="2" charset="-34"/>
              <a:buChar char=""/>
            </a:pPr>
            <a:r>
              <a:rPr lang="th-TH" b="1" dirty="0" smtClean="0">
                <a:latin typeface="TH Kodchasal" pitchFamily="2" charset="-34"/>
                <a:cs typeface="TH Kodchasal" pitchFamily="2" charset="-34"/>
              </a:rPr>
              <a:t>ผู้แต่ง</a:t>
            </a:r>
            <a:r>
              <a:rPr lang="th-TH" dirty="0" smtClean="0">
                <a:latin typeface="TH Kodchasal" pitchFamily="2" charset="-34"/>
                <a:cs typeface="TH Kodchasal" pitchFamily="2" charset="-34"/>
              </a:rPr>
              <a:t>		ศรีปราชญ์</a:t>
            </a:r>
            <a:endParaRPr lang="en-US" dirty="0" smtClean="0">
              <a:latin typeface="TH Kodchasal" pitchFamily="2" charset="-34"/>
              <a:cs typeface="TH Kodchasal" pitchFamily="2" charset="-34"/>
            </a:endParaRPr>
          </a:p>
          <a:p>
            <a:pPr>
              <a:buFont typeface="TH Mali Grade 6" pitchFamily="2" charset="-34"/>
              <a:buChar char=""/>
            </a:pPr>
            <a:r>
              <a:rPr lang="th-TH" b="1" dirty="0" smtClean="0">
                <a:latin typeface="TH Kodchasal" pitchFamily="2" charset="-34"/>
                <a:cs typeface="TH Kodchasal" pitchFamily="2" charset="-34"/>
              </a:rPr>
              <a:t>คำประพันธ์	</a:t>
            </a:r>
            <a:r>
              <a:rPr lang="th-TH" dirty="0" smtClean="0">
                <a:latin typeface="TH Kodchasal" pitchFamily="2" charset="-34"/>
                <a:cs typeface="TH Kodchasal" pitchFamily="2" charset="-34"/>
              </a:rPr>
              <a:t>เป็นโคลงดั้น   มีสัมผัสระหว่างบท</a:t>
            </a:r>
            <a:endParaRPr lang="en-US" dirty="0" smtClean="0">
              <a:latin typeface="TH Kodchasal" pitchFamily="2" charset="-34"/>
              <a:cs typeface="TH Kodchasal" pitchFamily="2" charset="-34"/>
            </a:endParaRPr>
          </a:p>
          <a:p>
            <a:pPr>
              <a:buFont typeface="TH Mali Grade 6" pitchFamily="2" charset="-34"/>
              <a:buChar char=""/>
            </a:pPr>
            <a:r>
              <a:rPr lang="th-TH" b="1" dirty="0" smtClean="0">
                <a:latin typeface="TH Kodchasal" pitchFamily="2" charset="-34"/>
                <a:cs typeface="TH Kodchasal" pitchFamily="2" charset="-34"/>
              </a:rPr>
              <a:t>วัตถุประสงค์	</a:t>
            </a:r>
            <a:r>
              <a:rPr lang="th-TH" dirty="0" smtClean="0">
                <a:latin typeface="TH Kodchasal" pitchFamily="2" charset="-34"/>
                <a:cs typeface="TH Kodchasal" pitchFamily="2" charset="-34"/>
              </a:rPr>
              <a:t>พรรณนาการเดินทางพร้อมทั้งคร่ำครวญถึงนางผู้เป็นที่รักไปด้วย เนื้อความบางตอนมีการยกวรรณคดีเรื่องอื่นมากล่าวเปรียบเทียบ</a:t>
            </a:r>
          </a:p>
          <a:p>
            <a:pPr>
              <a:buFont typeface="TH Mali Grade 6" pitchFamily="2" charset="-34"/>
              <a:buChar char=""/>
            </a:pPr>
            <a:r>
              <a:rPr lang="th-TH" b="1" dirty="0" smtClean="0">
                <a:latin typeface="TH Kodchasal" pitchFamily="2" charset="-34"/>
                <a:cs typeface="TH Kodchasal" pitchFamily="2" charset="-34"/>
              </a:rPr>
              <a:t>คุณค่า</a:t>
            </a:r>
            <a:endParaRPr lang="en-US" dirty="0" smtClean="0">
              <a:latin typeface="TH Kodchasal" pitchFamily="2" charset="-34"/>
              <a:cs typeface="TH Kodchasal" pitchFamily="2" charset="-34"/>
            </a:endParaRPr>
          </a:p>
          <a:p>
            <a:pPr>
              <a:buNone/>
            </a:pPr>
            <a:r>
              <a:rPr lang="th-TH" dirty="0" smtClean="0">
                <a:latin typeface="TH Kodchasal" pitchFamily="2" charset="-34"/>
                <a:cs typeface="TH Kodchasal" pitchFamily="2" charset="-34"/>
              </a:rPr>
              <a:t>		ด้านภาษา ให้ความรู้ด้านคำศัพท์โบราณ </a:t>
            </a:r>
          </a:p>
          <a:p>
            <a:pPr>
              <a:buNone/>
            </a:pPr>
            <a:r>
              <a:rPr lang="th-TH" dirty="0" smtClean="0">
                <a:latin typeface="TH Kodchasal" pitchFamily="2" charset="-34"/>
                <a:cs typeface="TH Kodchasal" pitchFamily="2" charset="-34"/>
              </a:rPr>
              <a:t>		ด้านภูมิศาสตร์ ทราบสภาพเส้นทางตามที่กวีกล่าว</a:t>
            </a:r>
            <a:endParaRPr lang="en-US" dirty="0" smtClean="0">
              <a:latin typeface="TH Kodchasal" pitchFamily="2" charset="-34"/>
              <a:cs typeface="TH Kodchasal" pitchFamily="2" charset="-34"/>
            </a:endParaRPr>
          </a:p>
          <a:p>
            <a:pPr>
              <a:buNone/>
            </a:pPr>
            <a:r>
              <a:rPr lang="th-TH" dirty="0" smtClean="0">
                <a:latin typeface="TH Kodchasal" pitchFamily="2" charset="-34"/>
                <a:cs typeface="TH Kodchasal" pitchFamily="2" charset="-34"/>
              </a:rPr>
              <a:t>		ด้านสังคม ได้รู้ถึงความเป็นอยู่ การแต่งกาย  </a:t>
            </a:r>
            <a:endParaRPr lang="en-US" dirty="0" smtClean="0">
              <a:latin typeface="TH Kodchasal" pitchFamily="2" charset="-34"/>
              <a:cs typeface="TH Kodchasal" pitchFamily="2" charset="-34"/>
            </a:endParaRPr>
          </a:p>
          <a:p>
            <a:pPr>
              <a:buFont typeface="TH Mali Grade 6" pitchFamily="2" charset="-34"/>
              <a:buChar char=""/>
            </a:pPr>
            <a:endParaRPr lang="th-TH" dirty="0" smtClean="0">
              <a:latin typeface="TH Kodchasal" pitchFamily="2" charset="-34"/>
              <a:cs typeface="TH Kodchasal" pitchFamily="2" charset="-34"/>
            </a:endParaRPr>
          </a:p>
          <a:p>
            <a:pPr>
              <a:buFont typeface="TH Mali Grade 6" pitchFamily="2" charset="-34"/>
              <a:buChar char=""/>
            </a:pPr>
            <a:endParaRPr lang="en-US" dirty="0" smtClean="0">
              <a:latin typeface="TH Kodchasal" pitchFamily="2" charset="-34"/>
              <a:cs typeface="TH Kodchasal" pitchFamily="2" charset="-34"/>
            </a:endParaRP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1080" cy="1143000"/>
          </a:xfrm>
        </p:spPr>
        <p:txBody>
          <a:bodyPr/>
          <a:lstStyle/>
          <a:p>
            <a:r>
              <a:rPr lang="th-TH" b="1" dirty="0" smtClean="0">
                <a:latin typeface="TH Kodchasal" pitchFamily="2" charset="-34"/>
                <a:cs typeface="TH Kodchasal" pitchFamily="2" charset="-34"/>
              </a:rPr>
              <a:t>๘</a:t>
            </a:r>
            <a:r>
              <a:rPr lang="en-US" b="1" dirty="0" smtClean="0">
                <a:latin typeface="TH Kodchasal" pitchFamily="2" charset="-34"/>
                <a:cs typeface="TH Kodchasal" pitchFamily="2" charset="-34"/>
              </a:rPr>
              <a:t>. </a:t>
            </a:r>
            <a:r>
              <a:rPr lang="th-TH" b="1" dirty="0" smtClean="0">
                <a:latin typeface="TH Kodchasal" pitchFamily="2" charset="-34"/>
                <a:cs typeface="TH Kodchasal" pitchFamily="2" charset="-34"/>
              </a:rPr>
              <a:t>โคลงกำสรวล หรือ กำสรวลศรีปราชญ์</a:t>
            </a:r>
            <a:endParaRPr lang="th-TH" b="1" dirty="0">
              <a:latin typeface="TH Kodchasal" pitchFamily="2" charset="-34"/>
              <a:cs typeface="TH Kodchasal" pitchFamily="2" charset="-34"/>
            </a:endParaRPr>
          </a:p>
        </p:txBody>
      </p:sp>
      <p:pic>
        <p:nvPicPr>
          <p:cNvPr id="33794" name="Picture 2" descr="http://4.bp.blogspot.com/-WnwoRnOxsME/T8nk8OSd5yI/AAAAAAAABP4/1fJLOWxT6YI/s1600/original_W4550580-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1428736"/>
            <a:ext cx="3081251" cy="4572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ush dir="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>
                <a:latin typeface="TH Kodchasal" pitchFamily="2" charset="-34"/>
                <a:cs typeface="TH Kodchasal" pitchFamily="2" charset="-34"/>
              </a:rPr>
              <a:t>๙</a:t>
            </a:r>
            <a:r>
              <a:rPr lang="en-US" b="1" dirty="0" smtClean="0">
                <a:latin typeface="TH Kodchasal" pitchFamily="2" charset="-34"/>
                <a:cs typeface="TH Kodchasal" pitchFamily="2" charset="-34"/>
              </a:rPr>
              <a:t>. </a:t>
            </a:r>
            <a:r>
              <a:rPr lang="th-TH" b="1" dirty="0" smtClean="0">
                <a:latin typeface="TH Kodchasal" pitchFamily="2" charset="-34"/>
                <a:cs typeface="TH Kodchasal" pitchFamily="2" charset="-34"/>
              </a:rPr>
              <a:t>โคลงเบ็ดเตล็ดของศรีปราชญ์</a:t>
            </a:r>
            <a:endParaRPr lang="th-TH" b="1" dirty="0">
              <a:latin typeface="TH Kodchasal" pitchFamily="2" charset="-34"/>
              <a:cs typeface="TH Kodchasal" pitchFamily="2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TH Mali Grade 6" pitchFamily="2" charset="-34"/>
              <a:buChar char=""/>
            </a:pPr>
            <a:r>
              <a:rPr lang="th-TH" b="1" dirty="0" smtClean="0">
                <a:latin typeface="TH Kodchasal" pitchFamily="2" charset="-34"/>
                <a:cs typeface="TH Kodchasal" pitchFamily="2" charset="-34"/>
              </a:rPr>
              <a:t>ผู้แต่ง	</a:t>
            </a:r>
            <a:r>
              <a:rPr lang="th-TH" dirty="0" smtClean="0">
                <a:latin typeface="TH Kodchasal" pitchFamily="2" charset="-34"/>
                <a:cs typeface="TH Kodchasal" pitchFamily="2" charset="-34"/>
              </a:rPr>
              <a:t>ศรีปราชญ์ได้แต่งไว้เป็นโคลงเฉพาะกิจ มีการรวมรวมอยู่ในโคลงกวีโบราณของพระยา</a:t>
            </a:r>
            <a:r>
              <a:rPr lang="th-TH" dirty="0" err="1" smtClean="0">
                <a:latin typeface="TH Kodchasal" pitchFamily="2" charset="-34"/>
                <a:cs typeface="TH Kodchasal" pitchFamily="2" charset="-34"/>
              </a:rPr>
              <a:t>ตรังค</a:t>
            </a:r>
            <a:r>
              <a:rPr lang="th-TH" dirty="0" smtClean="0">
                <a:latin typeface="TH Kodchasal" pitchFamily="2" charset="-34"/>
                <a:cs typeface="TH Kodchasal" pitchFamily="2" charset="-34"/>
              </a:rPr>
              <a:t>ภูมิบาล  และตำนานศรีปราชญ์ ของพระยาปริยัติธรรมธาดา (แพ   ตาละลักษณ์)  </a:t>
            </a:r>
            <a:endParaRPr lang="en-US" dirty="0" smtClean="0">
              <a:latin typeface="TH Kodchasal" pitchFamily="2" charset="-34"/>
              <a:cs typeface="TH Kodchasal" pitchFamily="2" charset="-34"/>
            </a:endParaRPr>
          </a:p>
          <a:p>
            <a:pPr>
              <a:buFont typeface="TH Mali Grade 6" pitchFamily="2" charset="-34"/>
              <a:buChar char=""/>
            </a:pPr>
            <a:r>
              <a:rPr lang="th-TH" b="1" dirty="0" smtClean="0">
                <a:latin typeface="TH Kodchasal" pitchFamily="2" charset="-34"/>
                <a:cs typeface="TH Kodchasal" pitchFamily="2" charset="-34"/>
              </a:rPr>
              <a:t>ตัวอย่าง  </a:t>
            </a:r>
            <a:r>
              <a:rPr lang="th-TH" dirty="0" smtClean="0">
                <a:latin typeface="TH Kodchasal" pitchFamily="2" charset="-34"/>
                <a:cs typeface="TH Kodchasal" pitchFamily="2" charset="-34"/>
              </a:rPr>
              <a:t> โคลงกระทู้</a:t>
            </a:r>
            <a:endParaRPr lang="en-US" dirty="0" smtClean="0">
              <a:latin typeface="TH Kodchasal" pitchFamily="2" charset="-34"/>
              <a:cs typeface="TH Kodchasal" pitchFamily="2" charset="-34"/>
            </a:endParaRPr>
          </a:p>
          <a:p>
            <a:pPr>
              <a:buNone/>
            </a:pPr>
            <a:r>
              <a:rPr lang="th-TH" dirty="0" smtClean="0">
                <a:latin typeface="TH Kodchasal" pitchFamily="2" charset="-34"/>
                <a:cs typeface="TH Kodchasal" pitchFamily="2" charset="-34"/>
              </a:rPr>
              <a:t>			ทะ  </a:t>
            </a:r>
            <a:r>
              <a:rPr lang="th-TH" dirty="0" err="1" smtClean="0">
                <a:latin typeface="TH Kodchasal" pitchFamily="2" charset="-34"/>
                <a:cs typeface="TH Kodchasal" pitchFamily="2" charset="-34"/>
              </a:rPr>
              <a:t>เล</a:t>
            </a:r>
            <a:r>
              <a:rPr lang="th-TH" dirty="0" smtClean="0">
                <a:latin typeface="TH Kodchasal" pitchFamily="2" charset="-34"/>
                <a:cs typeface="TH Kodchasal" pitchFamily="2" charset="-34"/>
              </a:rPr>
              <a:t>แม่ว่าห้วย	เรียมฟัง</a:t>
            </a:r>
            <a:endParaRPr lang="en-US" dirty="0" smtClean="0">
              <a:latin typeface="TH Kodchasal" pitchFamily="2" charset="-34"/>
              <a:cs typeface="TH Kodchasal" pitchFamily="2" charset="-34"/>
            </a:endParaRPr>
          </a:p>
          <a:p>
            <a:pPr>
              <a:buNone/>
            </a:pPr>
            <a:r>
              <a:rPr lang="th-TH" dirty="0" smtClean="0">
                <a:latin typeface="TH Kodchasal" pitchFamily="2" charset="-34"/>
                <a:cs typeface="TH Kodchasal" pitchFamily="2" charset="-34"/>
              </a:rPr>
              <a:t>		ลุ่ม	ว่าดอนเรียมหวัง	ว่าด้วย</a:t>
            </a:r>
            <a:endParaRPr lang="en-US" dirty="0" smtClean="0">
              <a:latin typeface="TH Kodchasal" pitchFamily="2" charset="-34"/>
              <a:cs typeface="TH Kodchasal" pitchFamily="2" charset="-34"/>
            </a:endParaRPr>
          </a:p>
          <a:p>
            <a:pPr>
              <a:buNone/>
            </a:pPr>
            <a:r>
              <a:rPr lang="th-TH" dirty="0" smtClean="0">
                <a:latin typeface="TH Kodchasal" pitchFamily="2" charset="-34"/>
                <a:cs typeface="TH Kodchasal" pitchFamily="2" charset="-34"/>
              </a:rPr>
              <a:t>		ปุ่ม	เปลือกปะการัง	เรียมร่วม	คำแม่</a:t>
            </a:r>
            <a:endParaRPr lang="en-US" dirty="0" smtClean="0">
              <a:latin typeface="TH Kodchasal" pitchFamily="2" charset="-34"/>
              <a:cs typeface="TH Kodchasal" pitchFamily="2" charset="-34"/>
            </a:endParaRPr>
          </a:p>
          <a:p>
            <a:pPr>
              <a:buNone/>
            </a:pPr>
            <a:r>
              <a:rPr lang="th-TH" dirty="0" smtClean="0">
                <a:latin typeface="TH Kodchasal" pitchFamily="2" charset="-34"/>
                <a:cs typeface="TH Kodchasal" pitchFamily="2" charset="-34"/>
              </a:rPr>
              <a:t>		ปู	ว่าหอยแม้กล้วย	ว่ากล้ายเรียมตาม</a:t>
            </a:r>
            <a:endParaRPr lang="en-US" dirty="0" smtClean="0">
              <a:latin typeface="TH Kodchasal" pitchFamily="2" charset="-34"/>
              <a:cs typeface="TH Kodchasal" pitchFamily="2" charset="-34"/>
            </a:endParaRPr>
          </a:p>
          <a:p>
            <a:pPr>
              <a:buNone/>
            </a:pPr>
            <a:endParaRPr lang="th-TH" dirty="0">
              <a:latin typeface="TH Kodchasal" pitchFamily="2" charset="-34"/>
              <a:cs typeface="TH Kodchasal" pitchFamily="2" charset="-34"/>
            </a:endParaRPr>
          </a:p>
        </p:txBody>
      </p:sp>
    </p:spTree>
  </p:cSld>
  <p:clrMapOvr>
    <a:masterClrMapping/>
  </p:clrMapOvr>
  <p:transition>
    <p:push dir="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>
                <a:latin typeface="TH Kodchasal" pitchFamily="2" charset="-34"/>
                <a:cs typeface="TH Kodchasal" pitchFamily="2" charset="-34"/>
              </a:rPr>
              <a:t>๙</a:t>
            </a:r>
            <a:r>
              <a:rPr lang="en-US" b="1" dirty="0" smtClean="0">
                <a:latin typeface="TH Kodchasal" pitchFamily="2" charset="-34"/>
                <a:cs typeface="TH Kodchasal" pitchFamily="2" charset="-34"/>
              </a:rPr>
              <a:t>. </a:t>
            </a:r>
            <a:r>
              <a:rPr lang="th-TH" b="1" dirty="0" smtClean="0">
                <a:latin typeface="TH Kodchasal" pitchFamily="2" charset="-34"/>
                <a:cs typeface="TH Kodchasal" pitchFamily="2" charset="-34"/>
              </a:rPr>
              <a:t>โคลงเบ็ดเตล็ดของศรีปราชญ์</a:t>
            </a:r>
            <a:endParaRPr lang="th-TH" b="1" dirty="0">
              <a:latin typeface="TH Kodchasal" pitchFamily="2" charset="-34"/>
              <a:cs typeface="TH Kodchasal" pitchFamily="2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TH Mali Grade 6" pitchFamily="2" charset="-34"/>
              <a:buChar char=""/>
            </a:pPr>
            <a:r>
              <a:rPr lang="th-TH" b="1" dirty="0" smtClean="0">
                <a:latin typeface="TH Kodchasal" pitchFamily="2" charset="-34"/>
                <a:cs typeface="TH Kodchasal" pitchFamily="2" charset="-34"/>
              </a:rPr>
              <a:t>ตัวอย่าง	</a:t>
            </a:r>
            <a:r>
              <a:rPr lang="th-TH" dirty="0" smtClean="0">
                <a:latin typeface="TH Kodchasal" pitchFamily="2" charset="-34"/>
                <a:cs typeface="TH Kodchasal" pitchFamily="2" charset="-34"/>
              </a:rPr>
              <a:t>โคลงสุดท้ายก่อนถูกประหาร</a:t>
            </a:r>
            <a:endParaRPr lang="en-US" dirty="0" smtClean="0">
              <a:latin typeface="TH Kodchasal" pitchFamily="2" charset="-34"/>
              <a:cs typeface="TH Kodchasal" pitchFamily="2" charset="-34"/>
            </a:endParaRPr>
          </a:p>
          <a:p>
            <a:pPr>
              <a:buNone/>
            </a:pPr>
            <a:r>
              <a:rPr lang="th-TH" dirty="0" smtClean="0">
                <a:latin typeface="TH Kodchasal" pitchFamily="2" charset="-34"/>
                <a:cs typeface="TH Kodchasal" pitchFamily="2" charset="-34"/>
              </a:rPr>
              <a:t>			ธรณีภพนี้เพ่ง		ทิพญาณ	หนึ่งรา</a:t>
            </a:r>
            <a:endParaRPr lang="en-US" dirty="0" smtClean="0">
              <a:latin typeface="TH Kodchasal" pitchFamily="2" charset="-34"/>
              <a:cs typeface="TH Kodchasal" pitchFamily="2" charset="-34"/>
            </a:endParaRPr>
          </a:p>
          <a:p>
            <a:pPr>
              <a:buNone/>
            </a:pPr>
            <a:r>
              <a:rPr lang="th-TH" dirty="0" smtClean="0">
                <a:latin typeface="TH Kodchasal" pitchFamily="2" charset="-34"/>
                <a:cs typeface="TH Kodchasal" pitchFamily="2" charset="-34"/>
              </a:rPr>
              <a:t>		เราก็ลูกอาจารย์		หนึ่งบ้าง</a:t>
            </a:r>
            <a:endParaRPr lang="en-US" dirty="0" smtClean="0">
              <a:latin typeface="TH Kodchasal" pitchFamily="2" charset="-34"/>
              <a:cs typeface="TH Kodchasal" pitchFamily="2" charset="-34"/>
            </a:endParaRPr>
          </a:p>
          <a:p>
            <a:pPr>
              <a:buNone/>
            </a:pPr>
            <a:r>
              <a:rPr lang="th-TH" dirty="0" smtClean="0">
                <a:latin typeface="TH Kodchasal" pitchFamily="2" charset="-34"/>
                <a:cs typeface="TH Kodchasal" pitchFamily="2" charset="-34"/>
              </a:rPr>
              <a:t>		เราผิดท่านประหาร		เราชอบ</a:t>
            </a:r>
            <a:endParaRPr lang="en-US" dirty="0" smtClean="0">
              <a:latin typeface="TH Kodchasal" pitchFamily="2" charset="-34"/>
              <a:cs typeface="TH Kodchasal" pitchFamily="2" charset="-34"/>
            </a:endParaRPr>
          </a:p>
          <a:p>
            <a:pPr>
              <a:buNone/>
            </a:pPr>
            <a:r>
              <a:rPr lang="th-TH" dirty="0" smtClean="0">
                <a:latin typeface="TH Kodchasal" pitchFamily="2" charset="-34"/>
                <a:cs typeface="TH Kodchasal" pitchFamily="2" charset="-34"/>
              </a:rPr>
              <a:t>		เราบ่ผิดท่านมล้าง		ดาบนี้คืนสนอง</a:t>
            </a:r>
            <a:endParaRPr lang="en-US" dirty="0" smtClean="0">
              <a:latin typeface="TH Kodchasal" pitchFamily="2" charset="-34"/>
              <a:cs typeface="TH Kodchasal" pitchFamily="2" charset="-34"/>
            </a:endParaRPr>
          </a:p>
          <a:p>
            <a:pPr>
              <a:buFont typeface="TH Mali Grade 6" pitchFamily="2" charset="-34"/>
              <a:buChar char=""/>
            </a:pPr>
            <a:r>
              <a:rPr lang="th-TH" b="1" dirty="0" smtClean="0">
                <a:latin typeface="TH Kodchasal" pitchFamily="2" charset="-34"/>
                <a:cs typeface="TH Kodchasal" pitchFamily="2" charset="-34"/>
              </a:rPr>
              <a:t>คุณค่า</a:t>
            </a:r>
            <a:r>
              <a:rPr lang="th-TH" dirty="0" smtClean="0">
                <a:latin typeface="TH Kodchasal" pitchFamily="2" charset="-34"/>
                <a:cs typeface="TH Kodchasal" pitchFamily="2" charset="-34"/>
              </a:rPr>
              <a:t>	แสดงให้เห็นความเป็นปราชญ์ในเชิง ปฏิภาณกวี  ของศรีปราชญ์อย่างแท้จริง</a:t>
            </a:r>
            <a:endParaRPr lang="en-US" dirty="0" smtClean="0">
              <a:latin typeface="TH Kodchasal" pitchFamily="2" charset="-34"/>
              <a:cs typeface="TH Kodchasal" pitchFamily="2" charset="-34"/>
            </a:endParaRPr>
          </a:p>
          <a:p>
            <a:pPr>
              <a:buFont typeface="TH Mali Grade 6" pitchFamily="2" charset="-34"/>
              <a:buChar char=""/>
            </a:pPr>
            <a:endParaRPr lang="th-TH" dirty="0">
              <a:latin typeface="TH Kodchasal" pitchFamily="2" charset="-34"/>
              <a:cs typeface="TH Kodchasal" pitchFamily="2" charset="-34"/>
            </a:endParaRPr>
          </a:p>
        </p:txBody>
      </p:sp>
    </p:spTree>
  </p:cSld>
  <p:clrMapOvr>
    <a:masterClrMapping/>
  </p:clrMapOvr>
  <p:transition>
    <p:push dir="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>
                <a:latin typeface="TH Kodchasal" pitchFamily="2" charset="-34"/>
                <a:cs typeface="TH Kodchasal" pitchFamily="2" charset="-34"/>
              </a:rPr>
              <a:t>๑๐</a:t>
            </a:r>
            <a:r>
              <a:rPr lang="en-US" b="1" dirty="0" smtClean="0">
                <a:latin typeface="TH Kodchasal" pitchFamily="2" charset="-34"/>
                <a:cs typeface="TH Kodchasal" pitchFamily="2" charset="-34"/>
              </a:rPr>
              <a:t>. </a:t>
            </a:r>
            <a:r>
              <a:rPr lang="th-TH" b="1" dirty="0" smtClean="0">
                <a:latin typeface="TH Kodchasal" pitchFamily="2" charset="-34"/>
                <a:cs typeface="TH Kodchasal" pitchFamily="2" charset="-34"/>
              </a:rPr>
              <a:t>โคลงอักษรสามหมู่</a:t>
            </a:r>
            <a:endParaRPr lang="th-TH" b="1" dirty="0">
              <a:latin typeface="TH Kodchasal" pitchFamily="2" charset="-34"/>
              <a:cs typeface="TH Kodchasal" pitchFamily="2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TH Mali Grade 6" pitchFamily="2" charset="-34"/>
              <a:buChar char=""/>
            </a:pPr>
            <a:r>
              <a:rPr lang="th-TH" b="1" dirty="0" smtClean="0">
                <a:latin typeface="TH Kodchasal" pitchFamily="2" charset="-34"/>
                <a:cs typeface="TH Kodchasal" pitchFamily="2" charset="-34"/>
              </a:rPr>
              <a:t>ผู้แต่ง		</a:t>
            </a:r>
            <a:r>
              <a:rPr lang="th-TH" dirty="0" smtClean="0">
                <a:latin typeface="TH Kodchasal" pitchFamily="2" charset="-34"/>
                <a:cs typeface="TH Kodchasal" pitchFamily="2" charset="-34"/>
              </a:rPr>
              <a:t>พระ</a:t>
            </a:r>
            <a:r>
              <a:rPr lang="th-TH" dirty="0" err="1" smtClean="0">
                <a:latin typeface="TH Kodchasal" pitchFamily="2" charset="-34"/>
                <a:cs typeface="TH Kodchasal" pitchFamily="2" charset="-34"/>
              </a:rPr>
              <a:t>ศรีมโหสถ</a:t>
            </a:r>
            <a:endParaRPr lang="en-US" dirty="0" smtClean="0">
              <a:latin typeface="TH Kodchasal" pitchFamily="2" charset="-34"/>
              <a:cs typeface="TH Kodchasal" pitchFamily="2" charset="-34"/>
            </a:endParaRPr>
          </a:p>
          <a:p>
            <a:pPr>
              <a:buFont typeface="TH Mali Grade 6" pitchFamily="2" charset="-34"/>
              <a:buChar char=""/>
            </a:pPr>
            <a:r>
              <a:rPr lang="th-TH" b="1" dirty="0" smtClean="0">
                <a:latin typeface="TH Kodchasal" pitchFamily="2" charset="-34"/>
                <a:cs typeface="TH Kodchasal" pitchFamily="2" charset="-34"/>
              </a:rPr>
              <a:t>เวลาแต่ง		</a:t>
            </a:r>
            <a:r>
              <a:rPr lang="th-TH" dirty="0" smtClean="0">
                <a:latin typeface="TH Kodchasal" pitchFamily="2" charset="-34"/>
                <a:cs typeface="TH Kodchasal" pitchFamily="2" charset="-34"/>
              </a:rPr>
              <a:t>สมัยสมเด็จพระนารายณ์มหาราช</a:t>
            </a:r>
            <a:endParaRPr lang="en-US" dirty="0" smtClean="0">
              <a:latin typeface="TH Kodchasal" pitchFamily="2" charset="-34"/>
              <a:cs typeface="TH Kodchasal" pitchFamily="2" charset="-34"/>
            </a:endParaRPr>
          </a:p>
          <a:p>
            <a:pPr>
              <a:buFont typeface="TH Mali Grade 6" pitchFamily="2" charset="-34"/>
              <a:buChar char=""/>
            </a:pPr>
            <a:r>
              <a:rPr lang="th-TH" b="1" dirty="0" smtClean="0">
                <a:latin typeface="TH Kodchasal" pitchFamily="2" charset="-34"/>
                <a:cs typeface="TH Kodchasal" pitchFamily="2" charset="-34"/>
              </a:rPr>
              <a:t>คำประพันธ์  </a:t>
            </a:r>
            <a:r>
              <a:rPr lang="th-TH" dirty="0" smtClean="0">
                <a:latin typeface="TH Kodchasal" pitchFamily="2" charset="-34"/>
                <a:cs typeface="TH Kodchasal" pitchFamily="2" charset="-34"/>
              </a:rPr>
              <a:t> 	โคลงสี่สุภาพ กลบท ใช้คำๆ เดียวกันเรียงตั้งแต่ไม่มีรูปวรรณยุกต์ และผันได้ด้วยไม้เอก ไม้โท  เป็นชุดๆ	</a:t>
            </a:r>
            <a:endParaRPr lang="en-US" dirty="0" smtClean="0">
              <a:latin typeface="TH Kodchasal" pitchFamily="2" charset="-34"/>
              <a:cs typeface="TH Kodchasal" pitchFamily="2" charset="-34"/>
            </a:endParaRPr>
          </a:p>
          <a:p>
            <a:pPr>
              <a:buFont typeface="TH Mali Grade 6" pitchFamily="2" charset="-34"/>
              <a:buChar char=""/>
            </a:pPr>
            <a:r>
              <a:rPr lang="th-TH" b="1" dirty="0" smtClean="0">
                <a:latin typeface="TH Kodchasal" pitchFamily="2" charset="-34"/>
                <a:cs typeface="TH Kodchasal" pitchFamily="2" charset="-34"/>
              </a:rPr>
              <a:t>วัตถุประสงค์</a:t>
            </a:r>
            <a:r>
              <a:rPr lang="th-TH" dirty="0" smtClean="0">
                <a:latin typeface="TH Kodchasal" pitchFamily="2" charset="-34"/>
                <a:cs typeface="TH Kodchasal" pitchFamily="2" charset="-34"/>
              </a:rPr>
              <a:t>	เพื่อแสดงฝีมือทางวรรณศิลป์</a:t>
            </a:r>
            <a:endParaRPr lang="en-US" dirty="0" smtClean="0">
              <a:latin typeface="TH Kodchasal" pitchFamily="2" charset="-34"/>
              <a:cs typeface="TH Kodchasal" pitchFamily="2" charset="-34"/>
            </a:endParaRPr>
          </a:p>
          <a:p>
            <a:pPr>
              <a:buNone/>
            </a:pPr>
            <a:endParaRPr lang="th-TH" dirty="0">
              <a:latin typeface="TH Kodchasal" pitchFamily="2" charset="-34"/>
              <a:cs typeface="TH Kodchasal" pitchFamily="2" charset="-34"/>
            </a:endParaRPr>
          </a:p>
        </p:txBody>
      </p:sp>
    </p:spTree>
  </p:cSld>
  <p:clrMapOvr>
    <a:masterClrMapping/>
  </p:clrMapOvr>
  <p:transition>
    <p:push dir="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>
                <a:latin typeface="TH Kodchasal" pitchFamily="2" charset="-34"/>
                <a:cs typeface="TH Kodchasal" pitchFamily="2" charset="-34"/>
              </a:rPr>
              <a:t>๑๐</a:t>
            </a:r>
            <a:r>
              <a:rPr lang="en-US" b="1" dirty="0" smtClean="0">
                <a:latin typeface="TH Kodchasal" pitchFamily="2" charset="-34"/>
                <a:cs typeface="TH Kodchasal" pitchFamily="2" charset="-34"/>
              </a:rPr>
              <a:t>. </a:t>
            </a:r>
            <a:r>
              <a:rPr lang="th-TH" b="1" dirty="0" smtClean="0">
                <a:latin typeface="TH Kodchasal" pitchFamily="2" charset="-34"/>
                <a:cs typeface="TH Kodchasal" pitchFamily="2" charset="-34"/>
              </a:rPr>
              <a:t>โคลงอักษรสามหมู่</a:t>
            </a:r>
            <a:endParaRPr lang="th-TH" b="1" dirty="0">
              <a:latin typeface="TH Kodchasal" pitchFamily="2" charset="-34"/>
              <a:cs typeface="TH Kodchasal" pitchFamily="2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TH Mali Grade 6" pitchFamily="2" charset="-34"/>
              <a:buChar char=""/>
            </a:pPr>
            <a:r>
              <a:rPr lang="th-TH" b="1" dirty="0" smtClean="0">
                <a:latin typeface="TH Kodchasal" pitchFamily="2" charset="-34"/>
                <a:cs typeface="TH Kodchasal" pitchFamily="2" charset="-34"/>
              </a:rPr>
              <a:t>สาระสำคัญ</a:t>
            </a:r>
            <a:r>
              <a:rPr lang="th-TH" dirty="0" smtClean="0">
                <a:latin typeface="TH Kodchasal" pitchFamily="2" charset="-34"/>
                <a:cs typeface="TH Kodchasal" pitchFamily="2" charset="-34"/>
              </a:rPr>
              <a:t>	มีโคลงพรรณนาการรบที่เชียงใหม่   และการพรรณนาชมนก ชมไม้ เช่น</a:t>
            </a:r>
            <a:endParaRPr lang="en-US" dirty="0" smtClean="0">
              <a:latin typeface="TH Kodchasal" pitchFamily="2" charset="-34"/>
              <a:cs typeface="TH Kodchasal" pitchFamily="2" charset="-34"/>
            </a:endParaRPr>
          </a:p>
          <a:p>
            <a:pPr>
              <a:buNone/>
            </a:pPr>
            <a:r>
              <a:rPr lang="th-TH" dirty="0" smtClean="0">
                <a:latin typeface="TH Kodchasal" pitchFamily="2" charset="-34"/>
                <a:cs typeface="TH Kodchasal" pitchFamily="2" charset="-34"/>
              </a:rPr>
              <a:t>			ขาขัน</a:t>
            </a:r>
            <a:r>
              <a:rPr lang="th-TH" b="1" dirty="0" smtClean="0">
                <a:latin typeface="TH Kodchasal" pitchFamily="2" charset="-34"/>
                <a:cs typeface="TH Kodchasal" pitchFamily="2" charset="-34"/>
              </a:rPr>
              <a:t>คูคู่คู้</a:t>
            </a:r>
            <a:r>
              <a:rPr lang="th-TH" dirty="0" smtClean="0">
                <a:latin typeface="TH Kodchasal" pitchFamily="2" charset="-34"/>
                <a:cs typeface="TH Kodchasal" pitchFamily="2" charset="-34"/>
              </a:rPr>
              <a:t>		เคียงสอง</a:t>
            </a:r>
            <a:endParaRPr lang="en-US" dirty="0" smtClean="0">
              <a:latin typeface="TH Kodchasal" pitchFamily="2" charset="-34"/>
              <a:cs typeface="TH Kodchasal" pitchFamily="2" charset="-34"/>
            </a:endParaRPr>
          </a:p>
          <a:p>
            <a:pPr>
              <a:buNone/>
            </a:pPr>
            <a:r>
              <a:rPr lang="th-TH" dirty="0" smtClean="0">
                <a:latin typeface="TH Kodchasal" pitchFamily="2" charset="-34"/>
                <a:cs typeface="TH Kodchasal" pitchFamily="2" charset="-34"/>
              </a:rPr>
              <a:t>		เยื้องย่างนางยูง</a:t>
            </a:r>
            <a:r>
              <a:rPr lang="th-TH" b="1" dirty="0" smtClean="0">
                <a:latin typeface="TH Kodchasal" pitchFamily="2" charset="-34"/>
                <a:cs typeface="TH Kodchasal" pitchFamily="2" charset="-34"/>
              </a:rPr>
              <a:t>ทอง		ท่องท้อง</a:t>
            </a:r>
            <a:endParaRPr lang="en-US" dirty="0" smtClean="0">
              <a:latin typeface="TH Kodchasal" pitchFamily="2" charset="-34"/>
              <a:cs typeface="TH Kodchasal" pitchFamily="2" charset="-34"/>
            </a:endParaRPr>
          </a:p>
          <a:p>
            <a:pPr>
              <a:buNone/>
            </a:pPr>
            <a:r>
              <a:rPr lang="th-TH" dirty="0" smtClean="0">
                <a:latin typeface="TH Kodchasal" pitchFamily="2" charset="-34"/>
                <a:cs typeface="TH Kodchasal" pitchFamily="2" charset="-34"/>
              </a:rPr>
              <a:t>		ทิว</a:t>
            </a:r>
            <a:r>
              <a:rPr lang="th-TH" b="1" dirty="0" smtClean="0">
                <a:latin typeface="TH Kodchasal" pitchFamily="2" charset="-34"/>
                <a:cs typeface="TH Kodchasal" pitchFamily="2" charset="-34"/>
              </a:rPr>
              <a:t>ทุ้งทุ่งทุง</a:t>
            </a:r>
            <a:r>
              <a:rPr lang="th-TH" dirty="0" smtClean="0">
                <a:latin typeface="TH Kodchasal" pitchFamily="2" charset="-34"/>
                <a:cs typeface="TH Kodchasal" pitchFamily="2" charset="-34"/>
              </a:rPr>
              <a:t>มอง		</a:t>
            </a:r>
            <a:r>
              <a:rPr lang="th-TH" dirty="0" err="1" smtClean="0">
                <a:latin typeface="TH Kodchasal" pitchFamily="2" charset="-34"/>
                <a:cs typeface="TH Kodchasal" pitchFamily="2" charset="-34"/>
              </a:rPr>
              <a:t>มัจฉพราศ</a:t>
            </a:r>
            <a:endParaRPr lang="en-US" dirty="0" smtClean="0">
              <a:latin typeface="TH Kodchasal" pitchFamily="2" charset="-34"/>
              <a:cs typeface="TH Kodchasal" pitchFamily="2" charset="-34"/>
            </a:endParaRPr>
          </a:p>
          <a:p>
            <a:pPr>
              <a:buNone/>
            </a:pPr>
            <a:r>
              <a:rPr lang="th-TH" b="1" dirty="0" smtClean="0">
                <a:latin typeface="TH Kodchasal" pitchFamily="2" charset="-34"/>
                <a:cs typeface="TH Kodchasal" pitchFamily="2" charset="-34"/>
              </a:rPr>
              <a:t>		เทาเท่าเท้า</a:t>
            </a:r>
            <a:r>
              <a:rPr lang="th-TH" dirty="0" err="1" smtClean="0">
                <a:latin typeface="TH Kodchasal" pitchFamily="2" charset="-34"/>
                <a:cs typeface="TH Kodchasal" pitchFamily="2" charset="-34"/>
              </a:rPr>
              <a:t>ยางห</a:t>
            </a:r>
            <a:r>
              <a:rPr lang="th-TH" dirty="0" smtClean="0">
                <a:latin typeface="TH Kodchasal" pitchFamily="2" charset="-34"/>
                <a:cs typeface="TH Kodchasal" pitchFamily="2" charset="-34"/>
              </a:rPr>
              <a:t>ย้อง	เฉียบลิ้มริมธาร</a:t>
            </a:r>
            <a:endParaRPr lang="en-US" dirty="0" smtClean="0">
              <a:latin typeface="TH Kodchasal" pitchFamily="2" charset="-34"/>
              <a:cs typeface="TH Kodchasal" pitchFamily="2" charset="-34"/>
            </a:endParaRPr>
          </a:p>
          <a:p>
            <a:pPr>
              <a:buFont typeface="TH Mali Grade 6" pitchFamily="2" charset="-34"/>
              <a:buChar char=""/>
            </a:pPr>
            <a:r>
              <a:rPr lang="th-TH" b="1" dirty="0" smtClean="0">
                <a:latin typeface="TH Kodchasal" pitchFamily="2" charset="-34"/>
                <a:cs typeface="TH Kodchasal" pitchFamily="2" charset="-34"/>
              </a:rPr>
              <a:t>คุณค่า	</a:t>
            </a:r>
            <a:r>
              <a:rPr lang="th-TH" dirty="0" smtClean="0">
                <a:latin typeface="TH Kodchasal" pitchFamily="2" charset="-34"/>
                <a:cs typeface="TH Kodchasal" pitchFamily="2" charset="-34"/>
              </a:rPr>
              <a:t>เป็นแบบอย่างในการแต่งกลบทของกวียุคหลัง</a:t>
            </a:r>
            <a:endParaRPr lang="en-US" dirty="0" smtClean="0">
              <a:latin typeface="TH Kodchasal" pitchFamily="2" charset="-34"/>
              <a:cs typeface="TH Kodchasal" pitchFamily="2" charset="-34"/>
            </a:endParaRPr>
          </a:p>
        </p:txBody>
      </p:sp>
    </p:spTree>
  </p:cSld>
  <p:clrMapOvr>
    <a:masterClrMapping/>
  </p:clrMapOvr>
  <p:transition>
    <p:push dir="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>
                <a:latin typeface="TH Kodchasal" pitchFamily="2" charset="-34"/>
                <a:cs typeface="TH Kodchasal" pitchFamily="2" charset="-34"/>
              </a:rPr>
              <a:t>๑๑</a:t>
            </a:r>
            <a:r>
              <a:rPr lang="en-US" b="1" dirty="0" smtClean="0">
                <a:latin typeface="TH Kodchasal" pitchFamily="2" charset="-34"/>
                <a:cs typeface="TH Kodchasal" pitchFamily="2" charset="-34"/>
              </a:rPr>
              <a:t>. </a:t>
            </a:r>
            <a:r>
              <a:rPr lang="th-TH" b="1" dirty="0" smtClean="0">
                <a:latin typeface="TH Kodchasal" pitchFamily="2" charset="-34"/>
                <a:cs typeface="TH Kodchasal" pitchFamily="2" charset="-34"/>
              </a:rPr>
              <a:t>โคลงเฉลิมพระเกียรติพระนารายณ์</a:t>
            </a:r>
            <a:endParaRPr lang="th-TH" b="1" dirty="0">
              <a:latin typeface="TH Kodchasal" pitchFamily="2" charset="-34"/>
              <a:cs typeface="TH Kodchasal" pitchFamily="2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>
              <a:buFont typeface="TH Mali Grade 6" pitchFamily="2" charset="-34"/>
              <a:buChar char=""/>
            </a:pPr>
            <a:r>
              <a:rPr lang="th-TH" b="1" dirty="0" smtClean="0">
                <a:latin typeface="TH Kodchasal" pitchFamily="2" charset="-34"/>
                <a:cs typeface="TH Kodchasal" pitchFamily="2" charset="-34"/>
              </a:rPr>
              <a:t>ผู้แต่ง		</a:t>
            </a:r>
            <a:r>
              <a:rPr lang="th-TH" dirty="0" smtClean="0">
                <a:latin typeface="TH Kodchasal" pitchFamily="2" charset="-34"/>
                <a:cs typeface="TH Kodchasal" pitchFamily="2" charset="-34"/>
              </a:rPr>
              <a:t>พระ</a:t>
            </a:r>
            <a:r>
              <a:rPr lang="th-TH" dirty="0" err="1" smtClean="0">
                <a:latin typeface="TH Kodchasal" pitchFamily="2" charset="-34"/>
                <a:cs typeface="TH Kodchasal" pitchFamily="2" charset="-34"/>
              </a:rPr>
              <a:t>ศรีมโหสถ</a:t>
            </a:r>
            <a:endParaRPr lang="en-US" dirty="0" smtClean="0">
              <a:latin typeface="TH Kodchasal" pitchFamily="2" charset="-34"/>
              <a:cs typeface="TH Kodchasal" pitchFamily="2" charset="-34"/>
            </a:endParaRPr>
          </a:p>
          <a:p>
            <a:pPr>
              <a:buFont typeface="TH Mali Grade 6" pitchFamily="2" charset="-34"/>
              <a:buChar char=""/>
            </a:pPr>
            <a:r>
              <a:rPr lang="th-TH" b="1" dirty="0" smtClean="0">
                <a:latin typeface="TH Kodchasal" pitchFamily="2" charset="-34"/>
                <a:cs typeface="TH Kodchasal" pitchFamily="2" charset="-34"/>
              </a:rPr>
              <a:t>คำประพันธ์	</a:t>
            </a:r>
            <a:r>
              <a:rPr lang="th-TH" dirty="0" smtClean="0">
                <a:latin typeface="TH Kodchasal" pitchFamily="2" charset="-34"/>
                <a:cs typeface="TH Kodchasal" pitchFamily="2" charset="-34"/>
              </a:rPr>
              <a:t>โคลงสี่สุภาพ</a:t>
            </a:r>
            <a:endParaRPr lang="en-US" dirty="0" smtClean="0">
              <a:latin typeface="TH Kodchasal" pitchFamily="2" charset="-34"/>
              <a:cs typeface="TH Kodchasal" pitchFamily="2" charset="-34"/>
            </a:endParaRPr>
          </a:p>
          <a:p>
            <a:pPr>
              <a:buFont typeface="TH Mali Grade 6" pitchFamily="2" charset="-34"/>
              <a:buChar char=""/>
            </a:pPr>
            <a:r>
              <a:rPr lang="th-TH" b="1" dirty="0" smtClean="0">
                <a:latin typeface="TH Kodchasal" pitchFamily="2" charset="-34"/>
                <a:cs typeface="TH Kodchasal" pitchFamily="2" charset="-34"/>
              </a:rPr>
              <a:t>วัตถุประสงค์</a:t>
            </a:r>
            <a:r>
              <a:rPr lang="th-TH" dirty="0" smtClean="0">
                <a:latin typeface="TH Kodchasal" pitchFamily="2" charset="-34"/>
                <a:cs typeface="TH Kodchasal" pitchFamily="2" charset="-34"/>
              </a:rPr>
              <a:t>	เพื่อสดุดีพระเกียรติและบันทึกเหตุการณ์บ้านเมือง</a:t>
            </a:r>
            <a:endParaRPr lang="en-US" dirty="0" smtClean="0">
              <a:latin typeface="TH Kodchasal" pitchFamily="2" charset="-34"/>
              <a:cs typeface="TH Kodchasal" pitchFamily="2" charset="-34"/>
            </a:endParaRPr>
          </a:p>
          <a:p>
            <a:pPr>
              <a:buFont typeface="TH Mali Grade 6" pitchFamily="2" charset="-34"/>
              <a:buChar char=""/>
            </a:pPr>
            <a:r>
              <a:rPr lang="th-TH" b="1" dirty="0" smtClean="0">
                <a:latin typeface="TH Kodchasal" pitchFamily="2" charset="-34"/>
                <a:cs typeface="TH Kodchasal" pitchFamily="2" charset="-34"/>
              </a:rPr>
              <a:t>สาระสำคัญ</a:t>
            </a:r>
            <a:r>
              <a:rPr lang="th-TH" dirty="0" smtClean="0">
                <a:latin typeface="TH Kodchasal" pitchFamily="2" charset="-34"/>
                <a:cs typeface="TH Kodchasal" pitchFamily="2" charset="-34"/>
              </a:rPr>
              <a:t>	เล่าเรื่องการได้ช้างเผือก อัญเชิญพระพุทธ</a:t>
            </a:r>
            <a:r>
              <a:rPr lang="th-TH" dirty="0" err="1" smtClean="0">
                <a:latin typeface="TH Kodchasal" pitchFamily="2" charset="-34"/>
                <a:cs typeface="TH Kodchasal" pitchFamily="2" charset="-34"/>
              </a:rPr>
              <a:t>สิหิงค์</a:t>
            </a:r>
            <a:r>
              <a:rPr lang="th-TH" dirty="0" smtClean="0">
                <a:latin typeface="TH Kodchasal" pitchFamily="2" charset="-34"/>
                <a:cs typeface="TH Kodchasal" pitchFamily="2" charset="-34"/>
              </a:rPr>
              <a:t>จากชียงใหม่ และพรรณนาเมืองลพบุรี</a:t>
            </a:r>
            <a:endParaRPr lang="en-US" dirty="0" smtClean="0">
              <a:latin typeface="TH Kodchasal" pitchFamily="2" charset="-34"/>
              <a:cs typeface="TH Kodchasal" pitchFamily="2" charset="-34"/>
            </a:endParaRPr>
          </a:p>
          <a:p>
            <a:pPr>
              <a:buFont typeface="TH Mali Grade 6" pitchFamily="2" charset="-34"/>
              <a:buChar char=""/>
            </a:pPr>
            <a:r>
              <a:rPr lang="th-TH" b="1" dirty="0" smtClean="0">
                <a:latin typeface="TH Kodchasal" pitchFamily="2" charset="-34"/>
                <a:cs typeface="TH Kodchasal" pitchFamily="2" charset="-34"/>
              </a:rPr>
              <a:t>คุณค่า</a:t>
            </a:r>
            <a:r>
              <a:rPr lang="th-TH" dirty="0" smtClean="0">
                <a:latin typeface="TH Kodchasal" pitchFamily="2" charset="-34"/>
                <a:cs typeface="TH Kodchasal" pitchFamily="2" charset="-34"/>
              </a:rPr>
              <a:t>		มีคุณค่าด้านประวัติศาสตร์และโบราณคดี</a:t>
            </a:r>
            <a:endParaRPr lang="th-TH" dirty="0">
              <a:latin typeface="TH Kodchasal" pitchFamily="2" charset="-34"/>
              <a:cs typeface="TH Kodchasal" pitchFamily="2" charset="-34"/>
            </a:endParaRPr>
          </a:p>
        </p:txBody>
      </p:sp>
    </p:spTree>
  </p:cSld>
  <p:clrMapOvr>
    <a:masterClrMapping/>
  </p:clrMapOvr>
  <p:transition>
    <p:push dir="d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>
                <a:latin typeface="TH Kodchasal" pitchFamily="2" charset="-34"/>
                <a:cs typeface="TH Kodchasal" pitchFamily="2" charset="-34"/>
              </a:rPr>
              <a:t>๑๒</a:t>
            </a:r>
            <a:r>
              <a:rPr lang="en-US" b="1" dirty="0" smtClean="0">
                <a:latin typeface="TH Kodchasal" pitchFamily="2" charset="-34"/>
                <a:cs typeface="TH Kodchasal" pitchFamily="2" charset="-34"/>
              </a:rPr>
              <a:t>. </a:t>
            </a:r>
            <a:r>
              <a:rPr lang="th-TH" b="1" dirty="0" smtClean="0">
                <a:latin typeface="TH Kodchasal" pitchFamily="2" charset="-34"/>
                <a:cs typeface="TH Kodchasal" pitchFamily="2" charset="-34"/>
              </a:rPr>
              <a:t>นิราศนครสวรรค์</a:t>
            </a:r>
            <a:endParaRPr lang="th-TH" b="1" dirty="0">
              <a:latin typeface="TH Kodchasal" pitchFamily="2" charset="-34"/>
              <a:cs typeface="TH Kodchasal" pitchFamily="2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TH Mali Grade 6" pitchFamily="2" charset="-34"/>
              <a:buChar char=""/>
            </a:pPr>
            <a:r>
              <a:rPr lang="th-TH" b="1" dirty="0" smtClean="0">
                <a:latin typeface="TH Kodchasal" pitchFamily="2" charset="-34"/>
                <a:cs typeface="TH Kodchasal" pitchFamily="2" charset="-34"/>
              </a:rPr>
              <a:t>ผู้แต่ง		</a:t>
            </a:r>
            <a:r>
              <a:rPr lang="th-TH" dirty="0" smtClean="0">
                <a:latin typeface="TH Kodchasal" pitchFamily="2" charset="-34"/>
                <a:cs typeface="TH Kodchasal" pitchFamily="2" charset="-34"/>
              </a:rPr>
              <a:t>พระ</a:t>
            </a:r>
            <a:r>
              <a:rPr lang="th-TH" dirty="0" err="1" smtClean="0">
                <a:latin typeface="TH Kodchasal" pitchFamily="2" charset="-34"/>
                <a:cs typeface="TH Kodchasal" pitchFamily="2" charset="-34"/>
              </a:rPr>
              <a:t>ศรีมโหสถ</a:t>
            </a:r>
            <a:endParaRPr lang="en-US" dirty="0" smtClean="0">
              <a:latin typeface="TH Kodchasal" pitchFamily="2" charset="-34"/>
              <a:cs typeface="TH Kodchasal" pitchFamily="2" charset="-34"/>
            </a:endParaRPr>
          </a:p>
          <a:p>
            <a:pPr>
              <a:buFont typeface="TH Mali Grade 6" pitchFamily="2" charset="-34"/>
              <a:buChar char=""/>
            </a:pPr>
            <a:r>
              <a:rPr lang="th-TH" b="1" dirty="0" smtClean="0">
                <a:latin typeface="TH Kodchasal" pitchFamily="2" charset="-34"/>
                <a:cs typeface="TH Kodchasal" pitchFamily="2" charset="-34"/>
              </a:rPr>
              <a:t>คำประพันธ์	</a:t>
            </a:r>
            <a:r>
              <a:rPr lang="th-TH" dirty="0" smtClean="0">
                <a:latin typeface="TH Kodchasal" pitchFamily="2" charset="-34"/>
                <a:cs typeface="TH Kodchasal" pitchFamily="2" charset="-34"/>
              </a:rPr>
              <a:t>ร่ายสุภาพและโคลงสุภาพ</a:t>
            </a:r>
            <a:endParaRPr lang="en-US" dirty="0" smtClean="0">
              <a:latin typeface="TH Kodchasal" pitchFamily="2" charset="-34"/>
              <a:cs typeface="TH Kodchasal" pitchFamily="2" charset="-34"/>
            </a:endParaRPr>
          </a:p>
          <a:p>
            <a:pPr>
              <a:buFont typeface="TH Mali Grade 6" pitchFamily="2" charset="-34"/>
              <a:buChar char=""/>
            </a:pPr>
            <a:r>
              <a:rPr lang="th-TH" b="1" dirty="0" smtClean="0">
                <a:latin typeface="TH Kodchasal" pitchFamily="2" charset="-34"/>
                <a:cs typeface="TH Kodchasal" pitchFamily="2" charset="-34"/>
              </a:rPr>
              <a:t>วัตถุประสงค์</a:t>
            </a:r>
            <a:r>
              <a:rPr lang="en-US" b="1" dirty="0" smtClean="0">
                <a:latin typeface="TH Kodchasal" pitchFamily="2" charset="-34"/>
                <a:cs typeface="TH Kodchasal" pitchFamily="2" charset="-34"/>
              </a:rPr>
              <a:t>	</a:t>
            </a:r>
            <a:r>
              <a:rPr lang="th-TH" dirty="0" smtClean="0">
                <a:latin typeface="TH Kodchasal" pitchFamily="2" charset="-34"/>
                <a:cs typeface="TH Kodchasal" pitchFamily="2" charset="-34"/>
              </a:rPr>
              <a:t>พรรณนาการเดินทางชลมารคตามเสด็จไปรับช้างเผือกที่นครสวรรค์</a:t>
            </a:r>
            <a:endParaRPr lang="en-US" dirty="0" smtClean="0">
              <a:latin typeface="TH Kodchasal" pitchFamily="2" charset="-34"/>
              <a:cs typeface="TH Kodchasal" pitchFamily="2" charset="-34"/>
            </a:endParaRPr>
          </a:p>
          <a:p>
            <a:pPr>
              <a:buFont typeface="TH Mali Grade 6" pitchFamily="2" charset="-34"/>
              <a:buChar char=""/>
            </a:pPr>
            <a:r>
              <a:rPr lang="th-TH" b="1" dirty="0" smtClean="0">
                <a:latin typeface="TH Kodchasal" pitchFamily="2" charset="-34"/>
                <a:cs typeface="TH Kodchasal" pitchFamily="2" charset="-34"/>
              </a:rPr>
              <a:t>สาระสำคัญ</a:t>
            </a:r>
            <a:r>
              <a:rPr lang="en-US" dirty="0" smtClean="0">
                <a:latin typeface="TH Kodchasal" pitchFamily="2" charset="-34"/>
                <a:cs typeface="TH Kodchasal" pitchFamily="2" charset="-34"/>
              </a:rPr>
              <a:t>	</a:t>
            </a:r>
            <a:r>
              <a:rPr lang="th-TH" dirty="0" smtClean="0">
                <a:latin typeface="TH Kodchasal" pitchFamily="2" charset="-34"/>
                <a:cs typeface="TH Kodchasal" pitchFamily="2" charset="-34"/>
              </a:rPr>
              <a:t>พรรณนาสถานที่ต่างๆ ที่เดินทางผ่านจากอยุธยาถึงนครสวรรค์ โดยแทรกสำนวนนิราศไว้ด้วย</a:t>
            </a:r>
            <a:r>
              <a:rPr lang="en-US" dirty="0" smtClean="0">
                <a:latin typeface="TH Kodchasal" pitchFamily="2" charset="-34"/>
                <a:cs typeface="TH Kodchasal" pitchFamily="2" charset="-34"/>
              </a:rPr>
              <a:t>    </a:t>
            </a:r>
          </a:p>
          <a:p>
            <a:pPr>
              <a:buFont typeface="TH Mali Grade 6" pitchFamily="2" charset="-34"/>
              <a:buChar char=""/>
            </a:pPr>
            <a:r>
              <a:rPr lang="th-TH" b="1" dirty="0" smtClean="0">
                <a:latin typeface="TH Kodchasal" pitchFamily="2" charset="-34"/>
                <a:cs typeface="TH Kodchasal" pitchFamily="2" charset="-34"/>
              </a:rPr>
              <a:t>คุณค่า</a:t>
            </a:r>
            <a:r>
              <a:rPr lang="th-TH" dirty="0" smtClean="0">
                <a:latin typeface="TH Kodchasal" pitchFamily="2" charset="-34"/>
                <a:cs typeface="TH Kodchasal" pitchFamily="2" charset="-34"/>
              </a:rPr>
              <a:t>		ได้ทราบถึงสภาพความอุดมสมบูรณ์ของบ้านเมืองยุคนั้น</a:t>
            </a:r>
            <a:endParaRPr lang="th-TH" dirty="0">
              <a:latin typeface="TH Kodchasal" pitchFamily="2" charset="-34"/>
              <a:cs typeface="TH Kodchasal" pitchFamily="2" charset="-34"/>
            </a:endParaRPr>
          </a:p>
        </p:txBody>
      </p:sp>
    </p:spTree>
  </p:cSld>
  <p:clrMapOvr>
    <a:masterClrMapping/>
  </p:clrMapOvr>
  <p:transition>
    <p:push dir="d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>
                <a:latin typeface="TH Kodchasal" pitchFamily="2" charset="-34"/>
                <a:cs typeface="TH Kodchasal" pitchFamily="2" charset="-34"/>
              </a:rPr>
              <a:t>๑๓</a:t>
            </a:r>
            <a:r>
              <a:rPr lang="en-US" b="1" dirty="0" smtClean="0">
                <a:latin typeface="TH Kodchasal" pitchFamily="2" charset="-34"/>
                <a:cs typeface="TH Kodchasal" pitchFamily="2" charset="-34"/>
              </a:rPr>
              <a:t>. </a:t>
            </a:r>
            <a:r>
              <a:rPr lang="th-TH" b="1" dirty="0" smtClean="0">
                <a:latin typeface="TH Kodchasal" pitchFamily="2" charset="-34"/>
                <a:cs typeface="TH Kodchasal" pitchFamily="2" charset="-34"/>
              </a:rPr>
              <a:t>กาพย์ห่อโคลง</a:t>
            </a:r>
            <a:endParaRPr lang="th-TH" b="1" dirty="0">
              <a:latin typeface="TH Kodchasal" pitchFamily="2" charset="-34"/>
              <a:cs typeface="TH Kodchasal" pitchFamily="2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>
              <a:buFont typeface="TH Mali Grade 6" pitchFamily="2" charset="-34"/>
              <a:buChar char=""/>
            </a:pPr>
            <a:r>
              <a:rPr lang="th-TH" b="1" dirty="0" smtClean="0">
                <a:latin typeface="TH Kodchasal" pitchFamily="2" charset="-34"/>
                <a:cs typeface="TH Kodchasal" pitchFamily="2" charset="-34"/>
              </a:rPr>
              <a:t>ผู้แต่ง		</a:t>
            </a:r>
            <a:r>
              <a:rPr lang="th-TH" dirty="0" smtClean="0">
                <a:latin typeface="TH Kodchasal" pitchFamily="2" charset="-34"/>
                <a:cs typeface="TH Kodchasal" pitchFamily="2" charset="-34"/>
              </a:rPr>
              <a:t>พระ</a:t>
            </a:r>
            <a:r>
              <a:rPr lang="th-TH" dirty="0" err="1" smtClean="0">
                <a:latin typeface="TH Kodchasal" pitchFamily="2" charset="-34"/>
                <a:cs typeface="TH Kodchasal" pitchFamily="2" charset="-34"/>
              </a:rPr>
              <a:t>ศรีมโหสถ</a:t>
            </a:r>
            <a:endParaRPr lang="en-US" dirty="0" smtClean="0">
              <a:latin typeface="TH Kodchasal" pitchFamily="2" charset="-34"/>
              <a:cs typeface="TH Kodchasal" pitchFamily="2" charset="-34"/>
            </a:endParaRPr>
          </a:p>
          <a:p>
            <a:pPr>
              <a:buFont typeface="TH Mali Grade 6" pitchFamily="2" charset="-34"/>
              <a:buChar char=""/>
            </a:pPr>
            <a:r>
              <a:rPr lang="th-TH" b="1" dirty="0" smtClean="0">
                <a:latin typeface="TH Kodchasal" pitchFamily="2" charset="-34"/>
                <a:cs typeface="TH Kodchasal" pitchFamily="2" charset="-34"/>
              </a:rPr>
              <a:t>คำประพันธ์	</a:t>
            </a:r>
            <a:r>
              <a:rPr lang="th-TH" dirty="0" smtClean="0">
                <a:latin typeface="TH Kodchasal" pitchFamily="2" charset="-34"/>
                <a:cs typeface="TH Kodchasal" pitchFamily="2" charset="-34"/>
              </a:rPr>
              <a:t>กาพย์ยานีสลับกับโคลงสี่สุภาพบทต่อบท</a:t>
            </a:r>
            <a:endParaRPr lang="en-US" dirty="0" smtClean="0">
              <a:latin typeface="TH Kodchasal" pitchFamily="2" charset="-34"/>
              <a:cs typeface="TH Kodchasal" pitchFamily="2" charset="-34"/>
            </a:endParaRPr>
          </a:p>
          <a:p>
            <a:pPr>
              <a:buFont typeface="TH Mali Grade 6" pitchFamily="2" charset="-34"/>
              <a:buChar char=""/>
            </a:pPr>
            <a:r>
              <a:rPr lang="th-TH" b="1" dirty="0" smtClean="0">
                <a:latin typeface="TH Kodchasal" pitchFamily="2" charset="-34"/>
                <a:cs typeface="TH Kodchasal" pitchFamily="2" charset="-34"/>
              </a:rPr>
              <a:t>วัตถุประสงค์</a:t>
            </a:r>
            <a:r>
              <a:rPr lang="th-TH" dirty="0" smtClean="0">
                <a:latin typeface="TH Kodchasal" pitchFamily="2" charset="-34"/>
                <a:cs typeface="TH Kodchasal" pitchFamily="2" charset="-34"/>
              </a:rPr>
              <a:t>	สดุดีชมบ้านเมืองสมัยสมเด็จพระนารายณ์</a:t>
            </a:r>
            <a:endParaRPr lang="en-US" dirty="0" smtClean="0">
              <a:latin typeface="TH Kodchasal" pitchFamily="2" charset="-34"/>
              <a:cs typeface="TH Kodchasal" pitchFamily="2" charset="-34"/>
            </a:endParaRPr>
          </a:p>
          <a:p>
            <a:pPr>
              <a:buFont typeface="TH Mali Grade 6" pitchFamily="2" charset="-34"/>
              <a:buChar char=""/>
            </a:pPr>
            <a:r>
              <a:rPr lang="th-TH" b="1" dirty="0" smtClean="0">
                <a:latin typeface="TH Kodchasal" pitchFamily="2" charset="-34"/>
                <a:cs typeface="TH Kodchasal" pitchFamily="2" charset="-34"/>
              </a:rPr>
              <a:t>สาระสำคัญ</a:t>
            </a:r>
            <a:r>
              <a:rPr lang="th-TH" dirty="0" smtClean="0">
                <a:latin typeface="TH Kodchasal" pitchFamily="2" charset="-34"/>
                <a:cs typeface="TH Kodchasal" pitchFamily="2" charset="-34"/>
              </a:rPr>
              <a:t>	เล่าถึงชีวิตความเป็นอยู่ของชาวอยุธยา</a:t>
            </a:r>
            <a:endParaRPr lang="en-US" dirty="0" smtClean="0">
              <a:latin typeface="TH Kodchasal" pitchFamily="2" charset="-34"/>
              <a:cs typeface="TH Kodchasal" pitchFamily="2" charset="-34"/>
            </a:endParaRPr>
          </a:p>
          <a:p>
            <a:pPr>
              <a:buFont typeface="TH Mali Grade 6" pitchFamily="2" charset="-34"/>
              <a:buChar char=""/>
            </a:pPr>
            <a:r>
              <a:rPr lang="th-TH" b="1" dirty="0" smtClean="0">
                <a:latin typeface="TH Kodchasal" pitchFamily="2" charset="-34"/>
                <a:cs typeface="TH Kodchasal" pitchFamily="2" charset="-34"/>
              </a:rPr>
              <a:t>คุณค่า</a:t>
            </a:r>
            <a:endParaRPr lang="en-US" dirty="0" smtClean="0">
              <a:latin typeface="TH Kodchasal" pitchFamily="2" charset="-34"/>
              <a:cs typeface="TH Kodchasal" pitchFamily="2" charset="-34"/>
            </a:endParaRPr>
          </a:p>
          <a:p>
            <a:pPr>
              <a:buNone/>
            </a:pPr>
            <a:r>
              <a:rPr lang="th-TH" dirty="0" smtClean="0">
                <a:latin typeface="TH Kodchasal" pitchFamily="2" charset="-34"/>
                <a:cs typeface="TH Kodchasal" pitchFamily="2" charset="-34"/>
              </a:rPr>
              <a:t>		(๑) เป็นตัวอย่างของกวีรุ่นหลังในลักษณะการแต่งกาพย์ห่อโคลงขนาดยาวมีสำนวนโวหารที่ไพเราะ คมคาย หลายตอน</a:t>
            </a:r>
            <a:endParaRPr lang="en-US" dirty="0" smtClean="0">
              <a:latin typeface="TH Kodchasal" pitchFamily="2" charset="-34"/>
              <a:cs typeface="TH Kodchasal" pitchFamily="2" charset="-34"/>
            </a:endParaRPr>
          </a:p>
          <a:p>
            <a:pPr>
              <a:buNone/>
            </a:pPr>
            <a:r>
              <a:rPr lang="th-TH" dirty="0" smtClean="0">
                <a:latin typeface="TH Kodchasal" pitchFamily="2" charset="-34"/>
                <a:cs typeface="TH Kodchasal" pitchFamily="2" charset="-34"/>
              </a:rPr>
              <a:t>		(๒) ได้ทราบถึงสภาพบ้านเมือง </a:t>
            </a:r>
            <a:endParaRPr lang="th-TH" dirty="0">
              <a:latin typeface="TH Kodchasal" pitchFamily="2" charset="-34"/>
              <a:cs typeface="TH Kodchasal" pitchFamily="2" charset="-34"/>
            </a:endParaRPr>
          </a:p>
        </p:txBody>
      </p:sp>
    </p:spTree>
  </p:cSld>
  <p:clrMapOvr>
    <a:masterClrMapping/>
  </p:clrMapOvr>
  <p:transition>
    <p:push dir="d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>
                <a:latin typeface="TH Kodchasal" pitchFamily="2" charset="-34"/>
                <a:cs typeface="TH Kodchasal" pitchFamily="2" charset="-34"/>
              </a:rPr>
              <a:t>๑๓</a:t>
            </a:r>
            <a:r>
              <a:rPr lang="en-US" b="1" dirty="0" smtClean="0">
                <a:latin typeface="TH Kodchasal" pitchFamily="2" charset="-34"/>
                <a:cs typeface="TH Kodchasal" pitchFamily="2" charset="-34"/>
              </a:rPr>
              <a:t>. </a:t>
            </a:r>
            <a:r>
              <a:rPr lang="th-TH" b="1" dirty="0" smtClean="0">
                <a:latin typeface="TH Kodchasal" pitchFamily="2" charset="-34"/>
                <a:cs typeface="TH Kodchasal" pitchFamily="2" charset="-34"/>
              </a:rPr>
              <a:t>กาพย์ห่อโคลง</a:t>
            </a:r>
            <a:endParaRPr lang="th-TH" b="1" dirty="0">
              <a:latin typeface="TH Kodchasal" pitchFamily="2" charset="-34"/>
              <a:cs typeface="TH Kodchasal" pitchFamily="2" charset="-34"/>
            </a:endParaRPr>
          </a:p>
        </p:txBody>
      </p:sp>
      <p:pic>
        <p:nvPicPr>
          <p:cNvPr id="51202" name="Picture 2" descr="http://www.thaigoodview.com/files/u19124/kabhoklo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500174"/>
            <a:ext cx="4419600" cy="4362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ush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>
                <a:latin typeface="TH Kodchasal" pitchFamily="2" charset="-34"/>
                <a:cs typeface="TH Kodchasal" pitchFamily="2" charset="-34"/>
              </a:rPr>
              <a:t>๑</a:t>
            </a:r>
            <a:r>
              <a:rPr lang="en-US" b="1" dirty="0" smtClean="0">
                <a:latin typeface="TH Kodchasal" pitchFamily="2" charset="-34"/>
                <a:cs typeface="TH Kodchasal" pitchFamily="2" charset="-34"/>
              </a:rPr>
              <a:t>. </a:t>
            </a:r>
            <a:r>
              <a:rPr lang="th-TH" b="1" dirty="0" smtClean="0">
                <a:latin typeface="TH Kodchasal" pitchFamily="2" charset="-34"/>
                <a:cs typeface="TH Kodchasal" pitchFamily="2" charset="-34"/>
              </a:rPr>
              <a:t>กาพย์มหาชาติ</a:t>
            </a:r>
            <a:endParaRPr lang="th-TH" b="1" dirty="0">
              <a:latin typeface="TH Kodchasal" pitchFamily="2" charset="-34"/>
              <a:cs typeface="TH Kodchasal" pitchFamily="2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1331929"/>
            <a:ext cx="8229600" cy="4525963"/>
          </a:xfrm>
        </p:spPr>
        <p:txBody>
          <a:bodyPr/>
          <a:lstStyle/>
          <a:p>
            <a:pPr>
              <a:buFont typeface="TH Mali Grade 6" pitchFamily="2" charset="-34"/>
              <a:buChar char=""/>
            </a:pPr>
            <a:r>
              <a:rPr lang="th-TH" b="1" dirty="0" smtClean="0">
                <a:latin typeface="TH Kodchasal" pitchFamily="2" charset="-34"/>
                <a:cs typeface="TH Kodchasal" pitchFamily="2" charset="-34"/>
              </a:rPr>
              <a:t>ผู้แต่ง		</a:t>
            </a:r>
            <a:r>
              <a:rPr lang="th-TH" dirty="0" smtClean="0">
                <a:latin typeface="TH Kodchasal" pitchFamily="2" charset="-34"/>
                <a:cs typeface="TH Kodchasal" pitchFamily="2" charset="-34"/>
              </a:rPr>
              <a:t>พระเจ้าทรงธรรม</a:t>
            </a:r>
            <a:endParaRPr lang="en-US" dirty="0" smtClean="0">
              <a:latin typeface="TH Kodchasal" pitchFamily="2" charset="-34"/>
              <a:cs typeface="TH Kodchasal" pitchFamily="2" charset="-34"/>
            </a:endParaRPr>
          </a:p>
          <a:p>
            <a:pPr>
              <a:buFont typeface="TH Mali Grade 6" pitchFamily="2" charset="-34"/>
              <a:buChar char=""/>
            </a:pPr>
            <a:r>
              <a:rPr lang="th-TH" b="1" dirty="0" smtClean="0">
                <a:latin typeface="TH Kodchasal" pitchFamily="2" charset="-34"/>
                <a:cs typeface="TH Kodchasal" pitchFamily="2" charset="-34"/>
              </a:rPr>
              <a:t>ระยะเวลา		</a:t>
            </a:r>
            <a:r>
              <a:rPr lang="th-TH" dirty="0" smtClean="0">
                <a:latin typeface="TH Kodchasal" pitchFamily="2" charset="-34"/>
                <a:cs typeface="TH Kodchasal" pitchFamily="2" charset="-34"/>
              </a:rPr>
              <a:t>พ.ศ. ๒๑๗๐</a:t>
            </a:r>
            <a:endParaRPr lang="en-US" dirty="0" smtClean="0">
              <a:latin typeface="TH Kodchasal" pitchFamily="2" charset="-34"/>
              <a:cs typeface="TH Kodchasal" pitchFamily="2" charset="-34"/>
            </a:endParaRPr>
          </a:p>
          <a:p>
            <a:pPr>
              <a:buFont typeface="TH Mali Grade 6" pitchFamily="2" charset="-34"/>
              <a:buChar char=""/>
            </a:pPr>
            <a:r>
              <a:rPr lang="th-TH" b="1" dirty="0" smtClean="0">
                <a:latin typeface="TH Kodchasal" pitchFamily="2" charset="-34"/>
                <a:cs typeface="TH Kodchasal" pitchFamily="2" charset="-34"/>
              </a:rPr>
              <a:t>คำประพันธ์	</a:t>
            </a:r>
            <a:r>
              <a:rPr lang="th-TH" dirty="0" smtClean="0">
                <a:latin typeface="TH Kodchasal" pitchFamily="2" charset="-34"/>
                <a:cs typeface="TH Kodchasal" pitchFamily="2" charset="-34"/>
              </a:rPr>
              <a:t>ร่ายยาว โดยยกภาษาบาลี ๒ </a:t>
            </a:r>
            <a:r>
              <a:rPr lang="en-US" dirty="0" smtClean="0">
                <a:latin typeface="TH Kodchasal" pitchFamily="2" charset="-34"/>
                <a:cs typeface="TH Kodchasal" pitchFamily="2" charset="-34"/>
              </a:rPr>
              <a:t>–</a:t>
            </a:r>
            <a:r>
              <a:rPr lang="th-TH" dirty="0" smtClean="0">
                <a:latin typeface="TH Kodchasal" pitchFamily="2" charset="-34"/>
                <a:cs typeface="TH Kodchasal" pitchFamily="2" charset="-34"/>
              </a:rPr>
              <a:t> ๓  คำ แล้วแต่งร่ายขยายขยายความไปมากมาย ถ้อยคำภาษาไม่ยากมากนัก</a:t>
            </a:r>
            <a:endParaRPr lang="en-US" dirty="0" smtClean="0">
              <a:latin typeface="TH Kodchasal" pitchFamily="2" charset="-34"/>
              <a:cs typeface="TH Kodchasal" pitchFamily="2" charset="-34"/>
            </a:endParaRPr>
          </a:p>
          <a:p>
            <a:pPr>
              <a:buFont typeface="TH Mali Grade 6" pitchFamily="2" charset="-34"/>
              <a:buChar char=""/>
            </a:pPr>
            <a:r>
              <a:rPr lang="th-TH" b="1" dirty="0" smtClean="0">
                <a:latin typeface="TH Kodchasal" pitchFamily="2" charset="-34"/>
                <a:cs typeface="TH Kodchasal" pitchFamily="2" charset="-34"/>
              </a:rPr>
              <a:t>วัตถุประสงค์</a:t>
            </a:r>
            <a:r>
              <a:rPr lang="th-TH" dirty="0" smtClean="0">
                <a:latin typeface="TH Kodchasal" pitchFamily="2" charset="-34"/>
                <a:cs typeface="TH Kodchasal" pitchFamily="2" charset="-34"/>
              </a:rPr>
              <a:t>	ใช้เทศน์</a:t>
            </a:r>
            <a:endParaRPr lang="en-US" dirty="0" smtClean="0">
              <a:latin typeface="TH Kodchasal" pitchFamily="2" charset="-34"/>
              <a:cs typeface="TH Kodchasal" pitchFamily="2" charset="-34"/>
            </a:endParaRPr>
          </a:p>
          <a:p>
            <a:pPr>
              <a:buFont typeface="TH Mali Grade 6" pitchFamily="2" charset="-34"/>
              <a:buChar char=""/>
            </a:pPr>
            <a:r>
              <a:rPr lang="th-TH" b="1" dirty="0" smtClean="0">
                <a:latin typeface="TH Kodchasal" pitchFamily="2" charset="-34"/>
                <a:cs typeface="TH Kodchasal" pitchFamily="2" charset="-34"/>
              </a:rPr>
              <a:t>สาระสำคัญ</a:t>
            </a:r>
            <a:r>
              <a:rPr lang="th-TH" dirty="0" smtClean="0">
                <a:latin typeface="TH Kodchasal" pitchFamily="2" charset="-34"/>
                <a:cs typeface="TH Kodchasal" pitchFamily="2" charset="-34"/>
              </a:rPr>
              <a:t>	เรื่องมหาเวสสันดรชาดกทั้ง ๑๓ กัณฑ์</a:t>
            </a:r>
            <a:endParaRPr lang="en-US" dirty="0" smtClean="0">
              <a:latin typeface="TH Kodchasal" pitchFamily="2" charset="-34"/>
              <a:cs typeface="TH Kodchasal" pitchFamily="2" charset="-34"/>
            </a:endParaRPr>
          </a:p>
          <a:p>
            <a:pPr>
              <a:buFont typeface="TH Mali Grade 6" pitchFamily="2" charset="-34"/>
              <a:buChar char=""/>
            </a:pPr>
            <a:r>
              <a:rPr lang="th-TH" b="1" dirty="0" smtClean="0">
                <a:latin typeface="TH Kodchasal" pitchFamily="2" charset="-34"/>
                <a:cs typeface="TH Kodchasal" pitchFamily="2" charset="-34"/>
              </a:rPr>
              <a:t>คุณค่า		</a:t>
            </a:r>
            <a:r>
              <a:rPr lang="th-TH" dirty="0" smtClean="0">
                <a:latin typeface="TH Kodchasal" pitchFamily="2" charset="-34"/>
                <a:cs typeface="TH Kodchasal" pitchFamily="2" charset="-34"/>
              </a:rPr>
              <a:t>เป็นตัวอย่างการแต่งร่ายยาวโดยยกคาถานำ  แล้วเขียนขยายความด้วยร่ายยาวตลอด  มีบทพรรณนาโวหารที่ไพเราะหลายตอน</a:t>
            </a:r>
            <a:endParaRPr lang="th-TH" dirty="0">
              <a:latin typeface="TH Kodchasal" pitchFamily="2" charset="-34"/>
              <a:cs typeface="TH Kodchasal" pitchFamily="2" charset="-34"/>
            </a:endParaRP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>
                <a:latin typeface="TH Kodchasal" pitchFamily="2" charset="-34"/>
                <a:cs typeface="TH Kodchasal" pitchFamily="2" charset="-34"/>
              </a:rPr>
              <a:t>๑๔</a:t>
            </a:r>
            <a:r>
              <a:rPr lang="en-US" b="1" dirty="0" smtClean="0">
                <a:latin typeface="TH Kodchasal" pitchFamily="2" charset="-34"/>
                <a:cs typeface="TH Kodchasal" pitchFamily="2" charset="-34"/>
              </a:rPr>
              <a:t>.</a:t>
            </a:r>
            <a:r>
              <a:rPr lang="th-TH" b="1" dirty="0" smtClean="0">
                <a:latin typeface="TH Kodchasal" pitchFamily="2" charset="-34"/>
                <a:cs typeface="TH Kodchasal" pitchFamily="2" charset="-34"/>
              </a:rPr>
              <a:t> นิราศสีดา  หรือ  ราชาพิลาป</a:t>
            </a:r>
            <a:endParaRPr lang="th-TH" b="1" dirty="0">
              <a:latin typeface="TH Kodchasal" pitchFamily="2" charset="-34"/>
              <a:cs typeface="TH Kodchasal" pitchFamily="2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>
              <a:buFont typeface="TH Mali Grade 6" pitchFamily="2" charset="-34"/>
              <a:buChar char=""/>
            </a:pPr>
            <a:r>
              <a:rPr lang="th-TH" b="1" dirty="0" smtClean="0">
                <a:latin typeface="TH Kodchasal" pitchFamily="2" charset="-34"/>
                <a:cs typeface="TH Kodchasal" pitchFamily="2" charset="-34"/>
              </a:rPr>
              <a:t>ผู้แต่ง</a:t>
            </a:r>
            <a:r>
              <a:rPr lang="th-TH" dirty="0" smtClean="0">
                <a:latin typeface="TH Kodchasal" pitchFamily="2" charset="-34"/>
                <a:cs typeface="TH Kodchasal" pitchFamily="2" charset="-34"/>
              </a:rPr>
              <a:t>		ไม่ทราบผู้แต่ง</a:t>
            </a:r>
            <a:endParaRPr lang="en-US" dirty="0" smtClean="0">
              <a:latin typeface="TH Kodchasal" pitchFamily="2" charset="-34"/>
              <a:cs typeface="TH Kodchasal" pitchFamily="2" charset="-34"/>
            </a:endParaRPr>
          </a:p>
          <a:p>
            <a:pPr>
              <a:buFont typeface="TH Mali Grade 6" pitchFamily="2" charset="-34"/>
              <a:buChar char=""/>
            </a:pPr>
            <a:r>
              <a:rPr lang="th-TH" b="1" dirty="0" smtClean="0">
                <a:latin typeface="TH Kodchasal" pitchFamily="2" charset="-34"/>
                <a:cs typeface="TH Kodchasal" pitchFamily="2" charset="-34"/>
              </a:rPr>
              <a:t>คำประพันธ์	</a:t>
            </a:r>
            <a:r>
              <a:rPr lang="th-TH" dirty="0" smtClean="0">
                <a:latin typeface="TH Kodchasal" pitchFamily="2" charset="-34"/>
                <a:cs typeface="TH Kodchasal" pitchFamily="2" charset="-34"/>
              </a:rPr>
              <a:t>กาพย์ฉบังและกาพย์สุรางคนางค์</a:t>
            </a:r>
            <a:endParaRPr lang="en-US" dirty="0" smtClean="0">
              <a:latin typeface="TH Kodchasal" pitchFamily="2" charset="-34"/>
              <a:cs typeface="TH Kodchasal" pitchFamily="2" charset="-34"/>
            </a:endParaRPr>
          </a:p>
          <a:p>
            <a:pPr>
              <a:buFont typeface="TH Mali Grade 6" pitchFamily="2" charset="-34"/>
              <a:buChar char=""/>
            </a:pPr>
            <a:r>
              <a:rPr lang="th-TH" b="1" dirty="0" smtClean="0">
                <a:latin typeface="TH Kodchasal" pitchFamily="2" charset="-34"/>
                <a:cs typeface="TH Kodchasal" pitchFamily="2" charset="-34"/>
              </a:rPr>
              <a:t>วัตถุประสงค์</a:t>
            </a:r>
            <a:r>
              <a:rPr lang="th-TH" dirty="0" smtClean="0">
                <a:latin typeface="TH Kodchasal" pitchFamily="2" charset="-34"/>
                <a:cs typeface="TH Kodchasal" pitchFamily="2" charset="-34"/>
              </a:rPr>
              <a:t>	แสดงบทคร่ำครวญของพระรามต่อนางสีดา</a:t>
            </a:r>
            <a:endParaRPr lang="en-US" dirty="0" smtClean="0">
              <a:latin typeface="TH Kodchasal" pitchFamily="2" charset="-34"/>
              <a:cs typeface="TH Kodchasal" pitchFamily="2" charset="-34"/>
            </a:endParaRPr>
          </a:p>
          <a:p>
            <a:pPr>
              <a:buFont typeface="TH Mali Grade 6" pitchFamily="2" charset="-34"/>
              <a:buChar char=""/>
            </a:pPr>
            <a:r>
              <a:rPr lang="th-TH" b="1" dirty="0" smtClean="0">
                <a:latin typeface="TH Kodchasal" pitchFamily="2" charset="-34"/>
                <a:cs typeface="TH Kodchasal" pitchFamily="2" charset="-34"/>
              </a:rPr>
              <a:t>สาระสำคัญ</a:t>
            </a:r>
            <a:r>
              <a:rPr lang="th-TH" dirty="0" smtClean="0">
                <a:latin typeface="TH Kodchasal" pitchFamily="2" charset="-34"/>
                <a:cs typeface="TH Kodchasal" pitchFamily="2" charset="-34"/>
              </a:rPr>
              <a:t>	ตัดตอนจากรามเกียรติ์ตอนที่พระรามตามนางสีดา โดยแทรกสำนวนนิราศไว้</a:t>
            </a:r>
            <a:endParaRPr lang="en-US" dirty="0" smtClean="0">
              <a:latin typeface="TH Kodchasal" pitchFamily="2" charset="-34"/>
              <a:cs typeface="TH Kodchasal" pitchFamily="2" charset="-34"/>
            </a:endParaRPr>
          </a:p>
          <a:p>
            <a:pPr>
              <a:buFont typeface="TH Mali Grade 6" pitchFamily="2" charset="-34"/>
              <a:buChar char=""/>
            </a:pPr>
            <a:r>
              <a:rPr lang="th-TH" b="1" dirty="0" smtClean="0">
                <a:latin typeface="TH Kodchasal" pitchFamily="2" charset="-34"/>
                <a:cs typeface="TH Kodchasal" pitchFamily="2" charset="-34"/>
              </a:rPr>
              <a:t>คุณค่า		</a:t>
            </a:r>
            <a:r>
              <a:rPr lang="th-TH" dirty="0" smtClean="0">
                <a:latin typeface="TH Kodchasal" pitchFamily="2" charset="-34"/>
                <a:cs typeface="TH Kodchasal" pitchFamily="2" charset="-34"/>
              </a:rPr>
              <a:t>เป็นตัวอย่างของนิราศให้กวีรุ่นหลังได้ศึกษา</a:t>
            </a:r>
            <a:endParaRPr lang="th-TH" dirty="0">
              <a:latin typeface="TH Kodchasal" pitchFamily="2" charset="-34"/>
              <a:cs typeface="TH Kodchasal" pitchFamily="2" charset="-34"/>
            </a:endParaRPr>
          </a:p>
        </p:txBody>
      </p:sp>
    </p:spTree>
  </p:cSld>
  <p:clrMapOvr>
    <a:masterClrMapping/>
  </p:clrMapOvr>
  <p:transition>
    <p:push dir="d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>
                <a:latin typeface="TH Kodchasal" pitchFamily="2" charset="-34"/>
                <a:cs typeface="TH Kodchasal" pitchFamily="2" charset="-34"/>
              </a:rPr>
              <a:t>๑๔</a:t>
            </a:r>
            <a:r>
              <a:rPr lang="en-US" b="1" dirty="0" smtClean="0">
                <a:latin typeface="TH Kodchasal" pitchFamily="2" charset="-34"/>
                <a:cs typeface="TH Kodchasal" pitchFamily="2" charset="-34"/>
              </a:rPr>
              <a:t>.</a:t>
            </a:r>
            <a:r>
              <a:rPr lang="th-TH" b="1" dirty="0" smtClean="0">
                <a:latin typeface="TH Kodchasal" pitchFamily="2" charset="-34"/>
                <a:cs typeface="TH Kodchasal" pitchFamily="2" charset="-34"/>
              </a:rPr>
              <a:t> นิราศสีดา  หรือ  ราชาพิลาป</a:t>
            </a:r>
            <a:endParaRPr lang="th-TH" b="1" dirty="0">
              <a:latin typeface="TH Kodchasal" pitchFamily="2" charset="-34"/>
              <a:cs typeface="TH Kodchasal" pitchFamily="2" charset="-34"/>
            </a:endParaRPr>
          </a:p>
        </p:txBody>
      </p:sp>
      <p:pic>
        <p:nvPicPr>
          <p:cNvPr id="50178" name="Picture 2" descr="http://www.thaifolk.com/Doc/gallery/utai/image/00100048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1643050"/>
            <a:ext cx="3269207" cy="40719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ush dir="d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>
                <a:latin typeface="TH Kodchasal" pitchFamily="2" charset="-34"/>
                <a:cs typeface="TH Kodchasal" pitchFamily="2" charset="-34"/>
              </a:rPr>
              <a:t>๑๕</a:t>
            </a:r>
            <a:r>
              <a:rPr lang="en-US" b="1" dirty="0" smtClean="0">
                <a:latin typeface="TH Kodchasal" pitchFamily="2" charset="-34"/>
                <a:cs typeface="TH Kodchasal" pitchFamily="2" charset="-34"/>
              </a:rPr>
              <a:t>. </a:t>
            </a:r>
            <a:r>
              <a:rPr lang="th-TH" b="1" dirty="0" smtClean="0">
                <a:latin typeface="TH Kodchasal" pitchFamily="2" charset="-34"/>
                <a:cs typeface="TH Kodchasal" pitchFamily="2" charset="-34"/>
              </a:rPr>
              <a:t>คำฉันท์ดุษฎีสังเวยกล่อมช้าง</a:t>
            </a:r>
            <a:endParaRPr lang="th-TH" b="1" dirty="0">
              <a:latin typeface="TH Kodchasal" pitchFamily="2" charset="-34"/>
              <a:cs typeface="TH Kodchasal" pitchFamily="2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1600200"/>
            <a:ext cx="8472518" cy="4525963"/>
          </a:xfrm>
        </p:spPr>
        <p:txBody>
          <a:bodyPr/>
          <a:lstStyle/>
          <a:p>
            <a:pPr>
              <a:buFont typeface="TH Mali Grade 6" pitchFamily="2" charset="-34"/>
              <a:buChar char=""/>
            </a:pPr>
            <a:r>
              <a:rPr lang="th-TH" b="1" dirty="0" smtClean="0">
                <a:latin typeface="TH Kodchasal" pitchFamily="2" charset="-34"/>
                <a:cs typeface="TH Kodchasal" pitchFamily="2" charset="-34"/>
              </a:rPr>
              <a:t>ผู้แต่ง</a:t>
            </a:r>
            <a:r>
              <a:rPr lang="th-TH" dirty="0" smtClean="0">
                <a:latin typeface="TH Kodchasal" pitchFamily="2" charset="-34"/>
                <a:cs typeface="TH Kodchasal" pitchFamily="2" charset="-34"/>
              </a:rPr>
              <a:t>		ขุนเทพกวี</a:t>
            </a:r>
            <a:endParaRPr lang="en-US" dirty="0" smtClean="0">
              <a:latin typeface="TH Kodchasal" pitchFamily="2" charset="-34"/>
              <a:cs typeface="TH Kodchasal" pitchFamily="2" charset="-34"/>
            </a:endParaRPr>
          </a:p>
          <a:p>
            <a:pPr>
              <a:buFont typeface="TH Mali Grade 6" pitchFamily="2" charset="-34"/>
              <a:buChar char=""/>
            </a:pPr>
            <a:r>
              <a:rPr lang="th-TH" b="1" dirty="0" smtClean="0">
                <a:latin typeface="TH Kodchasal" pitchFamily="2" charset="-34"/>
                <a:cs typeface="TH Kodchasal" pitchFamily="2" charset="-34"/>
              </a:rPr>
              <a:t>คำประพันธ์	</a:t>
            </a:r>
            <a:r>
              <a:rPr lang="th-TH" dirty="0" smtClean="0">
                <a:latin typeface="TH Kodchasal" pitchFamily="2" charset="-34"/>
                <a:cs typeface="TH Kodchasal" pitchFamily="2" charset="-34"/>
              </a:rPr>
              <a:t>ฉันท์, กาพย์ยานี และกาพย์ฉบัง</a:t>
            </a:r>
            <a:endParaRPr lang="en-US" dirty="0" smtClean="0">
              <a:latin typeface="TH Kodchasal" pitchFamily="2" charset="-34"/>
              <a:cs typeface="TH Kodchasal" pitchFamily="2" charset="-34"/>
            </a:endParaRPr>
          </a:p>
          <a:p>
            <a:pPr>
              <a:buFont typeface="TH Mali Grade 6" pitchFamily="2" charset="-34"/>
              <a:buChar char=""/>
            </a:pPr>
            <a:r>
              <a:rPr lang="th-TH" b="1" dirty="0" smtClean="0">
                <a:latin typeface="TH Kodchasal" pitchFamily="2" charset="-34"/>
                <a:cs typeface="TH Kodchasal" pitchFamily="2" charset="-34"/>
              </a:rPr>
              <a:t>วัตถุประสงค์</a:t>
            </a:r>
            <a:r>
              <a:rPr lang="th-TH" dirty="0" smtClean="0">
                <a:latin typeface="TH Kodchasal" pitchFamily="2" charset="-34"/>
                <a:cs typeface="TH Kodchasal" pitchFamily="2" charset="-34"/>
              </a:rPr>
              <a:t>	ใช้ขับในราชพิธีสมโภชช้างเผือก</a:t>
            </a:r>
            <a:endParaRPr lang="en-US" dirty="0" smtClean="0">
              <a:latin typeface="TH Kodchasal" pitchFamily="2" charset="-34"/>
              <a:cs typeface="TH Kodchasal" pitchFamily="2" charset="-34"/>
            </a:endParaRPr>
          </a:p>
          <a:p>
            <a:pPr>
              <a:buFont typeface="TH Mali Grade 6" pitchFamily="2" charset="-34"/>
              <a:buChar char=""/>
            </a:pPr>
            <a:r>
              <a:rPr lang="th-TH" b="1" dirty="0" smtClean="0">
                <a:latin typeface="TH Kodchasal" pitchFamily="2" charset="-34"/>
                <a:cs typeface="TH Kodchasal" pitchFamily="2" charset="-34"/>
              </a:rPr>
              <a:t>สาระสำคัญ</a:t>
            </a:r>
            <a:r>
              <a:rPr lang="th-TH" dirty="0" smtClean="0">
                <a:latin typeface="TH Kodchasal" pitchFamily="2" charset="-34"/>
                <a:cs typeface="TH Kodchasal" pitchFamily="2" charset="-34"/>
              </a:rPr>
              <a:t>	ตอนต้นเป็นบทสดุดีเทพทั้งหลายพรรณนาการเตรียมตัวคล้องช้างขอพรเทพให้ทำการคล้องช้างสำเร็จ	</a:t>
            </a:r>
            <a:endParaRPr lang="en-US" dirty="0" smtClean="0">
              <a:latin typeface="TH Kodchasal" pitchFamily="2" charset="-34"/>
              <a:cs typeface="TH Kodchasal" pitchFamily="2" charset="-34"/>
            </a:endParaRPr>
          </a:p>
          <a:p>
            <a:pPr>
              <a:buFont typeface="TH Mali Grade 6" pitchFamily="2" charset="-34"/>
              <a:buChar char=""/>
            </a:pPr>
            <a:r>
              <a:rPr lang="th-TH" b="1" dirty="0" smtClean="0">
                <a:latin typeface="TH Kodchasal" pitchFamily="2" charset="-34"/>
                <a:cs typeface="TH Kodchasal" pitchFamily="2" charset="-34"/>
              </a:rPr>
              <a:t>คุณค่า</a:t>
            </a:r>
            <a:endParaRPr lang="en-US" dirty="0" smtClean="0">
              <a:latin typeface="TH Kodchasal" pitchFamily="2" charset="-34"/>
              <a:cs typeface="TH Kodchasal" pitchFamily="2" charset="-34"/>
            </a:endParaRPr>
          </a:p>
          <a:p>
            <a:pPr>
              <a:buNone/>
            </a:pPr>
            <a:r>
              <a:rPr lang="th-TH" dirty="0" smtClean="0">
                <a:latin typeface="TH Kodchasal" pitchFamily="2" charset="-34"/>
                <a:cs typeface="TH Kodchasal" pitchFamily="2" charset="-34"/>
              </a:rPr>
              <a:t>		(๑)  เป็นคำฉันท์ดุษฎีสังเวยกล่อมช้างที่เก่าที่สุดที่กวีรุ่นหลังนำมาเป็น ตัวอย่าง</a:t>
            </a:r>
            <a:endParaRPr lang="en-US" dirty="0" smtClean="0">
              <a:latin typeface="TH Kodchasal" pitchFamily="2" charset="-34"/>
              <a:cs typeface="TH Kodchasal" pitchFamily="2" charset="-34"/>
            </a:endParaRPr>
          </a:p>
          <a:p>
            <a:pPr>
              <a:buNone/>
            </a:pPr>
            <a:r>
              <a:rPr lang="th-TH" dirty="0" smtClean="0">
                <a:latin typeface="TH Kodchasal" pitchFamily="2" charset="-34"/>
                <a:cs typeface="TH Kodchasal" pitchFamily="2" charset="-34"/>
              </a:rPr>
              <a:t>		(๒) ให้ความรู้เรื่องพิธีกรรมเกี่ยวกับช้าง</a:t>
            </a:r>
            <a:endParaRPr lang="en-US" dirty="0" smtClean="0">
              <a:latin typeface="TH Kodchasal" pitchFamily="2" charset="-34"/>
              <a:cs typeface="TH Kodchasal" pitchFamily="2" charset="-34"/>
            </a:endParaRPr>
          </a:p>
          <a:p>
            <a:pPr>
              <a:buFont typeface="TH Mali Grade 6" pitchFamily="2" charset="-34"/>
              <a:buChar char=""/>
            </a:pPr>
            <a:endParaRPr lang="th-TH" dirty="0">
              <a:latin typeface="TH Kodchasal" pitchFamily="2" charset="-34"/>
              <a:cs typeface="TH Kodchasal" pitchFamily="2" charset="-34"/>
            </a:endParaRPr>
          </a:p>
        </p:txBody>
      </p:sp>
    </p:spTree>
  </p:cSld>
  <p:clrMapOvr>
    <a:masterClrMapping/>
  </p:clrMapOvr>
  <p:transition>
    <p:push dir="d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>
                <a:latin typeface="TH Kodchasal" pitchFamily="2" charset="-34"/>
                <a:cs typeface="TH Kodchasal" pitchFamily="2" charset="-34"/>
              </a:rPr>
              <a:t>๑๕</a:t>
            </a:r>
            <a:r>
              <a:rPr lang="en-US" b="1" dirty="0" smtClean="0">
                <a:latin typeface="TH Kodchasal" pitchFamily="2" charset="-34"/>
                <a:cs typeface="TH Kodchasal" pitchFamily="2" charset="-34"/>
              </a:rPr>
              <a:t>. </a:t>
            </a:r>
            <a:r>
              <a:rPr lang="th-TH" b="1" dirty="0" smtClean="0">
                <a:latin typeface="TH Kodchasal" pitchFamily="2" charset="-34"/>
                <a:cs typeface="TH Kodchasal" pitchFamily="2" charset="-34"/>
              </a:rPr>
              <a:t>คำฉันท์ดุษฎีสังเวยกล่อมช้าง</a:t>
            </a:r>
            <a:endParaRPr lang="th-TH" b="1" dirty="0">
              <a:latin typeface="TH Kodchasal" pitchFamily="2" charset="-34"/>
              <a:cs typeface="TH Kodchasal" pitchFamily="2" charset="-34"/>
            </a:endParaRPr>
          </a:p>
        </p:txBody>
      </p:sp>
      <p:pic>
        <p:nvPicPr>
          <p:cNvPr id="49154" name="Picture 2" descr="http://board.palungjit.com/attachment.php?attachmentid=443202&amp;stc=1&amp;d=122633445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1428736"/>
            <a:ext cx="4160401" cy="46577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ush dir="d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>
                <a:latin typeface="TH Kodchasal" pitchFamily="2" charset="-34"/>
                <a:cs typeface="TH Kodchasal" pitchFamily="2" charset="-34"/>
              </a:rPr>
              <a:t>๑๖</a:t>
            </a:r>
            <a:r>
              <a:rPr lang="en-US" b="1" dirty="0" smtClean="0">
                <a:latin typeface="TH Kodchasal" pitchFamily="2" charset="-34"/>
                <a:cs typeface="TH Kodchasal" pitchFamily="2" charset="-34"/>
              </a:rPr>
              <a:t>. </a:t>
            </a:r>
            <a:r>
              <a:rPr lang="th-TH" b="1" dirty="0" smtClean="0">
                <a:latin typeface="TH Kodchasal" pitchFamily="2" charset="-34"/>
                <a:cs typeface="TH Kodchasal" pitchFamily="2" charset="-34"/>
              </a:rPr>
              <a:t>โคลงทวาทศมาส</a:t>
            </a:r>
            <a:r>
              <a:rPr lang="en-US" b="1" dirty="0" smtClean="0">
                <a:latin typeface="TH Kodchasal" pitchFamily="2" charset="-34"/>
                <a:cs typeface="TH Kodchasal" pitchFamily="2" charset="-34"/>
              </a:rPr>
              <a:t> </a:t>
            </a:r>
            <a:endParaRPr lang="th-TH" b="1" dirty="0">
              <a:latin typeface="TH Kodchasal" pitchFamily="2" charset="-34"/>
              <a:cs typeface="TH Kodchasal" pitchFamily="2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1600200"/>
            <a:ext cx="8401080" cy="4525963"/>
          </a:xfrm>
        </p:spPr>
        <p:txBody>
          <a:bodyPr/>
          <a:lstStyle/>
          <a:p>
            <a:pPr>
              <a:buFont typeface="TH Mali Grade 6" pitchFamily="2" charset="-34"/>
              <a:buChar char=""/>
            </a:pPr>
            <a:r>
              <a:rPr lang="th-TH" b="1" dirty="0" smtClean="0">
                <a:latin typeface="TH Kodchasal" pitchFamily="2" charset="-34"/>
                <a:cs typeface="TH Kodchasal" pitchFamily="2" charset="-34"/>
              </a:rPr>
              <a:t>ผู้แต่ง		</a:t>
            </a:r>
            <a:r>
              <a:rPr lang="th-TH" dirty="0" smtClean="0">
                <a:latin typeface="TH Kodchasal" pitchFamily="2" charset="-34"/>
                <a:cs typeface="TH Kodchasal" pitchFamily="2" charset="-34"/>
              </a:rPr>
              <a:t>ไม่ชัดเจน บอกไว้เพียงว่าพระ</a:t>
            </a:r>
            <a:r>
              <a:rPr lang="th-TH" dirty="0" err="1" smtClean="0">
                <a:latin typeface="TH Kodchasal" pitchFamily="2" charset="-34"/>
                <a:cs typeface="TH Kodchasal" pitchFamily="2" charset="-34"/>
              </a:rPr>
              <a:t>เยาวราช</a:t>
            </a:r>
            <a:r>
              <a:rPr lang="th-TH" dirty="0" smtClean="0">
                <a:latin typeface="TH Kodchasal" pitchFamily="2" charset="-34"/>
                <a:cs typeface="TH Kodchasal" pitchFamily="2" charset="-34"/>
              </a:rPr>
              <a:t> แต่ง และมีขุนพรหมมนตรี ขุนศรีกวีราชและขุนสารประเสริฐ เป็นผู้เกลากลอน</a:t>
            </a:r>
            <a:endParaRPr lang="en-US" dirty="0" smtClean="0">
              <a:latin typeface="TH Kodchasal" pitchFamily="2" charset="-34"/>
              <a:cs typeface="TH Kodchasal" pitchFamily="2" charset="-34"/>
            </a:endParaRPr>
          </a:p>
          <a:p>
            <a:pPr>
              <a:buFont typeface="TH Mali Grade 6" pitchFamily="2" charset="-34"/>
              <a:buChar char=""/>
            </a:pPr>
            <a:r>
              <a:rPr lang="th-TH" b="1" dirty="0" smtClean="0">
                <a:latin typeface="TH Kodchasal" pitchFamily="2" charset="-34"/>
                <a:cs typeface="TH Kodchasal" pitchFamily="2" charset="-34"/>
              </a:rPr>
              <a:t>เวลาการแต่ง</a:t>
            </a:r>
            <a:r>
              <a:rPr lang="th-TH" dirty="0" smtClean="0">
                <a:latin typeface="TH Kodchasal" pitchFamily="2" charset="-34"/>
                <a:cs typeface="TH Kodchasal" pitchFamily="2" charset="-34"/>
              </a:rPr>
              <a:t>	ยังไม่เป็นที่ยุติ บางท่านว่าแต่งในสมัยสมเด็จพระนารายณ์บางท่านว่าแต่งในสมัยสมเด็จพระบรมไตรโลกนาถ</a:t>
            </a:r>
            <a:endParaRPr lang="en-US" dirty="0" smtClean="0">
              <a:latin typeface="TH Kodchasal" pitchFamily="2" charset="-34"/>
              <a:cs typeface="TH Kodchasal" pitchFamily="2" charset="-34"/>
            </a:endParaRPr>
          </a:p>
          <a:p>
            <a:pPr>
              <a:buFont typeface="TH Mali Grade 6" pitchFamily="2" charset="-34"/>
              <a:buChar char=""/>
            </a:pPr>
            <a:r>
              <a:rPr lang="th-TH" b="1" dirty="0" smtClean="0">
                <a:latin typeface="TH Kodchasal" pitchFamily="2" charset="-34"/>
                <a:cs typeface="TH Kodchasal" pitchFamily="2" charset="-34"/>
              </a:rPr>
              <a:t>คำประพันธ์	</a:t>
            </a:r>
            <a:r>
              <a:rPr lang="th-TH" dirty="0" smtClean="0">
                <a:latin typeface="TH Kodchasal" pitchFamily="2" charset="-34"/>
                <a:cs typeface="TH Kodchasal" pitchFamily="2" charset="-34"/>
              </a:rPr>
              <a:t>โคลงดั้นวิวิธมาลี</a:t>
            </a:r>
            <a:endParaRPr lang="en-US" dirty="0" smtClean="0">
              <a:latin typeface="TH Kodchasal" pitchFamily="2" charset="-34"/>
              <a:cs typeface="TH Kodchasal" pitchFamily="2" charset="-34"/>
            </a:endParaRPr>
          </a:p>
          <a:p>
            <a:pPr>
              <a:buFont typeface="TH Mali Grade 6" pitchFamily="2" charset="-34"/>
              <a:buChar char=""/>
            </a:pPr>
            <a:r>
              <a:rPr lang="th-TH" b="1" dirty="0" smtClean="0">
                <a:latin typeface="TH Kodchasal" pitchFamily="2" charset="-34"/>
                <a:cs typeface="TH Kodchasal" pitchFamily="2" charset="-34"/>
              </a:rPr>
              <a:t>สาระสำคัญ</a:t>
            </a:r>
            <a:r>
              <a:rPr lang="th-TH" dirty="0" smtClean="0">
                <a:latin typeface="TH Kodchasal" pitchFamily="2" charset="-34"/>
                <a:cs typeface="TH Kodchasal" pitchFamily="2" charset="-34"/>
              </a:rPr>
              <a:t>	พรรณนาคร่ำครวญการจากไป ๑๒ เดือน</a:t>
            </a:r>
            <a:endParaRPr lang="en-US" dirty="0" smtClean="0">
              <a:latin typeface="TH Kodchasal" pitchFamily="2" charset="-34"/>
              <a:cs typeface="TH Kodchasal" pitchFamily="2" charset="-34"/>
            </a:endParaRPr>
          </a:p>
          <a:p>
            <a:pPr>
              <a:buFont typeface="TH Mali Grade 6" pitchFamily="2" charset="-34"/>
              <a:buChar char=""/>
            </a:pPr>
            <a:r>
              <a:rPr lang="th-TH" b="1" dirty="0" smtClean="0">
                <a:latin typeface="TH Kodchasal" pitchFamily="2" charset="-34"/>
                <a:cs typeface="TH Kodchasal" pitchFamily="2" charset="-34"/>
              </a:rPr>
              <a:t>คุณค่า</a:t>
            </a:r>
            <a:r>
              <a:rPr lang="th-TH" dirty="0" smtClean="0">
                <a:latin typeface="TH Kodchasal" pitchFamily="2" charset="-34"/>
                <a:cs typeface="TH Kodchasal" pitchFamily="2" charset="-34"/>
              </a:rPr>
              <a:t>	เป็นตัวอย่างในการแต่งนิราศของกวีรุ่นหลัง</a:t>
            </a:r>
            <a:endParaRPr lang="th-TH" dirty="0">
              <a:latin typeface="TH Kodchasal" pitchFamily="2" charset="-34"/>
              <a:cs typeface="TH Kodchasal" pitchFamily="2" charset="-34"/>
            </a:endParaRPr>
          </a:p>
        </p:txBody>
      </p:sp>
    </p:spTree>
  </p:cSld>
  <p:clrMapOvr>
    <a:masterClrMapping/>
  </p:clrMapOvr>
  <p:transition>
    <p:push dir="d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>
                <a:latin typeface="TH Kodchasal" pitchFamily="2" charset="-34"/>
                <a:cs typeface="TH Kodchasal" pitchFamily="2" charset="-34"/>
              </a:rPr>
              <a:t>๑๖</a:t>
            </a:r>
            <a:r>
              <a:rPr lang="en-US" b="1" dirty="0" smtClean="0">
                <a:latin typeface="TH Kodchasal" pitchFamily="2" charset="-34"/>
                <a:cs typeface="TH Kodchasal" pitchFamily="2" charset="-34"/>
              </a:rPr>
              <a:t>. </a:t>
            </a:r>
            <a:r>
              <a:rPr lang="th-TH" b="1" dirty="0" smtClean="0">
                <a:latin typeface="TH Kodchasal" pitchFamily="2" charset="-34"/>
                <a:cs typeface="TH Kodchasal" pitchFamily="2" charset="-34"/>
              </a:rPr>
              <a:t>โคลงทวาทศมาส</a:t>
            </a:r>
            <a:r>
              <a:rPr lang="en-US" b="1" dirty="0" smtClean="0">
                <a:latin typeface="TH Kodchasal" pitchFamily="2" charset="-34"/>
                <a:cs typeface="TH Kodchasal" pitchFamily="2" charset="-34"/>
              </a:rPr>
              <a:t> </a:t>
            </a:r>
            <a:endParaRPr lang="th-TH" b="1" dirty="0">
              <a:latin typeface="TH Kodchasal" pitchFamily="2" charset="-34"/>
              <a:cs typeface="TH Kodchasal" pitchFamily="2" charset="-34"/>
            </a:endParaRPr>
          </a:p>
        </p:txBody>
      </p:sp>
      <p:pic>
        <p:nvPicPr>
          <p:cNvPr id="48130" name="Picture 2" descr="http://3.bp.blogspot.com/-eytOtGwQiPg/T8nlU0p3xBI/AAAAAAAABQA/J3GXlcg7h-M/s640/101228_151401_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1357298"/>
            <a:ext cx="3333750" cy="46101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ush dir="d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>
                <a:latin typeface="TH Kodchasal" pitchFamily="2" charset="-34"/>
                <a:cs typeface="TH Kodchasal" pitchFamily="2" charset="-34"/>
              </a:rPr>
              <a:t>๑๗</a:t>
            </a:r>
            <a:r>
              <a:rPr lang="en-US" b="1" dirty="0" smtClean="0">
                <a:latin typeface="TH Kodchasal" pitchFamily="2" charset="-34"/>
                <a:cs typeface="TH Kodchasal" pitchFamily="2" charset="-34"/>
              </a:rPr>
              <a:t>. </a:t>
            </a:r>
            <a:r>
              <a:rPr lang="th-TH" b="1" dirty="0" smtClean="0">
                <a:latin typeface="TH Kodchasal" pitchFamily="2" charset="-34"/>
                <a:cs typeface="TH Kodchasal" pitchFamily="2" charset="-34"/>
              </a:rPr>
              <a:t>โคลงนิราศหริ</a:t>
            </a:r>
            <a:r>
              <a:rPr lang="th-TH" b="1" dirty="0" err="1" smtClean="0">
                <a:latin typeface="TH Kodchasal" pitchFamily="2" charset="-34"/>
                <a:cs typeface="TH Kodchasal" pitchFamily="2" charset="-34"/>
              </a:rPr>
              <a:t>ภุญ</a:t>
            </a:r>
            <a:r>
              <a:rPr lang="th-TH" b="1" dirty="0" smtClean="0">
                <a:latin typeface="TH Kodchasal" pitchFamily="2" charset="-34"/>
                <a:cs typeface="TH Kodchasal" pitchFamily="2" charset="-34"/>
              </a:rPr>
              <a:t>ชัย</a:t>
            </a:r>
            <a:endParaRPr lang="th-TH" b="1" dirty="0">
              <a:latin typeface="TH Kodchasal" pitchFamily="2" charset="-34"/>
              <a:cs typeface="TH Kodchasal" pitchFamily="2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1546243"/>
            <a:ext cx="8229600" cy="4525963"/>
          </a:xfrm>
        </p:spPr>
        <p:txBody>
          <a:bodyPr/>
          <a:lstStyle/>
          <a:p>
            <a:pPr>
              <a:buFont typeface="TH Mali Grade 6" pitchFamily="2" charset="-34"/>
              <a:buChar char=""/>
            </a:pPr>
            <a:r>
              <a:rPr lang="th-TH" b="1" dirty="0" smtClean="0">
                <a:latin typeface="TH Kodchasal" pitchFamily="2" charset="-34"/>
                <a:cs typeface="TH Kodchasal" pitchFamily="2" charset="-34"/>
              </a:rPr>
              <a:t>ผู้แต่ง		</a:t>
            </a:r>
            <a:r>
              <a:rPr lang="th-TH" dirty="0" smtClean="0">
                <a:latin typeface="TH Kodchasal" pitchFamily="2" charset="-34"/>
                <a:cs typeface="TH Kodchasal" pitchFamily="2" charset="-34"/>
              </a:rPr>
              <a:t>กวีชาวชียงใหม่</a:t>
            </a:r>
            <a:endParaRPr lang="en-US" dirty="0" smtClean="0">
              <a:latin typeface="TH Kodchasal" pitchFamily="2" charset="-34"/>
              <a:cs typeface="TH Kodchasal" pitchFamily="2" charset="-34"/>
            </a:endParaRPr>
          </a:p>
          <a:p>
            <a:pPr>
              <a:buFont typeface="TH Mali Grade 6" pitchFamily="2" charset="-34"/>
              <a:buChar char=""/>
            </a:pPr>
            <a:r>
              <a:rPr lang="th-TH" b="1" dirty="0" smtClean="0">
                <a:latin typeface="TH Kodchasal" pitchFamily="2" charset="-34"/>
                <a:cs typeface="TH Kodchasal" pitchFamily="2" charset="-34"/>
              </a:rPr>
              <a:t>คำประพันธ์</a:t>
            </a:r>
            <a:r>
              <a:rPr lang="th-TH" dirty="0" smtClean="0">
                <a:latin typeface="TH Kodchasal" pitchFamily="2" charset="-34"/>
                <a:cs typeface="TH Kodchasal" pitchFamily="2" charset="-34"/>
              </a:rPr>
              <a:t>      โคลงสี่สุภาพ</a:t>
            </a:r>
            <a:endParaRPr lang="en-US" dirty="0" smtClean="0">
              <a:latin typeface="TH Kodchasal" pitchFamily="2" charset="-34"/>
              <a:cs typeface="TH Kodchasal" pitchFamily="2" charset="-34"/>
            </a:endParaRPr>
          </a:p>
          <a:p>
            <a:pPr>
              <a:buFont typeface="TH Mali Grade 6" pitchFamily="2" charset="-34"/>
              <a:buChar char=""/>
            </a:pPr>
            <a:r>
              <a:rPr lang="th-TH" b="1" dirty="0" smtClean="0">
                <a:latin typeface="TH Kodchasal" pitchFamily="2" charset="-34"/>
                <a:cs typeface="TH Kodchasal" pitchFamily="2" charset="-34"/>
              </a:rPr>
              <a:t>วัตถุประสงค์	</a:t>
            </a:r>
            <a:r>
              <a:rPr lang="th-TH" dirty="0" smtClean="0">
                <a:latin typeface="TH Kodchasal" pitchFamily="2" charset="-34"/>
                <a:cs typeface="TH Kodchasal" pitchFamily="2" charset="-34"/>
              </a:rPr>
              <a:t>แสดงความอาลัยรักนาง แต่ผู้ที่ถอดมาเป็นภาษาไทยภาคกลางมีวัตถุประสงค์เพื่อเฉลิมพระเกียรติกษัตริย์ และแสดงผลงานของกวีผู้เป็นเจ้าของ</a:t>
            </a:r>
            <a:endParaRPr lang="en-US" dirty="0" smtClean="0">
              <a:latin typeface="TH Kodchasal" pitchFamily="2" charset="-34"/>
              <a:cs typeface="TH Kodchasal" pitchFamily="2" charset="-34"/>
            </a:endParaRPr>
          </a:p>
          <a:p>
            <a:pPr>
              <a:buFont typeface="TH Mali Grade 6" pitchFamily="2" charset="-34"/>
              <a:buChar char=""/>
            </a:pPr>
            <a:r>
              <a:rPr lang="th-TH" b="1" dirty="0" smtClean="0">
                <a:latin typeface="TH Kodchasal" pitchFamily="2" charset="-34"/>
                <a:cs typeface="TH Kodchasal" pitchFamily="2" charset="-34"/>
              </a:rPr>
              <a:t>สาระสำคัญ</a:t>
            </a:r>
            <a:r>
              <a:rPr lang="th-TH" dirty="0" smtClean="0">
                <a:latin typeface="TH Kodchasal" pitchFamily="2" charset="-34"/>
                <a:cs typeface="TH Kodchasal" pitchFamily="2" charset="-34"/>
              </a:rPr>
              <a:t>	เขียนในลักษณะนิราศพรรณนาถึงสถานที่ผ่านและคร่ำครวญถึงนางอันเป็นที่รักระหว่างเดินทางไปนมัสการพระธาตุหริ</a:t>
            </a:r>
            <a:r>
              <a:rPr lang="th-TH" dirty="0" err="1" smtClean="0">
                <a:latin typeface="TH Kodchasal" pitchFamily="2" charset="-34"/>
                <a:cs typeface="TH Kodchasal" pitchFamily="2" charset="-34"/>
              </a:rPr>
              <a:t>ภุญ</a:t>
            </a:r>
            <a:r>
              <a:rPr lang="th-TH" dirty="0" smtClean="0">
                <a:latin typeface="TH Kodchasal" pitchFamily="2" charset="-34"/>
                <a:cs typeface="TH Kodchasal" pitchFamily="2" charset="-34"/>
              </a:rPr>
              <a:t>ชัย</a:t>
            </a:r>
            <a:endParaRPr lang="en-US" dirty="0" smtClean="0">
              <a:latin typeface="TH Kodchasal" pitchFamily="2" charset="-34"/>
              <a:cs typeface="TH Kodchasal" pitchFamily="2" charset="-34"/>
            </a:endParaRPr>
          </a:p>
          <a:p>
            <a:pPr>
              <a:buFont typeface="TH Mali Grade 6" pitchFamily="2" charset="-34"/>
              <a:buChar char=""/>
            </a:pPr>
            <a:r>
              <a:rPr lang="th-TH" b="1" dirty="0" smtClean="0">
                <a:latin typeface="TH Kodchasal" pitchFamily="2" charset="-34"/>
                <a:cs typeface="TH Kodchasal" pitchFamily="2" charset="-34"/>
              </a:rPr>
              <a:t>คุณค่า</a:t>
            </a:r>
            <a:r>
              <a:rPr lang="th-TH" dirty="0" smtClean="0">
                <a:latin typeface="TH Kodchasal" pitchFamily="2" charset="-34"/>
                <a:cs typeface="TH Kodchasal" pitchFamily="2" charset="-34"/>
              </a:rPr>
              <a:t>	ได้รับรู้ด้านวัฒนธรรมและการละเล่นในสมัยนั้นและเป็นตัวอย่างในการศึกษาศัพท์โบราณภาคเหนือ</a:t>
            </a:r>
            <a:endParaRPr lang="th-TH" dirty="0">
              <a:latin typeface="TH Kodchasal" pitchFamily="2" charset="-34"/>
              <a:cs typeface="TH Kodchasal" pitchFamily="2" charset="-34"/>
            </a:endParaRPr>
          </a:p>
        </p:txBody>
      </p:sp>
    </p:spTree>
  </p:cSld>
  <p:clrMapOvr>
    <a:masterClrMapping/>
  </p:clrMapOvr>
  <p:transition>
    <p:push dir="d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>
                <a:latin typeface="TH Kodchasal" pitchFamily="2" charset="-34"/>
                <a:cs typeface="TH Kodchasal" pitchFamily="2" charset="-34"/>
              </a:rPr>
              <a:t>๑๗</a:t>
            </a:r>
            <a:r>
              <a:rPr lang="en-US" b="1" dirty="0" smtClean="0">
                <a:latin typeface="TH Kodchasal" pitchFamily="2" charset="-34"/>
                <a:cs typeface="TH Kodchasal" pitchFamily="2" charset="-34"/>
              </a:rPr>
              <a:t>. </a:t>
            </a:r>
            <a:r>
              <a:rPr lang="th-TH" b="1" dirty="0" smtClean="0">
                <a:latin typeface="TH Kodchasal" pitchFamily="2" charset="-34"/>
                <a:cs typeface="TH Kodchasal" pitchFamily="2" charset="-34"/>
              </a:rPr>
              <a:t>โคลงนิราศหริ</a:t>
            </a:r>
            <a:r>
              <a:rPr lang="th-TH" b="1" dirty="0" err="1" smtClean="0">
                <a:latin typeface="TH Kodchasal" pitchFamily="2" charset="-34"/>
                <a:cs typeface="TH Kodchasal" pitchFamily="2" charset="-34"/>
              </a:rPr>
              <a:t>ภุญ</a:t>
            </a:r>
            <a:r>
              <a:rPr lang="th-TH" b="1" dirty="0" smtClean="0">
                <a:latin typeface="TH Kodchasal" pitchFamily="2" charset="-34"/>
                <a:cs typeface="TH Kodchasal" pitchFamily="2" charset="-34"/>
              </a:rPr>
              <a:t>ชัย</a:t>
            </a:r>
            <a:endParaRPr lang="th-TH" b="1" dirty="0">
              <a:latin typeface="TH Kodchasal" pitchFamily="2" charset="-34"/>
              <a:cs typeface="TH Kodchasal" pitchFamily="2" charset="-34"/>
            </a:endParaRPr>
          </a:p>
        </p:txBody>
      </p:sp>
      <p:pic>
        <p:nvPicPr>
          <p:cNvPr id="45058" name="Picture 2" descr="http://su-usedbook.tarad.com/shop/s/su-usedbook/img-lib/spd_2010120700546_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1357298"/>
            <a:ext cx="3476625" cy="46386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714348" y="2643182"/>
            <a:ext cx="7772400" cy="1470025"/>
          </a:xfrm>
        </p:spPr>
        <p:txBody>
          <a:bodyPr/>
          <a:lstStyle/>
          <a:p>
            <a:r>
              <a:rPr lang="th-TH" b="1" dirty="0" smtClean="0">
                <a:latin typeface="TH Kodchasal" pitchFamily="2" charset="-34"/>
                <a:cs typeface="TH Kodchasal" pitchFamily="2" charset="-34"/>
              </a:rPr>
              <a:t>จบการนำเสนอ</a:t>
            </a:r>
            <a:endParaRPr lang="th-TH" b="1" dirty="0">
              <a:latin typeface="TH Kodchasal" pitchFamily="2" charset="-34"/>
              <a:cs typeface="TH Kodchasal" pitchFamily="2" charset="-34"/>
            </a:endParaRP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>
                <a:latin typeface="TH Kodchasal" pitchFamily="2" charset="-34"/>
                <a:cs typeface="TH Kodchasal" pitchFamily="2" charset="-34"/>
              </a:rPr>
              <a:t>๑</a:t>
            </a:r>
            <a:r>
              <a:rPr lang="en-US" b="1" dirty="0" smtClean="0">
                <a:latin typeface="TH Kodchasal" pitchFamily="2" charset="-34"/>
                <a:cs typeface="TH Kodchasal" pitchFamily="2" charset="-34"/>
              </a:rPr>
              <a:t>. </a:t>
            </a:r>
            <a:r>
              <a:rPr lang="th-TH" b="1" dirty="0" smtClean="0">
                <a:latin typeface="TH Kodchasal" pitchFamily="2" charset="-34"/>
                <a:cs typeface="TH Kodchasal" pitchFamily="2" charset="-34"/>
              </a:rPr>
              <a:t>กาพย์มหาชาติ</a:t>
            </a:r>
            <a:endParaRPr lang="th-TH" dirty="0"/>
          </a:p>
        </p:txBody>
      </p:sp>
      <p:pic>
        <p:nvPicPr>
          <p:cNvPr id="1026" name="Picture 2" descr="http://www.mahachat.com/images/stories/10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571612"/>
            <a:ext cx="5810291" cy="43577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>
                <a:latin typeface="TH Kodchasal" pitchFamily="2" charset="-34"/>
                <a:cs typeface="TH Kodchasal" pitchFamily="2" charset="-34"/>
              </a:rPr>
              <a:t>๒</a:t>
            </a:r>
            <a:r>
              <a:rPr lang="en-US" b="1" dirty="0" smtClean="0">
                <a:latin typeface="TH Kodchasal" pitchFamily="2" charset="-34"/>
                <a:cs typeface="TH Kodchasal" pitchFamily="2" charset="-34"/>
              </a:rPr>
              <a:t>. </a:t>
            </a:r>
            <a:r>
              <a:rPr lang="th-TH" b="1" dirty="0" smtClean="0">
                <a:latin typeface="TH Kodchasal" pitchFamily="2" charset="-34"/>
                <a:cs typeface="TH Kodchasal" pitchFamily="2" charset="-34"/>
              </a:rPr>
              <a:t>โคลงสุภาษิต</a:t>
            </a:r>
            <a:endParaRPr lang="th-TH" dirty="0">
              <a:latin typeface="TH Kodchasal" pitchFamily="2" charset="-34"/>
              <a:cs typeface="TH Kodchasal" pitchFamily="2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525963"/>
          </a:xfrm>
        </p:spPr>
        <p:txBody>
          <a:bodyPr/>
          <a:lstStyle/>
          <a:p>
            <a:pPr>
              <a:buFont typeface="TH Mali Grade 6" pitchFamily="2" charset="-34"/>
              <a:buChar char=""/>
            </a:pPr>
            <a:r>
              <a:rPr lang="th-TH" b="1" dirty="0" smtClean="0">
                <a:latin typeface="TH Kodchasal" pitchFamily="2" charset="-34"/>
                <a:cs typeface="TH Kodchasal" pitchFamily="2" charset="-34"/>
              </a:rPr>
              <a:t>ผู้แต่ง		</a:t>
            </a:r>
            <a:r>
              <a:rPr lang="th-TH" dirty="0" smtClean="0">
                <a:latin typeface="TH Kodchasal" pitchFamily="2" charset="-34"/>
                <a:cs typeface="TH Kodchasal" pitchFamily="2" charset="-34"/>
              </a:rPr>
              <a:t>สมเด็จพระนารายณ์มหาราช</a:t>
            </a:r>
            <a:endParaRPr lang="en-US" dirty="0" smtClean="0">
              <a:latin typeface="TH Kodchasal" pitchFamily="2" charset="-34"/>
              <a:cs typeface="TH Kodchasal" pitchFamily="2" charset="-34"/>
            </a:endParaRPr>
          </a:p>
          <a:p>
            <a:pPr>
              <a:buFont typeface="TH Mali Grade 6" pitchFamily="2" charset="-34"/>
              <a:buChar char=""/>
            </a:pPr>
            <a:r>
              <a:rPr lang="th-TH" b="1" dirty="0" smtClean="0">
                <a:latin typeface="TH Kodchasal" pitchFamily="2" charset="-34"/>
                <a:cs typeface="TH Kodchasal" pitchFamily="2" charset="-34"/>
              </a:rPr>
              <a:t>คำประพันธ์	</a:t>
            </a:r>
            <a:r>
              <a:rPr lang="th-TH" dirty="0" smtClean="0">
                <a:latin typeface="TH Kodchasal" pitchFamily="2" charset="-34"/>
                <a:cs typeface="TH Kodchasal" pitchFamily="2" charset="-34"/>
              </a:rPr>
              <a:t>เป็นโคลง</a:t>
            </a:r>
            <a:endParaRPr lang="en-US" dirty="0" smtClean="0">
              <a:latin typeface="TH Kodchasal" pitchFamily="2" charset="-34"/>
              <a:cs typeface="TH Kodchasal" pitchFamily="2" charset="-34"/>
            </a:endParaRPr>
          </a:p>
          <a:p>
            <a:pPr>
              <a:buFont typeface="TH Mali Grade 6" pitchFamily="2" charset="-34"/>
              <a:buChar char=""/>
            </a:pPr>
            <a:r>
              <a:rPr lang="th-TH" b="1" dirty="0" smtClean="0">
                <a:latin typeface="TH Kodchasal" pitchFamily="2" charset="-34"/>
                <a:cs typeface="TH Kodchasal" pitchFamily="2" charset="-34"/>
              </a:rPr>
              <a:t>สาระสำคัญ</a:t>
            </a:r>
            <a:endParaRPr lang="en-US" dirty="0" smtClean="0">
              <a:latin typeface="TH Kodchasal" pitchFamily="2" charset="-34"/>
              <a:cs typeface="TH Kodchasal" pitchFamily="2" charset="-34"/>
            </a:endParaRPr>
          </a:p>
          <a:p>
            <a:pPr>
              <a:buNone/>
            </a:pPr>
            <a:r>
              <a:rPr lang="th-TH" dirty="0" smtClean="0">
                <a:latin typeface="TH Kodchasal" pitchFamily="2" charset="-34"/>
                <a:cs typeface="TH Kodchasal" pitchFamily="2" charset="-34"/>
              </a:rPr>
              <a:t>		โคลงพาลีสอนน้อง พาลีพระยาวานรเจ้าเมือง</a:t>
            </a:r>
            <a:r>
              <a:rPr lang="th-TH" dirty="0" err="1" smtClean="0">
                <a:latin typeface="TH Kodchasal" pitchFamily="2" charset="-34"/>
                <a:cs typeface="TH Kodchasal" pitchFamily="2" charset="-34"/>
              </a:rPr>
              <a:t>ขีดขินสอนสุครีพน้</a:t>
            </a:r>
            <a:r>
              <a:rPr lang="th-TH" dirty="0" smtClean="0">
                <a:latin typeface="TH Kodchasal" pitchFamily="2" charset="-34"/>
                <a:cs typeface="TH Kodchasal" pitchFamily="2" charset="-34"/>
              </a:rPr>
              <a:t>องชายถึงหลักการรับราชการ</a:t>
            </a:r>
            <a:endParaRPr lang="en-US" dirty="0" smtClean="0">
              <a:latin typeface="TH Kodchasal" pitchFamily="2" charset="-34"/>
              <a:cs typeface="TH Kodchasal" pitchFamily="2" charset="-34"/>
            </a:endParaRPr>
          </a:p>
          <a:p>
            <a:pPr>
              <a:buNone/>
            </a:pPr>
            <a:r>
              <a:rPr lang="th-TH" dirty="0" smtClean="0">
                <a:latin typeface="TH Kodchasal" pitchFamily="2" charset="-34"/>
                <a:cs typeface="TH Kodchasal" pitchFamily="2" charset="-34"/>
              </a:rPr>
              <a:t>		โคลงทศรถสอนพระราม ท้าวทศรถสอนพระรามถึงหลักการครองบ้านเมือง</a:t>
            </a:r>
            <a:endParaRPr lang="en-US" dirty="0" smtClean="0">
              <a:latin typeface="TH Kodchasal" pitchFamily="2" charset="-34"/>
              <a:cs typeface="TH Kodchasal" pitchFamily="2" charset="-34"/>
            </a:endParaRPr>
          </a:p>
          <a:p>
            <a:pPr>
              <a:buNone/>
            </a:pPr>
            <a:r>
              <a:rPr lang="th-TH" dirty="0" smtClean="0">
                <a:latin typeface="TH Kodchasal" pitchFamily="2" charset="-34"/>
                <a:cs typeface="TH Kodchasal" pitchFamily="2" charset="-34"/>
              </a:rPr>
              <a:t>		โคลงราชสวัสดิ์ ทรงนำหลักพระพุทธศาสนามาสั่งสอนข้าราชการหลายเรื่อง เช่น กิริยามารยาท การแต่งกายเข้าเฝ้า การไม่ยักยอกของหลวง ฯลฯ เป็นต้น</a:t>
            </a:r>
            <a:endParaRPr lang="en-US" dirty="0" smtClean="0">
              <a:latin typeface="TH Kodchasal" pitchFamily="2" charset="-34"/>
              <a:cs typeface="TH Kodchasal" pitchFamily="2" charset="-34"/>
            </a:endParaRPr>
          </a:p>
          <a:p>
            <a:pPr>
              <a:buNone/>
            </a:pPr>
            <a:endParaRPr lang="th-TH" dirty="0" smtClean="0">
              <a:latin typeface="TH Kodchasal" pitchFamily="2" charset="-34"/>
              <a:cs typeface="TH Kodchasal" pitchFamily="2" charset="-34"/>
            </a:endParaRP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>
                <a:latin typeface="TH Kodchasal" pitchFamily="2" charset="-34"/>
                <a:cs typeface="TH Kodchasal" pitchFamily="2" charset="-34"/>
              </a:rPr>
              <a:t>๒</a:t>
            </a:r>
            <a:r>
              <a:rPr lang="en-US" b="1" dirty="0" smtClean="0">
                <a:latin typeface="TH Kodchasal" pitchFamily="2" charset="-34"/>
                <a:cs typeface="TH Kodchasal" pitchFamily="2" charset="-34"/>
              </a:rPr>
              <a:t>. </a:t>
            </a:r>
            <a:r>
              <a:rPr lang="th-TH" b="1" dirty="0" smtClean="0">
                <a:latin typeface="TH Kodchasal" pitchFamily="2" charset="-34"/>
                <a:cs typeface="TH Kodchasal" pitchFamily="2" charset="-34"/>
              </a:rPr>
              <a:t>โคลงสุภาษิต</a:t>
            </a:r>
            <a:endParaRPr lang="th-TH" dirty="0">
              <a:latin typeface="TH Kodchasal" pitchFamily="2" charset="-34"/>
              <a:cs typeface="TH Kodchasal" pitchFamily="2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TH Mali Grade 6" pitchFamily="2" charset="-34"/>
              <a:buChar char=""/>
            </a:pPr>
            <a:r>
              <a:rPr lang="th-TH" b="1" dirty="0" smtClean="0">
                <a:latin typeface="TH Kodchasal" pitchFamily="2" charset="-34"/>
                <a:cs typeface="TH Kodchasal" pitchFamily="2" charset="-34"/>
              </a:rPr>
              <a:t>วัตถุประสงค์</a:t>
            </a:r>
            <a:endParaRPr lang="en-US" dirty="0" smtClean="0">
              <a:latin typeface="TH Kodchasal" pitchFamily="2" charset="-34"/>
              <a:cs typeface="TH Kodchasal" pitchFamily="2" charset="-34"/>
            </a:endParaRPr>
          </a:p>
          <a:p>
            <a:pPr>
              <a:buNone/>
            </a:pPr>
            <a:r>
              <a:rPr lang="th-TH" dirty="0" smtClean="0">
                <a:latin typeface="TH Kodchasal" pitchFamily="2" charset="-34"/>
                <a:cs typeface="TH Kodchasal" pitchFamily="2" charset="-34"/>
              </a:rPr>
              <a:t>		โคลงพาลีสอนน้อง เป็นหลักฐานสำหรับข้าราชการ</a:t>
            </a:r>
            <a:endParaRPr lang="en-US" dirty="0" smtClean="0">
              <a:latin typeface="TH Kodchasal" pitchFamily="2" charset="-34"/>
              <a:cs typeface="TH Kodchasal" pitchFamily="2" charset="-34"/>
            </a:endParaRPr>
          </a:p>
          <a:p>
            <a:pPr>
              <a:buNone/>
            </a:pPr>
            <a:r>
              <a:rPr lang="th-TH" dirty="0" smtClean="0">
                <a:latin typeface="TH Kodchasal" pitchFamily="2" charset="-34"/>
                <a:cs typeface="TH Kodchasal" pitchFamily="2" charset="-34"/>
              </a:rPr>
              <a:t>		โคลงทศรถสอนพระราม เป็นการแสดงหลักในการ	ปกครองบ้านเมือง</a:t>
            </a:r>
            <a:endParaRPr lang="en-US" dirty="0" smtClean="0">
              <a:latin typeface="TH Kodchasal" pitchFamily="2" charset="-34"/>
              <a:cs typeface="TH Kodchasal" pitchFamily="2" charset="-34"/>
            </a:endParaRPr>
          </a:p>
          <a:p>
            <a:pPr>
              <a:buNone/>
            </a:pPr>
            <a:r>
              <a:rPr lang="th-TH" dirty="0" smtClean="0">
                <a:latin typeface="TH Kodchasal" pitchFamily="2" charset="-34"/>
                <a:cs typeface="TH Kodchasal" pitchFamily="2" charset="-34"/>
              </a:rPr>
              <a:t>		โคลงราชสวัสดิ์ แต่งเพื่อสอนข้าราชการ</a:t>
            </a:r>
          </a:p>
          <a:p>
            <a:pPr>
              <a:buFont typeface="TH Mali Grade 6" pitchFamily="2" charset="-34"/>
              <a:buChar char=""/>
            </a:pPr>
            <a:r>
              <a:rPr lang="th-TH" b="1" dirty="0" smtClean="0">
                <a:latin typeface="TH Kodchasal" pitchFamily="2" charset="-34"/>
                <a:cs typeface="TH Kodchasal" pitchFamily="2" charset="-34"/>
              </a:rPr>
              <a:t>คุณค่า</a:t>
            </a:r>
            <a:endParaRPr lang="en-US" dirty="0" smtClean="0">
              <a:latin typeface="TH Kodchasal" pitchFamily="2" charset="-34"/>
              <a:cs typeface="TH Kodchasal" pitchFamily="2" charset="-34"/>
            </a:endParaRPr>
          </a:p>
          <a:p>
            <a:pPr>
              <a:buNone/>
            </a:pPr>
            <a:r>
              <a:rPr lang="th-TH" dirty="0" smtClean="0">
                <a:latin typeface="TH Kodchasal" pitchFamily="2" charset="-34"/>
                <a:cs typeface="TH Kodchasal" pitchFamily="2" charset="-34"/>
              </a:rPr>
              <a:t>		ให้แบบอย่างการปฏิบัติตนของกษัตริย์และข้าราชการ</a:t>
            </a:r>
            <a:endParaRPr lang="en-US" dirty="0" smtClean="0">
              <a:latin typeface="TH Kodchasal" pitchFamily="2" charset="-34"/>
              <a:cs typeface="TH Kodchasal" pitchFamily="2" charset="-34"/>
            </a:endParaRPr>
          </a:p>
          <a:p>
            <a:pPr>
              <a:buNone/>
            </a:pPr>
            <a:r>
              <a:rPr lang="th-TH" dirty="0" smtClean="0">
                <a:latin typeface="TH Kodchasal" pitchFamily="2" charset="-34"/>
                <a:cs typeface="TH Kodchasal" pitchFamily="2" charset="-34"/>
              </a:rPr>
              <a:t>		แสดงค่านิยมในการเคารพยกย่องกษัตริย์</a:t>
            </a:r>
            <a:endParaRPr lang="th-TH" dirty="0">
              <a:latin typeface="TH Kodchasal" pitchFamily="2" charset="-34"/>
              <a:cs typeface="TH Kodchasal" pitchFamily="2" charset="-34"/>
            </a:endParaRP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>
                <a:latin typeface="TH Kodchasal" pitchFamily="2" charset="-34"/>
                <a:cs typeface="TH Kodchasal" pitchFamily="2" charset="-34"/>
              </a:rPr>
              <a:t>๒</a:t>
            </a:r>
            <a:r>
              <a:rPr lang="en-US" b="1" dirty="0" smtClean="0">
                <a:latin typeface="TH Kodchasal" pitchFamily="2" charset="-34"/>
                <a:cs typeface="TH Kodchasal" pitchFamily="2" charset="-34"/>
              </a:rPr>
              <a:t>. </a:t>
            </a:r>
            <a:r>
              <a:rPr lang="th-TH" b="1" dirty="0" smtClean="0">
                <a:latin typeface="TH Kodchasal" pitchFamily="2" charset="-34"/>
                <a:cs typeface="TH Kodchasal" pitchFamily="2" charset="-34"/>
              </a:rPr>
              <a:t>โคลงสุภาษิต</a:t>
            </a:r>
            <a:endParaRPr lang="th-TH" dirty="0">
              <a:latin typeface="TH Kodchasal" pitchFamily="2" charset="-34"/>
              <a:cs typeface="TH Kodchasal" pitchFamily="2" charset="-34"/>
            </a:endParaRPr>
          </a:p>
        </p:txBody>
      </p:sp>
      <p:pic>
        <p:nvPicPr>
          <p:cNvPr id="17410" name="Picture 2" descr="http://www.oknation.net/blog/home/blog_data/425/2425/images/Ra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428736"/>
            <a:ext cx="6743700" cy="4295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>
                <a:latin typeface="TH Kodchasal" pitchFamily="2" charset="-34"/>
                <a:cs typeface="TH Kodchasal" pitchFamily="2" charset="-34"/>
              </a:rPr>
              <a:t>๓</a:t>
            </a:r>
            <a:r>
              <a:rPr lang="en-US" b="1" dirty="0" smtClean="0">
                <a:latin typeface="TH Kodchasal" pitchFamily="2" charset="-34"/>
                <a:cs typeface="TH Kodchasal" pitchFamily="2" charset="-34"/>
              </a:rPr>
              <a:t>. </a:t>
            </a:r>
            <a:r>
              <a:rPr lang="th-TH" b="1" dirty="0" smtClean="0">
                <a:latin typeface="TH Kodchasal" pitchFamily="2" charset="-34"/>
                <a:cs typeface="TH Kodchasal" pitchFamily="2" charset="-34"/>
              </a:rPr>
              <a:t>เสือโคคำฉันท์</a:t>
            </a:r>
            <a:endParaRPr lang="en-US" dirty="0">
              <a:latin typeface="TH Kodchasal" pitchFamily="2" charset="-34"/>
              <a:cs typeface="TH Kodchasal" pitchFamily="2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1600200"/>
            <a:ext cx="8472518" cy="4525963"/>
          </a:xfrm>
        </p:spPr>
        <p:txBody>
          <a:bodyPr/>
          <a:lstStyle/>
          <a:p>
            <a:pPr>
              <a:buFont typeface="TH Mali Grade 6" pitchFamily="2" charset="-34"/>
              <a:buChar char=""/>
            </a:pPr>
            <a:r>
              <a:rPr lang="th-TH" b="1" dirty="0" smtClean="0">
                <a:latin typeface="TH Kodchasal" pitchFamily="2" charset="-34"/>
                <a:cs typeface="TH Kodchasal" pitchFamily="2" charset="-34"/>
              </a:rPr>
              <a:t>ผู้แต่ง</a:t>
            </a:r>
            <a:r>
              <a:rPr lang="th-TH" dirty="0" smtClean="0">
                <a:latin typeface="TH Kodchasal" pitchFamily="2" charset="-34"/>
                <a:cs typeface="TH Kodchasal" pitchFamily="2" charset="-34"/>
              </a:rPr>
              <a:t>	พระมหาราชครู ได้เค้าเรื่องมาจาก</a:t>
            </a:r>
            <a:r>
              <a:rPr lang="th-TH" dirty="0" err="1" smtClean="0">
                <a:latin typeface="TH Kodchasal" pitchFamily="2" charset="-34"/>
                <a:cs typeface="TH Kodchasal" pitchFamily="2" charset="-34"/>
              </a:rPr>
              <a:t>ปัญญาส</a:t>
            </a:r>
            <a:r>
              <a:rPr lang="th-TH" dirty="0" smtClean="0">
                <a:latin typeface="TH Kodchasal" pitchFamily="2" charset="-34"/>
                <a:cs typeface="TH Kodchasal" pitchFamily="2" charset="-34"/>
              </a:rPr>
              <a:t>ชาดก</a:t>
            </a:r>
            <a:endParaRPr lang="en-US" dirty="0" smtClean="0">
              <a:latin typeface="TH Kodchasal" pitchFamily="2" charset="-34"/>
              <a:cs typeface="TH Kodchasal" pitchFamily="2" charset="-34"/>
            </a:endParaRPr>
          </a:p>
          <a:p>
            <a:pPr>
              <a:buFont typeface="TH Mali Grade 6" pitchFamily="2" charset="-34"/>
              <a:buChar char=""/>
            </a:pPr>
            <a:r>
              <a:rPr lang="th-TH" b="1" dirty="0" smtClean="0">
                <a:latin typeface="TH Kodchasal" pitchFamily="2" charset="-34"/>
                <a:cs typeface="TH Kodchasal" pitchFamily="2" charset="-34"/>
              </a:rPr>
              <a:t>คำประพันธ์	</a:t>
            </a:r>
            <a:r>
              <a:rPr lang="th-TH" dirty="0" smtClean="0">
                <a:latin typeface="TH Kodchasal" pitchFamily="2" charset="-34"/>
                <a:cs typeface="TH Kodchasal" pitchFamily="2" charset="-34"/>
              </a:rPr>
              <a:t>เป็นคำฉันท์ มีกาพย์ฉบังและกาพย์สุรางคนางค์ปนอยู่ด้วย</a:t>
            </a:r>
            <a:endParaRPr lang="en-US" dirty="0" smtClean="0">
              <a:latin typeface="TH Kodchasal" pitchFamily="2" charset="-34"/>
              <a:cs typeface="TH Kodchasal" pitchFamily="2" charset="-34"/>
            </a:endParaRPr>
          </a:p>
          <a:p>
            <a:pPr>
              <a:buFont typeface="TH Mali Grade 6" pitchFamily="2" charset="-34"/>
              <a:buChar char=""/>
            </a:pPr>
            <a:r>
              <a:rPr lang="th-TH" b="1" dirty="0" smtClean="0">
                <a:latin typeface="TH Kodchasal" pitchFamily="2" charset="-34"/>
                <a:cs typeface="TH Kodchasal" pitchFamily="2" charset="-34"/>
              </a:rPr>
              <a:t>วัตถุประสงค์</a:t>
            </a:r>
            <a:r>
              <a:rPr lang="th-TH" dirty="0" smtClean="0">
                <a:latin typeface="TH Kodchasal" pitchFamily="2" charset="-34"/>
                <a:cs typeface="TH Kodchasal" pitchFamily="2" charset="-34"/>
              </a:rPr>
              <a:t>	เป็นคติสอนใจ</a:t>
            </a:r>
            <a:endParaRPr lang="en-US" dirty="0" smtClean="0">
              <a:latin typeface="TH Kodchasal" pitchFamily="2" charset="-34"/>
              <a:cs typeface="TH Kodchasal" pitchFamily="2" charset="-34"/>
            </a:endParaRPr>
          </a:p>
          <a:p>
            <a:pPr>
              <a:buFont typeface="TH Mali Grade 6" pitchFamily="2" charset="-34"/>
              <a:buChar char=""/>
            </a:pPr>
            <a:r>
              <a:rPr lang="th-TH" b="1" dirty="0" smtClean="0">
                <a:latin typeface="TH Kodchasal" pitchFamily="2" charset="-34"/>
                <a:cs typeface="TH Kodchasal" pitchFamily="2" charset="-34"/>
              </a:rPr>
              <a:t>สาระสำคัญ</a:t>
            </a:r>
            <a:r>
              <a:rPr lang="th-TH" dirty="0" smtClean="0">
                <a:latin typeface="TH Kodchasal" pitchFamily="2" charset="-34"/>
                <a:cs typeface="TH Kodchasal" pitchFamily="2" charset="-34"/>
              </a:rPr>
              <a:t>	เป็นเรื่องราวของลูกเสือกับลูกโคซึ่งเป็นเพื่อนกัน เป็นผู้มีคุณธรรมคือความกตัญญูและซื่อสัตย์ จึงได้รับการชุบเป็นคนชื่อ หลวิชัยและคาวี ซึ่งก็ยังมีความรักความผูกผันซึ่งกันและกัน ได้เดินทางผจญภัยจนได้ปกครองเมืองเป็นเจ้าเมืองทั้งสองคน</a:t>
            </a: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>
                <a:latin typeface="TH Kodchasal" pitchFamily="2" charset="-34"/>
                <a:cs typeface="TH Kodchasal" pitchFamily="2" charset="-34"/>
              </a:rPr>
              <a:t>๓</a:t>
            </a:r>
            <a:r>
              <a:rPr lang="en-US" b="1" dirty="0" smtClean="0">
                <a:latin typeface="TH Kodchasal" pitchFamily="2" charset="-34"/>
                <a:cs typeface="TH Kodchasal" pitchFamily="2" charset="-34"/>
              </a:rPr>
              <a:t>. </a:t>
            </a:r>
            <a:r>
              <a:rPr lang="th-TH" b="1" dirty="0" smtClean="0">
                <a:latin typeface="TH Kodchasal" pitchFamily="2" charset="-34"/>
                <a:cs typeface="TH Kodchasal" pitchFamily="2" charset="-34"/>
              </a:rPr>
              <a:t>เสือโคคำฉันท์</a:t>
            </a:r>
            <a:endParaRPr lang="en-US" dirty="0">
              <a:latin typeface="TH Kodchasal" pitchFamily="2" charset="-34"/>
              <a:cs typeface="TH Kodchasal" pitchFamily="2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1600200"/>
            <a:ext cx="8472518" cy="4525963"/>
          </a:xfrm>
        </p:spPr>
        <p:txBody>
          <a:bodyPr/>
          <a:lstStyle/>
          <a:p>
            <a:pPr>
              <a:buFont typeface="TH Mali Grade 6" pitchFamily="2" charset="-34"/>
              <a:buChar char=""/>
            </a:pPr>
            <a:r>
              <a:rPr lang="th-TH" b="1" dirty="0" smtClean="0">
                <a:latin typeface="TH Kodchasal" pitchFamily="2" charset="-34"/>
                <a:cs typeface="TH Kodchasal" pitchFamily="2" charset="-34"/>
              </a:rPr>
              <a:t>คุณค่า	</a:t>
            </a:r>
            <a:r>
              <a:rPr lang="th-TH" dirty="0" smtClean="0">
                <a:latin typeface="TH Kodchasal" pitchFamily="2" charset="-34"/>
                <a:cs typeface="TH Kodchasal" pitchFamily="2" charset="-34"/>
              </a:rPr>
              <a:t>เป็นคำฉันท์ที่แต่งเป็นเรื่องยาวเป็นเรื่องแรก  ให้คติสอนใจในเรื่องความกตัญญูและความซื่อสัตย์</a:t>
            </a:r>
            <a:endParaRPr lang="th-TH" dirty="0">
              <a:latin typeface="TH Kodchasal" pitchFamily="2" charset="-34"/>
              <a:cs typeface="TH Kodchasal" pitchFamily="2" charset="-34"/>
            </a:endParaRPr>
          </a:p>
        </p:txBody>
      </p:sp>
      <p:pic>
        <p:nvPicPr>
          <p:cNvPr id="4" name="Picture 1" descr="110107_151841_04"/>
          <p:cNvPicPr>
            <a:picLocks noChangeAspect="1" noChangeArrowheads="1"/>
          </p:cNvPicPr>
          <p:nvPr/>
        </p:nvPicPr>
        <p:blipFill>
          <a:blip r:embed="rId2"/>
          <a:srcRect l="48946"/>
          <a:stretch>
            <a:fillRect/>
          </a:stretch>
        </p:blipFill>
        <p:spPr bwMode="auto">
          <a:xfrm>
            <a:off x="3286116" y="2786058"/>
            <a:ext cx="2643206" cy="36699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dpu_template_477</Template>
  <TotalTime>138</TotalTime>
  <Words>311</Words>
  <Application>Microsoft Office PowerPoint</Application>
  <PresentationFormat>On-screen Show (4:3)</PresentationFormat>
  <Paragraphs>162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ชุดรูปแบบของ Office</vt:lpstr>
      <vt:lpstr>วรรณคดีสมัยอยุธยาตอนกลาง (พ.ศ. ๒๑๖๓ – ๒๒๓๑)</vt:lpstr>
      <vt:lpstr>ลักษณะวรรณคดีสมัยอยุธยาตอนกลาง</vt:lpstr>
      <vt:lpstr>๑. กาพย์มหาชาติ</vt:lpstr>
      <vt:lpstr>๑. กาพย์มหาชาติ</vt:lpstr>
      <vt:lpstr>๒. โคลงสุภาษิต</vt:lpstr>
      <vt:lpstr>๒. โคลงสุภาษิต</vt:lpstr>
      <vt:lpstr>๒. โคลงสุภาษิต</vt:lpstr>
      <vt:lpstr>๓. เสือโคคำฉันท์</vt:lpstr>
      <vt:lpstr>๓. เสือโคคำฉันท์</vt:lpstr>
      <vt:lpstr>๔. สมุทรโฆษคำฉันท์</vt:lpstr>
      <vt:lpstr>๔. สมุทรโฆษคำฉันท์</vt:lpstr>
      <vt:lpstr>๔. สมุทรโฆษคำฉันท์</vt:lpstr>
      <vt:lpstr>๕. จินดามณี</vt:lpstr>
      <vt:lpstr>๕. จินดามณี</vt:lpstr>
      <vt:lpstr>๖. พงศาวดารฉบับหลวงประเสริฐอักษรนิติ</vt:lpstr>
      <vt:lpstr>๖. พงศาวดารฉบับหลวงประเสริฐอักษรนิติ</vt:lpstr>
      <vt:lpstr>๖. พงศาวดารฉบับหลวงประเสริฐอักษรนิติ</vt:lpstr>
      <vt:lpstr>๗. อนิรุทธ์คำฉันท์</vt:lpstr>
      <vt:lpstr>๗. อนิรุทธ์คำฉันท์</vt:lpstr>
      <vt:lpstr>๘. โคลงกำสรวล หรือ กำสรวลศรีปราชญ์</vt:lpstr>
      <vt:lpstr>๘. โคลงกำสรวล หรือ กำสรวลศรีปราชญ์</vt:lpstr>
      <vt:lpstr>๙. โคลงเบ็ดเตล็ดของศรีปราชญ์</vt:lpstr>
      <vt:lpstr>๙. โคลงเบ็ดเตล็ดของศรีปราชญ์</vt:lpstr>
      <vt:lpstr>๑๐. โคลงอักษรสามหมู่</vt:lpstr>
      <vt:lpstr>๑๐. โคลงอักษรสามหมู่</vt:lpstr>
      <vt:lpstr>๑๑. โคลงเฉลิมพระเกียรติพระนารายณ์</vt:lpstr>
      <vt:lpstr>๑๒. นิราศนครสวรรค์</vt:lpstr>
      <vt:lpstr>๑๓. กาพย์ห่อโคลง</vt:lpstr>
      <vt:lpstr>๑๓. กาพย์ห่อโคลง</vt:lpstr>
      <vt:lpstr>๑๔. นิราศสีดา  หรือ  ราชาพิลาป</vt:lpstr>
      <vt:lpstr>๑๔. นิราศสีดา  หรือ  ราชาพิลาป</vt:lpstr>
      <vt:lpstr>๑๕. คำฉันท์ดุษฎีสังเวยกล่อมช้าง</vt:lpstr>
      <vt:lpstr>๑๕. คำฉันท์ดุษฎีสังเวยกล่อมช้าง</vt:lpstr>
      <vt:lpstr>๑๖. โคลงทวาทศมาส </vt:lpstr>
      <vt:lpstr>๑๖. โคลงทวาทศมาส </vt:lpstr>
      <vt:lpstr>๑๗. โคลงนิราศหริภุญชัย</vt:lpstr>
      <vt:lpstr>๑๗. โคลงนิราศหริภุญชัย</vt:lpstr>
      <vt:lpstr>จบการนำเสนอ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ภาพนิ่ง 1</dc:title>
  <dc:creator>wincom</dc:creator>
  <cp:lastModifiedBy>SD-SSRU</cp:lastModifiedBy>
  <cp:revision>15</cp:revision>
  <dcterms:created xsi:type="dcterms:W3CDTF">2012-06-10T15:20:13Z</dcterms:created>
  <dcterms:modified xsi:type="dcterms:W3CDTF">2017-08-17T02:13:15Z</dcterms:modified>
</cp:coreProperties>
</file>