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9900"/>
    <a:srgbClr val="996633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6287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th-TH" noProof="0" smtClean="0"/>
              <a:t>Click to edit Master title style</a:t>
            </a:r>
            <a:endParaRPr lang="th-TH" altLang="th-TH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3429000"/>
            <a:ext cx="6400800" cy="1392238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altLang="th-TH" noProof="0" smtClean="0"/>
              <a:t>Click to edit Master subtitle style</a:t>
            </a:r>
            <a:endParaRPr lang="th-TH" altLang="th-TH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11588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115888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115888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65278EF-5F32-40C3-8D0B-CE10785C8D71}" type="slidenum">
              <a:rPr lang="en-US" altLang="th-TH"/>
              <a:pPr/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172DB-EF84-41AA-8165-9A7FE881A1AB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16749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5125" y="115888"/>
            <a:ext cx="217805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383337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20EE7-13AD-4379-B056-C4B65AFD26A8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744249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1D8F1-2718-40EF-BBBA-22510DAEECFD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99090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B6842-14BC-47B2-A5BB-EC8CF5F543ED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28394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381125"/>
            <a:ext cx="42799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381125"/>
            <a:ext cx="4281487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13D82-93EC-4D1F-9968-E813454949EE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47935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65B35-F1C2-4E8E-878E-94D676B7C2EB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31478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C77AA-5863-4D8F-9AE6-332B2CE5CB14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260870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A4AFA-BB6B-474C-8F4C-36821677E525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66154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DE570-354B-47AC-AF95-3385B37FB31B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62961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 alt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276C2-1DEB-4893-8E1B-F6690BB91AB6}" type="slidenum">
              <a:rPr lang="en-US" altLang="th-TH"/>
              <a:pPr/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79964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15888"/>
            <a:ext cx="871378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title style</a:t>
            </a:r>
            <a:endParaRPr lang="th-TH" altLang="th-TH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381125"/>
            <a:ext cx="8713787" cy="4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text styles</a:t>
            </a:r>
          </a:p>
          <a:p>
            <a:pPr lvl="1"/>
            <a:r>
              <a:rPr lang="en-US" altLang="th-TH" smtClean="0"/>
              <a:t>Second level</a:t>
            </a:r>
          </a:p>
          <a:p>
            <a:pPr lvl="2"/>
            <a:r>
              <a:rPr lang="en-US" altLang="th-TH" smtClean="0"/>
              <a:t>Third level</a:t>
            </a:r>
          </a:p>
          <a:p>
            <a:pPr lvl="3"/>
            <a:r>
              <a:rPr lang="en-US" altLang="th-TH" smtClean="0"/>
              <a:t>Fourth level</a:t>
            </a:r>
          </a:p>
          <a:p>
            <a:pPr lvl="4"/>
            <a:r>
              <a:rPr lang="en-US" altLang="th-TH" smtClean="0"/>
              <a:t>Fifth level</a:t>
            </a:r>
            <a:endParaRPr lang="th-TH" altLang="th-TH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 alt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 alt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7CDB57-1275-4CC9-9C0A-75EBED8ECE4D}" type="slidenum">
              <a:rPr lang="en-US" altLang="th-TH"/>
              <a:pPr/>
              <a:t>‹#›</a:t>
            </a:fld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ngsana New" pitchFamily="18" charset="-34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ngsana New" pitchFamily="18" charset="-34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ngsana New" pitchFamily="18" charset="-34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ngsana New" pitchFamily="18" charset="-34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ngsana New" pitchFamily="18" charset="-34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ngsana New" pitchFamily="18" charset="-34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ngsana New" pitchFamily="18" charset="-34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ngsana New" pitchFamily="18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/>
          <a:lstStyle/>
          <a:p>
            <a:pPr algn="ctr"/>
            <a:r>
              <a:rPr lang="th-TH" altLang="th-TH" b="1" dirty="0" smtClean="0"/>
              <a:t>ประวัติศาสตร์สมัยกรุงศรีอยุธยาตอนปลาย</a:t>
            </a:r>
            <a:endParaRPr lang="th-TH" altLang="th-TH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3068960"/>
            <a:ext cx="7993012" cy="936104"/>
          </a:xfrm>
        </p:spPr>
        <p:txBody>
          <a:bodyPr/>
          <a:lstStyle/>
          <a:p>
            <a:r>
              <a:rPr lang="th-TH" altLang="th-TH" sz="4000" b="1" dirty="0" smtClean="0">
                <a:solidFill>
                  <a:schemeClr val="tx1"/>
                </a:solidFill>
              </a:rPr>
              <a:t>และวรรณคดีประวัติศาสตร์สมัยกรุงศรีอยุธยาตอนปลาย</a:t>
            </a:r>
            <a:endParaRPr lang="th-TH" altLang="th-TH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  <p:sp>
        <p:nvSpPr>
          <p:cNvPr id="3" name="Rectangle 2"/>
          <p:cNvSpPr/>
          <p:nvPr/>
        </p:nvSpPr>
        <p:spPr>
          <a:xfrm>
            <a:off x="338734" y="2136338"/>
            <a:ext cx="833772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/>
              <a:t>	เจ้า</a:t>
            </a:r>
            <a:r>
              <a:rPr lang="th-TH" b="1" dirty="0"/>
              <a:t>ฟ้ากุ้งแต่ง</a:t>
            </a:r>
            <a:r>
              <a:rPr lang="th-TH" b="1" u="sng" dirty="0"/>
              <a:t>กาพย์เห่เรือ</a:t>
            </a:r>
            <a:r>
              <a:rPr lang="th-TH" dirty="0"/>
              <a:t> เป็นวรรณคดีเห่เรือเรื่องแรกที่ค้นพบในไทย นำมาใช้ชมขบวนเรือในพิธีหลวงจนถึงปัจจุบัน ร.4 ทรงนำบทเห่เรือนี้และของรัชกาลที่2 มาใช้ในพระราชพิธีลอยพระประทีป ต่อมาใช้เห่เรือหลวงในขบวนเสด็จพยุหยาตรา ขึ้นต้นด้วยโคลงสี่สุภาพ 1 บทแล้วแต่งเป็นกาพย์ยานีไม่จำกัดบท</a:t>
            </a:r>
          </a:p>
          <a:p>
            <a:r>
              <a:rPr lang="th-TH" dirty="0" smtClean="0"/>
              <a:t>	กล่าวถึง</a:t>
            </a:r>
            <a:r>
              <a:rPr lang="th-TH" dirty="0"/>
              <a:t>การชมธรรมชาติ พรรณนาเรือพระที่นั่งต่างๆ มีบทเห่เรื่องกากี กล่าวถึงพญาครุฑลักนางกากีไปวิมานฉิมพลี บทเห่สังวาส และเห่ครวญในตอนท้าย เรื่องนี้เป็นยอดของกาพย์เห่เรือ กาพย์เห่เรือในปัจจุบันได้รับอิทธิพลจากเรื่องนี้ทั้งสิ้น</a:t>
            </a:r>
          </a:p>
        </p:txBody>
      </p:sp>
    </p:spTree>
    <p:extLst>
      <p:ext uri="{BB962C8B-B14F-4D97-AF65-F5344CB8AC3E}">
        <p14:creationId xmlns:p14="http://schemas.microsoft.com/office/powerpoint/2010/main" val="2677711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628800"/>
            <a:ext cx="840973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/>
              <a:t>	เจ้า</a:t>
            </a:r>
            <a:r>
              <a:rPr lang="th-TH" b="1" dirty="0"/>
              <a:t>ฟ้ากุ้งแต่ง</a:t>
            </a:r>
            <a:r>
              <a:rPr lang="th-TH" b="1" u="sng" dirty="0"/>
              <a:t>กาพย์ห่อโคลงประพาสธารทองแดง</a:t>
            </a:r>
            <a:r>
              <a:rPr lang="th-TH" dirty="0"/>
              <a:t> พรรณนาธรรมชาติจากท่าเจ้าสนุกจนถึงธารทองแดงอันเป็นที่ตั้งของพระตำหนักธารเกษมที่ประทับของกษัตริย์ที่ไปนมัสการพระพุทธบาทสระบุรีในสมัยนั้น ตอนต้นเรื่องขาดหายไปนิดหน่อย แต่งเป็นกาพย์ห่อโคลง คือกาพย์ยานีสลับโคลงสี่สุภาพโดยเนื้อความจะเหมือนกัน ไม่ได้คร่ำครวญถึงความรักมากนัก กล่าวถึงขบวนเสด็จพยุหยาตราทางสถลมารคคือทางบก นางกำนัล พรรณนาสัตว์ต่างๆ พรรณไม้ต่างๆ มีโคลงกลบทไพเราะ เช่นกาพย์และโคลงบาทเลื่อนล้า กาพย์และโคลงอรรถอักษร เป็นต้น เห็นภาพชัดเจน เรื่องนี้เสมือนบัญชีพรรณไม้และสัตว์ป่าในเมืองไทย ให้ความรู้เรื่องชีวิตความเป็นอยู่ของนางในในสมัยกรุงศรีอยุธยา</a:t>
            </a:r>
          </a:p>
        </p:txBody>
      </p:sp>
    </p:spTree>
    <p:extLst>
      <p:ext uri="{BB962C8B-B14F-4D97-AF65-F5344CB8AC3E}">
        <p14:creationId xmlns:p14="http://schemas.microsoft.com/office/powerpoint/2010/main" val="2677711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  <p:sp>
        <p:nvSpPr>
          <p:cNvPr id="3" name="Rectangle 2"/>
          <p:cNvSpPr/>
          <p:nvPr/>
        </p:nvSpPr>
        <p:spPr>
          <a:xfrm>
            <a:off x="338734" y="2190343"/>
            <a:ext cx="804969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/>
              <a:t>	เจ้า</a:t>
            </a:r>
            <a:r>
              <a:rPr lang="th-TH" b="1" dirty="0"/>
              <a:t>ฟ้ากุ้งแต่ง</a:t>
            </a:r>
            <a:r>
              <a:rPr lang="th-TH" b="1" u="sng" dirty="0"/>
              <a:t>กาพย์ห่อโคลงนิราศ</a:t>
            </a:r>
            <a:r>
              <a:rPr lang="th-TH" dirty="0"/>
              <a:t> บางครั้งเรียก </a:t>
            </a:r>
            <a:r>
              <a:rPr lang="th-TH" b="1" dirty="0"/>
              <a:t>กาพย์ห่อโคลงนิราศพระบ</a:t>
            </a:r>
            <a:r>
              <a:rPr lang="th-TH" dirty="0"/>
              <a:t>าท หรือ กาพย์ห่อโคลงนิราศธารโศก ธารโศกนั้นเป็นชื่อของธารน้ำในเขตพระพุทธบาท เจ้าฟ้ากุ้งแต่งขณะตามเสด็จพระเจ้าอยู่หัวบรมโกศประพาสพระพุทธบาท เป็นผู้ริเริ่มนำกาพย์ห่อโคลงมาแต่งเป็นทำนองนิราศ จึงเป็นกาพย์ห่อโคลงประเภทนิราศเรื่องแรกในประวัติวรรณคดีไทย</a:t>
            </a:r>
          </a:p>
        </p:txBody>
      </p:sp>
    </p:spTree>
    <p:extLst>
      <p:ext uri="{BB962C8B-B14F-4D97-AF65-F5344CB8AC3E}">
        <p14:creationId xmlns:p14="http://schemas.microsoft.com/office/powerpoint/2010/main" val="2677711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  <p:sp>
        <p:nvSpPr>
          <p:cNvPr id="3" name="Rectangle 2"/>
          <p:cNvSpPr/>
          <p:nvPr/>
        </p:nvSpPr>
        <p:spPr>
          <a:xfrm>
            <a:off x="340400" y="2351782"/>
            <a:ext cx="83360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มี</a:t>
            </a:r>
            <a:r>
              <a:rPr lang="th-TH" dirty="0"/>
              <a:t>เนื้อหาคล้ายทวาทศมาส กล่าวถึงเทศกาลในเดือนต่างๆแล้วมาเปรียบเทียบกับนาง รำพันความรักถึงนาง ทั้งเวลาเข้าสายบ่ายเย็นค่ำ แม้ว่านางจะเสด็จตามไปด้วยก็ตาม ดูจากคำว่า “ใช่เมียรักจักจากจริง” เรื่องนี้ให้ความรู้เรื่องการแบ่งวันเวลาเป็น วัน เดือน ปี ทุ่ม โมง ยาม ให้ความรู้เรื่องพรรณไม้ สัตว์ต่างๆ รู้หน้าที่ของสตรีไทยสมัยโบราณต่อสามี ความเชื่อเรื่องกรรม เรื่องนี้เป็นอิทธิพลให้สุนทรภู่แต่งเรื่องที่กล่าวถึงนาง แต่ไม่ได้จากนางจริงในนิราศภูเขาทองด้วย</a:t>
            </a:r>
          </a:p>
        </p:txBody>
      </p:sp>
    </p:spTree>
    <p:extLst>
      <p:ext uri="{BB962C8B-B14F-4D97-AF65-F5344CB8AC3E}">
        <p14:creationId xmlns:p14="http://schemas.microsoft.com/office/powerpoint/2010/main" val="2677711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  <p:sp>
        <p:nvSpPr>
          <p:cNvPr id="4" name="Rectangle 3"/>
          <p:cNvSpPr/>
          <p:nvPr/>
        </p:nvSpPr>
        <p:spPr>
          <a:xfrm>
            <a:off x="467544" y="1700808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/>
              <a:t>	เจ้า</a:t>
            </a:r>
            <a:r>
              <a:rPr lang="th-TH" b="1" dirty="0"/>
              <a:t>ฟ้ากุ้งแต่ง</a:t>
            </a:r>
            <a:r>
              <a:rPr lang="th-TH" b="1" u="sng" dirty="0"/>
              <a:t>เพลงยาวเจ้าฟ้าธรรมธิเบศร</a:t>
            </a:r>
            <a:r>
              <a:rPr lang="th-TH" dirty="0"/>
              <a:t> มีความไพเราะมากๆๆๆๆ โดยกลอนเริ่มเป็นที่นิยมในสมัยพระเจ้าบรมโกศ เป็นกลอนที่ใช้สื่อความรักระหว่างขายหญิง เรื่องนี้พิมพ์อยู่ในหนังสือประชุมเพลงยาว สันนิษฐานว่าหญิงในเรื่องน่าจะกล่าวถึงเจ้าฟ้านิ่มและเจ้าฟ้าสังวาลย์ชู้ของตน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552" y="3645024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เรื่องนี้ให้</a:t>
            </a:r>
            <a:r>
              <a:rPr lang="th-TH" dirty="0"/>
              <a:t>ความรู้เรื่องภูมิศาสตร์ของโบราณที่รับจากพราหมณ์ ให้ความรู้รูปแบบการแต่งเพลงยาว โดยภายหลังเรื่องที่ขึ้นต้นแบบกลอนเพลงยาวนั้นได้แก่ เพลงยาวพระมหามนตรี (ทรัพย์) แคะไค้ จมื่นราชามาตย์ นิทานคำกลอนเรื่องพระอภัยมณี และโคบุตร เรื่องนี้ยังกลาวถึงความเชื่อของคนไทยในเรื่องบุพเพสันนิวาสและการทำบุญร่วมกันอีกด้วย</a:t>
            </a:r>
          </a:p>
        </p:txBody>
      </p:sp>
    </p:spTree>
    <p:extLst>
      <p:ext uri="{BB962C8B-B14F-4D97-AF65-F5344CB8AC3E}">
        <p14:creationId xmlns:p14="http://schemas.microsoft.com/office/powerpoint/2010/main" val="2677711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  <p:sp>
        <p:nvSpPr>
          <p:cNvPr id="3" name="Rectangle 2"/>
          <p:cNvSpPr/>
          <p:nvPr/>
        </p:nvSpPr>
        <p:spPr>
          <a:xfrm>
            <a:off x="345274" y="1905794"/>
            <a:ext cx="840319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			    	 </a:t>
            </a:r>
            <a:r>
              <a:rPr lang="th-TH" i="1" dirty="0" smtClean="0"/>
              <a:t>ปาง</a:t>
            </a:r>
            <a:r>
              <a:rPr lang="th-TH" i="1" dirty="0"/>
              <a:t>พี่มาดสมานสุมาลย์สมร</a:t>
            </a:r>
            <a:r>
              <a:rPr lang="th-TH" i="1" dirty="0" smtClean="0"/>
              <a:t/>
            </a:r>
            <a:br>
              <a:rPr lang="th-TH" i="1" dirty="0" smtClean="0"/>
            </a:br>
            <a:r>
              <a:rPr lang="th-TH" i="1" dirty="0" smtClean="0"/>
              <a:t>	ดัง</a:t>
            </a:r>
            <a:r>
              <a:rPr lang="th-TH" i="1" dirty="0"/>
              <a:t>หมายดวงหมายเดือนดารา</a:t>
            </a:r>
            <a:r>
              <a:rPr lang="th-TH" i="1" dirty="0" smtClean="0"/>
              <a:t>กร  	อัน</a:t>
            </a:r>
            <a:r>
              <a:rPr lang="th-TH" i="1" dirty="0"/>
              <a:t>ลอยพื้นอัมพรโพยมพราย</a:t>
            </a:r>
            <a:r>
              <a:rPr lang="th-TH" i="1" dirty="0" smtClean="0"/>
              <a:t/>
            </a:r>
            <a:br>
              <a:rPr lang="th-TH" i="1" dirty="0" smtClean="0"/>
            </a:br>
            <a:r>
              <a:rPr lang="th-TH" i="1" dirty="0" smtClean="0"/>
              <a:t>	แม้น</a:t>
            </a:r>
            <a:r>
              <a:rPr lang="th-TH" i="1" dirty="0"/>
              <a:t>พี่เหินเดินได้ใน</a:t>
            </a:r>
            <a:r>
              <a:rPr lang="th-TH" i="1" dirty="0" smtClean="0"/>
              <a:t>เวหาศ  		ถึง</a:t>
            </a:r>
            <a:r>
              <a:rPr lang="th-TH" i="1" dirty="0"/>
              <a:t>จะมาดก็ไม่เสียซึ่งแรงหมาย</a:t>
            </a:r>
            <a:r>
              <a:rPr lang="th-TH" i="1" dirty="0" smtClean="0"/>
              <a:t/>
            </a:r>
            <a:br>
              <a:rPr lang="th-TH" i="1" dirty="0" smtClean="0"/>
            </a:br>
            <a:r>
              <a:rPr lang="th-TH" i="1" dirty="0" smtClean="0"/>
              <a:t>	มิได้</a:t>
            </a:r>
            <a:r>
              <a:rPr lang="th-TH" i="1" dirty="0"/>
              <a:t>ชมก็พอได้ดำเนิน</a:t>
            </a:r>
            <a:r>
              <a:rPr lang="th-TH" i="1" dirty="0" smtClean="0"/>
              <a:t>ชาย 		 เมียง</a:t>
            </a:r>
            <a:r>
              <a:rPr lang="th-TH" i="1" dirty="0"/>
              <a:t>หมายรัศมีพิมานมอง</a:t>
            </a:r>
            <a:r>
              <a:rPr lang="th-TH" i="1" dirty="0" smtClean="0"/>
              <a:t/>
            </a:r>
            <a:br>
              <a:rPr lang="th-TH" i="1" dirty="0" smtClean="0"/>
            </a:br>
            <a:r>
              <a:rPr lang="th-TH" i="1" dirty="0" smtClean="0"/>
              <a:t> 	นี่</a:t>
            </a:r>
            <a:r>
              <a:rPr lang="th-TH" i="1" dirty="0"/>
              <a:t>สุดหมายที่จะมาดสุมาลย์</a:t>
            </a:r>
            <a:r>
              <a:rPr lang="th-TH" i="1" dirty="0" smtClean="0"/>
              <a:t>สมาน	 สุด</a:t>
            </a:r>
            <a:r>
              <a:rPr lang="th-TH" i="1" dirty="0"/>
              <a:t>จะหาญที่จะเหินเวหาศห้อง</a:t>
            </a:r>
            <a:r>
              <a:rPr lang="th-TH" i="1" dirty="0" smtClean="0"/>
              <a:t/>
            </a:r>
            <a:br>
              <a:rPr lang="th-TH" i="1" dirty="0" smtClean="0"/>
            </a:br>
            <a:r>
              <a:rPr lang="th-TH" i="1" dirty="0" smtClean="0"/>
              <a:t>	 สุด</a:t>
            </a:r>
            <a:r>
              <a:rPr lang="th-TH" i="1" dirty="0"/>
              <a:t>คิดที่จะเข้าเคียง</a:t>
            </a:r>
            <a:r>
              <a:rPr lang="th-TH" i="1" dirty="0" smtClean="0"/>
              <a:t>ประคอง 		 สุด</a:t>
            </a:r>
            <a:r>
              <a:rPr lang="th-TH" i="1" dirty="0"/>
              <a:t>สนองใจสนิทเสน่ห์กัน</a:t>
            </a:r>
            <a:r>
              <a:rPr lang="th-TH" i="1" dirty="0" smtClean="0"/>
              <a:t/>
            </a:r>
            <a:br>
              <a:rPr lang="th-TH" i="1" dirty="0" smtClean="0"/>
            </a:br>
            <a:r>
              <a:rPr lang="th-TH" i="1" dirty="0" smtClean="0"/>
              <a:t> 	โอ</a:t>
            </a:r>
            <a:r>
              <a:rPr lang="th-TH" i="1" dirty="0"/>
              <a:t>แต่นี้นับทวีแต่</a:t>
            </a:r>
            <a:r>
              <a:rPr lang="th-TH" i="1" dirty="0" smtClean="0"/>
              <a:t>เทวษ		 จะต้อง</a:t>
            </a:r>
            <a:r>
              <a:rPr lang="th-TH" i="1" dirty="0"/>
              <a:t>นองชลเนตรกันแสงศัลย์</a:t>
            </a:r>
            <a:r>
              <a:rPr lang="th-TH" i="1" dirty="0" smtClean="0"/>
              <a:t/>
            </a:r>
            <a:br>
              <a:rPr lang="th-TH" i="1" dirty="0" smtClean="0"/>
            </a:br>
            <a:r>
              <a:rPr lang="th-TH" i="1" dirty="0" smtClean="0"/>
              <a:t> 	จะ</a:t>
            </a:r>
            <a:r>
              <a:rPr lang="th-TH" i="1" dirty="0"/>
              <a:t>แลลับเหมือนหนึ่งดับเดือนจะ</a:t>
            </a:r>
            <a:r>
              <a:rPr lang="th-TH" i="1" dirty="0" smtClean="0"/>
              <a:t>วัน 	 เมื่อ</a:t>
            </a:r>
            <a:r>
              <a:rPr lang="th-TH" i="1" dirty="0"/>
              <a:t>เลี้ยวเหลี่ยมสัตตภัณฑ์ยุคุนธร</a:t>
            </a:r>
          </a:p>
        </p:txBody>
      </p:sp>
    </p:spTree>
    <p:extLst>
      <p:ext uri="{BB962C8B-B14F-4D97-AF65-F5344CB8AC3E}">
        <p14:creationId xmlns:p14="http://schemas.microsoft.com/office/powerpoint/2010/main" val="2677711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772816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i="1" dirty="0" smtClean="0"/>
              <a:t>	 เจ้าฟ้าหญิง</a:t>
            </a:r>
            <a:r>
              <a:rPr lang="th-TH" b="1" i="1" dirty="0"/>
              <a:t>กุณฑลและเจ้าฟ้าหญิงมงกุฎ</a:t>
            </a:r>
            <a:r>
              <a:rPr lang="th-TH" dirty="0"/>
              <a:t>เป็นธิดาต่างมารดาของพระเจ้า</a:t>
            </a:r>
            <a:r>
              <a:rPr lang="th-TH" dirty="0" smtClean="0"/>
              <a:t>อยู่</a:t>
            </a:r>
          </a:p>
          <a:p>
            <a:r>
              <a:rPr lang="th-TH" dirty="0" smtClean="0"/>
              <a:t>หัว</a:t>
            </a:r>
            <a:r>
              <a:rPr lang="th-TH" dirty="0"/>
              <a:t>บรมโกศ นางข้าหลวงของทั้งสองเป็นเชลยจากปัตตานีได้นำเรื่องอิเหนาซึ่งเป็นพงศาวดารของชวามาเล่า ทั้งสองเห็นว่าสนุกจึงนำมามาปรับเป็นบทละครได้รับความนิยมนำไปเล่นละครในและหนังใหญ่ โดยเจ้าฟ้ากุณฑลแต่ง</a:t>
            </a:r>
            <a:r>
              <a:rPr lang="th-TH" u="sng" dirty="0"/>
              <a:t>ดาหลัง</a:t>
            </a:r>
            <a:r>
              <a:rPr lang="th-TH" dirty="0"/>
              <a:t> (หรืออิเหนาใหญ่) และเจ้าฟ้ามงกุฎแต่ง</a:t>
            </a:r>
            <a:r>
              <a:rPr lang="th-TH" u="sng" dirty="0"/>
              <a:t>อิเหนา</a:t>
            </a:r>
            <a:r>
              <a:rPr lang="th-TH" dirty="0"/>
              <a:t> (หรืออิเหนาเล็ก) โดยทั้งสองมีโครงเรื่องคล้ายกัน แต่นางเอกในเรื่องดาหลังจะชื่อ นางบุษบาก้าโละ ในขณะที่เรื่องอิเหนาชื่อบุษบาเฉยๆ ทั้งสองเรื่องนี้ ฉบับที่เหลืออยู่นั้น ร.4 และกรมพระยาดำรงราชานุภาพ สันนิษฐานว่าเป็นพระราชนิพนธ์ในรัชกาลที่ 1 ซึ่งทรงแต่งซ่อมเกือบทั้งหมด ส่วนของจริงสูญหายเหลือเพียงเล็กน้อยปรากฏในตอนสึกชี เท่านั้น</a:t>
            </a:r>
          </a:p>
        </p:txBody>
      </p:sp>
      <p:sp>
        <p:nvSpPr>
          <p:cNvPr id="3" name="Rectangle 2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</p:spTree>
    <p:extLst>
      <p:ext uri="{BB962C8B-B14F-4D97-AF65-F5344CB8AC3E}">
        <p14:creationId xmlns:p14="http://schemas.microsoft.com/office/powerpoint/2010/main" val="2677711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484784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i="1" dirty="0" smtClean="0"/>
              <a:t>	พระ</a:t>
            </a:r>
            <a:r>
              <a:rPr lang="th-TH" b="1" i="1" dirty="0"/>
              <a:t>มหานาควัดท่าทราย</a:t>
            </a:r>
            <a:r>
              <a:rPr lang="th-TH" dirty="0"/>
              <a:t> เป็นภิกษุจำพรรษาอยู่วัดท่าทรายสมัยพระเจ้าอยู่หัวบรมโกศ สมัยนั้นกวีมักอยู่ใกล้ชิดราชสำนักทั้งสิ้นยกเว้นพระมหานาคเป็นกวีนอกราชสำนัก แต่งปุณโณวาทคำฉันท์ซึ่งยังสมบูรณ์ แต่งโคลงนิราศพระบาทซึ่งพระยาตังคภูมิบาลได้จดรวบรวมไว้ในหนังสือโคลงกวีโบราณ</a:t>
            </a:r>
          </a:p>
          <a:p>
            <a:r>
              <a:rPr lang="th-TH" dirty="0" smtClean="0"/>
              <a:t>	</a:t>
            </a:r>
            <a:r>
              <a:rPr lang="th-TH" b="1" dirty="0" smtClean="0"/>
              <a:t>พระ</a:t>
            </a:r>
            <a:r>
              <a:rPr lang="th-TH" b="1" dirty="0"/>
              <a:t>มหานาควัดท่าทรายแต่ง</a:t>
            </a:r>
            <a:r>
              <a:rPr lang="th-TH" b="1" u="sng" dirty="0"/>
              <a:t>ปุณโณวาทคำฉั</a:t>
            </a:r>
            <a:r>
              <a:rPr lang="th-TH" u="sng" dirty="0"/>
              <a:t>นท์</a:t>
            </a:r>
            <a:r>
              <a:rPr lang="th-TH" dirty="0"/>
              <a:t> บรรยายถึงพระพุทธบาท ซึ่งมีเรื่องปรากฏในปุณโณวาทสูตรมัชฌิมนิกายในสุตตันปิฎก แต่งตอนตามเสด็จพระเจ้าอยู่หัวบรมโกศไปนมัสการรอยพระพุทธบาทสระบุรี แต่งเป็นฉันท์และกาพย์ พรรณนาความรุ้สึกระหว่าที่มีการสมโภชครั้งสำคัญ</a:t>
            </a:r>
          </a:p>
        </p:txBody>
      </p:sp>
    </p:spTree>
    <p:extLst>
      <p:ext uri="{BB962C8B-B14F-4D97-AF65-F5344CB8AC3E}">
        <p14:creationId xmlns:p14="http://schemas.microsoft.com/office/powerpoint/2010/main" val="2677711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618922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เล่า</a:t>
            </a:r>
            <a:r>
              <a:rPr lang="th-TH" dirty="0"/>
              <a:t>ถึงเรื่องที่พระพุทธเจ้าเสด็จไปโปรดสัจจพันธดาบสจนสำเร็จพระอรหันต์ แล้วสั่งให้ไปช่วยเทศน์สอนประชาชนที่ตำบลสุณาปรันตคาม พระสัจจันธเถระทรงกราบทูลให้พระพุทธเจ้าทรงเหยียบรอยพระบาทไว้บนหินเป็นที่บูชา ประทับรอยพระพุทธบาทไว้ที่ยอดเขาสุวรรณบรรพต ต่อจากนั้นกล่าวถึงการสร้างมณฑบสวมรอยพระพุทธบาท พรรณนากระบวนพยุหยาตราชลมาครตั้งแต่ท่าวาสุกรีถึงท่าเจ้าสนุก และทางสถลมารคตั้งแต่ท่าเจ้าสนุกถึงพระพุทธบาท พิธีสมโภชพระพุทธบาท มหรสพต่างๆ การจุดดอกไม้ไฟ จบด้วยการกลับพระนคร</a:t>
            </a:r>
          </a:p>
          <a:p>
            <a:r>
              <a:rPr lang="th-TH" dirty="0" smtClean="0"/>
              <a:t>	เรื่อง</a:t>
            </a:r>
            <a:r>
              <a:rPr lang="th-TH" dirty="0"/>
              <a:t>นี้เป็นหลักฐานทางประวัติศาสตร์เกี่ยวกับตำนานพระพุทธบาทเป็นอย่างดี ทราบเรื่องงานมหรสพในสมัยนั้น</a:t>
            </a:r>
          </a:p>
        </p:txBody>
      </p:sp>
    </p:spTree>
    <p:extLst>
      <p:ext uri="{BB962C8B-B14F-4D97-AF65-F5344CB8AC3E}">
        <p14:creationId xmlns:p14="http://schemas.microsoft.com/office/powerpoint/2010/main" val="2677711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2060848"/>
            <a:ext cx="84817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/>
              <a:t>	พระ</a:t>
            </a:r>
            <a:r>
              <a:rPr lang="th-TH" b="1" dirty="0"/>
              <a:t>มหานาควัดท่าทรายแต่ง</a:t>
            </a:r>
            <a:r>
              <a:rPr lang="th-TH" b="1" u="sng" dirty="0"/>
              <a:t>โคลงนิราศพระบาท</a:t>
            </a:r>
            <a:r>
              <a:rPr lang="th-TH" dirty="0"/>
              <a:t> โดยพระยาตรังคภูมิบาลกวีสมัย ร.2 รวบรวมไว้ในหนังสือโคลงกวีโบราณ แต่งเป็นโคลงสี่สุภาพ พรรณนาความรู้สึกจากกรุงศรีอยุธยาไปพระพุทธบาท สอดแทรกบทครวญนางไว้ด้วยตามแบบฉบับการแต่งนิราศ แม้จะเป็นภิกษุก็ตาม ให้ความรู้เรื่องตำบลเส้นทางในนิราศ กล่าวถึงวรรณคดีอื่นๆเช่นรามเกียรติโดยเปรียบเทียบอำนาจความงามของนางกับศรสามเล่มของพระราม ซึ่งพระยาตรังคภูมิบาลได้เลียนแบบในโคลงนิราศเสด็จลำน้ำน้อย ให้ความรู้เรื่องความเป็นอยู่ของชาวมอญ การสมโภชพระพุทธบาท การเวียนเทียนประทักษิณรอบพระพุทธบาทด้วย</a:t>
            </a:r>
          </a:p>
        </p:txBody>
      </p:sp>
    </p:spTree>
    <p:extLst>
      <p:ext uri="{BB962C8B-B14F-4D97-AF65-F5344CB8AC3E}">
        <p14:creationId xmlns:p14="http://schemas.microsoft.com/office/powerpoint/2010/main" val="2677711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  <p:sp>
        <p:nvSpPr>
          <p:cNvPr id="3" name="Rectangle 2"/>
          <p:cNvSpPr/>
          <p:nvPr/>
        </p:nvSpPr>
        <p:spPr>
          <a:xfrm>
            <a:off x="338734" y="1690930"/>
            <a:ext cx="82657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สมัย</a:t>
            </a:r>
            <a:r>
              <a:rPr lang="th-TH" dirty="0"/>
              <a:t>กรุงศรีอยุธยาตรงกับรัชสมัยสมเด็จพระเจ้าอยู่หัวบรมโกศถึงเสียกรุงครั้งที่ 2 รวม 35 </a:t>
            </a:r>
            <a:r>
              <a:rPr lang="th-TH" dirty="0" smtClean="0"/>
              <a:t>ปี</a:t>
            </a:r>
            <a:endParaRPr lang="th-TH" dirty="0"/>
          </a:p>
          <a:p>
            <a:r>
              <a:rPr lang="th-TH" dirty="0" smtClean="0"/>
              <a:t>	หลังจาก</a:t>
            </a:r>
            <a:r>
              <a:rPr lang="th-TH" dirty="0"/>
              <a:t>สมัยสมเด็จพระนารายณ์มหาราชแล้ว บ้านเมืองวุ่นวายแต่พอถึงสมัยพระเจ้าอยู่หัวบรมโกศ บ้านเมืองก็สงบลงแต่ยังมีการแก่งแย่งอำนาจกันจนทำให้เสียกรุงครั้งที่สองหลังสมัยพระเจ้าอยู่หัวบรมโกศ 9 ปี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	นาฏ</a:t>
            </a:r>
            <a:r>
              <a:rPr lang="th-TH" dirty="0"/>
              <a:t>วรรณคดีเป็นวรรณคดีบทละครรุ่งเรืองมากในสมัยบรมโกศ วรรณคดีประเภทกาพย์และกลอนได้รับความนิยมมากที่สุด เช่นกลอนบทละคร กลอนเพลงยาว กาพย์เห่เรือ กาพย์ห่อโคลง โดยเฉพาะกาพย์ของเจ้าฟ้าธรรมธิเบศรหรือเจ้าฟ้ากุ้งได้รับการยกย่องว่าแต่งได้ไพเราะอย่างยิ่ง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  <p:sp>
        <p:nvSpPr>
          <p:cNvPr id="3" name="Rectangle 2"/>
          <p:cNvSpPr/>
          <p:nvPr/>
        </p:nvSpPr>
        <p:spPr>
          <a:xfrm>
            <a:off x="338734" y="2405206"/>
            <a:ext cx="826571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i="1" dirty="0" smtClean="0"/>
              <a:t>	หลวง</a:t>
            </a:r>
            <a:r>
              <a:rPr lang="th-TH" b="1" i="1" dirty="0"/>
              <a:t>ศรีปรีชา (เซ่ง)</a:t>
            </a:r>
            <a:r>
              <a:rPr lang="th-TH" b="1" dirty="0"/>
              <a:t> เป็นโหรของเจ้าฟ้ากุ้ง (พระบัณฑูร)</a:t>
            </a:r>
            <a:r>
              <a:rPr lang="th-TH" dirty="0"/>
              <a:t> ซึ่งพระบัณฑูรนี้คาดว่าน่าจะเป็นเจ้าฟ้ากุ้ง</a:t>
            </a:r>
          </a:p>
          <a:p>
            <a:r>
              <a:rPr lang="th-TH" b="1" dirty="0" smtClean="0"/>
              <a:t>	หลวง</a:t>
            </a:r>
            <a:r>
              <a:rPr lang="th-TH" b="1" dirty="0"/>
              <a:t>ศรีปรีชา (เซ่ง) แต่ง</a:t>
            </a:r>
            <a:r>
              <a:rPr lang="th-TH" b="1" u="sng" dirty="0"/>
              <a:t>กลบทสิริวิบุลกิติ</a:t>
            </a:r>
            <a:r>
              <a:rPr lang="th-TH" dirty="0"/>
              <a:t>ซึ่งเหลืออยู่บริบูรณ์ นำเรื่องมาจากปัญญาสชาดก แต่งเพื่อเป็นอานิสงส์ให้สำเร็จอรหันต์ แต่งด้วยกลอนกลบทตลอดเรื่อง</a:t>
            </a:r>
          </a:p>
        </p:txBody>
      </p:sp>
    </p:spTree>
    <p:extLst>
      <p:ext uri="{BB962C8B-B14F-4D97-AF65-F5344CB8AC3E}">
        <p14:creationId xmlns:p14="http://schemas.microsoft.com/office/powerpoint/2010/main" val="2677711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  <p:sp>
        <p:nvSpPr>
          <p:cNvPr id="3" name="Rectangle 2"/>
          <p:cNvSpPr/>
          <p:nvPr/>
        </p:nvSpPr>
        <p:spPr>
          <a:xfrm>
            <a:off x="338734" y="1490007"/>
            <a:ext cx="840973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เรื่อง</a:t>
            </a:r>
            <a:r>
              <a:rPr lang="th-TH" dirty="0"/>
              <a:t>กล่าวถึงท้าวยศกิตติแห่งนครจัมปากะ มีมเหสีชื่อนางสิริมดี ไม่มีโอรสและธิดา จึงทำพิธีขอโอรส แล้วฝันว่าดาบสเหาะนำแก้วมาให้ โหรทำนายว่าจะได้พระโอรส แต่พระสวามีต้องพลัดพรากจากเมือง ต่อมาท้าวพาลราชยกทัพมาล้อมเมืองจัมปากะ ท้าวยศกิติทรงหลบหนีจากเมืองพร้อมมเหสีแล้วผนวชอยู่ที่เขาวิบุลบรรพต พรานป่าซึ่งท้าวยศกิติช่วยชีวิตนำกองพับของท้าวพาลราชมาจับท้าวยศกิติไปขังไว้ในเมือง นางสิริมดีประสูติพระโอรสชื่อว่า สิริวิบุลกิติ เมื่อทรงเจริญวันทรงยอมรับโทษประหารแทนบิดา ท้าวพาลราชจึงเอาตัวมาทำโทษวิธีต่างๆแต่ สิริวิบุลกิติก็ไม่เป็นอันตรายใดๆ จึงจะทำการประหารด้วยตนเอง แต่ถูกธรณีสูบเสียก่อน สิริวิบุลกิติจึงได้ราชสมบัติของบิดาคืนมา รับสั่งให้มารดากลับเมืองแต่พระมารดาสิ้นพระชนม์เสียก่อน จบด้วยการกลับชาติของบุคคลในเรื่องตามอย่างชาดก ตอนท้ายๆไม่ได้แต่งเป็นกลบท</a:t>
            </a:r>
          </a:p>
        </p:txBody>
      </p:sp>
    </p:spTree>
    <p:extLst>
      <p:ext uri="{BB962C8B-B14F-4D97-AF65-F5344CB8AC3E}">
        <p14:creationId xmlns:p14="http://schemas.microsoft.com/office/powerpoint/2010/main" val="2441361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2188021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ให้</a:t>
            </a:r>
            <a:r>
              <a:rPr lang="th-TH" dirty="0"/>
              <a:t>ความรู้เกี่ยวกับชาดกเรื่องสิริวิบุลกิติ จากปัญญาสชาดก สอนหลักธรรมทางพุทธศาสนาเรื่องความโลภโกรธหลง ความเชื่อเรื่องการขอบุตร ความฝัน ต่อมาร.3 โปรดให้กวีแต่งกลอนเพลงยาวกลบทและจารึกไว้ในวัดพระเชตุพนวิมลมังคลาราม</a:t>
            </a:r>
          </a:p>
        </p:txBody>
      </p:sp>
    </p:spTree>
    <p:extLst>
      <p:ext uri="{BB962C8B-B14F-4D97-AF65-F5344CB8AC3E}">
        <p14:creationId xmlns:p14="http://schemas.microsoft.com/office/powerpoint/2010/main" val="24413618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268760"/>
            <a:ext cx="8640960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/>
              <a:t>	</a:t>
            </a:r>
            <a:r>
              <a:rPr lang="th-TH" b="1" u="sng" dirty="0" smtClean="0"/>
              <a:t>ละคร</a:t>
            </a:r>
            <a:r>
              <a:rPr lang="th-TH" b="1" dirty="0"/>
              <a:t> </a:t>
            </a:r>
            <a:r>
              <a:rPr lang="th-TH" dirty="0"/>
              <a:t>น่าจะเกิดขึ้นระหว่างรัชกาลสมเด็จพระบรมไตรโลกนาถกับ</a:t>
            </a:r>
            <a:r>
              <a:rPr lang="th-TH" dirty="0" smtClean="0"/>
              <a:t>สมเด็จ</a:t>
            </a:r>
          </a:p>
          <a:p>
            <a:r>
              <a:rPr lang="th-TH" dirty="0" smtClean="0"/>
              <a:t>พระ</a:t>
            </a:r>
            <a:r>
              <a:rPr lang="th-TH" dirty="0"/>
              <a:t>นารายณ์มหาราช อาจได้แบบอย่างมาจากอินเดียเป็นส่วนใหญ่ เพราะละครพม่า ซึ่งดัดแปลงมาจากอินเดียมีลักษณะคล้ายละครไทย แต่เดิมจะเล่นเฉพาะงานมงคล ส่วนหนังใหญ่โขนและรำบำใช้เล่นในงานศพด้วย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3501008"/>
            <a:ext cx="8784976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 smtClean="0"/>
              <a:t>	</a:t>
            </a:r>
            <a:r>
              <a:rPr lang="th-TH" b="1" u="sng" dirty="0" smtClean="0"/>
              <a:t>ละคร</a:t>
            </a:r>
            <a:r>
              <a:rPr lang="th-TH" b="1" u="sng" dirty="0"/>
              <a:t>ชาตรี</a:t>
            </a:r>
            <a:r>
              <a:rPr lang="th-TH" b="1" dirty="0"/>
              <a:t> </a:t>
            </a:r>
            <a:r>
              <a:rPr lang="th-TH" dirty="0"/>
              <a:t>มักเป็นเรื่องเกี่ยวกับกษัตริย์จากบ้านเมือง จากนาง ต่อสู้กับศัตรูซึ่งส่วนใหญ่เป็นยักษ์และได้รับชัยชนะ มีตัวละครน้อย คือพระ ตลก ยักษ์ ใช้ไม้ตะขาบหรือกรับตีจังหวะเพื่อความสนุกสนาน ละครชาตรีไม่มีบทละครประจำ อาศัยการร้องรำ</a:t>
            </a:r>
            <a:r>
              <a:rPr lang="th-TH" dirty="0" smtClean="0"/>
              <a:t>ตามความสามารถ </a:t>
            </a:r>
            <a:r>
              <a:rPr lang="th-TH" dirty="0"/>
              <a:t>ใช้การร้องสด เช่นละครชาตรีของภาคใต้นครศรีธรรมราช ภายหลังขุนศรีสัทธานำแบบแผนละครจากกรุงศรีอยุธยาไปผสมกับการเล่นละครชาตรี นิยมเล่นเรี่องมโนห์รา จึงเรียกกันว่า มโนราชาตรี หรือโนราชาตรี</a:t>
            </a:r>
          </a:p>
        </p:txBody>
      </p:sp>
    </p:spTree>
    <p:extLst>
      <p:ext uri="{BB962C8B-B14F-4D97-AF65-F5344CB8AC3E}">
        <p14:creationId xmlns:p14="http://schemas.microsoft.com/office/powerpoint/2010/main" val="2441361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  <p:sp>
        <p:nvSpPr>
          <p:cNvPr id="3" name="Rectangle 2"/>
          <p:cNvSpPr/>
          <p:nvPr/>
        </p:nvSpPr>
        <p:spPr>
          <a:xfrm>
            <a:off x="158940" y="1268760"/>
            <a:ext cx="8712968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 smtClean="0"/>
              <a:t>	</a:t>
            </a:r>
            <a:r>
              <a:rPr lang="th-TH" b="1" u="sng" dirty="0" smtClean="0"/>
              <a:t>ละคร</a:t>
            </a:r>
            <a:r>
              <a:rPr lang="th-TH" b="1" u="sng" dirty="0"/>
              <a:t>นอก</a:t>
            </a:r>
            <a:r>
              <a:rPr lang="th-TH" dirty="0"/>
              <a:t> คือละครที่เล่นได้ทั่วไป ใช้ตัวละครชายล้วน แต่หลังสมัย ร.4 หญิงสามารถร่วมแสดงได้ การรำไม่ประณีต แต่เครื่องแต่งตัวเหมือนละครใน ดำเนินเรื่องเร็ว เน้นความสนุก เล่าเรื่องที่เป็นนิทานพื้นบ้านบ้าง ชาดกบ้าง เล่าได้ทุกเรื่องยกเว้นเรื่องที่สงวนไว้สำหรับละครใน แต่งด้วยกลอนบทละคร ไม่เคร่งครัดข้อบังคับ บางครั้งมีกาพย์ปนอยู่ด้วยเรียกว่า กลอนกาพย์ ไม่เน้นคุณค่าทางวรรณคดีมากนัก ให้คุณค่าด้านการละครมากกว่าทางด้านอักษรศาสตร์ เกิดสำนวนเช่น ดอกพิกุลจะร่วงจากปากจากเรื่องพิกุล</a:t>
            </a:r>
            <a:r>
              <a:rPr lang="th-TH" dirty="0" smtClean="0"/>
              <a:t>ทอง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158940" y="4149080"/>
            <a:ext cx="8712968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 smtClean="0"/>
              <a:t>	</a:t>
            </a:r>
            <a:r>
              <a:rPr lang="th-TH" b="1" u="sng" dirty="0" smtClean="0"/>
              <a:t>ละครใน</a:t>
            </a:r>
            <a:r>
              <a:rPr lang="th-TH" dirty="0" smtClean="0"/>
              <a:t> คือละครที่เป็นของหลวง ใช้ตัวละครหญิงล้วนเล่นในเขตพระราชฐานเท่านั้น เดิมเรียกว่าละครนางในหรือละครข้างใน ได้รับแบบแผนมาจากการเล่นโขนกับละครนอกผสมกันกับการจับระบำรำฟ้อน มุ่งความงดงาม ความคมคายของบทเจรจา มีแค่ 4 เรื่อง คือ รามเกียรติ อุณรุท ดาหลัง และอิเหนา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413618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686287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สมัยพระเจ้าอยู่หัวบรมโกศ ละครในและละครนอกรุ่งเรืองมาก </a:t>
            </a:r>
            <a:r>
              <a:rPr lang="th-TH" dirty="0"/>
              <a:t>หลังจากเสียกรุงศรีอยุธยาแล้ว ละครนอกเหลืออยู่ 14 เรื่อง ที่มาของละครส่วนใหญ่คือ นิบาตชาดก (เรื่องเล่าจากพระพุทธเจ้า) ปัญญาสชาดก (เรื่องราวของพระพุทธเจ้า) และนิทานพื้นเมือง ต่อมา ร.2 </a:t>
            </a:r>
            <a:endParaRPr lang="th-TH" dirty="0" smtClean="0"/>
          </a:p>
          <a:p>
            <a:r>
              <a:rPr lang="th-TH" dirty="0" smtClean="0"/>
              <a:t>ทรง</a:t>
            </a:r>
            <a:r>
              <a:rPr lang="th-TH" dirty="0"/>
              <a:t>แต่งบทละครนอกขึ้นใหม่ 5 เรื่อง คือ สังข์ทอง คาวี ไกรทอง ไชยเชษฐ์ มณีพิชัย และ ร.3 ทรงแต่งเรื่อง สังข์ศิลป์ไชย ตอนตกเหว เป็นต้น</a:t>
            </a:r>
          </a:p>
        </p:txBody>
      </p:sp>
    </p:spTree>
    <p:extLst>
      <p:ext uri="{BB962C8B-B14F-4D97-AF65-F5344CB8AC3E}">
        <p14:creationId xmlns:p14="http://schemas.microsoft.com/office/powerpoint/2010/main" val="2441361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1685126"/>
            <a:ext cx="84817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/>
              <a:t>-สรุป- </a:t>
            </a:r>
            <a:r>
              <a:rPr lang="th-TH" dirty="0"/>
              <a:t>วรรณคดีสมัยกรุงศรีอยุธยาตอนปลาย มีวรรณคดีสำคัญเกิดขึ้นหลายเรื่องโดยใช้คำประพันธ์ครบถ้วน ทั้งกาพย์ กลอน โคลง ฉันท์ ร่าย กวีมีทั้งชายหญิง วรรณคดีประเภทกาพย์เจริญสูงสุด มีการขยายตัวของรูปแบบการประพันธ์คือมีการประพันธ์รูปแบบใหม่ เกิดนาฏวรรณคดีหรือกลอนบทละคร การละครเจริญรุ่งเรือง</a:t>
            </a:r>
          </a:p>
        </p:txBody>
      </p:sp>
    </p:spTree>
    <p:extLst>
      <p:ext uri="{BB962C8B-B14F-4D97-AF65-F5344CB8AC3E}">
        <p14:creationId xmlns:p14="http://schemas.microsoft.com/office/powerpoint/2010/main" val="3766191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762938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i="1" dirty="0" smtClean="0"/>
              <a:t>	สมเด็จ</a:t>
            </a:r>
            <a:r>
              <a:rPr lang="th-TH" i="1" dirty="0"/>
              <a:t>พระเจ้าอยู่หัวบรมโกศ</a:t>
            </a:r>
            <a:r>
              <a:rPr lang="th-TH" dirty="0"/>
              <a:t> หรือสมเด็จพระบรมราชาที่ 3 ชื่อเดิมชื่อ เจ้าฟ้าพร เป็นพระบัณฑูรน้อยในสมัยสมเด็จพระศรีสรรเพชญ์ที่ 8 หรือพระเจ้าเสือ หรือขุนหลวงสรศักดิ์ ผู้เป็นพระราชบิดา และเป็นน้องของสมเด็จพระเจ้าอยู่หัวท้ายสระ เมื่อสมเด็จพระเจ้าอยู่หัวท้ายสระสวรรคต เจ้าฟ้าอภัย โอรสของพระเจ้าอยู่หัวท้ายสระได้เสวยราชสมบัติ พระเจ้าอยู่หัวบรมโกศไม่ยินยอม จึงรบกันและประหารชีวิตเจ้าฟ้าอภัย ขึ้นครองราชย์เป็นกษัตริย์ลำดับที่ 4 แห่งราชวงศ์บ้านพลูหลวง</a:t>
            </a:r>
          </a:p>
          <a:p>
            <a:r>
              <a:rPr lang="th-TH" dirty="0" smtClean="0"/>
              <a:t>	ทรง</a:t>
            </a:r>
            <a:r>
              <a:rPr lang="th-TH" dirty="0"/>
              <a:t>แต่งโคลงรวม 6 เรื่องคือ โคลงชะลอพระพุทธไสยาสน์วัดป่าโมกข์ โคลงพาลีสอนน้อง ทศรถสอนพระราม โคลงราชสวัสดิ์ โคลงราชาณุวรรต และโคลงประดิษฐ์พระร่วง</a:t>
            </a:r>
          </a:p>
        </p:txBody>
      </p:sp>
      <p:sp>
        <p:nvSpPr>
          <p:cNvPr id="3" name="Rectangle 2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</p:spTree>
    <p:extLst>
      <p:ext uri="{BB962C8B-B14F-4D97-AF65-F5344CB8AC3E}">
        <p14:creationId xmlns:p14="http://schemas.microsoft.com/office/powerpoint/2010/main" val="2677711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971" y="1682056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       พระ</a:t>
            </a:r>
            <a:r>
              <a:rPr lang="th-TH" dirty="0"/>
              <a:t>เจ้าอยู่หัวบรมโกศแต่ง</a:t>
            </a:r>
            <a:r>
              <a:rPr lang="th-TH" b="1" u="sng" dirty="0"/>
              <a:t>โคลงชะลอพระพุทธไสยาสน</a:t>
            </a:r>
            <a:r>
              <a:rPr lang="th-TH" b="1" dirty="0"/>
              <a:t> </a:t>
            </a:r>
            <a:r>
              <a:rPr lang="th-TH" dirty="0"/>
              <a:t>แต่งเรื่องนี้</a:t>
            </a:r>
            <a:r>
              <a:rPr lang="th-TH" dirty="0" smtClean="0"/>
              <a:t>ขณะ</a:t>
            </a:r>
          </a:p>
          <a:p>
            <a:r>
              <a:rPr lang="th-TH" dirty="0" smtClean="0"/>
              <a:t>ดำรง</a:t>
            </a:r>
            <a:r>
              <a:rPr lang="th-TH" dirty="0"/>
              <a:t>ตำแห่งพระอุปราชในรัชกาลพระเจ้าอยู่หัวท้ายสระ ครั้งนั้นตลิ่งหน้าพระวิหารพระพุทธไสยาสน์ วัดป่าโมกข์ เมืองอ่างทอง ถูกน้ำเซาะพัง พระยาราชสงครามยืนยันว่าจะชะลอเคลื่อนย้ายพระพุทธรูปให้ได้ โคลงเรื่องนี้เดิมจารึกไว้บนแผ่นศิลาติดไว้เบื้องพระปฤษฎางค์ของพระพุทธรูปแต่หายไป สมัย ร.5 ได้พบสำเนาในสมุดไทย ต่อมา กรมพระยาดำรงราชานุภาพรับสั่งให้ช่างชาวอิตาลีจารึกข้อความลงบนแผ่นหินอ่อนขึ้นใหม่ติด</a:t>
            </a:r>
            <a:r>
              <a:rPr lang="th-TH" dirty="0" smtClean="0"/>
              <a:t>ไว้ทพระ</a:t>
            </a:r>
            <a:r>
              <a:rPr lang="th-TH" dirty="0"/>
              <a:t>วิหารพระพุทธ</a:t>
            </a:r>
            <a:r>
              <a:rPr lang="th-TH" dirty="0" smtClean="0"/>
              <a:t>ไสยาสน์แต่ง</a:t>
            </a:r>
            <a:r>
              <a:rPr lang="th-TH" dirty="0"/>
              <a:t>เป็นโคลงสี่สุภาพ แต่งเพื่อเฉลิมพระเกียรติพระเจ้าอยู่หัวท้ายสระ</a:t>
            </a:r>
          </a:p>
          <a:p>
            <a:r>
              <a:rPr lang="th-TH" dirty="0" smtClean="0"/>
              <a:t>	เรื่อง</a:t>
            </a:r>
            <a:r>
              <a:rPr lang="th-TH" dirty="0"/>
              <a:t>นี้ให้ความรู้ด้านพระพุทธรูปปางต่างๆ และกล่าวถึงพระพุทธสาวกสำคัญเช่น พระกัสสป พระอานนท์ ด้วย</a:t>
            </a:r>
          </a:p>
        </p:txBody>
      </p:sp>
      <p:sp>
        <p:nvSpPr>
          <p:cNvPr id="3" name="Rectangle 2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</p:spTree>
    <p:extLst>
      <p:ext uri="{BB962C8B-B14F-4D97-AF65-F5344CB8AC3E}">
        <p14:creationId xmlns:p14="http://schemas.microsoft.com/office/powerpoint/2010/main" val="2677711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348880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i="1" dirty="0" smtClean="0"/>
              <a:t>	</a:t>
            </a:r>
            <a:r>
              <a:rPr lang="th-TH" b="1" i="1" dirty="0" smtClean="0"/>
              <a:t>เจ้า</a:t>
            </a:r>
            <a:r>
              <a:rPr lang="th-TH" b="1" i="1" dirty="0"/>
              <a:t>ฟ้าอภัย</a:t>
            </a:r>
            <a:r>
              <a:rPr lang="th-TH" dirty="0"/>
              <a:t>โอรสของพระเจ้าอยู่หัวท้ายสระแต่ง</a:t>
            </a:r>
            <a:r>
              <a:rPr lang="th-TH" u="sng" dirty="0"/>
              <a:t>โคลงนิราศเจ้าฟ้าอภัย</a:t>
            </a:r>
            <a:r>
              <a:rPr lang="th-TH" dirty="0"/>
              <a:t> โดยพระยาตรังคภูมิบาลกวีสมัย ร.2 รวบรวมไว้ในหนังสือโคลงกวีโบราณ แต่งเป็นโคลงสี่สุภาพ เจ้าฟ้าอภัยแต่งเพื่อบรรยายความรู้สึกที่ต้องจากนางไปลพบุรีซึ่ง เมืองลพบุรีนั้น เมื่อสิ้นสมัยพระนารายณ์ก็ไม่ได้เป็นเมืองหลวงที่ 2 ของกรุงศรีอยุธยาอีกต่อไป มีการกล่าวถึงหญิงคนรัก และการบวงสรวงเทพารักษ์ในตอนท้าย</a:t>
            </a:r>
          </a:p>
        </p:txBody>
      </p:sp>
      <p:sp>
        <p:nvSpPr>
          <p:cNvPr id="3" name="Rectangle 2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</p:spTree>
    <p:extLst>
      <p:ext uri="{BB962C8B-B14F-4D97-AF65-F5344CB8AC3E}">
        <p14:creationId xmlns:p14="http://schemas.microsoft.com/office/powerpoint/2010/main" val="2677711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  <p:sp>
        <p:nvSpPr>
          <p:cNvPr id="3" name="Rectangle 2"/>
          <p:cNvSpPr/>
          <p:nvPr/>
        </p:nvSpPr>
        <p:spPr>
          <a:xfrm>
            <a:off x="312272" y="1700808"/>
            <a:ext cx="84817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i="1" dirty="0" smtClean="0"/>
              <a:t>	เจ้า</a:t>
            </a:r>
            <a:r>
              <a:rPr lang="th-TH" b="1" i="1" dirty="0"/>
              <a:t>ฟ้าธรรมธิเบศรไชยเชษฐ์สุริยวงศ์</a:t>
            </a:r>
            <a:r>
              <a:rPr lang="th-TH" b="1" dirty="0"/>
              <a:t> หรือ</a:t>
            </a:r>
            <a:r>
              <a:rPr lang="th-TH" b="1" i="1" dirty="0"/>
              <a:t>เจ้าฟ้ากุ้ง</a:t>
            </a:r>
            <a:r>
              <a:rPr lang="th-TH" dirty="0"/>
              <a:t>เป็นโอรสองค์แรกในพระเจ้าอยู่หัวบรมโกศ เมื่อพระเจ้าบรมโกศขึ้นครองราชย์ได้ตั้งเจ้าฟ้ากุ้งเป็นเจ้าฟ้ากรมขุนเสนาพิทักษ์ ครั้งหนึ่งเจ้าฟ้ากุ้งเอาดาบไล่ฟันขุนสุเรนทรพิทักษ์ผู้เป็นน้องต่างมารดาซึ่งดำรงเพศเป็นภิกษุอยู่ด้วยความอิจฉา จนต้องหนีไปผนวชที่วัดโคกแสงเพื่อให้พ้นโทษ ขณะบวชได้แต่งหนังสือเกี่ยวกับศาสนา 2 เรื่องคือ นันโทปนันทสูตรคำหลวง และพระมาลัยคำหลวง หลังลาสิกขาได้ตำแหน่งอุปราช ก็ไปเป็นชู้กับเจ้าฟ้านิ่มและเจ้าฟ้าสังวาลสนมของบิดาตัวเอง ทำให้ต้องพระราชอาญาถูกโบยจนสิ้นพระชนม์ เจ้าฟ้ากุ้งแต่งวรรณกรรมเชิงพิศวาสได้ไพเราะมาก เช่นเพลงยาวและกาพย์เห่เรือ อีกทั้งยังแต่ง กาพย์ห่อโคลงนิราศพระบาท และกาพย์ห่อโคลงประพาสธารทองแดงอันเป็นเรื่องเกี่ยวกับธรรมชาติ</a:t>
            </a:r>
          </a:p>
        </p:txBody>
      </p:sp>
    </p:spTree>
    <p:extLst>
      <p:ext uri="{BB962C8B-B14F-4D97-AF65-F5344CB8AC3E}">
        <p14:creationId xmlns:p14="http://schemas.microsoft.com/office/powerpoint/2010/main" val="2677711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1548075"/>
            <a:ext cx="84817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/>
              <a:t>	เจ้า</a:t>
            </a:r>
            <a:r>
              <a:rPr lang="th-TH" b="1" dirty="0"/>
              <a:t>ฟ้ากุ้งแต่ง</a:t>
            </a:r>
            <a:r>
              <a:rPr lang="th-TH" b="1" u="sng" dirty="0"/>
              <a:t>นันโทปนันทสูตรคำหลวง</a:t>
            </a:r>
            <a:r>
              <a:rPr lang="th-TH" b="1" dirty="0"/>
              <a:t> </a:t>
            </a:r>
            <a:r>
              <a:rPr lang="th-TH" dirty="0"/>
              <a:t>ขณะบวชที่วัดโคกแสง เพื่อเป็นอานิสงส์ให้พ้นภัย เรื่องราวสอนธรรมะผู้มีความรู้ที่หลงตัวเอง แต่งเป็นร่ายยาว เล่าเรื่องราวเกี่ยวกับครั้งที่พระพุทธเจ้าประทับที่พระเชตวันทหาวิหาร อนาถบิณฑิกเศรษฐีอาราณนาให้ไปรับบิณฑบาต พอรับแล้วกลับมาประทับในพระวิหาร ได้ทรงทราบว่า พระยานันโทปนันทนาคราชยังมีมิจฉาทิฐิอยู่ จึงเหาะไปเหนือวิมานพระยานันโทปนันทนาคราช พระยานันโทปนันทนาคราชโกรธ เนรมิตกายใหญ่โต พระพุทธเจ้าจึงให้พระโมคคัลลาน์พระอัครสาวกเบื้องซ้ายไปนิมิตกายให้ใหญ่กว่าจนพระยานันโทปนันทนาคราชยอมละทิฐิ ยอมนับถือพระพุทธเจ้า รับศีลห้ามารักษาต่อไป</a:t>
            </a:r>
          </a:p>
          <a:p>
            <a:r>
              <a:rPr lang="th-TH" dirty="0" smtClean="0"/>
              <a:t>	เรื่อง</a:t>
            </a:r>
            <a:r>
              <a:rPr lang="th-TH" dirty="0"/>
              <a:t>นี้มีศัพท์ยาก สอนเรื่องการงดต่อความโกรธ ไม่พูดหยาบคาย และมีการกล่าวถึงมหาทวีปทั้ง 4 ซึ่งเป็นความเชื่อของคนโบราณ</a:t>
            </a:r>
          </a:p>
        </p:txBody>
      </p:sp>
    </p:spTree>
    <p:extLst>
      <p:ext uri="{BB962C8B-B14F-4D97-AF65-F5344CB8AC3E}">
        <p14:creationId xmlns:p14="http://schemas.microsoft.com/office/powerpoint/2010/main" val="2677711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504" y="2132856"/>
            <a:ext cx="88569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 smtClean="0"/>
              <a:t>	เจ้า</a:t>
            </a:r>
            <a:r>
              <a:rPr lang="th-TH" b="1" dirty="0"/>
              <a:t>ฟ้ากุ้งแต่ง</a:t>
            </a:r>
            <a:r>
              <a:rPr lang="th-TH" b="1" u="sng" dirty="0"/>
              <a:t>พระมาลัยคำหลวง</a:t>
            </a:r>
            <a:r>
              <a:rPr lang="th-TH" b="1" dirty="0"/>
              <a:t>ขณะบวช </a:t>
            </a:r>
            <a:r>
              <a:rPr lang="th-TH" dirty="0"/>
              <a:t>โดยเรื่องนี้มาจาก มาเลยฺยสูตร ภิกษุเมืองลังกาแต่งไว้ และมีภิกษุชาวลานนาชื่อพุทธวิลาสแต่งขยายความไว้อีก เรื่องนี้มีหลายสำนวนมากเพราะนิยมเป็นหลักสอนบาปบุญคุณโทษ แต่ก่อนนิยมใช้ในพิธีแต่งงานเมื่อเจ้าบ่าวนอนเฝ้าหอให้มีสัมมาทิฐิ แต่ต่อมาใช้สวดหน้าศพ เรียกว่า สวดหนังสือใหญ่ แต่ปัจจุบันไม่สวดกันแล้วเพราะทำนองสวด</a:t>
            </a:r>
            <a:r>
              <a:rPr lang="th-TH" dirty="0" smtClean="0"/>
              <a:t>ยาก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77711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734" y="404664"/>
            <a:ext cx="7087197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sz="3200" b="1" dirty="0" smtClean="0"/>
              <a:t>ประวัติศาสตร์และประวัติวรรณคดีสมัย</a:t>
            </a:r>
            <a:r>
              <a:rPr lang="th-TH" sz="3200" b="1" dirty="0"/>
              <a:t>กรุงศรีอยุธยาตอนปลาย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1700808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	แต่งโดยยกคำบาลีตั้งต้นซึ่งเรียกว่าการเดินคาถา แล้วแปลเป็นไทย แต่งเป็นร่าย มีกาพย์ยานีบ้าง โคลงสุภาพปิดท้าย กล่าวถึงพระมาลัยผู้เป็นพระอรหันต์อยู่ที่โรหนคาม พระมาลัยมีฤทธิ์เสมอพระโมคคัลลาน์ แทรกแผ่นดินไปที่นรกแล้วนำเรื่องความทุกข์ของสัตว์นรกมาเล่าให้พวกญาติฟังเพื่อให้ทำบุญไปให้ แล้วเหาะขึ้นไปไหว้พระเจดีย์บนสวรรค์พบพระศรีอาริย์ พระศรีอาริย์ได้เทศนาว่า ท่านจะมาประกาศศาสนาอีกทั้ง ตอน พ.ศ.5000 คนที่จะเกิดในตอนนั้นได้ต้องฟังเทศน์คาถาพันให้จบครบ 13 กัณฑ์ แล้วพระมาลัยก็มาเล่าเรื่องนี้ให้มนุษย์ฟัง</a:t>
            </a:r>
          </a:p>
          <a:p>
            <a:r>
              <a:rPr lang="th-TH" dirty="0" smtClean="0"/>
              <a:t>	สำนวนเรื่องนี้เข้าใจง่าย กล่าวถึงบาปบุญคุณโทษต่างๆ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77711298"/>
      </p:ext>
    </p:extLst>
  </p:cSld>
  <p:clrMapOvr>
    <a:masterClrMapping/>
  </p:clrMapOvr>
</p:sld>
</file>

<file path=ppt/theme/theme1.xml><?xml version="1.0" encoding="utf-8"?>
<a:theme xmlns:a="http://schemas.openxmlformats.org/drawingml/2006/main" name="dpu_template_231">
  <a:themeElements>
    <a:clrScheme name="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8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dpu_template_231</Template>
  <TotalTime>26</TotalTime>
  <Words>409</Words>
  <Application>Microsoft Office PowerPoint</Application>
  <PresentationFormat>On-screen Show (4:3)</PresentationFormat>
  <Paragraphs>68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Angsana New</vt:lpstr>
      <vt:lpstr>Tahoma</vt:lpstr>
      <vt:lpstr>dpu_template_231</vt:lpstr>
      <vt:lpstr>ประวัติศาสตร์สมัยกรุงศรีอยุธยาตอนปลาย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ประวัติศาสตร์สมัยกรุงศรีอยุธยาตอนปลาย</dc:title>
  <dc:creator>SD-SSRU</dc:creator>
  <cp:lastModifiedBy>SD-SSRU</cp:lastModifiedBy>
  <cp:revision>3</cp:revision>
  <dcterms:created xsi:type="dcterms:W3CDTF">2017-08-29T01:52:50Z</dcterms:created>
  <dcterms:modified xsi:type="dcterms:W3CDTF">2017-08-29T02:19:10Z</dcterms:modified>
</cp:coreProperties>
</file>