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79" r:id="rId5"/>
    <p:sldId id="280" r:id="rId6"/>
    <p:sldId id="281" r:id="rId7"/>
    <p:sldId id="272" r:id="rId8"/>
    <p:sldId id="28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08-18T07:45:52.0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2877 2282,'33'0,"-33"0,33 0,1 0,-1 0,0 0,0 0,0 0,-33 0,66 0,-66 0,33 0,0 0,0 0,33 0,34 0,65 0,-33 0,100 0,-100 0,0 0,67 0,-67 0,-33 0,34 0,-67 0,0 0,0 0,-33 0,0 0,0 0,0 0,0 0,67 0,-1 0,0 0,33 0,1 0,-1 0,66 0,-32 0,-1 0,67 0,-100 0,0 0,67 0,-34 0,33 0,-65 0,-1 0,-33 0,-33 0,34 0,-1 0,66 0,34 0,-1 0,100 33,-199-33,132 66,-98-66,32 0,-33 0,-32 0,-34 0,0 0,33 33,0 0,-33-33,67 0,-100 0,99 33,0 1,-32-34,32 0,66 0,-98 0,32 0,-33 0,0 33,1 0,32-33,33 33,34 0,-67-33,66 33,-65-33,-1 33,-33 0,67 0,32 0,-33-33,1 0,-34 0,-33 0,0 33,-66-33,67 0,-1 0,-33 33,33-33,-33 0,1 33,32-33,0 0,-33 0,33 0,1 0,-34 0,0 0,0 0,-33 0,0 0,33 0,-33 0,0 0,1 0,-34 0,33 0,-33 0,33 0,0 0,33 0,-33 0,0 0,0 0,0 0,0 0,-33 0,33 0,0 0,0 0,1 0,-1 0,0 0,0 0,0 0,-33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6/27/2019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methods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25" y="121085"/>
            <a:ext cx="8596668" cy="1320800"/>
          </a:xfrm>
        </p:spPr>
        <p:txBody>
          <a:bodyPr/>
          <a:lstStyle/>
          <a:p>
            <a:r>
              <a:rPr lang="en-US" dirty="0" smtClean="0"/>
              <a:t>3. Purpose of making that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125" y="876821"/>
            <a:ext cx="10150975" cy="6657319"/>
          </a:xfrm>
        </p:spPr>
        <p:txBody>
          <a:bodyPr>
            <a:normAutofit fontScale="92500" lnSpcReduction="20000"/>
          </a:bodyPr>
          <a:lstStyle/>
          <a:p>
            <a:r>
              <a:rPr lang="th-TH" sz="3200" dirty="0" smtClean="0"/>
              <a:t>จุดมุ่งหมายของการสร้างหลักฐาน</a:t>
            </a:r>
          </a:p>
          <a:p>
            <a:pPr lvl="2"/>
            <a:r>
              <a:rPr lang="en-US" sz="2800" dirty="0" smtClean="0"/>
              <a:t>Try to find intention </a:t>
            </a:r>
            <a:r>
              <a:rPr lang="th-TH" sz="2800" dirty="0" smtClean="0"/>
              <a:t>ดูว่าหลักฐานนั้นเขียนขึ้นเพื่ออะไร เช่น พงศาวดาร อาจสร้างขึ้นเพื่อสรรเสริญคุณความดีของกษัตริย์ เป็นต้น </a:t>
            </a:r>
          </a:p>
          <a:p>
            <a:pPr lvl="2"/>
            <a:r>
              <a:rPr lang="en-US" sz="2800" dirty="0" smtClean="0"/>
              <a:t>Hidden purposes </a:t>
            </a:r>
            <a:r>
              <a:rPr lang="th-TH" sz="2800" dirty="0" smtClean="0"/>
              <a:t>บางครั้งผู้เขียนไม่ได้เขียนบอกตรงๆว่ามีจุดประสงค์อะไรแต่เราสามารถหาจุดประสงค์ที่แฝงอยู่ในเนื้อหา </a:t>
            </a:r>
          </a:p>
          <a:p>
            <a:pPr marL="914400" lvl="2" indent="0">
              <a:buNone/>
            </a:pPr>
            <a:r>
              <a:rPr lang="en-US" sz="3300" dirty="0" smtClean="0"/>
              <a:t>Considering :</a:t>
            </a:r>
          </a:p>
          <a:p>
            <a:pPr lvl="3"/>
            <a:r>
              <a:rPr lang="en-US" sz="2800" dirty="0"/>
              <a:t>	</a:t>
            </a:r>
            <a:r>
              <a:rPr lang="th-TH" sz="2800" dirty="0" smtClean="0"/>
              <a:t>	</a:t>
            </a:r>
            <a:r>
              <a:rPr lang="en-US" sz="3300" dirty="0" smtClean="0"/>
              <a:t>The period between event occurred and written – </a:t>
            </a:r>
            <a:r>
              <a:rPr lang="th-TH" sz="3300" dirty="0" smtClean="0"/>
              <a:t>ดูว่าผู้เขียนอยู่ร่วมสมัยกับเหตุการณ์ที่เขียนหรือไม่</a:t>
            </a:r>
          </a:p>
          <a:p>
            <a:pPr lvl="3"/>
            <a:r>
              <a:rPr lang="th-TH" sz="3300" dirty="0"/>
              <a:t> </a:t>
            </a:r>
            <a:r>
              <a:rPr lang="th-TH" sz="3300" dirty="0" smtClean="0"/>
              <a:t>        </a:t>
            </a:r>
            <a:r>
              <a:rPr lang="en-US" sz="3300" dirty="0" smtClean="0"/>
              <a:t>The writer or the source maker -  </a:t>
            </a:r>
            <a:r>
              <a:rPr lang="th-TH" sz="3300" dirty="0" smtClean="0"/>
              <a:t>ผู้เขียนมีความเข้าใจในประเด็นหรือเรื่องราวที่เขียนดีเพียงใด เช่น ชาวต่างชาติเขียนเรื่องประเทศไทย ผู้เขียนมีความรู้พื้นฐานหรือไม่</a:t>
            </a:r>
            <a:r>
              <a:rPr lang="en-US" sz="3300" dirty="0" smtClean="0"/>
              <a:t>?</a:t>
            </a:r>
          </a:p>
          <a:p>
            <a:pPr lvl="3"/>
            <a:r>
              <a:rPr lang="en-US" sz="3300" dirty="0"/>
              <a:t> </a:t>
            </a:r>
            <a:r>
              <a:rPr lang="en-US" sz="3300" dirty="0" smtClean="0"/>
              <a:t>      The purpose of source – </a:t>
            </a:r>
            <a:r>
              <a:rPr lang="th-TH" sz="3300" dirty="0" smtClean="0"/>
              <a:t>จุดประสงค์ของการสร้างหลักฐาน  บางครั้งสร้างขึ้นเพื่อการโฆษณาชวนเชื่อ</a:t>
            </a:r>
            <a:endParaRPr lang="en-US" sz="3300" dirty="0" smtClean="0"/>
          </a:p>
          <a:p>
            <a:pPr lvl="3"/>
            <a:endParaRPr lang="th-TH" sz="3000" dirty="0" smtClean="0"/>
          </a:p>
          <a:p>
            <a:pPr marL="914400" lvl="2" indent="0">
              <a:buNone/>
            </a:pPr>
            <a:r>
              <a:rPr lang="th-TH" sz="2800" dirty="0"/>
              <a:t>	</a:t>
            </a:r>
            <a:endParaRPr lang="th-TH" sz="2800" dirty="0" smtClean="0"/>
          </a:p>
        </p:txBody>
      </p:sp>
    </p:spTree>
    <p:extLst>
      <p:ext uri="{BB962C8B-B14F-4D97-AF65-F5344CB8AC3E}">
        <p14:creationId xmlns:p14="http://schemas.microsoft.com/office/powerpoint/2010/main" val="20962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Interpretation – </a:t>
            </a:r>
            <a:r>
              <a:rPr lang="th-TH" dirty="0" smtClean="0"/>
              <a:t>การตีความหลักฐาน</a:t>
            </a:r>
            <a:br>
              <a:rPr lang="th-TH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20" y="1615858"/>
            <a:ext cx="10953060" cy="5242142"/>
          </a:xfrm>
        </p:spPr>
        <p:txBody>
          <a:bodyPr>
            <a:noAutofit/>
          </a:bodyPr>
          <a:lstStyle/>
          <a:p>
            <a:r>
              <a:rPr lang="th-TH" sz="2800" dirty="0" smtClean="0"/>
              <a:t>*****</a:t>
            </a:r>
            <a:r>
              <a:rPr lang="en-US" sz="2800" dirty="0" smtClean="0"/>
              <a:t>After investigation you could decide which evidence is real.</a:t>
            </a:r>
          </a:p>
          <a:p>
            <a:r>
              <a:rPr lang="th-TH" sz="3200" dirty="0" smtClean="0"/>
              <a:t>หลังการประเมินค่า เรามั่นใจได้แล้วว่าหลักฐานที่เลือกมาใช้เป็นของจริง จากนั้นเราจะนำหลักฐานมาตีความ</a:t>
            </a:r>
          </a:p>
          <a:p>
            <a:r>
              <a:rPr lang="en-US" sz="2000" b="1" u="sng" dirty="0" smtClean="0">
                <a:solidFill>
                  <a:schemeClr val="accent2"/>
                </a:solidFill>
              </a:rPr>
              <a:t>Step 1 – Preliminary interpretation  </a:t>
            </a:r>
            <a:r>
              <a:rPr lang="th-TH" sz="2800" b="1" u="sng" dirty="0" smtClean="0">
                <a:solidFill>
                  <a:schemeClr val="accent2"/>
                </a:solidFill>
              </a:rPr>
              <a:t>การตีความขั้นต้น</a:t>
            </a:r>
          </a:p>
          <a:p>
            <a:r>
              <a:rPr lang="th-TH" sz="2800" b="1" u="sng" dirty="0" smtClean="0">
                <a:solidFill>
                  <a:schemeClr val="accent2"/>
                </a:solidFill>
              </a:rPr>
              <a:t>หลักฐานรายลักษณ์อักษรคืออ่านเนื้อหา  หลักฐานที่เป็นสิ่งของหาว่ามันคืออะไร(แต่คร่าวๆก่อน)</a:t>
            </a:r>
            <a:endParaRPr lang="en-US" sz="2800" b="1" u="sng" dirty="0" smtClean="0">
              <a:solidFill>
                <a:schemeClr val="accent2"/>
              </a:solidFill>
            </a:endParaRPr>
          </a:p>
          <a:p>
            <a:pPr marL="0" indent="0" algn="thaiDist">
              <a:buNone/>
            </a:pPr>
            <a:r>
              <a:rPr lang="en-US" sz="2800" dirty="0" smtClean="0"/>
              <a:t>	anyway, you have to understand the meaning of words and idioms(</a:t>
            </a:r>
            <a:r>
              <a:rPr lang="th-TH" sz="2800" dirty="0" smtClean="0"/>
              <a:t>สำนวน</a:t>
            </a:r>
            <a:r>
              <a:rPr lang="en-US" sz="2800" dirty="0" smtClean="0"/>
              <a:t>).</a:t>
            </a:r>
            <a:r>
              <a:rPr lang="en-US" sz="2800" dirty="0"/>
              <a:t> </a:t>
            </a:r>
            <a:r>
              <a:rPr lang="en-US" sz="2800" dirty="0" smtClean="0"/>
              <a:t>Because the writing style can be change according to time.</a:t>
            </a:r>
            <a:r>
              <a:rPr lang="th-TH" sz="2800" dirty="0" smtClean="0"/>
              <a:t>  ผู้ตีความต้องมีความเข้าใจ เพราะ</a:t>
            </a:r>
            <a:r>
              <a:rPr lang="th-TH" sz="3200" dirty="0" smtClean="0"/>
              <a:t>แต่ละช่วงเวลามีการใช้คำ การสะกดและเทคนิคการเขียนที่ต่างกัน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00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688933"/>
            <a:ext cx="9870463" cy="535243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Step 2 In-depth interpretation </a:t>
            </a:r>
          </a:p>
          <a:p>
            <a:pPr marL="0" indent="0">
              <a:buNone/>
            </a:pPr>
            <a:r>
              <a:rPr lang="en-US" sz="2400" b="1" dirty="0" smtClean="0"/>
              <a:t>Accentuate – </a:t>
            </a:r>
            <a:r>
              <a:rPr lang="th-TH" sz="2400" b="1" dirty="0" smtClean="0"/>
              <a:t>ลึกซึ้ง</a:t>
            </a:r>
          </a:p>
          <a:p>
            <a:pPr marL="0" indent="0">
              <a:buNone/>
            </a:pPr>
            <a:r>
              <a:rPr lang="th-TH" sz="2400" b="1" dirty="0"/>
              <a:t>	</a:t>
            </a:r>
            <a:r>
              <a:rPr lang="en-US" sz="2400" dirty="0" smtClean="0"/>
              <a:t>It is to interpret the truth in source that did not accentuate and not take side.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th-TH" sz="3200" dirty="0" smtClean="0"/>
              <a:t>การตีความเชิงลึก ใช้หาความหมายที่ซ่อนอยู่ลึกๆในหลักฐาน  บางครั้งหลักฐานในบางยุคสมัยไม่สามารถกล่าวให้ร้าย หรือบันทึกในเชิงลบได้  แต่หากอ่านดีดีในเนื้อหาก็อาจจะพบข้อความที่ผู้เขียนต้องการจะสื่อสาร</a:t>
            </a:r>
          </a:p>
          <a:p>
            <a:pPr marL="0" indent="0">
              <a:buNone/>
            </a:pPr>
            <a:r>
              <a:rPr lang="th-TH" sz="3200" b="1" dirty="0"/>
              <a:t>	</a:t>
            </a:r>
            <a:r>
              <a:rPr lang="en-US" sz="3200" b="1" dirty="0" smtClean="0"/>
              <a:t>*****</a:t>
            </a:r>
            <a:r>
              <a:rPr lang="en-US" sz="2400" b="1" dirty="0" smtClean="0"/>
              <a:t>The interpretation based on the knowledge and experience.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th-TH" sz="3200" b="1" dirty="0" smtClean="0"/>
              <a:t>หลักฐานชิ้นเดียวกันผู้นำมาใช้คนละคนอาจตีความได้ต่างกันขึ้นอยู่กับความสามารถและประสบการณ์</a:t>
            </a:r>
            <a:endParaRPr lang="en-US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35720" y="821520"/>
              <a:ext cx="4655880" cy="226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9880" y="758160"/>
                <a:ext cx="4687560" cy="3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1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Compilation and presentation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การเรียบ</a:t>
            </a:r>
            <a:r>
              <a:rPr lang="th-TH" dirty="0"/>
              <a:t>เรียงหรือการนำเสนอ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30400"/>
            <a:ext cx="9669165" cy="4558081"/>
          </a:xfrm>
        </p:spPr>
        <p:txBody>
          <a:bodyPr>
            <a:noAutofit/>
          </a:bodyPr>
          <a:lstStyle/>
          <a:p>
            <a:pPr algn="thaiDist"/>
            <a:r>
              <a:rPr lang="en-US" sz="2400" dirty="0" smtClean="0"/>
              <a:t>The compilation is to use the interpreted information to </a:t>
            </a:r>
            <a:r>
              <a:rPr lang="en-US" sz="2400" dirty="0" err="1" smtClean="0"/>
              <a:t>analyse</a:t>
            </a:r>
            <a:r>
              <a:rPr lang="en-US" sz="2400" dirty="0" smtClean="0"/>
              <a:t> or linking the stories in order to explain and answer the question.</a:t>
            </a:r>
          </a:p>
          <a:p>
            <a:pPr algn="thaiDist"/>
            <a:r>
              <a:rPr lang="th-TH" sz="3600" dirty="0" smtClean="0"/>
              <a:t>ขั้นตอนสุดท้ายคือการนำข้อมูลที่ผ่านการประเมินคุณค่าแล้ว ผ่านการตีความแล้ว  มาเชื่อมโยงเข้าด้วยกัน เพื่อตอบคำถามที่วางแนวทางไว้ในเรื่องที่ต้องการศึกษา จากนั้นจึงนำออกเผยแพร่สู่สาธารณะ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38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 we will test about Historical methods page 20-25.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u="sng" dirty="0" smtClean="0"/>
              <a:t>Topics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Order five steps of historical methods and explain each step.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Explain about how to investigate the evidence and how is it important for historical study.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Give one example topic that you want to study in history and how to study it by following the historical methods.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h-TH" b="1" dirty="0" smtClean="0">
                <a:ln>
                  <a:noFill/>
                </a:ln>
              </a:rPr>
              <a:t>Historical Method</a:t>
            </a:r>
            <a:r>
              <a:rPr lang="en-US" altLang="th-TH" b="1" dirty="0"/>
              <a:t>s</a:t>
            </a:r>
            <a:endParaRPr lang="en-US" altLang="th-TH" dirty="0" smtClean="0">
              <a:ln>
                <a:noFill/>
              </a:ln>
            </a:endParaRPr>
          </a:p>
        </p:txBody>
      </p:sp>
      <p:sp>
        <p:nvSpPr>
          <p:cNvPr id="4" name="Oval 3"/>
          <p:cNvSpPr/>
          <p:nvPr/>
        </p:nvSpPr>
        <p:spPr>
          <a:xfrm>
            <a:off x="4448175" y="2028825"/>
            <a:ext cx="3295650" cy="901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Set up the topic</a:t>
            </a:r>
          </a:p>
        </p:txBody>
      </p:sp>
      <p:sp>
        <p:nvSpPr>
          <p:cNvPr id="5" name="Down Arrow 4"/>
          <p:cNvSpPr/>
          <p:nvPr/>
        </p:nvSpPr>
        <p:spPr>
          <a:xfrm>
            <a:off x="5905500" y="3063875"/>
            <a:ext cx="381000" cy="53816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68709" y="3602038"/>
            <a:ext cx="8873581" cy="1539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to study </a:t>
            </a:r>
            <a:r>
              <a:rPr lang="en-US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 What, When, Where, Why, How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390" name="Title 1"/>
          <p:cNvSpPr txBox="1">
            <a:spLocks/>
          </p:cNvSpPr>
          <p:nvPr/>
        </p:nvSpPr>
        <p:spPr bwMode="auto">
          <a:xfrm>
            <a:off x="852488" y="1901825"/>
            <a:ext cx="285591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th-TH" sz="4400"/>
              <a:t>Step 1</a:t>
            </a:r>
          </a:p>
        </p:txBody>
      </p:sp>
      <p:sp>
        <p:nvSpPr>
          <p:cNvPr id="2" name="Rectangle 1"/>
          <p:cNvSpPr/>
          <p:nvPr/>
        </p:nvSpPr>
        <p:spPr>
          <a:xfrm>
            <a:off x="970208" y="5498168"/>
            <a:ext cx="10251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  <a:spcAft>
                <a:spcPct val="0"/>
              </a:spcAft>
            </a:pPr>
            <a:r>
              <a:rPr lang="th-TH" altLang="th-TH" sz="2800" dirty="0" smtClean="0">
                <a:solidFill>
                  <a:srgbClr val="000000"/>
                </a:solidFill>
                <a:latin typeface="MS Sans Serif"/>
              </a:rPr>
              <a:t>การ</a:t>
            </a:r>
            <a:r>
              <a:rPr lang="th-TH" altLang="th-TH" sz="2800" dirty="0">
                <a:solidFill>
                  <a:srgbClr val="000000"/>
                </a:solidFill>
                <a:latin typeface="MS Sans Serif"/>
              </a:rPr>
              <a:t>กำหนดเป้าหมายในการศึกษา ผู้ศึกษาต้องมีความต้องการที่ชัดเจนว่าจะศึกษาอะไร สมัยใด และเพราะเหตุ</a:t>
            </a:r>
            <a:r>
              <a:rPr lang="th-TH" altLang="th-TH" sz="2800" dirty="0" smtClean="0">
                <a:solidFill>
                  <a:srgbClr val="000000"/>
                </a:solidFill>
                <a:latin typeface="MS Sans Serif"/>
              </a:rPr>
              <a:t>ใด</a:t>
            </a:r>
            <a:endParaRPr lang="en-US" altLang="th-TH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1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38150" y="576263"/>
            <a:ext cx="2855913" cy="820737"/>
          </a:xfrm>
        </p:spPr>
        <p:txBody>
          <a:bodyPr/>
          <a:lstStyle/>
          <a:p>
            <a:pPr eaLnBrk="1" hangingPunct="1"/>
            <a:r>
              <a:rPr lang="en-US" altLang="th-TH" smtClean="0">
                <a:ln>
                  <a:noFill/>
                </a:ln>
              </a:rPr>
              <a:t>Step 2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86429" y="4767610"/>
            <a:ext cx="8596668" cy="3880773"/>
          </a:xfrm>
        </p:spPr>
        <p:txBody>
          <a:bodyPr>
            <a:normAutofit/>
          </a:bodyPr>
          <a:lstStyle/>
          <a:p>
            <a:r>
              <a:rPr lang="th-TH" altLang="th-TH" sz="2800" dirty="0">
                <a:solidFill>
                  <a:srgbClr val="000000"/>
                </a:solidFill>
                <a:latin typeface="MS Sans Serif"/>
              </a:rPr>
              <a:t>การค้นหา รวบรวมและคัดเลือกหลักฐาน เป็นขั้นตอนที่ต้องกระทำตั้งแต่แรกเริ่ม และตลอดระยะเวลาที่</a:t>
            </a:r>
            <a:r>
              <a:rPr lang="th-TH" altLang="th-TH" sz="2800" dirty="0" smtClean="0">
                <a:solidFill>
                  <a:srgbClr val="000000"/>
                </a:solidFill>
                <a:latin typeface="MS Sans Serif"/>
              </a:rPr>
              <a:t>ค้นคว้า</a:t>
            </a:r>
          </a:p>
          <a:p>
            <a:r>
              <a:rPr lang="th-TH" altLang="th-TH" sz="2800" dirty="0" smtClean="0">
                <a:solidFill>
                  <a:srgbClr val="000000"/>
                </a:solidFill>
                <a:latin typeface="MS Sans Serif"/>
              </a:rPr>
              <a:t>เอกสารลายลักษณ์อักษร ส่วนใหญ่อยู่ในห้องสมุด เช่น จารึกที่ตีพิมพ์ พงศาวดาร</a:t>
            </a:r>
          </a:p>
          <a:p>
            <a:r>
              <a:rPr lang="th-TH" altLang="th-TH" sz="2800" dirty="0" smtClean="0"/>
              <a:t>เอกสารราชการที่ไม่ได้เย็นเล่มและภาพถ่าย แผนที่ ศึกษาได้ที่หอจดหมายเหตุ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9550" y="1053462"/>
            <a:ext cx="54328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Gather all sources</a:t>
            </a:r>
          </a:p>
        </p:txBody>
      </p:sp>
      <p:sp>
        <p:nvSpPr>
          <p:cNvPr id="5" name="Down Arrow 4"/>
          <p:cNvSpPr/>
          <p:nvPr/>
        </p:nvSpPr>
        <p:spPr>
          <a:xfrm rot="1621248">
            <a:off x="4808538" y="2124075"/>
            <a:ext cx="552450" cy="695325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 rot="19426797">
            <a:off x="6875463" y="2063750"/>
            <a:ext cx="550862" cy="695325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6" name="Picture 2" descr="http://www.chainat.ac.th/~sompot/images/article_img/library.pn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250151" y="2147345"/>
            <a:ext cx="3119051" cy="23972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http://www.macaufunclub.com/wp-content/uploads/2010/04/M9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584891" y="2132138"/>
            <a:ext cx="3613826" cy="19737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0" name="Picture 6" descr="http://www.naryak.com/forum/files/posted_images/5/_yak0220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534423" y="2830585"/>
            <a:ext cx="3036878" cy="201952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418" name="Picture 8" descr="http://www.finearts.go.th/fad7/images/1897707_242326592606408_560114462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804" y="4105843"/>
            <a:ext cx="2563812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1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sources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9555"/>
            <a:ext cx="9265156" cy="4611807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Stele – can be studied from the copies, because in copies they will be provided pronunciation, translation and explanation</a:t>
            </a:r>
          </a:p>
          <a:p>
            <a:pPr marL="0" indent="0">
              <a:buNone/>
            </a:pPr>
            <a:r>
              <a:rPr lang="en-US" sz="2400" b="1" dirty="0" smtClean="0"/>
              <a:t>*** so it will be possible to read by yourself. </a:t>
            </a:r>
            <a:r>
              <a:rPr lang="th-TH" sz="2800" dirty="0" smtClean="0"/>
              <a:t>เอกสารประเภทจารึก  เราควรอ่านจากสำเนาที่แปลแล้วเท่านั้น  เพราะเป็นภาษาโบราณ</a:t>
            </a:r>
          </a:p>
          <a:p>
            <a:r>
              <a:rPr lang="en-US" sz="2800" dirty="0"/>
              <a:t>The </a:t>
            </a:r>
            <a:r>
              <a:rPr lang="en-US" sz="2800" dirty="0" smtClean="0"/>
              <a:t>chronicle - </a:t>
            </a:r>
            <a:r>
              <a:rPr lang="en-US" sz="2800" dirty="0"/>
              <a:t>Students should read from the translated version.</a:t>
            </a:r>
          </a:p>
          <a:p>
            <a:pPr marL="0" indent="0">
              <a:buNone/>
            </a:pPr>
            <a:r>
              <a:rPr lang="en-US" sz="2800" dirty="0"/>
              <a:t>***</a:t>
            </a:r>
            <a:r>
              <a:rPr lang="en-US" sz="3600" dirty="0"/>
              <a:t>expertise - </a:t>
            </a:r>
            <a:r>
              <a:rPr lang="th-TH" sz="3600" dirty="0"/>
              <a:t>ความชำนาญ</a:t>
            </a:r>
          </a:p>
          <a:p>
            <a:pPr marL="0" indent="0">
              <a:buNone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99034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0107"/>
          </a:xfrm>
        </p:spPr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9707"/>
            <a:ext cx="8596668" cy="4521655"/>
          </a:xfrm>
        </p:spPr>
        <p:txBody>
          <a:bodyPr>
            <a:normAutofit/>
          </a:bodyPr>
          <a:lstStyle/>
          <a:p>
            <a:endParaRPr lang="th-TH" sz="3200" dirty="0"/>
          </a:p>
        </p:txBody>
      </p:sp>
      <p:pic>
        <p:nvPicPr>
          <p:cNvPr id="4" name="Picture 4" descr="https://sites.google.com/site/makutthai22101/_/rsrc/1472843774224/theramkhamhaengstele/aboutthestele/stele01f4/silaside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03" y="297842"/>
            <a:ext cx="4763930" cy="619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sites.google.com/site/makutthai22101/_/rsrc/1472843773506/theramkhamhaengstele/aboutthestele/stele01f4/silaside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78" y="297842"/>
            <a:ext cx="4418718" cy="619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55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Unwritten sources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It can be studied from publication of archeologists art historians.</a:t>
            </a:r>
          </a:p>
          <a:p>
            <a:r>
              <a:rPr lang="th-TH" sz="3200" dirty="0" smtClean="0"/>
              <a:t>ศึกษาจากรายงานผลการขุดค้นทางโบราณคดี  หรือรายงานด้านรูปแบบศิลปกรรม  ที่มีผู้ทำไว้แล้ว  เนื่องจากเราม่ได้เป็นผู้เชี่ยวชาญ  ไม่สามารถวิเคราะห์สิ้งของเองได้ </a:t>
            </a:r>
            <a:endParaRPr lang="th-TH" sz="3200" dirty="0"/>
          </a:p>
        </p:txBody>
      </p:sp>
      <p:pic>
        <p:nvPicPr>
          <p:cNvPr id="2052" name="Picture 4" descr="Image result for excavation archae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14" y="3542995"/>
            <a:ext cx="4252712" cy="318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64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61" y="184598"/>
            <a:ext cx="8144694" cy="880997"/>
          </a:xfrm>
        </p:spPr>
        <p:txBody>
          <a:bodyPr>
            <a:normAutofit/>
          </a:bodyPr>
          <a:lstStyle/>
          <a:p>
            <a:r>
              <a:rPr lang="en-US" dirty="0" smtClean="0"/>
              <a:t>Step 3  Investigation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61" y="953038"/>
            <a:ext cx="10145154" cy="4146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 smtClean="0">
                <a:solidFill>
                  <a:srgbClr val="000000"/>
                </a:solidFill>
                <a:latin typeface="MS Sans Serif"/>
              </a:rPr>
              <a:t>การ</a:t>
            </a:r>
            <a:r>
              <a:rPr lang="th-TH" sz="3600" dirty="0">
                <a:solidFill>
                  <a:srgbClr val="000000"/>
                </a:solidFill>
                <a:latin typeface="MS Sans Serif"/>
              </a:rPr>
              <a:t>วิเคราะห์และประเมินคุณค่าหลักฐาน เป็นขั้นมุ่งวิเคราะห์และพิสูจน์หลักฐานว่า เป็นของจริงหรือของปลอมและวิเคราะห์ว่ามีความน่าเชื่อถือ </a:t>
            </a:r>
            <a:r>
              <a:rPr lang="th-TH" sz="3600" dirty="0" smtClean="0">
                <a:solidFill>
                  <a:srgbClr val="000000"/>
                </a:solidFill>
                <a:latin typeface="MS Sans Serif"/>
              </a:rPr>
              <a:t>ดูจาก 3 สิ่ง ดังนี้</a:t>
            </a:r>
            <a:endParaRPr lang="en-US" sz="3600" dirty="0"/>
          </a:p>
          <a:p>
            <a:pPr marL="0" indent="0">
              <a:buNone/>
            </a:pPr>
            <a:r>
              <a:rPr lang="th-TH" sz="3600" dirty="0" smtClean="0">
                <a:solidFill>
                  <a:schemeClr val="accent2"/>
                </a:solidFill>
              </a:rPr>
              <a:t>1. </a:t>
            </a:r>
            <a:r>
              <a:rPr lang="en-US" sz="3600" dirty="0" smtClean="0">
                <a:solidFill>
                  <a:schemeClr val="accent2"/>
                </a:solidFill>
              </a:rPr>
              <a:t>Age of the source  </a:t>
            </a:r>
            <a:r>
              <a:rPr lang="en-US" sz="3600" dirty="0" smtClean="0"/>
              <a:t>-</a:t>
            </a:r>
            <a:r>
              <a:rPr lang="th-TH" sz="3600" dirty="0" smtClean="0"/>
              <a:t> ดูว่าหลักฐานสร้างขึ้นเมื่อไหร่ </a:t>
            </a:r>
          </a:p>
          <a:p>
            <a:pPr marL="0" indent="0">
              <a:buNone/>
            </a:pPr>
            <a:r>
              <a:rPr lang="en-US" sz="2800" dirty="0" smtClean="0"/>
              <a:t>You can consider from 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The letter form – </a:t>
            </a:r>
            <a:r>
              <a:rPr lang="th-TH" sz="2800" dirty="0" smtClean="0"/>
              <a:t>รูปแบบตัวอักษรร่วมสมัยหรือไม่</a:t>
            </a:r>
          </a:p>
          <a:p>
            <a:r>
              <a:rPr lang="en-US" sz="2800" dirty="0" smtClean="0"/>
              <a:t>     </a:t>
            </a:r>
            <a:r>
              <a:rPr lang="th-TH" sz="2800" dirty="0" smtClean="0"/>
              <a:t> </a:t>
            </a:r>
            <a:r>
              <a:rPr lang="en-US" sz="2800" dirty="0" smtClean="0"/>
              <a:t>The way of writing – </a:t>
            </a:r>
            <a:r>
              <a:rPr lang="th-TH" sz="2800" dirty="0" smtClean="0"/>
              <a:t>วิธีการเขียน </a:t>
            </a:r>
          </a:p>
          <a:p>
            <a:r>
              <a:rPr lang="th-TH" sz="2800" dirty="0"/>
              <a:t> </a:t>
            </a:r>
            <a:r>
              <a:rPr lang="th-TH" sz="2800" dirty="0" smtClean="0"/>
              <a:t>       </a:t>
            </a:r>
            <a:r>
              <a:rPr lang="en-US" sz="2800" dirty="0" smtClean="0"/>
              <a:t>The writer – </a:t>
            </a:r>
            <a:r>
              <a:rPr lang="th-TH" sz="2800" dirty="0" smtClean="0"/>
              <a:t>พิจารณาจากตัวผู้เขียน ว่าน่าเชื่อถือหรือไม่ มีตัวตนจริงหรือไม่ ร่วมสมัยกับเหตุการณ์หรือไม่</a:t>
            </a:r>
          </a:p>
          <a:p>
            <a:r>
              <a:rPr lang="th-TH" sz="2800" dirty="0"/>
              <a:t> </a:t>
            </a:r>
            <a:r>
              <a:rPr lang="th-TH" sz="2800" dirty="0" smtClean="0"/>
              <a:t>       </a:t>
            </a:r>
            <a:r>
              <a:rPr lang="en-US" sz="2800" dirty="0" smtClean="0"/>
              <a:t>The type of art – </a:t>
            </a:r>
            <a:r>
              <a:rPr lang="th-TH" sz="2800" dirty="0" smtClean="0"/>
              <a:t>รูปแบบศิลปะ เนื่องจากแต่ละสมัยต่างกัน</a:t>
            </a:r>
          </a:p>
          <a:p>
            <a:r>
              <a:rPr lang="th-TH" sz="2800" dirty="0"/>
              <a:t> </a:t>
            </a:r>
            <a:r>
              <a:rPr lang="th-TH" sz="2800" dirty="0" smtClean="0"/>
              <a:t>        </a:t>
            </a:r>
            <a:r>
              <a:rPr lang="en-US" sz="2800" dirty="0" smtClean="0"/>
              <a:t>the archeological methods – </a:t>
            </a:r>
            <a:r>
              <a:rPr lang="th-TH" sz="2800" dirty="0" smtClean="0"/>
              <a:t>ใช้วิธีการทางโบราณคดี </a:t>
            </a:r>
          </a:p>
        </p:txBody>
      </p:sp>
    </p:spTree>
    <p:extLst>
      <p:ext uri="{BB962C8B-B14F-4D97-AF65-F5344CB8AC3E}">
        <p14:creationId xmlns:p14="http://schemas.microsoft.com/office/powerpoint/2010/main" val="32586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 descr="http://164.115.22.186/webmost/main/images/stories/44-Infographic-MOS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 bwMode="auto">
          <a:xfrm>
            <a:off x="2714757" y="511197"/>
            <a:ext cx="6158785" cy="608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3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45" y="557257"/>
            <a:ext cx="10338337" cy="48003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chemeClr val="accent1"/>
                </a:solidFill>
              </a:rPr>
              <a:t>2. </a:t>
            </a:r>
            <a:r>
              <a:rPr lang="en-US" sz="3200" b="1" dirty="0" smtClean="0">
                <a:solidFill>
                  <a:schemeClr val="accent1"/>
                </a:solidFill>
              </a:rPr>
              <a:t>Builder or writer – </a:t>
            </a:r>
            <a:r>
              <a:rPr lang="th-TH" sz="4000" b="1" dirty="0" smtClean="0">
                <a:solidFill>
                  <a:schemeClr val="accent1"/>
                </a:solidFill>
              </a:rPr>
              <a:t>ผู้สร้างหลักฐานหรือผู้เขียนคือใคร</a:t>
            </a:r>
          </a:p>
          <a:p>
            <a:pPr marL="0" indent="0">
              <a:buNone/>
            </a:pPr>
            <a:r>
              <a:rPr lang="th-TH" sz="3200" b="1" dirty="0">
                <a:solidFill>
                  <a:schemeClr val="accent1"/>
                </a:solidFill>
              </a:rPr>
              <a:t>	</a:t>
            </a:r>
            <a:r>
              <a:rPr lang="th-TH" sz="4000" b="1" dirty="0" smtClean="0">
                <a:solidFill>
                  <a:schemeClr val="tx1"/>
                </a:solidFill>
              </a:rPr>
              <a:t>หากรู้ว่าผู้เขียนหรือผู้สร้างหลักฐานเป็นใคร ก็จะสามารถประเมินได้ว่าหลักฐานมีความน่าเชื่อถือหรือไม่</a:t>
            </a:r>
          </a:p>
          <a:p>
            <a:pPr marL="0" indent="0">
              <a:buNone/>
            </a:pPr>
            <a:r>
              <a:rPr lang="th-TH" sz="4000" b="1" dirty="0" smtClean="0">
                <a:solidFill>
                  <a:schemeClr val="tx1"/>
                </a:solidFill>
              </a:rPr>
              <a:t>**</a:t>
            </a:r>
            <a:r>
              <a:rPr lang="en-US" sz="4000" b="1" dirty="0" smtClean="0">
                <a:solidFill>
                  <a:schemeClr val="tx1"/>
                </a:solidFill>
              </a:rPr>
              <a:t>Extent – </a:t>
            </a:r>
            <a:r>
              <a:rPr lang="th-TH" sz="4000" b="1" dirty="0" smtClean="0">
                <a:solidFill>
                  <a:schemeClr val="tx1"/>
                </a:solidFill>
              </a:rPr>
              <a:t>ขอบเขต/เขียนความจริงได้แค่ไหน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**Attitude – </a:t>
            </a:r>
            <a:r>
              <a:rPr lang="th-TH" sz="4000" b="1" dirty="0" smtClean="0">
                <a:solidFill>
                  <a:schemeClr val="tx1"/>
                </a:solidFill>
              </a:rPr>
              <a:t>ทัศนคติตอนที่เขียน</a:t>
            </a:r>
          </a:p>
          <a:p>
            <a:pPr marL="0" indent="0">
              <a:buNone/>
            </a:pPr>
            <a:r>
              <a:rPr lang="th-TH" sz="4000" b="1" dirty="0">
                <a:solidFill>
                  <a:schemeClr val="tx1"/>
                </a:solidFill>
              </a:rPr>
              <a:t> </a:t>
            </a:r>
            <a:r>
              <a:rPr lang="th-TH" sz="4000" b="1" dirty="0" smtClean="0">
                <a:solidFill>
                  <a:schemeClr val="tx1"/>
                </a:solidFill>
              </a:rPr>
              <a:t>    ****ในกรณีไม่มีหลักฐานบ่งบอกตัวผู้เขียนอาจพิจารณาจากวิธีการเขียนแทน(</a:t>
            </a:r>
            <a:r>
              <a:rPr lang="en-US" sz="4000" b="1" dirty="0" smtClean="0">
                <a:solidFill>
                  <a:schemeClr val="tx1"/>
                </a:solidFill>
              </a:rPr>
              <a:t>Writing style</a:t>
            </a:r>
            <a:r>
              <a:rPr lang="th-TH" sz="4000" b="1" dirty="0" smtClean="0">
                <a:solidFill>
                  <a:schemeClr val="tx1"/>
                </a:solidFill>
              </a:rPr>
              <a:t>)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</TotalTime>
  <Words>539</Words>
  <Application>Microsoft Office PowerPoint</Application>
  <PresentationFormat>Custom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History methods </vt:lpstr>
      <vt:lpstr>Historical Methods</vt:lpstr>
      <vt:lpstr>Step 2</vt:lpstr>
      <vt:lpstr>Written sources</vt:lpstr>
      <vt:lpstr>PowerPoint Presentation</vt:lpstr>
      <vt:lpstr>Unwritten sources</vt:lpstr>
      <vt:lpstr>Step 3  Investigation and analysis</vt:lpstr>
      <vt:lpstr>PowerPoint Presentation</vt:lpstr>
      <vt:lpstr>PowerPoint Presentation</vt:lpstr>
      <vt:lpstr>3. Purpose of making that source</vt:lpstr>
      <vt:lpstr>Interpretation – การตีความหลักฐาน </vt:lpstr>
      <vt:lpstr>PowerPoint Presentation</vt:lpstr>
      <vt:lpstr>Compilation and presentation การเรียบเรียงหรือการนำเสนอ</vt:lpstr>
      <vt:lpstr>Next week we will test about Historical methods page 20-25.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Share10s</dc:creator>
  <cp:lastModifiedBy>SATIT-EP</cp:lastModifiedBy>
  <cp:revision>34</cp:revision>
  <dcterms:created xsi:type="dcterms:W3CDTF">2015-07-20T14:28:01Z</dcterms:created>
  <dcterms:modified xsi:type="dcterms:W3CDTF">2019-06-27T04:05:05Z</dcterms:modified>
</cp:coreProperties>
</file>