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48" r:id="rId1"/>
  </p:sldMasterIdLst>
  <p:sldIdLst>
    <p:sldId id="256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79" r:id="rId12"/>
    <p:sldId id="266" r:id="rId13"/>
    <p:sldId id="267" r:id="rId14"/>
    <p:sldId id="268" r:id="rId15"/>
    <p:sldId id="269" r:id="rId16"/>
    <p:sldId id="273" r:id="rId17"/>
    <p:sldId id="270" r:id="rId18"/>
    <p:sldId id="271" r:id="rId19"/>
    <p:sldId id="272" r:id="rId20"/>
    <p:sldId id="277" r:id="rId21"/>
    <p:sldId id="280" r:id="rId22"/>
    <p:sldId id="281" r:id="rId23"/>
    <p:sldId id="282" r:id="rId24"/>
    <p:sldId id="283" r:id="rId25"/>
    <p:sldId id="284" r:id="rId26"/>
  </p:sldIdLst>
  <p:sldSz cx="9144000" cy="6858000" type="screen4x3"/>
  <p:notesSz cx="6858000" cy="9144000"/>
  <p:embeddedFontLst>
    <p:embeddedFont>
      <p:font typeface="Angsana New" panose="02020603050405020304" pitchFamily="18" charset="-34"/>
      <p:regular r:id="rId27"/>
      <p:bold r:id="rId28"/>
      <p:italic r:id="rId29"/>
      <p:boldItalic r:id="rId30"/>
    </p:embeddedFont>
    <p:embeddedFont>
      <p:font typeface="TH Charmonman" panose="03000500040000020004" pitchFamily="66" charset="-34"/>
      <p:regular r:id="rId31"/>
      <p:bold r:id="rId32"/>
    </p:embeddedFont>
    <p:embeddedFont>
      <p:font typeface="Cordia New" panose="020B0304020202020204" pitchFamily="34" charset="-34"/>
      <p:regular r:id="rId33"/>
      <p:bold r:id="rId34"/>
      <p:italic r:id="rId35"/>
      <p:boldItalic r:id="rId36"/>
    </p:embeddedFont>
    <p:embeddedFont>
      <p:font typeface="TH SarabunPSK" panose="020B0500040200020003" pitchFamily="34" charset="-34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4419-137C-417E-BDAF-5FBC725AC573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2BED-1E98-4AEE-B03D-589EE7423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49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4419-137C-417E-BDAF-5FBC725AC573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2BED-1E98-4AEE-B03D-589EE7423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0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4419-137C-417E-BDAF-5FBC725AC573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2BED-1E98-4AEE-B03D-589EE7423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0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4419-137C-417E-BDAF-5FBC725AC573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2BED-1E98-4AEE-B03D-589EE7423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7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4419-137C-417E-BDAF-5FBC725AC573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2BED-1E98-4AEE-B03D-589EE7423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4419-137C-417E-BDAF-5FBC725AC573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2BED-1E98-4AEE-B03D-589EE7423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86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4419-137C-417E-BDAF-5FBC725AC573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2BED-1E98-4AEE-B03D-589EE7423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3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4419-137C-417E-BDAF-5FBC725AC573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2BED-1E98-4AEE-B03D-589EE7423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90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4419-137C-417E-BDAF-5FBC725AC573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2BED-1E98-4AEE-B03D-589EE7423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2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4419-137C-417E-BDAF-5FBC725AC573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2BED-1E98-4AEE-B03D-589EE7423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3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4419-137C-417E-BDAF-5FBC725AC573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2BED-1E98-4AEE-B03D-589EE7423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8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A4419-137C-417E-BDAF-5FBC725AC573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2BED-1E98-4AEE-B03D-589EE7423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1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ctrTitle"/>
          </p:nvPr>
        </p:nvSpPr>
        <p:spPr>
          <a:xfrm>
            <a:off x="1115616" y="1268760"/>
            <a:ext cx="6768752" cy="3024336"/>
          </a:xfrm>
        </p:spPr>
        <p:txBody>
          <a:bodyPr>
            <a:normAutofit/>
          </a:bodyPr>
          <a:lstStyle/>
          <a:p>
            <a:r>
              <a:rPr lang="th-TH" sz="8800" b="1" dirty="0" smtClean="0">
                <a:solidFill>
                  <a:srgbClr val="002060"/>
                </a:solidFill>
                <a:latin typeface="TH SarabunPSK" pitchFamily="34" charset="-34"/>
              </a:rPr>
              <a:t>ศิลปะการประพันธ์</a:t>
            </a:r>
            <a:r>
              <a:rPr lang="en-US" sz="8800" b="1" dirty="0" smtClean="0">
                <a:solidFill>
                  <a:srgbClr val="002060"/>
                </a:solidFill>
                <a:latin typeface="TH SarabunPSK" pitchFamily="34" charset="-34"/>
              </a:rPr>
              <a:t/>
            </a:r>
            <a:br>
              <a:rPr lang="en-US" sz="8800" b="1" dirty="0" smtClean="0">
                <a:solidFill>
                  <a:srgbClr val="002060"/>
                </a:solidFill>
                <a:latin typeface="TH SarabunPSK" pitchFamily="34" charset="-34"/>
              </a:rPr>
            </a:br>
            <a:r>
              <a:rPr lang="th-TH" sz="8800" b="1" dirty="0" smtClean="0">
                <a:solidFill>
                  <a:srgbClr val="002060"/>
                </a:solidFill>
                <a:latin typeface="TH SarabunPSK" pitchFamily="34" charset="-34"/>
              </a:rPr>
              <a:t>ในวรรณคดีไทย</a:t>
            </a:r>
            <a:endParaRPr lang="th-TH" sz="8800" b="1" dirty="0">
              <a:solidFill>
                <a:srgbClr val="002060"/>
              </a:solidFill>
              <a:latin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668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9552" y="2348879"/>
            <a:ext cx="8054902" cy="158417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3568" y="1582921"/>
            <a:ext cx="776687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H SarabunPSK" pitchFamily="34" charset="-34"/>
                <a:cs typeface="+mj-cs"/>
              </a:rPr>
              <a:t>***</a:t>
            </a: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+mj-cs"/>
              </a:rPr>
              <a:t>ข้อแตกต่างของ  การเล่นคำพ้อง  และการเล่นคำซ้ำ  คือ</a:t>
            </a:r>
          </a:p>
          <a:p>
            <a:endParaRPr lang="th-TH" sz="3200" b="1" dirty="0" smtClean="0">
              <a:latin typeface="TH SarabunPSK" pitchFamily="34" charset="-34"/>
              <a:cs typeface="+mj-cs"/>
            </a:endParaRPr>
          </a:p>
          <a:p>
            <a:r>
              <a:rPr lang="th-TH" sz="32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+mj-cs"/>
              </a:rPr>
              <a:t>การเล่นคำพ้อง  </a:t>
            </a: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จะต้องเป็นคำที่นำมาเล่นใน</a:t>
            </a:r>
            <a:r>
              <a:rPr lang="th-TH" sz="32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+mj-cs"/>
              </a:rPr>
              <a:t>ความหมายที่แตกต่างกัน</a:t>
            </a:r>
          </a:p>
          <a:p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การเล่นคำซ้ำ    </a:t>
            </a: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จะต้องเป็นคำที่นำมาเล่นใน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ความหมายที่เหมือนกัน</a:t>
            </a:r>
            <a:endParaRPr lang="en-US" sz="3200" b="1" dirty="0">
              <a:solidFill>
                <a:srgbClr val="FF0000"/>
              </a:solidFill>
              <a:latin typeface="TH SarabunPSK" pitchFamily="34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4525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71600" y="836712"/>
            <a:ext cx="3240360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1115616" y="836712"/>
            <a:ext cx="7040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๓. การเล่นคำเชิงถาม    </a:t>
            </a:r>
            <a:r>
              <a:rPr lang="th-TH" sz="4000" b="1" dirty="0" smtClean="0">
                <a:solidFill>
                  <a:srgbClr val="00B0F0"/>
                </a:solidFill>
                <a:latin typeface="TH SarabunPSK" pitchFamily="34" charset="-34"/>
                <a:cs typeface="+mj-cs"/>
              </a:rPr>
              <a:t>(การใช้คำถามเชิงวาทศิลป์)</a:t>
            </a:r>
            <a:endParaRPr lang="en-US" sz="4000" b="1" dirty="0">
              <a:solidFill>
                <a:srgbClr val="00B0F0"/>
              </a:solidFill>
              <a:latin typeface="TH SarabunPSK" pitchFamily="34" charset="-34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3911" y="1483043"/>
            <a:ext cx="690926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th-TH" sz="2800" b="1" dirty="0" smtClean="0">
                <a:latin typeface="TH SarabunPSK" pitchFamily="34" charset="-34"/>
                <a:cs typeface="+mj-cs"/>
              </a:rPr>
              <a:t>    คือ การ</a:t>
            </a:r>
            <a:r>
              <a:rPr lang="th-TH" sz="2800" b="1" dirty="0">
                <a:latin typeface="TH SarabunPSK" pitchFamily="34" charset="-34"/>
                <a:cs typeface="+mj-cs"/>
              </a:rPr>
              <a:t>ใช้</a:t>
            </a:r>
            <a:r>
              <a:rPr lang="th-TH" sz="2800" b="1" dirty="0" smtClean="0">
                <a:latin typeface="TH SarabunPSK" pitchFamily="34" charset="-34"/>
                <a:cs typeface="+mj-cs"/>
              </a:rPr>
              <a:t>คำถามที่ไม่</a:t>
            </a:r>
            <a:r>
              <a:rPr lang="th-TH" sz="2800" b="1" dirty="0">
                <a:latin typeface="TH SarabunPSK" pitchFamily="34" charset="-34"/>
                <a:cs typeface="+mj-cs"/>
              </a:rPr>
              <a:t>ต้องการคำตอบ  </a:t>
            </a:r>
            <a:r>
              <a:rPr lang="th-TH" sz="2800" b="1" dirty="0" smtClean="0">
                <a:latin typeface="TH SarabunPSK" pitchFamily="34" charset="-34"/>
                <a:cs typeface="+mj-cs"/>
              </a:rPr>
              <a:t>เพื่อเน้นให้ข้อความน่าสนใจ</a:t>
            </a:r>
          </a:p>
          <a:p>
            <a:pPr>
              <a:buNone/>
            </a:pPr>
            <a:r>
              <a:rPr lang="th-TH" sz="2800" b="1" dirty="0" smtClean="0">
                <a:latin typeface="TH SarabunPSK" pitchFamily="34" charset="-34"/>
                <a:cs typeface="+mj-cs"/>
              </a:rPr>
              <a:t>และให้ผู้ฟังติดตาม  เช่น</a:t>
            </a:r>
            <a:endParaRPr lang="en-US" sz="2800" b="1" dirty="0">
              <a:latin typeface="TH SarabunPSK" pitchFamily="34" charset="-34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8468" y="2828836"/>
            <a:ext cx="6787947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 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      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เปลก็ไกวดาบก็แกว่งแข็ง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หรือไม่	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   ไม่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อวดหยิ่งหญิงไทยมิใช่ชั่ว</a:t>
            </a:r>
          </a:p>
          <a:p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ไหนไถ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ถากกรากกรำ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ไหนทำ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ครัว	   ใช่รู้จักแต่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จะยั่วผัว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เมื่อไร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	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			               </a:t>
            </a: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(นารีเรืองนาม)</a:t>
            </a:r>
            <a:endParaRPr lang="en-US" sz="2800" b="1" dirty="0">
              <a:solidFill>
                <a:srgbClr val="002060"/>
              </a:solidFill>
              <a:latin typeface="TH SarabunPSK" pitchFamily="34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17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483768" y="496126"/>
            <a:ext cx="4032448" cy="122413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59832" y="692696"/>
            <a:ext cx="2821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 smtClean="0">
                <a:latin typeface="TH SarabunPSK" pitchFamily="34" charset="-34"/>
                <a:cs typeface="+mj-cs"/>
              </a:rPr>
              <a:t>การใช้ภาพพจน์</a:t>
            </a:r>
            <a:endParaRPr lang="en-US" sz="4800" b="1" dirty="0">
              <a:latin typeface="TH SarabunPSK" pitchFamily="34" charset="-34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624" y="1916832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     คือ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การใช้ถ้อยคำเพื่อสร้างจินตภาพ แก่ผู้อ่านโดยการเรียบเรียงถ้อยคำด้วยวิธีการต่างๆ 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เพื่อให้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เกิดภาพขึ้นในใจของผู้อ่านและผู้ฟัง</a:t>
            </a:r>
            <a:endParaRPr lang="en-US" sz="2800" dirty="0">
              <a:solidFill>
                <a:srgbClr val="002060"/>
              </a:solidFill>
              <a:latin typeface="TH SarabunPSK" pitchFamily="34" charset="-34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9978" y="3429000"/>
            <a:ext cx="4801314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thaiNumPeriod"/>
            </a:pP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อุปมา			๕.  บุคคลวัต	</a:t>
            </a:r>
          </a:p>
          <a:p>
            <a:pPr marL="342900" indent="-342900">
              <a:buAutoNum type="thaiNumPeriod"/>
            </a:pP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อุปลักษณ์		๖.   สัทพจน์</a:t>
            </a:r>
          </a:p>
          <a:p>
            <a:pPr marL="342900" indent="-342900">
              <a:buFontTx/>
              <a:buAutoNum type="thaiNumPeriod"/>
            </a:pP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อติพจน์		๗.  สัญลักษณ์</a:t>
            </a:r>
          </a:p>
          <a:p>
            <a:pPr marL="342900" indent="-342900">
              <a:buAutoNum type="thaiNumPeriod"/>
            </a:pP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ปฏิพากย์		</a:t>
            </a:r>
            <a:endParaRPr lang="en-US" sz="2800" b="1" dirty="0">
              <a:solidFill>
                <a:srgbClr val="002060"/>
              </a:solidFill>
              <a:latin typeface="TH SarabunPSK" pitchFamily="34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9822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47664" y="3140968"/>
            <a:ext cx="6408712" cy="136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43608" y="692696"/>
            <a:ext cx="705678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 </a:t>
            </a:r>
            <a:r>
              <a:rPr lang="th-TH" sz="3600" b="1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๑. อุปมา  </a:t>
            </a:r>
            <a:endParaRPr lang="th-TH" sz="3600" b="1" dirty="0" smtClean="0">
              <a:solidFill>
                <a:srgbClr val="FF0000"/>
              </a:solidFill>
              <a:latin typeface="TH SarabunPSK" pitchFamily="34" charset="-34"/>
              <a:cs typeface="+mj-cs"/>
            </a:endParaRPr>
          </a:p>
          <a:p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      คือ   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การเปรียบเทียบว่าสิ่งหนึ่งเหมือนกับสิ่งหนึ่งโดยใช้คำเชื่อมที่มี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ความหมายว่า “เหมือน”   เช่น    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เสมือน  เหมือนดั่ง  ดุจ  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เปรียบ  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ประหนึ่ง  ละม้าย  เสมอ  ปาน  เพียง  ราว 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 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เทียบ  เทียม    ฯลฯ	 </a:t>
            </a:r>
            <a:endParaRPr lang="en-US" sz="2800" dirty="0">
              <a:solidFill>
                <a:srgbClr val="002060"/>
              </a:solidFill>
              <a:latin typeface="TH SarabunPSK" pitchFamily="34" charset="-34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66064" y="3212976"/>
            <a:ext cx="5814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+mj-cs"/>
              </a:rPr>
              <a:t>    พิศ</a:t>
            </a: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+mj-cs"/>
              </a:rPr>
              <a:t>ฟันรันเรียบเรียบ	เป็นระเบียบเปรียบแสงนิล </a:t>
            </a:r>
            <a:endParaRPr lang="th-TH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+mj-cs"/>
            </a:endParaRPr>
          </a:p>
          <a:p>
            <a:r>
              <a:rPr lang="th-TH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+mj-cs"/>
              </a:rPr>
              <a:t>พา</a:t>
            </a: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+mj-cs"/>
              </a:rPr>
              <a:t>ทีพี่ได้</a:t>
            </a:r>
            <a:r>
              <a:rPr lang="th-TH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+mj-cs"/>
              </a:rPr>
              <a:t>ยิน</a:t>
            </a: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+mj-cs"/>
              </a:rPr>
              <a:t>	</a:t>
            </a:r>
            <a:r>
              <a:rPr lang="th-TH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+mj-cs"/>
              </a:rPr>
              <a:t>	ลิ้น</a:t>
            </a: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+mj-cs"/>
              </a:rPr>
              <a:t>กระด้างช่างเจรจาฯ 	</a:t>
            </a:r>
            <a:r>
              <a:rPr lang="th-TH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+mj-cs"/>
              </a:rPr>
              <a:t>			        </a:t>
            </a:r>
            <a:r>
              <a:rPr lang="th-TH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+mj-cs"/>
              </a:rPr>
              <a:t>(กาพย์ห่อโคลงนิราศธารโศก)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8508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692696"/>
            <a:ext cx="73448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itchFamily="34" charset="-34"/>
                <a:cs typeface="+mj-cs"/>
              </a:rPr>
              <a:t> </a:t>
            </a:r>
            <a:r>
              <a:rPr lang="th-TH" sz="3600" b="1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๒. อุปลักษณ์  </a:t>
            </a:r>
            <a:endParaRPr lang="th-TH" sz="3600" b="1" dirty="0" smtClean="0">
              <a:solidFill>
                <a:srgbClr val="FF0000"/>
              </a:solidFill>
              <a:latin typeface="TH SarabunPSK" pitchFamily="34" charset="-34"/>
              <a:cs typeface="+mj-cs"/>
            </a:endParaRPr>
          </a:p>
          <a:p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คือ 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การเปรียบเทียบสิ่งหนึ่งเป็นอีกสิ่งหนึ่ง  คำที่ใช้เปรียบเทียบได้แก่คำว่า 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“เป็น”  “คือ”  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ตัวอย่างเช่น</a:t>
            </a:r>
            <a:endParaRPr lang="en-US" sz="2800" dirty="0">
              <a:solidFill>
                <a:srgbClr val="002060"/>
              </a:solidFill>
              <a:latin typeface="TH SarabunPSK" pitchFamily="34" charset="-34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3668" y="2980402"/>
            <a:ext cx="626469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+mj-cs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+mj-cs"/>
              </a:rPr>
              <a:t>      อัน</a:t>
            </a:r>
            <a:r>
              <a:rPr lang="th-TH" sz="2400" b="1" dirty="0">
                <a:latin typeface="TH SarabunPSK" pitchFamily="34" charset="-34"/>
                <a:cs typeface="+mj-cs"/>
              </a:rPr>
              <a:t>เทวัญนั้นคือมัจจุราช	</a:t>
            </a:r>
            <a:r>
              <a:rPr lang="th-TH" sz="2400" b="1" dirty="0" smtClean="0">
                <a:latin typeface="TH SarabunPSK" pitchFamily="34" charset="-34"/>
                <a:cs typeface="+mj-cs"/>
              </a:rPr>
              <a:t>      จะ</a:t>
            </a:r>
            <a:r>
              <a:rPr lang="th-TH" sz="2400" b="1" dirty="0">
                <a:latin typeface="TH SarabunPSK" pitchFamily="34" charset="-34"/>
                <a:cs typeface="+mj-cs"/>
              </a:rPr>
              <a:t>หมายมาดเอาชีวิตริศยา</a:t>
            </a:r>
            <a:endParaRPr lang="en-US" sz="2400" b="1" dirty="0">
              <a:latin typeface="TH SarabunPSK" pitchFamily="34" charset="-34"/>
              <a:cs typeface="+mj-cs"/>
            </a:endParaRPr>
          </a:p>
          <a:p>
            <a:r>
              <a:rPr lang="th-TH" sz="2400" b="1" dirty="0">
                <a:latin typeface="TH SarabunPSK" pitchFamily="34" charset="-34"/>
                <a:cs typeface="+mj-cs"/>
              </a:rPr>
              <a:t>แล้วเสแสร้งแกล้งทำบีบน้ำตา	</a:t>
            </a:r>
            <a:r>
              <a:rPr lang="th-TH" sz="2400" b="1" dirty="0" smtClean="0">
                <a:latin typeface="TH SarabunPSK" pitchFamily="34" charset="-34"/>
                <a:cs typeface="+mj-cs"/>
              </a:rPr>
              <a:t>      อนิจจา</a:t>
            </a:r>
            <a:r>
              <a:rPr lang="th-TH" sz="2400" b="1" dirty="0">
                <a:latin typeface="TH SarabunPSK" pitchFamily="34" charset="-34"/>
                <a:cs typeface="+mj-cs"/>
              </a:rPr>
              <a:t>ใจหายเจียว</a:t>
            </a:r>
            <a:r>
              <a:rPr lang="th-TH" sz="2400" b="1" dirty="0" smtClean="0">
                <a:latin typeface="TH SarabunPSK" pitchFamily="34" charset="-34"/>
                <a:cs typeface="+mj-cs"/>
              </a:rPr>
              <a:t>สายใจ</a:t>
            </a:r>
          </a:p>
          <a:p>
            <a:r>
              <a:rPr lang="th-TH" sz="2400" b="1" dirty="0">
                <a:latin typeface="TH SarabunPSK" pitchFamily="34" charset="-34"/>
                <a:cs typeface="+mj-cs"/>
              </a:rPr>
              <a:t>	</a:t>
            </a:r>
            <a:r>
              <a:rPr lang="th-TH" sz="2400" b="1" dirty="0" smtClean="0">
                <a:latin typeface="TH SarabunPSK" pitchFamily="34" charset="-34"/>
                <a:cs typeface="+mj-cs"/>
              </a:rPr>
              <a:t>			   (พระอภัยมณี)</a:t>
            </a:r>
            <a:endParaRPr lang="en-US" sz="2400" b="1" dirty="0">
              <a:latin typeface="TH SarabunPSK" pitchFamily="34" charset="-34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4978" y="4653136"/>
            <a:ext cx="511256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+mj-cs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+mj-cs"/>
              </a:rPr>
              <a:t>- </a:t>
            </a:r>
            <a:r>
              <a:rPr lang="th-TH" sz="2400" b="1" dirty="0">
                <a:latin typeface="TH SarabunPSK" pitchFamily="34" charset="-34"/>
                <a:cs typeface="+mj-cs"/>
              </a:rPr>
              <a:t>หน้าบานเป็นจานเชิง</a:t>
            </a:r>
          </a:p>
          <a:p>
            <a:r>
              <a:rPr lang="th-TH" sz="2400" b="1" dirty="0">
                <a:latin typeface="TH SarabunPSK" pitchFamily="34" charset="-34"/>
                <a:cs typeface="+mj-cs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+mj-cs"/>
              </a:rPr>
              <a:t>- </a:t>
            </a:r>
            <a:r>
              <a:rPr lang="th-TH" sz="2400" b="1" dirty="0">
                <a:latin typeface="TH SarabunPSK" pitchFamily="34" charset="-34"/>
                <a:cs typeface="+mj-cs"/>
              </a:rPr>
              <a:t>พระธิดาคือดวงจันทร์       พระโอรสคือพระอาทิตย์</a:t>
            </a:r>
            <a:endParaRPr lang="en-US" sz="2400" b="1" dirty="0">
              <a:latin typeface="TH SarabunPSK" pitchFamily="34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1212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03648" y="2204864"/>
            <a:ext cx="6840760" cy="2448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87624" y="602103"/>
            <a:ext cx="7056784" cy="389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sz="3600" b="1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๓. อธิพจน์ หรือ อติพจน์  </a:t>
            </a:r>
            <a:endParaRPr lang="th-TH" sz="3200" b="1" dirty="0" smtClean="0">
              <a:solidFill>
                <a:srgbClr val="FF0000"/>
              </a:solidFill>
              <a:latin typeface="TH SarabunPSK" pitchFamily="34" charset="-34"/>
              <a:cs typeface="+mj-cs"/>
            </a:endParaRPr>
          </a:p>
          <a:p>
            <a:pPr>
              <a:buNone/>
            </a:pP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 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   คือ  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การกล่าวเกินจริง  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เช่น</a:t>
            </a:r>
          </a:p>
          <a:p>
            <a:pPr>
              <a:buNone/>
            </a:pPr>
            <a:endParaRPr lang="th-TH" sz="2800" b="1" dirty="0" smtClean="0">
              <a:latin typeface="TH SarabunPSK" pitchFamily="34" charset="-34"/>
              <a:cs typeface="+mj-cs"/>
            </a:endParaRPr>
          </a:p>
          <a:p>
            <a:pPr>
              <a:buNone/>
            </a:pPr>
            <a:endParaRPr lang="en-US" sz="2800" b="1" dirty="0">
              <a:latin typeface="TH SarabunPSK" pitchFamily="34" charset="-34"/>
              <a:cs typeface="+mj-cs"/>
            </a:endParaRPr>
          </a:p>
          <a:p>
            <a:pPr>
              <a:lnSpc>
                <a:spcPct val="110000"/>
              </a:lnSpc>
              <a:buNone/>
              <a:tabLst>
                <a:tab pos="768350" algn="l"/>
              </a:tabLst>
            </a:pPr>
            <a:r>
              <a:rPr lang="th-TH" sz="2800" b="1" dirty="0">
                <a:latin typeface="TH SarabunPSK" pitchFamily="34" charset="-34"/>
                <a:cs typeface="+mj-cs"/>
              </a:rPr>
              <a:t>		- ร้อนจน</a:t>
            </a:r>
            <a:r>
              <a:rPr lang="th-TH" sz="2800" b="1" u="sng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ตับจะแตก</a:t>
            </a:r>
            <a:r>
              <a:rPr lang="th-TH" sz="2800" b="1" dirty="0">
                <a:latin typeface="TH SarabunPSK" pitchFamily="34" charset="-34"/>
                <a:cs typeface="+mj-cs"/>
              </a:rPr>
              <a:t>อยู่แล้ว</a:t>
            </a:r>
            <a:endParaRPr lang="en-US" sz="2800" b="1" dirty="0">
              <a:latin typeface="TH SarabunPSK" pitchFamily="34" charset="-34"/>
              <a:cs typeface="+mj-cs"/>
            </a:endParaRPr>
          </a:p>
          <a:p>
            <a:pPr>
              <a:lnSpc>
                <a:spcPct val="110000"/>
              </a:lnSpc>
              <a:buNone/>
              <a:tabLst>
                <a:tab pos="768350" algn="l"/>
              </a:tabLst>
            </a:pPr>
            <a:r>
              <a:rPr lang="th-TH" sz="2800" b="1" dirty="0">
                <a:latin typeface="TH SarabunPSK" pitchFamily="34" charset="-34"/>
                <a:cs typeface="+mj-cs"/>
              </a:rPr>
              <a:t>		- หิวจน</a:t>
            </a:r>
            <a:r>
              <a:rPr lang="th-TH" sz="2800" b="1" u="sng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ไส้แทบขาด</a:t>
            </a:r>
            <a:endParaRPr lang="en-US" sz="2800" b="1" dirty="0">
              <a:solidFill>
                <a:srgbClr val="FF0000"/>
              </a:solidFill>
              <a:latin typeface="TH SarabunPSK" pitchFamily="34" charset="-34"/>
              <a:cs typeface="+mj-cs"/>
            </a:endParaRPr>
          </a:p>
          <a:p>
            <a:pPr>
              <a:lnSpc>
                <a:spcPct val="110000"/>
              </a:lnSpc>
              <a:buNone/>
              <a:tabLst>
                <a:tab pos="768350" algn="l"/>
              </a:tabLst>
            </a:pPr>
            <a:r>
              <a:rPr lang="th-TH" sz="2800" b="1" dirty="0">
                <a:latin typeface="TH SarabunPSK" pitchFamily="34" charset="-34"/>
                <a:cs typeface="+mj-cs"/>
              </a:rPr>
              <a:t>		- </a:t>
            </a:r>
            <a:r>
              <a:rPr lang="th-TH" sz="2800" b="1" dirty="0" smtClean="0">
                <a:latin typeface="TH SarabunPSK" pitchFamily="34" charset="-34"/>
                <a:cs typeface="+mj-cs"/>
              </a:rPr>
              <a:t>ถึงม้วย</a:t>
            </a:r>
            <a:r>
              <a:rPr lang="th-TH" sz="2800" b="1" u="sng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ดินสิ้นฟ้าม</a:t>
            </a:r>
            <a:r>
              <a:rPr lang="th-TH" sz="2800" b="1" u="sng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หาสมุทร</a:t>
            </a:r>
            <a:r>
              <a:rPr lang="th-TH" sz="2800" b="1" dirty="0">
                <a:latin typeface="TH SarabunPSK" pitchFamily="34" charset="-34"/>
                <a:cs typeface="+mj-cs"/>
              </a:rPr>
              <a:t>     ไม่สิ้นสุดความรักสมัครสมาน</a:t>
            </a:r>
            <a:endParaRPr lang="en-US" sz="2800" b="1" dirty="0">
              <a:latin typeface="TH SarabunPSK" pitchFamily="34" charset="-34"/>
              <a:cs typeface="+mj-cs"/>
            </a:endParaRPr>
          </a:p>
          <a:p>
            <a:pPr>
              <a:lnSpc>
                <a:spcPct val="110000"/>
              </a:lnSpc>
              <a:buNone/>
              <a:tabLst>
                <a:tab pos="768350" algn="l"/>
              </a:tabLst>
            </a:pPr>
            <a:r>
              <a:rPr lang="th-TH" sz="2800" b="1" dirty="0">
                <a:latin typeface="TH SarabunPSK" pitchFamily="34" charset="-34"/>
                <a:cs typeface="+mj-cs"/>
              </a:rPr>
              <a:t>		- เรียมร่ำ</a:t>
            </a:r>
            <a:r>
              <a:rPr lang="th-TH" sz="2800" b="1" u="sng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น้ำเนตรถ้วม   ถึงพรหม</a:t>
            </a:r>
          </a:p>
        </p:txBody>
      </p:sp>
    </p:spTree>
    <p:extLst>
      <p:ext uri="{BB962C8B-B14F-4D97-AF65-F5344CB8AC3E}">
        <p14:creationId xmlns:p14="http://schemas.microsoft.com/office/powerpoint/2010/main" val="66752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47664" y="2603813"/>
            <a:ext cx="6336704" cy="14732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40661" y="764704"/>
            <a:ext cx="18870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๔. ปฏิพากย์</a:t>
            </a:r>
            <a:endParaRPr lang="en-US" sz="4000" b="1" dirty="0">
              <a:solidFill>
                <a:srgbClr val="FF0000"/>
              </a:solidFill>
              <a:latin typeface="TH SarabunPSK" pitchFamily="34" charset="-34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7528" y="1511206"/>
            <a:ext cx="6564618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คือ  การใช้คำตรงกันข้ามมาประกอบเป็นข้อความเข้าด้วยกัน  เช่น</a:t>
            </a:r>
          </a:p>
          <a:p>
            <a:endParaRPr lang="th-TH" sz="2800" b="1" dirty="0" smtClean="0">
              <a:solidFill>
                <a:srgbClr val="002060"/>
              </a:solidFill>
              <a:latin typeface="TH SarabunPSK" pitchFamily="34" charset="-34"/>
              <a:cs typeface="+mj-cs"/>
            </a:endParaRPr>
          </a:p>
          <a:p>
            <a:endParaRPr lang="th-TH" sz="2800" b="1" dirty="0">
              <a:solidFill>
                <a:srgbClr val="002060"/>
              </a:solidFill>
              <a:latin typeface="TH SarabunPSK" pitchFamily="34" charset="-34"/>
              <a:cs typeface="+mj-cs"/>
            </a:endParaRPr>
          </a:p>
          <a:p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	</a:t>
            </a: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จากความชั่วสู่ความดีที่เป็นสุข	จากร้อนรุกเร้ารบเป็นสบศานติ์</a:t>
            </a:r>
          </a:p>
          <a:p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	</a:t>
            </a: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เมื่อสู่ความเป็นพระชนะมาร	เพื่อวัยวารสู่สันติตราบนิรันดร์</a:t>
            </a:r>
            <a:endParaRPr lang="en-US" sz="2400" b="1" dirty="0">
              <a:solidFill>
                <a:srgbClr val="002060"/>
              </a:solidFill>
              <a:latin typeface="TH SarabunPSK" pitchFamily="34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8959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95736" y="2564904"/>
            <a:ext cx="5112568" cy="2160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592" y="692696"/>
            <a:ext cx="7416824" cy="354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0000"/>
              </a:lnSpc>
              <a:buNone/>
              <a:tabLst>
                <a:tab pos="768350" algn="l"/>
              </a:tabLst>
            </a:pPr>
            <a:r>
              <a:rPr lang="th-TH" sz="3600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๕</a:t>
            </a:r>
            <a:r>
              <a:rPr lang="th-TH" sz="3600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. </a:t>
            </a:r>
            <a:r>
              <a:rPr lang="th-TH" sz="3600" b="1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บุคคลวัต, บุคลาธิษฐาน </a:t>
            </a:r>
            <a:r>
              <a:rPr lang="th-TH" sz="3600" b="1" dirty="0">
                <a:latin typeface="TH SarabunPSK" pitchFamily="34" charset="-34"/>
                <a:cs typeface="+mj-cs"/>
              </a:rPr>
              <a:t> </a:t>
            </a:r>
            <a:endParaRPr lang="th-TH" sz="3600" b="1" dirty="0" smtClean="0">
              <a:latin typeface="TH SarabunPSK" pitchFamily="34" charset="-34"/>
              <a:cs typeface="+mj-cs"/>
            </a:endParaRPr>
          </a:p>
          <a:p>
            <a:pPr lvl="1">
              <a:lnSpc>
                <a:spcPct val="110000"/>
              </a:lnSpc>
              <a:buNone/>
              <a:tabLst>
                <a:tab pos="768350" algn="l"/>
              </a:tabLst>
            </a:pPr>
            <a:r>
              <a:rPr lang="th-TH" sz="2800" b="1" dirty="0" smtClean="0">
                <a:latin typeface="TH SarabunPSK" pitchFamily="34" charset="-34"/>
                <a:cs typeface="+mj-cs"/>
              </a:rPr>
              <a:t>คือ  </a:t>
            </a:r>
            <a:r>
              <a:rPr lang="th-TH" sz="2800" b="1" dirty="0">
                <a:latin typeface="TH SarabunPSK" pitchFamily="34" charset="-34"/>
                <a:cs typeface="+mj-cs"/>
              </a:rPr>
              <a:t>การสมมติสิ่งที่ไม่ใช่มนุษย์ให้</a:t>
            </a:r>
            <a:r>
              <a:rPr lang="th-TH" sz="2800" b="1" dirty="0" smtClean="0">
                <a:latin typeface="TH SarabunPSK" pitchFamily="34" charset="-34"/>
                <a:cs typeface="+mj-cs"/>
              </a:rPr>
              <a:t>มีอารมณ์  ความรู้สึก   หรือกิริยา</a:t>
            </a:r>
            <a:r>
              <a:rPr lang="th-TH" sz="2800" b="1" dirty="0">
                <a:latin typeface="TH SarabunPSK" pitchFamily="34" charset="-34"/>
                <a:cs typeface="+mj-cs"/>
              </a:rPr>
              <a:t>เหมือนมนุษย์ </a:t>
            </a:r>
            <a:r>
              <a:rPr lang="th-TH" sz="2800" b="1" dirty="0" smtClean="0">
                <a:latin typeface="TH SarabunPSK" pitchFamily="34" charset="-34"/>
                <a:cs typeface="+mj-cs"/>
              </a:rPr>
              <a:t>เช่น</a:t>
            </a:r>
          </a:p>
          <a:p>
            <a:pPr lvl="1">
              <a:lnSpc>
                <a:spcPct val="110000"/>
              </a:lnSpc>
              <a:buNone/>
              <a:tabLst>
                <a:tab pos="768350" algn="l"/>
              </a:tabLst>
            </a:pPr>
            <a:endParaRPr lang="th-TH" sz="2800" b="1" dirty="0" smtClean="0">
              <a:latin typeface="TH SarabunPSK" pitchFamily="34" charset="-34"/>
              <a:cs typeface="+mj-cs"/>
            </a:endParaRPr>
          </a:p>
          <a:p>
            <a:pPr lvl="1">
              <a:lnSpc>
                <a:spcPct val="110000"/>
              </a:lnSpc>
              <a:buNone/>
              <a:tabLst>
                <a:tab pos="768350" algn="l"/>
              </a:tabLst>
            </a:pPr>
            <a:r>
              <a:rPr lang="th-TH" sz="2800" b="1" dirty="0" smtClean="0">
                <a:latin typeface="TH SarabunPSK" pitchFamily="34" charset="-34"/>
                <a:cs typeface="+mj-cs"/>
              </a:rPr>
              <a:t>		</a:t>
            </a:r>
            <a:r>
              <a:rPr lang="th-TH" sz="2800" b="1" dirty="0">
                <a:latin typeface="TH SarabunPSK" pitchFamily="34" charset="-34"/>
                <a:cs typeface="+mj-cs"/>
              </a:rPr>
              <a:t>	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- แล้วดอกไม้ก็ยิ้มรับกับตะวัน</a:t>
            </a:r>
            <a:endParaRPr lang="th-TH" sz="2800" b="1" dirty="0">
              <a:solidFill>
                <a:srgbClr val="002060"/>
              </a:solidFill>
              <a:latin typeface="TH SarabunPSK" pitchFamily="34" charset="-34"/>
              <a:cs typeface="+mj-cs"/>
            </a:endParaRPr>
          </a:p>
          <a:p>
            <a:pPr lvl="1">
              <a:lnSpc>
                <a:spcPct val="110000"/>
              </a:lnSpc>
              <a:buNone/>
              <a:tabLst>
                <a:tab pos="768350" algn="l"/>
              </a:tabLst>
            </a:pP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	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		- ทะเล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ไม่เคยหลับใหล  	</a:t>
            </a:r>
            <a:endParaRPr lang="en-US" sz="2800" b="1" dirty="0">
              <a:solidFill>
                <a:srgbClr val="002060"/>
              </a:solidFill>
              <a:latin typeface="TH SarabunPSK" pitchFamily="34" charset="-34"/>
              <a:cs typeface="+mj-cs"/>
            </a:endParaRPr>
          </a:p>
          <a:p>
            <a:pPr>
              <a:lnSpc>
                <a:spcPct val="110000"/>
              </a:lnSpc>
              <a:buNone/>
              <a:tabLst>
                <a:tab pos="768350" algn="l"/>
              </a:tabLst>
            </a:pP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	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		- 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ฝากสายฝนไปกระซิบสั่งคนรักฉันที</a:t>
            </a:r>
            <a:endParaRPr lang="en-US" sz="2800" dirty="0">
              <a:solidFill>
                <a:srgbClr val="002060"/>
              </a:solidFill>
              <a:latin typeface="TH SarabunPSK" pitchFamily="34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1542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31639" y="3806618"/>
            <a:ext cx="6684919" cy="15205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50608" y="1978387"/>
            <a:ext cx="6696745" cy="15205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71600" y="836712"/>
            <a:ext cx="727280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  <a:tabLst>
                <a:tab pos="768350" algn="l"/>
              </a:tabLst>
            </a:pPr>
            <a:r>
              <a:rPr lang="th-TH" sz="3600" b="1" dirty="0">
                <a:latin typeface="TH SarabunPSK" pitchFamily="34" charset="-34"/>
                <a:cs typeface="+mj-cs"/>
              </a:rPr>
              <a:t> </a:t>
            </a:r>
            <a:r>
              <a:rPr lang="th-TH" sz="3600" b="1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๖</a:t>
            </a: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. </a:t>
            </a:r>
            <a:r>
              <a:rPr lang="th-TH" sz="3600" b="1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สัทพจน์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  </a:t>
            </a:r>
            <a:endParaRPr lang="th-TH" sz="2800" b="1" dirty="0" smtClean="0">
              <a:solidFill>
                <a:srgbClr val="FF0000"/>
              </a:solidFill>
              <a:latin typeface="TH SarabunPSK" pitchFamily="34" charset="-34"/>
              <a:cs typeface="+mj-cs"/>
            </a:endParaRPr>
          </a:p>
          <a:p>
            <a:pPr lvl="1">
              <a:buNone/>
              <a:tabLst>
                <a:tab pos="768350" algn="l"/>
              </a:tabLst>
            </a:pPr>
            <a:r>
              <a:rPr lang="th-TH" sz="2800" b="1" dirty="0" smtClean="0">
                <a:latin typeface="TH SarabunPSK" pitchFamily="34" charset="-34"/>
                <a:cs typeface="+mj-cs"/>
              </a:rPr>
              <a:t>คือ  </a:t>
            </a:r>
            <a:r>
              <a:rPr lang="th-TH" sz="2800" b="1" dirty="0">
                <a:latin typeface="TH SarabunPSK" pitchFamily="34" charset="-34"/>
                <a:cs typeface="+mj-cs"/>
              </a:rPr>
              <a:t>การใช้คำเลียนเสียงธรรมชาติ  </a:t>
            </a:r>
            <a:r>
              <a:rPr lang="th-TH" sz="2800" b="1" dirty="0" smtClean="0">
                <a:latin typeface="TH SarabunPSK" pitchFamily="34" charset="-34"/>
                <a:cs typeface="+mj-cs"/>
              </a:rPr>
              <a:t>เช่น</a:t>
            </a:r>
          </a:p>
          <a:p>
            <a:pPr lvl="1">
              <a:buNone/>
              <a:tabLst>
                <a:tab pos="768350" algn="l"/>
              </a:tabLst>
            </a:pPr>
            <a:endParaRPr lang="th-TH" sz="2800" b="1" dirty="0" smtClean="0">
              <a:latin typeface="TH SarabunPSK" pitchFamily="34" charset="-34"/>
              <a:cs typeface="+mj-cs"/>
            </a:endParaRPr>
          </a:p>
          <a:p>
            <a:r>
              <a:rPr lang="th-TH" sz="2400" b="1" dirty="0" smtClean="0">
                <a:latin typeface="TH SarabunPSK" pitchFamily="34" charset="-34"/>
                <a:cs typeface="+mj-cs"/>
              </a:rPr>
              <a:t>	</a:t>
            </a: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บัด</a:t>
            </a: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เดี๋ยวดังหงั่งเหง่งวังเวงแว่ว	สะดุ้งแล้วเหลียวแลชะแง้หา</a:t>
            </a:r>
            <a:endParaRPr lang="en-US" sz="1600" b="1" dirty="0">
              <a:solidFill>
                <a:srgbClr val="002060"/>
              </a:solidFill>
              <a:latin typeface="TH SarabunPSK" pitchFamily="34" charset="-34"/>
              <a:cs typeface="+mj-cs"/>
            </a:endParaRPr>
          </a:p>
          <a:p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        เห็น</a:t>
            </a: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โยคีขี่รุ้งพุ่งออกมา		</a:t>
            </a: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ประคอง</a:t>
            </a: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พาขึ้นไปจนบน</a:t>
            </a: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บรรพต</a:t>
            </a:r>
          </a:p>
          <a:p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	</a:t>
            </a: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				(พระอภัยมณี)</a:t>
            </a:r>
          </a:p>
          <a:p>
            <a:endParaRPr lang="th-TH" sz="2400" b="1" dirty="0" smtClean="0">
              <a:solidFill>
                <a:srgbClr val="002060"/>
              </a:solidFill>
              <a:latin typeface="TH SarabunPSK" pitchFamily="34" charset="-34"/>
              <a:cs typeface="+mj-cs"/>
            </a:endParaRPr>
          </a:p>
          <a:p>
            <a:endParaRPr lang="th-TH" sz="2400" b="1" dirty="0">
              <a:solidFill>
                <a:srgbClr val="002060"/>
              </a:solidFill>
              <a:latin typeface="TH SarabunPSK" pitchFamily="34" charset="-34"/>
              <a:cs typeface="+mj-cs"/>
            </a:endParaRPr>
          </a:p>
          <a:p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	บ้างขึ้นบนขนส่งคนลงข้างล่าง	</a:t>
            </a: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เสียง</a:t>
            </a: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โฉ่งฉ่างชามแตกกระแทกขัน</a:t>
            </a:r>
          </a:p>
          <a:p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        จน</a:t>
            </a: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คนบนสัปคับรับไม่ทัน		</a:t>
            </a: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หม้อ</a:t>
            </a: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ข้าวขันตกแจกกระจายราย</a:t>
            </a:r>
          </a:p>
          <a:p>
            <a:r>
              <a:rPr lang="th-TH" sz="16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					  </a:t>
            </a:r>
            <a: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(นิราศพระบาท)</a:t>
            </a:r>
            <a:endParaRPr lang="en-US" sz="2000" b="1" dirty="0">
              <a:solidFill>
                <a:srgbClr val="002060"/>
              </a:solidFill>
              <a:latin typeface="TH SarabunPSK" pitchFamily="34" charset="-34"/>
              <a:cs typeface="+mj-cs"/>
            </a:endParaRPr>
          </a:p>
          <a:p>
            <a:pPr lvl="1">
              <a:buNone/>
              <a:tabLst>
                <a:tab pos="768350" algn="l"/>
              </a:tabLst>
            </a:pPr>
            <a:endParaRPr lang="en-US" sz="2800" b="1" dirty="0">
              <a:latin typeface="TH SarabunPSK" pitchFamily="34" charset="-34"/>
              <a:cs typeface="+mj-cs"/>
            </a:endParaRPr>
          </a:p>
          <a:p>
            <a:pPr indent="82550">
              <a:buNone/>
              <a:tabLst>
                <a:tab pos="768350" algn="l"/>
              </a:tabLst>
            </a:pPr>
            <a:r>
              <a:rPr lang="th-TH" sz="3200" b="1" dirty="0">
                <a:latin typeface="TH SarabunPSK" pitchFamily="34" charset="-34"/>
                <a:cs typeface="+mj-cs"/>
              </a:rPr>
              <a:t>	</a:t>
            </a:r>
            <a:endParaRPr lang="en-US" sz="2000" dirty="0">
              <a:latin typeface="TH SarabunPSK" pitchFamily="34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3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776774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  <a:tabLst>
                <a:tab pos="768350" algn="l"/>
              </a:tabLst>
            </a:pPr>
            <a:r>
              <a:rPr lang="th-TH" sz="3600" b="1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๗</a:t>
            </a: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. </a:t>
            </a:r>
            <a:r>
              <a:rPr lang="th-TH" sz="3600" b="1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สัญลักษณ์  </a:t>
            </a:r>
          </a:p>
          <a:p>
            <a:pPr lvl="1">
              <a:buNone/>
              <a:tabLst>
                <a:tab pos="768350" algn="l"/>
              </a:tabLst>
            </a:pPr>
            <a:r>
              <a:rPr lang="th-TH" sz="2800" b="1" dirty="0" smtClean="0">
                <a:latin typeface="TH SarabunPSK" pitchFamily="34" charset="-34"/>
                <a:cs typeface="+mj-cs"/>
              </a:rPr>
              <a:t>คือ  </a:t>
            </a:r>
            <a:r>
              <a:rPr lang="th-TH" sz="2800" b="1" dirty="0">
                <a:latin typeface="TH SarabunPSK" pitchFamily="34" charset="-34"/>
                <a:cs typeface="+mj-cs"/>
              </a:rPr>
              <a:t>การใช้สิ่งหนึ่งแทนอีกสิ่ง</a:t>
            </a:r>
            <a:r>
              <a:rPr lang="th-TH" sz="2800" b="1" dirty="0" smtClean="0">
                <a:latin typeface="TH SarabunPSK" pitchFamily="34" charset="-34"/>
                <a:cs typeface="+mj-cs"/>
              </a:rPr>
              <a:t>หนึ่งเพื่อให้เกิดภาพทางความหมายที่ชัดเจน  </a:t>
            </a:r>
            <a:r>
              <a:rPr lang="th-TH" sz="2800" b="1" dirty="0">
                <a:latin typeface="TH SarabunPSK" pitchFamily="34" charset="-34"/>
                <a:cs typeface="+mj-cs"/>
              </a:rPr>
              <a:t>เช่น</a:t>
            </a:r>
            <a:endParaRPr lang="en-US" sz="2800" b="1" dirty="0">
              <a:latin typeface="TH SarabunPSK" pitchFamily="34" charset="-34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2420888"/>
            <a:ext cx="45720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>
              <a:buFontTx/>
              <a:buChar char="-"/>
              <a:tabLst>
                <a:tab pos="768350" algn="l"/>
              </a:tabLst>
            </a:pPr>
            <a:r>
              <a:rPr lang="th-TH" sz="2400" b="1" u="sng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สีขาว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  </a:t>
            </a:r>
            <a:r>
              <a:rPr lang="th-TH" sz="2400" b="1" dirty="0" smtClean="0">
                <a:latin typeface="TH SarabunPSK" pitchFamily="34" charset="-34"/>
                <a:cs typeface="+mj-cs"/>
              </a:rPr>
              <a:t>แทน</a:t>
            </a:r>
            <a:r>
              <a:rPr lang="th-TH" sz="2400" b="1" dirty="0">
                <a:latin typeface="TH SarabunPSK" pitchFamily="34" charset="-34"/>
                <a:cs typeface="+mj-cs"/>
              </a:rPr>
              <a:t>ความบริสุทธิ์      </a:t>
            </a:r>
            <a:endParaRPr lang="th-TH" sz="2400" b="1" dirty="0" smtClean="0">
              <a:latin typeface="TH SarabunPSK" pitchFamily="34" charset="-34"/>
              <a:cs typeface="+mj-cs"/>
            </a:endParaRPr>
          </a:p>
          <a:p>
            <a:pPr marL="457200" indent="-457200">
              <a:buFontTx/>
              <a:buChar char="-"/>
              <a:tabLst>
                <a:tab pos="768350" algn="l"/>
              </a:tabLst>
            </a:pPr>
            <a:r>
              <a:rPr lang="th-TH" sz="2400" b="1" u="sng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สีดำ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   </a:t>
            </a:r>
            <a:r>
              <a:rPr lang="th-TH" sz="2400" b="1" dirty="0" smtClean="0">
                <a:latin typeface="TH SarabunPSK" pitchFamily="34" charset="-34"/>
                <a:cs typeface="+mj-cs"/>
              </a:rPr>
              <a:t>แทน</a:t>
            </a:r>
            <a:r>
              <a:rPr lang="th-TH" sz="2400" b="1" dirty="0">
                <a:latin typeface="TH SarabunPSK" pitchFamily="34" charset="-34"/>
                <a:cs typeface="+mj-cs"/>
              </a:rPr>
              <a:t>ความชั่ว</a:t>
            </a:r>
            <a:r>
              <a:rPr lang="th-TH" sz="2400" b="1" dirty="0" smtClean="0">
                <a:latin typeface="TH SarabunPSK" pitchFamily="34" charset="-34"/>
                <a:cs typeface="+mj-cs"/>
              </a:rPr>
              <a:t>ร้าย</a:t>
            </a:r>
          </a:p>
          <a:p>
            <a:pPr marL="457200" indent="-457200">
              <a:buFontTx/>
              <a:buChar char="-"/>
              <a:tabLst>
                <a:tab pos="768350" algn="l"/>
              </a:tabLst>
            </a:pPr>
            <a:r>
              <a:rPr lang="th-TH" sz="2400" b="1" u="sng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กา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+mj-cs"/>
              </a:rPr>
              <a:t> </a:t>
            </a:r>
            <a:r>
              <a:rPr lang="th-TH" sz="2400" b="1" dirty="0">
                <a:latin typeface="TH SarabunPSK" pitchFamily="34" charset="-34"/>
                <a:cs typeface="+mj-cs"/>
              </a:rPr>
              <a:t>เป็นสัญลักษณ์ของคนชั้น</a:t>
            </a:r>
            <a:r>
              <a:rPr lang="th-TH" sz="2400" b="1" dirty="0" smtClean="0">
                <a:latin typeface="TH SarabunPSK" pitchFamily="34" charset="-34"/>
                <a:cs typeface="+mj-cs"/>
              </a:rPr>
              <a:t>ต่ำ</a:t>
            </a:r>
          </a:p>
          <a:p>
            <a:pPr marL="457200" indent="-457200">
              <a:buFontTx/>
              <a:buChar char="-"/>
              <a:tabLst>
                <a:tab pos="768350" algn="l"/>
              </a:tabLst>
            </a:pPr>
            <a:r>
              <a:rPr lang="th-TH" sz="2400" b="1" u="sng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หงส์</a:t>
            </a:r>
            <a:r>
              <a:rPr lang="th-TH" sz="2400" b="1" dirty="0" smtClean="0">
                <a:latin typeface="TH SarabunPSK" pitchFamily="34" charset="-34"/>
                <a:cs typeface="+mj-cs"/>
              </a:rPr>
              <a:t>  </a:t>
            </a:r>
            <a:r>
              <a:rPr lang="th-TH" sz="2400" b="1" dirty="0">
                <a:latin typeface="TH SarabunPSK" pitchFamily="34" charset="-34"/>
                <a:cs typeface="+mj-cs"/>
              </a:rPr>
              <a:t>เป็นสัญลักษณ์ของคน</a:t>
            </a:r>
            <a:r>
              <a:rPr lang="th-TH" sz="2400" b="1" dirty="0" smtClean="0">
                <a:latin typeface="TH SarabunPSK" pitchFamily="34" charset="-34"/>
                <a:cs typeface="+mj-cs"/>
              </a:rPr>
              <a:t>ชั้นสูง</a:t>
            </a:r>
            <a:endParaRPr lang="th-TH" sz="2400" b="1" dirty="0">
              <a:latin typeface="TH SarabunPSK" pitchFamily="34" charset="-34"/>
              <a:cs typeface="+mj-cs"/>
            </a:endParaRPr>
          </a:p>
          <a:p>
            <a:pPr marL="457200" indent="-457200">
              <a:buFontTx/>
              <a:buChar char="-"/>
              <a:tabLst>
                <a:tab pos="768350" algn="l"/>
              </a:tabLst>
            </a:pPr>
            <a:r>
              <a:rPr lang="th-TH" sz="2400" b="1" u="sng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ดอก</a:t>
            </a:r>
            <a:r>
              <a:rPr lang="th-TH" sz="2400" b="1" u="sng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ฟ้า</a:t>
            </a:r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  </a:t>
            </a:r>
            <a:r>
              <a:rPr lang="th-TH" sz="2400" b="1" dirty="0">
                <a:latin typeface="TH SarabunPSK" pitchFamily="34" charset="-34"/>
                <a:cs typeface="+mj-cs"/>
              </a:rPr>
              <a:t>เป็นสัญลักษณ์ของนางชั้นผู้สูง</a:t>
            </a:r>
            <a:r>
              <a:rPr lang="th-TH" sz="2400" b="1" dirty="0" smtClean="0">
                <a:latin typeface="TH SarabunPSK" pitchFamily="34" charset="-34"/>
                <a:cs typeface="+mj-cs"/>
              </a:rPr>
              <a:t>ศักดิ์</a:t>
            </a:r>
          </a:p>
          <a:p>
            <a:pPr marL="457200" indent="-457200">
              <a:buFontTx/>
              <a:buChar char="-"/>
              <a:tabLst>
                <a:tab pos="768350" algn="l"/>
              </a:tabLst>
            </a:pPr>
            <a:r>
              <a:rPr lang="th-TH" sz="2400" b="1" u="sng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ดอก</a:t>
            </a:r>
            <a:r>
              <a:rPr lang="th-TH" sz="2400" b="1" u="sng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หญ้า</a:t>
            </a:r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  </a:t>
            </a:r>
            <a:r>
              <a:rPr lang="th-TH" sz="2400" b="1" dirty="0">
                <a:latin typeface="TH SarabunPSK" pitchFamily="34" charset="-34"/>
                <a:cs typeface="+mj-cs"/>
              </a:rPr>
              <a:t>เป็นสัญลักษณ์ของหญิงต่ำศักดิ์</a:t>
            </a:r>
          </a:p>
        </p:txBody>
      </p:sp>
    </p:spTree>
    <p:extLst>
      <p:ext uri="{BB962C8B-B14F-4D97-AF65-F5344CB8AC3E}">
        <p14:creationId xmlns:p14="http://schemas.microsoft.com/office/powerpoint/2010/main" val="103626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67744" y="3327087"/>
            <a:ext cx="3456384" cy="204612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27784" y="548680"/>
            <a:ext cx="3672408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6038" y="1772816"/>
            <a:ext cx="71287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	วรรณศิลป์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เป็นคุณค่าทางด้านการประพันธ์ การใช้ถ้อยคำทำให้ผู้อ่านเกิดจินตภาพ และอารมณ์สร้างบรรยากาศให้กลมกลืนกับเนื้อเรื่องทำให้ผู้อ่านเกิดอารมณ์ร่วมได้เป็นอย่าง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ดี  ได้แก่</a:t>
            </a:r>
          </a:p>
          <a:p>
            <a:endParaRPr lang="th-TH" sz="2800" b="1" dirty="0">
              <a:solidFill>
                <a:srgbClr val="002060"/>
              </a:solidFill>
              <a:latin typeface="TH SarabunPSK" pitchFamily="34" charset="-34"/>
              <a:cs typeface="+mj-cs"/>
            </a:endParaRPr>
          </a:p>
          <a:p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		การเล่นเสียง</a:t>
            </a:r>
          </a:p>
          <a:p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	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	การเล่นคำ</a:t>
            </a:r>
          </a:p>
          <a:p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	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	การใช้ภาพพจน์</a:t>
            </a:r>
          </a:p>
          <a:p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	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	รสในวรรณคดีไทย</a:t>
            </a:r>
            <a:endParaRPr lang="en-US" sz="2800" b="1" dirty="0">
              <a:solidFill>
                <a:srgbClr val="002060"/>
              </a:solidFill>
              <a:latin typeface="TH SarabunPSK" pitchFamily="34" charset="-34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0586" y="596007"/>
            <a:ext cx="31468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ศิลปะการ</a:t>
            </a:r>
            <a:r>
              <a:rPr lang="th-TH" sz="44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ประพันธ์</a:t>
            </a:r>
            <a:endParaRPr lang="en-US" sz="4400" dirty="0">
              <a:latin typeface="TH SarabunPSK" pitchFamily="34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762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/>
          <p:nvPr/>
        </p:nvSpPr>
        <p:spPr>
          <a:xfrm>
            <a:off x="2483768" y="496126"/>
            <a:ext cx="4032448" cy="122413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รสในวรรณคดีไทย</a:t>
            </a:r>
            <a:endParaRPr lang="en-US" sz="40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904928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 smtClean="0">
                <a:solidFill>
                  <a:srgbClr val="002060"/>
                </a:solidFill>
                <a:latin typeface="TH Charmonman" pitchFamily="66" charset="-34"/>
                <a:cs typeface="+mj-cs"/>
              </a:rPr>
              <a:t>	รส</a:t>
            </a:r>
            <a:r>
              <a:rPr lang="th-TH" sz="2800" b="1" dirty="0">
                <a:solidFill>
                  <a:srgbClr val="002060"/>
                </a:solidFill>
                <a:latin typeface="TH Charmonman" pitchFamily="66" charset="-34"/>
                <a:cs typeface="+mj-cs"/>
              </a:rPr>
              <a:t>วรรณคดี คือ รสของความไพเราะในการใช้ถ้อยคำให้</a:t>
            </a:r>
            <a:r>
              <a:rPr lang="th-TH" sz="2800" b="1" dirty="0" smtClean="0">
                <a:solidFill>
                  <a:srgbClr val="002060"/>
                </a:solidFill>
                <a:latin typeface="TH Charmonman" pitchFamily="66" charset="-34"/>
                <a:cs typeface="+mj-cs"/>
              </a:rPr>
              <a:t>เกิดความ</a:t>
            </a:r>
            <a:r>
              <a:rPr lang="th-TH" sz="2800" b="1" dirty="0">
                <a:solidFill>
                  <a:srgbClr val="002060"/>
                </a:solidFill>
                <a:latin typeface="TH Charmonman" pitchFamily="66" charset="-34"/>
                <a:cs typeface="+mj-cs"/>
              </a:rPr>
              <a:t>งามทางอารมณ์ </a:t>
            </a:r>
            <a:r>
              <a:rPr lang="th-TH" sz="2800" b="1" dirty="0" smtClean="0">
                <a:solidFill>
                  <a:srgbClr val="002060"/>
                </a:solidFill>
                <a:latin typeface="TH Charmonman" pitchFamily="66" charset="-34"/>
                <a:cs typeface="+mj-cs"/>
              </a:rPr>
              <a:t>ช่วย</a:t>
            </a:r>
            <a:r>
              <a:rPr lang="th-TH" sz="2800" b="1" dirty="0">
                <a:solidFill>
                  <a:srgbClr val="002060"/>
                </a:solidFill>
                <a:latin typeface="TH Charmonman" pitchFamily="66" charset="-34"/>
                <a:cs typeface="+mj-cs"/>
              </a:rPr>
              <a:t>เสริมสร้างมโนภาพด้าน</a:t>
            </a:r>
            <a:r>
              <a:rPr lang="th-TH" sz="2800" b="1" dirty="0" smtClean="0">
                <a:solidFill>
                  <a:srgbClr val="002060"/>
                </a:solidFill>
                <a:latin typeface="TH Charmonman" pitchFamily="66" charset="-34"/>
                <a:cs typeface="+mj-cs"/>
              </a:rPr>
              <a:t>อารมณ์</a:t>
            </a:r>
            <a:endParaRPr lang="th-TH" sz="2800" b="1" dirty="0">
              <a:solidFill>
                <a:srgbClr val="002060"/>
              </a:solidFill>
              <a:latin typeface="TH Charmonman" pitchFamily="66" charset="-34"/>
              <a:cs typeface="+mj-cs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915816" y="3429858"/>
            <a:ext cx="2785746" cy="21593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298422" y="3429858"/>
            <a:ext cx="24031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thaiNumPeriod"/>
            </a:pPr>
            <a:r>
              <a:rPr lang="th-TH" sz="3200" b="1" dirty="0" err="1" smtClean="0">
                <a:solidFill>
                  <a:srgbClr val="C00000"/>
                </a:solidFill>
                <a:latin typeface="TH SarabunPSK" pitchFamily="34" charset="-34"/>
                <a:cs typeface="+mj-cs"/>
              </a:rPr>
              <a:t>เสาวรจนีย์</a:t>
            </a:r>
            <a:endParaRPr lang="th-TH" sz="3200" b="1" dirty="0" smtClean="0">
              <a:solidFill>
                <a:srgbClr val="C00000"/>
              </a:solidFill>
              <a:latin typeface="TH SarabunPSK" pitchFamily="34" charset="-34"/>
              <a:cs typeface="+mj-cs"/>
            </a:endParaRPr>
          </a:p>
          <a:p>
            <a:pPr marL="342900" indent="-342900">
              <a:buAutoNum type="thaiNumPeriod"/>
            </a:pP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+mj-cs"/>
              </a:rPr>
              <a:t>นารีปราโมทย์</a:t>
            </a:r>
          </a:p>
          <a:p>
            <a:pPr marL="342900" indent="-342900">
              <a:buAutoNum type="thaiNumPeriod"/>
            </a:pP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+mj-cs"/>
              </a:rPr>
              <a:t>พิโรธ</a:t>
            </a: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+mj-cs"/>
              </a:rPr>
              <a:t>วา</a:t>
            </a: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+mj-cs"/>
              </a:rPr>
              <a:t>ทัง</a:t>
            </a:r>
          </a:p>
          <a:p>
            <a:pPr marL="342900" indent="-342900">
              <a:buAutoNum type="thaiNumPeriod"/>
            </a:pPr>
            <a:r>
              <a:rPr lang="th-TH" sz="3200" b="1" dirty="0" err="1" smtClean="0">
                <a:solidFill>
                  <a:srgbClr val="C00000"/>
                </a:solidFill>
                <a:latin typeface="TH SarabunPSK" pitchFamily="34" charset="-34"/>
                <a:cs typeface="+mj-cs"/>
              </a:rPr>
              <a:t>สัล</a:t>
            </a: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+mj-cs"/>
              </a:rPr>
              <a:t>ลา</a:t>
            </a:r>
            <a:r>
              <a:rPr lang="th-TH" sz="3200" b="1" dirty="0" err="1" smtClean="0">
                <a:solidFill>
                  <a:srgbClr val="C00000"/>
                </a:solidFill>
                <a:latin typeface="TH SarabunPSK" pitchFamily="34" charset="-34"/>
                <a:cs typeface="+mj-cs"/>
              </a:rPr>
              <a:t>ปังค</a:t>
            </a: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+mj-cs"/>
              </a:rPr>
              <a:t>พิสัย</a:t>
            </a:r>
            <a:endParaRPr lang="th-TH" sz="2800" b="1" dirty="0">
              <a:solidFill>
                <a:srgbClr val="002060"/>
              </a:solidFill>
              <a:latin typeface="TH SarabunPSK" pitchFamily="34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5463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1187624" y="2852936"/>
            <a:ext cx="6892062" cy="193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187624" y="908720"/>
            <a:ext cx="1334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err="1">
                <a:solidFill>
                  <a:srgbClr val="C00000"/>
                </a:solidFill>
                <a:latin typeface="TH SarabunPSK" pitchFamily="34" charset="-34"/>
                <a:cs typeface="+mj-cs"/>
              </a:rPr>
              <a:t>เสาวรจนีย์</a:t>
            </a:r>
            <a:endParaRPr lang="th-TH" sz="3200" b="1" dirty="0">
              <a:solidFill>
                <a:srgbClr val="C00000"/>
              </a:solidFill>
              <a:latin typeface="TH SarabunPSK" pitchFamily="34" charset="-34"/>
              <a:cs typeface="+mj-cs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19082" y="1556792"/>
            <a:ext cx="63880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>
                <a:solidFill>
                  <a:srgbClr val="C00000"/>
                </a:solidFill>
                <a:latin typeface="TH SarabunPSK" pitchFamily="34" charset="-34"/>
                <a:cs typeface="+mj-cs"/>
              </a:rPr>
              <a:t>	</a:t>
            </a:r>
            <a:r>
              <a:rPr lang="th-TH" sz="2800" b="1" dirty="0" err="1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เสาวรจนีย์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 คือ บทชมโฉมเป็นรส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ที่กล่าวถึงการเล่าชมความงามของตัวละครในเรื่อง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0934" y="2852936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i="1" dirty="0" smtClean="0">
                <a:cs typeface="+mj-cs"/>
              </a:rPr>
              <a:t>	</a:t>
            </a:r>
            <a:r>
              <a:rPr lang="th-TH" sz="2400" b="1" i="1" dirty="0" smtClean="0">
                <a:solidFill>
                  <a:srgbClr val="002060"/>
                </a:solidFill>
                <a:cs typeface="+mj-cs"/>
              </a:rPr>
              <a:t>บท</a:t>
            </a:r>
            <a:r>
              <a:rPr lang="th-TH" sz="2400" b="1" i="1" dirty="0">
                <a:solidFill>
                  <a:srgbClr val="002060"/>
                </a:solidFill>
                <a:cs typeface="+mj-cs"/>
              </a:rPr>
              <a:t>กษัตริย์ทัศนานางเงือกน้อย</a:t>
            </a:r>
            <a:r>
              <a:rPr lang="th-TH" sz="2400" b="1" dirty="0">
                <a:solidFill>
                  <a:srgbClr val="002060"/>
                </a:solidFill>
                <a:cs typeface="+mj-cs"/>
              </a:rPr>
              <a:t>        </a:t>
            </a:r>
            <a:r>
              <a:rPr lang="th-TH" sz="2400" b="1" i="1" dirty="0">
                <a:solidFill>
                  <a:srgbClr val="002060"/>
                </a:solidFill>
                <a:cs typeface="+mj-cs"/>
              </a:rPr>
              <a:t>ดูแช่มช้อยโฉมลาทั้งเผ้า</a:t>
            </a:r>
            <a:r>
              <a:rPr lang="th-TH" sz="2400" b="1" i="1" dirty="0" smtClean="0">
                <a:solidFill>
                  <a:srgbClr val="002060"/>
                </a:solidFill>
                <a:cs typeface="+mj-cs"/>
              </a:rPr>
              <a:t>ผม</a:t>
            </a:r>
          </a:p>
          <a:p>
            <a:r>
              <a:rPr lang="th-TH" sz="2400" b="1" i="1" dirty="0" smtClean="0">
                <a:solidFill>
                  <a:srgbClr val="002060"/>
                </a:solidFill>
                <a:cs typeface="+mj-cs"/>
              </a:rPr>
              <a:t>ประไพ</a:t>
            </a:r>
            <a:r>
              <a:rPr lang="th-TH" sz="2400" b="1" i="1" dirty="0">
                <a:solidFill>
                  <a:srgbClr val="002060"/>
                </a:solidFill>
                <a:cs typeface="+mj-cs"/>
              </a:rPr>
              <a:t>พักตร์ลักษณ์ล้ำล้วนขำคม</a:t>
            </a:r>
            <a:r>
              <a:rPr lang="th-TH" sz="2400" b="1" dirty="0">
                <a:solidFill>
                  <a:srgbClr val="002060"/>
                </a:solidFill>
                <a:cs typeface="+mj-cs"/>
              </a:rPr>
              <a:t>    </a:t>
            </a:r>
            <a:r>
              <a:rPr lang="th-TH" sz="2400" b="1" dirty="0" smtClean="0">
                <a:solidFill>
                  <a:srgbClr val="002060"/>
                </a:solidFill>
                <a:cs typeface="+mj-cs"/>
              </a:rPr>
              <a:t>	</a:t>
            </a:r>
            <a:r>
              <a:rPr lang="th-TH" sz="2400" b="1" i="1" dirty="0" smtClean="0">
                <a:solidFill>
                  <a:srgbClr val="002060"/>
                </a:solidFill>
                <a:cs typeface="+mj-cs"/>
              </a:rPr>
              <a:t>ทั้ง</a:t>
            </a:r>
            <a:r>
              <a:rPr lang="th-TH" sz="2400" b="1" i="1" dirty="0">
                <a:solidFill>
                  <a:srgbClr val="002060"/>
                </a:solidFill>
                <a:cs typeface="+mj-cs"/>
              </a:rPr>
              <a:t>เนื้อนมนวลเปลปงออกเต่ง</a:t>
            </a:r>
            <a:r>
              <a:rPr lang="th-TH" sz="2400" b="1" i="1" dirty="0" smtClean="0">
                <a:solidFill>
                  <a:srgbClr val="002060"/>
                </a:solidFill>
                <a:cs typeface="+mj-cs"/>
              </a:rPr>
              <a:t>ทรวง</a:t>
            </a:r>
          </a:p>
          <a:p>
            <a:r>
              <a:rPr lang="th-TH" sz="2400" b="1" i="1" dirty="0" smtClean="0">
                <a:solidFill>
                  <a:srgbClr val="002060"/>
                </a:solidFill>
                <a:cs typeface="+mj-cs"/>
              </a:rPr>
              <a:t>ขนง</a:t>
            </a:r>
            <a:r>
              <a:rPr lang="th-TH" sz="2400" b="1" i="1" dirty="0">
                <a:solidFill>
                  <a:srgbClr val="002060"/>
                </a:solidFill>
                <a:cs typeface="+mj-cs"/>
              </a:rPr>
              <a:t>เนตรเกศกรอ่อนสะอาด           </a:t>
            </a:r>
            <a:r>
              <a:rPr lang="th-TH" sz="2400" b="1" i="1" dirty="0" smtClean="0">
                <a:solidFill>
                  <a:srgbClr val="002060"/>
                </a:solidFill>
                <a:cs typeface="+mj-cs"/>
              </a:rPr>
              <a:t>	ดัง</a:t>
            </a:r>
            <a:r>
              <a:rPr lang="th-TH" sz="2400" b="1" i="1" dirty="0">
                <a:solidFill>
                  <a:srgbClr val="002060"/>
                </a:solidFill>
                <a:cs typeface="+mj-cs"/>
              </a:rPr>
              <a:t>สุ</a:t>
            </a:r>
            <a:r>
              <a:rPr lang="th-TH" sz="2400" b="1" i="1" dirty="0" err="1">
                <a:solidFill>
                  <a:srgbClr val="002060"/>
                </a:solidFill>
                <a:cs typeface="+mj-cs"/>
              </a:rPr>
              <a:t>รางค์</a:t>
            </a:r>
            <a:r>
              <a:rPr lang="th-TH" sz="2400" b="1" i="1" dirty="0">
                <a:solidFill>
                  <a:srgbClr val="002060"/>
                </a:solidFill>
                <a:cs typeface="+mj-cs"/>
              </a:rPr>
              <a:t>นางนาฏในวัง</a:t>
            </a:r>
            <a:r>
              <a:rPr lang="th-TH" sz="2400" b="1" i="1" dirty="0" smtClean="0">
                <a:solidFill>
                  <a:srgbClr val="002060"/>
                </a:solidFill>
                <a:cs typeface="+mj-cs"/>
              </a:rPr>
              <a:t>หลวง</a:t>
            </a:r>
          </a:p>
          <a:p>
            <a:r>
              <a:rPr lang="th-TH" sz="2400" b="1" i="1" dirty="0" smtClean="0">
                <a:solidFill>
                  <a:srgbClr val="002060"/>
                </a:solidFill>
                <a:cs typeface="+mj-cs"/>
              </a:rPr>
              <a:t>พระ</a:t>
            </a:r>
            <a:r>
              <a:rPr lang="th-TH" sz="2400" b="1" i="1" dirty="0">
                <a:solidFill>
                  <a:srgbClr val="002060"/>
                </a:solidFill>
                <a:cs typeface="+mj-cs"/>
              </a:rPr>
              <a:t>เพลินพิศคิดหมายเสียดายดวง</a:t>
            </a:r>
            <a:r>
              <a:rPr lang="th-TH" sz="2400" b="1" dirty="0">
                <a:solidFill>
                  <a:srgbClr val="002060"/>
                </a:solidFill>
                <a:cs typeface="+mj-cs"/>
              </a:rPr>
              <a:t>  </a:t>
            </a:r>
            <a:r>
              <a:rPr lang="th-TH" sz="2400" b="1" dirty="0" smtClean="0">
                <a:solidFill>
                  <a:srgbClr val="002060"/>
                </a:solidFill>
                <a:cs typeface="+mj-cs"/>
              </a:rPr>
              <a:t>	</a:t>
            </a:r>
            <a:r>
              <a:rPr lang="th-TH" sz="2400" b="1" i="1" dirty="0" smtClean="0">
                <a:solidFill>
                  <a:srgbClr val="002060"/>
                </a:solidFill>
                <a:cs typeface="+mj-cs"/>
              </a:rPr>
              <a:t>แล้ว</a:t>
            </a:r>
            <a:r>
              <a:rPr lang="th-TH" sz="2400" b="1" i="1" dirty="0">
                <a:solidFill>
                  <a:srgbClr val="002060"/>
                </a:solidFill>
                <a:cs typeface="+mj-cs"/>
              </a:rPr>
              <a:t>หนักหน่วงนึกที่จะหนี</a:t>
            </a:r>
            <a:r>
              <a:rPr lang="th-TH" sz="2400" b="1" i="1" dirty="0" smtClean="0">
                <a:solidFill>
                  <a:srgbClr val="002060"/>
                </a:solidFill>
                <a:cs typeface="+mj-cs"/>
              </a:rPr>
              <a:t>ไป</a:t>
            </a:r>
          </a:p>
          <a:p>
            <a:r>
              <a:rPr lang="th-TH" sz="2400" b="1" i="1" dirty="0">
                <a:solidFill>
                  <a:srgbClr val="002060"/>
                </a:solidFill>
                <a:cs typeface="+mj-cs"/>
              </a:rPr>
              <a:t>	</a:t>
            </a:r>
            <a:r>
              <a:rPr lang="th-TH" sz="2400" b="1" i="1" dirty="0" smtClean="0">
                <a:solidFill>
                  <a:srgbClr val="002060"/>
                </a:solidFill>
                <a:cs typeface="+mj-cs"/>
              </a:rPr>
              <a:t>				(พระอภัยมณี)</a:t>
            </a:r>
            <a:endParaRPr lang="th-TH" sz="2400" b="1" dirty="0">
              <a:solidFill>
                <a:srgbClr val="00206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59169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1259632" y="3002954"/>
            <a:ext cx="6624736" cy="193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27584" y="836712"/>
            <a:ext cx="1691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+mj-cs"/>
              </a:rPr>
              <a:t>นารีปราโมทย์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29924" y="1628799"/>
            <a:ext cx="67664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>
                <a:solidFill>
                  <a:srgbClr val="C00000"/>
                </a:solidFill>
                <a:latin typeface="TH SarabunPSK" pitchFamily="34" charset="-34"/>
                <a:cs typeface="+mj-cs"/>
              </a:rPr>
              <a:t>	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นารีปราโมทย์ คือ บทเกี้ยวพาราสีเป็นการกล่าวแสดงแสดงความรักระหว่างตัวละคร</a:t>
            </a:r>
            <a:endParaRPr lang="th-TH" sz="2800" b="1" dirty="0">
              <a:solidFill>
                <a:srgbClr val="002060"/>
              </a:solidFill>
              <a:latin typeface="TH SarabunPSK" pitchFamily="34" charset="-34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3002954"/>
            <a:ext cx="6624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cs typeface="+mj-cs"/>
              </a:rPr>
              <a:t>	</a:t>
            </a:r>
            <a:r>
              <a:rPr lang="th-TH" sz="2400" b="1" dirty="0" smtClean="0">
                <a:solidFill>
                  <a:srgbClr val="002060"/>
                </a:solidFill>
                <a:cs typeface="+mj-cs"/>
              </a:rPr>
              <a:t>ถึง</a:t>
            </a:r>
            <a:r>
              <a:rPr lang="th-TH" sz="2400" b="1" dirty="0">
                <a:solidFill>
                  <a:srgbClr val="002060"/>
                </a:solidFill>
                <a:cs typeface="+mj-cs"/>
              </a:rPr>
              <a:t>ม้วยดินสิ้นฟ้า</a:t>
            </a:r>
            <a:r>
              <a:rPr lang="th-TH" sz="2400" b="1" dirty="0" smtClean="0">
                <a:solidFill>
                  <a:srgbClr val="002060"/>
                </a:solidFill>
                <a:cs typeface="+mj-cs"/>
              </a:rPr>
              <a:t>มหาสมุทร	ไม่</a:t>
            </a:r>
            <a:r>
              <a:rPr lang="th-TH" sz="2400" b="1" dirty="0">
                <a:solidFill>
                  <a:srgbClr val="002060"/>
                </a:solidFill>
                <a:cs typeface="+mj-cs"/>
              </a:rPr>
              <a:t>สิ้นสุดความรักสมัครสมาน</a:t>
            </a:r>
          </a:p>
          <a:p>
            <a:r>
              <a:rPr lang="th-TH" sz="2400" b="1" dirty="0">
                <a:solidFill>
                  <a:srgbClr val="002060"/>
                </a:solidFill>
                <a:cs typeface="+mj-cs"/>
              </a:rPr>
              <a:t>แม้นเกิดในใต้ฟ้าสุธาธาร               </a:t>
            </a:r>
            <a:r>
              <a:rPr lang="th-TH" sz="2400" b="1" dirty="0" smtClean="0">
                <a:solidFill>
                  <a:srgbClr val="002060"/>
                </a:solidFill>
                <a:cs typeface="+mj-cs"/>
              </a:rPr>
              <a:t>		ขอ</a:t>
            </a:r>
            <a:r>
              <a:rPr lang="th-TH" sz="2400" b="1" dirty="0">
                <a:solidFill>
                  <a:srgbClr val="002060"/>
                </a:solidFill>
                <a:cs typeface="+mj-cs"/>
              </a:rPr>
              <a:t>พบพานพิศวาสไม่คลาดคลา</a:t>
            </a:r>
          </a:p>
          <a:p>
            <a:r>
              <a:rPr lang="th-TH" sz="2400" b="1" dirty="0">
                <a:solidFill>
                  <a:srgbClr val="002060"/>
                </a:solidFill>
                <a:cs typeface="+mj-cs"/>
              </a:rPr>
              <a:t>แม้นเนื้อเย็นเป็นห้วง</a:t>
            </a:r>
            <a:r>
              <a:rPr lang="th-TH" sz="2400" b="1" dirty="0" smtClean="0">
                <a:solidFill>
                  <a:srgbClr val="002060"/>
                </a:solidFill>
                <a:cs typeface="+mj-cs"/>
              </a:rPr>
              <a:t>มหรรณพ		พี่</a:t>
            </a:r>
            <a:r>
              <a:rPr lang="th-TH" sz="2400" b="1" dirty="0">
                <a:solidFill>
                  <a:srgbClr val="002060"/>
                </a:solidFill>
                <a:cs typeface="+mj-cs"/>
              </a:rPr>
              <a:t>ขอพบศรีสวัสดิ์เป็นมัจฉา</a:t>
            </a:r>
          </a:p>
          <a:p>
            <a:r>
              <a:rPr lang="th-TH" sz="2400" b="1" dirty="0">
                <a:solidFill>
                  <a:srgbClr val="002060"/>
                </a:solidFill>
                <a:cs typeface="+mj-cs"/>
              </a:rPr>
              <a:t>แม้นเป็นบัวตัวพี่เป็น</a:t>
            </a:r>
            <a:r>
              <a:rPr lang="th-TH" sz="2400" b="1" dirty="0" smtClean="0">
                <a:solidFill>
                  <a:srgbClr val="002060"/>
                </a:solidFill>
                <a:cs typeface="+mj-cs"/>
              </a:rPr>
              <a:t>ภุมรา		เชย</a:t>
            </a:r>
            <a:r>
              <a:rPr lang="th-TH" sz="2400" b="1" dirty="0">
                <a:solidFill>
                  <a:srgbClr val="002060"/>
                </a:solidFill>
                <a:cs typeface="+mj-cs"/>
              </a:rPr>
              <a:t>ผกาโกสุมปทุม</a:t>
            </a:r>
            <a:r>
              <a:rPr lang="th-TH" sz="2400" b="1" dirty="0" smtClean="0">
                <a:solidFill>
                  <a:srgbClr val="002060"/>
                </a:solidFill>
                <a:cs typeface="+mj-cs"/>
              </a:rPr>
              <a:t>ทอง</a:t>
            </a:r>
          </a:p>
          <a:p>
            <a:r>
              <a:rPr lang="th-TH" sz="2400" b="1" dirty="0">
                <a:solidFill>
                  <a:srgbClr val="002060"/>
                </a:solidFill>
                <a:cs typeface="+mj-cs"/>
              </a:rPr>
              <a:t>	</a:t>
            </a:r>
            <a:r>
              <a:rPr lang="th-TH" sz="2400" b="1" dirty="0" smtClean="0">
                <a:solidFill>
                  <a:srgbClr val="002060"/>
                </a:solidFill>
                <a:cs typeface="+mj-cs"/>
              </a:rPr>
              <a:t>				(</a:t>
            </a:r>
            <a:r>
              <a:rPr lang="th-TH" sz="2400" b="1" i="1" dirty="0" smtClean="0">
                <a:solidFill>
                  <a:srgbClr val="002060"/>
                </a:solidFill>
                <a:cs typeface="+mj-cs"/>
              </a:rPr>
              <a:t>พระ</a:t>
            </a:r>
            <a:r>
              <a:rPr lang="th-TH" sz="2400" b="1" i="1" dirty="0">
                <a:solidFill>
                  <a:srgbClr val="002060"/>
                </a:solidFill>
                <a:cs typeface="+mj-cs"/>
              </a:rPr>
              <a:t>อภัยมณี</a:t>
            </a:r>
            <a:r>
              <a:rPr lang="th-TH" sz="2400" b="1" i="1" dirty="0" smtClean="0">
                <a:solidFill>
                  <a:srgbClr val="002060"/>
                </a:solidFill>
                <a:cs typeface="+mj-cs"/>
              </a:rPr>
              <a:t>)</a:t>
            </a:r>
            <a:endParaRPr lang="th-TH" sz="2400" b="1" dirty="0">
              <a:solidFill>
                <a:srgbClr val="00206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9209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115616" y="980728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+mj-cs"/>
              </a:rPr>
              <a:t>พิโรธวาทัง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15616" y="1547866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พิโรธ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วา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ทัง คือ บทโกรธเป็นการกล่าวถึงอารมณ์ไม่พอใจ โกรธ ตัดพ้อต่อว่า รวมไปถึงการประชดประชัน</a:t>
            </a:r>
            <a:endParaRPr lang="th-TH" sz="28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979712" y="2924944"/>
            <a:ext cx="5688632" cy="193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1979712" y="2924944"/>
            <a:ext cx="568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th-TH" dirty="0" smtClean="0"/>
              <a:t>	</a:t>
            </a:r>
            <a:r>
              <a:rPr lang="th-TH" sz="2400" b="1" dirty="0" smtClean="0">
                <a:solidFill>
                  <a:srgbClr val="002060"/>
                </a:solidFill>
                <a:cs typeface="+mj-cs"/>
              </a:rPr>
              <a:t>เมื่อนั้น		</a:t>
            </a:r>
            <a:r>
              <a:rPr lang="th-TH" sz="2400" b="1" dirty="0" err="1" smtClean="0">
                <a:solidFill>
                  <a:srgbClr val="002060"/>
                </a:solidFill>
                <a:cs typeface="+mj-cs"/>
              </a:rPr>
              <a:t>อินทร</a:t>
            </a:r>
            <a:r>
              <a:rPr lang="th-TH" sz="2400" b="1" dirty="0">
                <a:solidFill>
                  <a:srgbClr val="002060"/>
                </a:solidFill>
                <a:cs typeface="+mj-cs"/>
              </a:rPr>
              <a:t>ชิตสิทธิศักดิ์</a:t>
            </a:r>
            <a:r>
              <a:rPr lang="th-TH" sz="2400" b="1" dirty="0" err="1">
                <a:solidFill>
                  <a:srgbClr val="002060"/>
                </a:solidFill>
                <a:cs typeface="+mj-cs"/>
              </a:rPr>
              <a:t>ยักษา</a:t>
            </a:r>
            <a:endParaRPr lang="th-TH" sz="2400" b="1" dirty="0">
              <a:solidFill>
                <a:srgbClr val="002060"/>
              </a:solidFill>
              <a:cs typeface="+mj-cs"/>
            </a:endParaRPr>
          </a:p>
          <a:p>
            <a:pPr fontAlgn="base"/>
            <a:r>
              <a:rPr lang="th-TH" sz="2400" b="1" dirty="0">
                <a:solidFill>
                  <a:srgbClr val="002060"/>
                </a:solidFill>
                <a:cs typeface="+mj-cs"/>
              </a:rPr>
              <a:t>ได้ฟังวานร</a:t>
            </a:r>
            <a:r>
              <a:rPr lang="th-TH" sz="2400" b="1" dirty="0" smtClean="0">
                <a:solidFill>
                  <a:srgbClr val="002060"/>
                </a:solidFill>
                <a:cs typeface="+mj-cs"/>
              </a:rPr>
              <a:t>เจรจา		โกรธา</a:t>
            </a:r>
            <a:r>
              <a:rPr lang="th-TH" sz="2400" b="1" dirty="0">
                <a:solidFill>
                  <a:srgbClr val="002060"/>
                </a:solidFill>
                <a:cs typeface="+mj-cs"/>
              </a:rPr>
              <a:t>ดั่งไฟบรรลัยกัลป์</a:t>
            </a:r>
          </a:p>
          <a:p>
            <a:pPr fontAlgn="base"/>
            <a:r>
              <a:rPr lang="th-TH" sz="2400" b="1" dirty="0">
                <a:solidFill>
                  <a:srgbClr val="002060"/>
                </a:solidFill>
                <a:cs typeface="+mj-cs"/>
              </a:rPr>
              <a:t>ขบ</a:t>
            </a:r>
            <a:r>
              <a:rPr lang="th-TH" sz="2400" b="1" dirty="0" err="1">
                <a:solidFill>
                  <a:srgbClr val="002060"/>
                </a:solidFill>
                <a:cs typeface="+mj-cs"/>
              </a:rPr>
              <a:t>เขี้นว</a:t>
            </a:r>
            <a:r>
              <a:rPr lang="th-TH" sz="2400" b="1" dirty="0">
                <a:solidFill>
                  <a:srgbClr val="002060"/>
                </a:solidFill>
                <a:cs typeface="+mj-cs"/>
              </a:rPr>
              <a:t>เคี้ยวกรามกระทืบ</a:t>
            </a:r>
            <a:r>
              <a:rPr lang="th-TH" sz="2400" b="1" dirty="0" smtClean="0">
                <a:solidFill>
                  <a:srgbClr val="002060"/>
                </a:solidFill>
                <a:cs typeface="+mj-cs"/>
              </a:rPr>
              <a:t>บาท	ร้อง</a:t>
            </a:r>
            <a:r>
              <a:rPr lang="th-TH" sz="2400" b="1" dirty="0">
                <a:solidFill>
                  <a:srgbClr val="002060"/>
                </a:solidFill>
                <a:cs typeface="+mj-cs"/>
              </a:rPr>
              <a:t>ตวาดผาดเสียงดั่งฟ้าลั่น</a:t>
            </a:r>
          </a:p>
          <a:p>
            <a:pPr fontAlgn="base"/>
            <a:r>
              <a:rPr lang="th-TH" sz="2400" b="1" dirty="0">
                <a:solidFill>
                  <a:srgbClr val="002060"/>
                </a:solidFill>
                <a:cs typeface="+mj-cs"/>
              </a:rPr>
              <a:t>เหม่อ้ายลิงไพรใจ</a:t>
            </a:r>
            <a:r>
              <a:rPr lang="th-TH" sz="2400" b="1" dirty="0" smtClean="0">
                <a:solidFill>
                  <a:srgbClr val="002060"/>
                </a:solidFill>
                <a:cs typeface="+mj-cs"/>
              </a:rPr>
              <a:t>ฉกรรจ์	กู</a:t>
            </a:r>
            <a:r>
              <a:rPr lang="th-TH" sz="2400" b="1" dirty="0">
                <a:solidFill>
                  <a:srgbClr val="002060"/>
                </a:solidFill>
                <a:cs typeface="+mj-cs"/>
              </a:rPr>
              <a:t>จะหั่นให้ยับลงกับกร</a:t>
            </a:r>
          </a:p>
          <a:p>
            <a:r>
              <a:rPr lang="th-TH" sz="2400" b="1" dirty="0" smtClean="0">
                <a:solidFill>
                  <a:srgbClr val="002060"/>
                </a:solidFill>
                <a:cs typeface="+mj-cs"/>
              </a:rPr>
              <a:t>			</a:t>
            </a: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(บทละครเรื่องรามเกียรติ์)</a:t>
            </a:r>
            <a:endParaRPr lang="en-US" sz="2400" b="1" dirty="0">
              <a:solidFill>
                <a:srgbClr val="002060"/>
              </a:solidFill>
              <a:latin typeface="TH SarabunPSK" pitchFamily="34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8093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1691680" y="3356992"/>
            <a:ext cx="6120680" cy="12003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43608" y="908720"/>
            <a:ext cx="17972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err="1" smtClean="0">
                <a:solidFill>
                  <a:srgbClr val="C00000"/>
                </a:solidFill>
                <a:latin typeface="TH SarabunPSK" pitchFamily="34" charset="-34"/>
                <a:cs typeface="+mj-cs"/>
              </a:rPr>
              <a:t>สัล</a:t>
            </a: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+mj-cs"/>
              </a:rPr>
              <a:t>ลา</a:t>
            </a:r>
            <a:r>
              <a:rPr lang="th-TH" sz="3200" b="1" dirty="0" err="1" smtClean="0">
                <a:solidFill>
                  <a:srgbClr val="C00000"/>
                </a:solidFill>
                <a:latin typeface="TH SarabunPSK" pitchFamily="34" charset="-34"/>
                <a:cs typeface="+mj-cs"/>
              </a:rPr>
              <a:t>ปังค</a:t>
            </a: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+mj-cs"/>
              </a:rPr>
              <a:t>พิสัย</a:t>
            </a:r>
            <a:endParaRPr lang="th-TH" sz="3200" b="1" dirty="0">
              <a:solidFill>
                <a:srgbClr val="002060"/>
              </a:solidFill>
              <a:latin typeface="TH SarabunPSK" pitchFamily="34" charset="-34"/>
              <a:cs typeface="+mj-cs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87624" y="1655802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 smtClean="0">
                <a:solidFill>
                  <a:srgbClr val="C00000"/>
                </a:solidFill>
                <a:latin typeface="TH SarabunPSK" pitchFamily="34" charset="-34"/>
                <a:cs typeface="+mj-cs"/>
              </a:rPr>
              <a:t>	</a:t>
            </a:r>
            <a:r>
              <a:rPr lang="th-TH" sz="2800" b="1" dirty="0" err="1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สัล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ลา</a:t>
            </a:r>
            <a:r>
              <a:rPr lang="th-TH" sz="2800" b="1" dirty="0" err="1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ปังค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พิสัย คือ บทโศกเป็นบทที่แสดงอารมณ์คร่ำครวญ</a:t>
            </a:r>
            <a:r>
              <a:rPr lang="th-TH" sz="2800" b="1" dirty="0" smtClean="0">
                <a:solidFill>
                  <a:srgbClr val="002060"/>
                </a:solidFill>
                <a:cs typeface="+mj-cs"/>
              </a:rPr>
              <a:t>โศกเศร้า อาลัย</a:t>
            </a:r>
            <a:endParaRPr lang="th-TH" sz="2800" b="1" dirty="0">
              <a:solidFill>
                <a:srgbClr val="002060"/>
              </a:solidFill>
              <a:latin typeface="TH SarabunPSK" pitchFamily="34" charset="-34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0157" y="3356992"/>
            <a:ext cx="6158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i="1" dirty="0">
                <a:solidFill>
                  <a:srgbClr val="002060"/>
                </a:solidFill>
                <a:cs typeface="+mj-cs"/>
              </a:rPr>
              <a:t>เคยหมอบใกล้ได้กลิ่นสุคนธ์</a:t>
            </a:r>
            <a:r>
              <a:rPr lang="th-TH" sz="2400" b="1" i="1" dirty="0" smtClean="0">
                <a:solidFill>
                  <a:srgbClr val="002060"/>
                </a:solidFill>
                <a:cs typeface="+mj-cs"/>
              </a:rPr>
              <a:t>ตลบ</a:t>
            </a:r>
            <a:r>
              <a:rPr lang="th-TH" sz="2400" b="1" dirty="0" smtClean="0">
                <a:solidFill>
                  <a:srgbClr val="002060"/>
                </a:solidFill>
                <a:cs typeface="+mj-cs"/>
              </a:rPr>
              <a:t>	</a:t>
            </a:r>
            <a:r>
              <a:rPr lang="th-TH" sz="2400" b="1" i="1" dirty="0" smtClean="0">
                <a:solidFill>
                  <a:srgbClr val="002060"/>
                </a:solidFill>
                <a:cs typeface="+mj-cs"/>
              </a:rPr>
              <a:t>ละออง</a:t>
            </a:r>
            <a:r>
              <a:rPr lang="th-TH" sz="2400" b="1" i="1" dirty="0">
                <a:solidFill>
                  <a:srgbClr val="002060"/>
                </a:solidFill>
                <a:cs typeface="+mj-cs"/>
              </a:rPr>
              <a:t>อบรสรื่นชื่น</a:t>
            </a:r>
            <a:r>
              <a:rPr lang="th-TH" sz="2400" b="1" i="1" dirty="0" smtClean="0">
                <a:solidFill>
                  <a:srgbClr val="002060"/>
                </a:solidFill>
                <a:cs typeface="+mj-cs"/>
              </a:rPr>
              <a:t>นาสา</a:t>
            </a:r>
          </a:p>
          <a:p>
            <a:r>
              <a:rPr lang="th-TH" sz="2400" b="1" i="1" dirty="0" smtClean="0">
                <a:solidFill>
                  <a:srgbClr val="002060"/>
                </a:solidFill>
                <a:cs typeface="+mj-cs"/>
              </a:rPr>
              <a:t>สิ้น</a:t>
            </a:r>
            <a:r>
              <a:rPr lang="th-TH" sz="2400" b="1" i="1" dirty="0">
                <a:solidFill>
                  <a:srgbClr val="002060"/>
                </a:solidFill>
                <a:cs typeface="+mj-cs"/>
              </a:rPr>
              <a:t>แผ่นดินสิ้นรสสุ</a:t>
            </a:r>
            <a:r>
              <a:rPr lang="th-TH" sz="2400" b="1" i="1" dirty="0" err="1" smtClean="0">
                <a:solidFill>
                  <a:srgbClr val="002060"/>
                </a:solidFill>
                <a:cs typeface="+mj-cs"/>
              </a:rPr>
              <a:t>คนธา</a:t>
            </a:r>
            <a:r>
              <a:rPr lang="th-TH" sz="2400" b="1" dirty="0" smtClean="0">
                <a:solidFill>
                  <a:srgbClr val="002060"/>
                </a:solidFill>
                <a:cs typeface="+mj-cs"/>
              </a:rPr>
              <a:t>	</a:t>
            </a:r>
            <a:r>
              <a:rPr lang="th-TH" sz="2400" b="1" i="1" dirty="0" smtClean="0">
                <a:solidFill>
                  <a:srgbClr val="002060"/>
                </a:solidFill>
                <a:cs typeface="+mj-cs"/>
              </a:rPr>
              <a:t>วาสนา</a:t>
            </a:r>
            <a:r>
              <a:rPr lang="th-TH" sz="2400" b="1" i="1" dirty="0">
                <a:solidFill>
                  <a:srgbClr val="002060"/>
                </a:solidFill>
                <a:cs typeface="+mj-cs"/>
              </a:rPr>
              <a:t>เราก็สิ้นเหมือนกลิ่น</a:t>
            </a:r>
            <a:r>
              <a:rPr lang="th-TH" sz="2400" b="1" i="1" dirty="0" smtClean="0">
                <a:solidFill>
                  <a:srgbClr val="002060"/>
                </a:solidFill>
                <a:cs typeface="+mj-cs"/>
              </a:rPr>
              <a:t>สุคนธ์</a:t>
            </a:r>
          </a:p>
          <a:p>
            <a:r>
              <a:rPr lang="th-TH" sz="2400" b="1" i="1" dirty="0">
                <a:solidFill>
                  <a:srgbClr val="002060"/>
                </a:solidFill>
                <a:cs typeface="+mj-cs"/>
              </a:rPr>
              <a:t>	</a:t>
            </a:r>
            <a:r>
              <a:rPr lang="th-TH" sz="2400" b="1" i="1" dirty="0" smtClean="0">
                <a:solidFill>
                  <a:srgbClr val="002060"/>
                </a:solidFill>
                <a:cs typeface="+mj-cs"/>
              </a:rPr>
              <a:t>			(นิราศภูเขาทอง)</a:t>
            </a:r>
            <a:endParaRPr lang="th-TH" sz="2400" b="1" dirty="0">
              <a:solidFill>
                <a:srgbClr val="00206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29779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35288" y="1125538"/>
            <a:ext cx="35829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96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สวัสดีครับ</a:t>
            </a:r>
            <a:endParaRPr lang="en-US" sz="96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2" descr="D:\รูป\พื้นหลัง\2008062502080831118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3213100"/>
            <a:ext cx="1852613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250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22859" y="476672"/>
            <a:ext cx="3361309" cy="115212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2699792" y="548680"/>
            <a:ext cx="3456384" cy="1008112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latin typeface="TH SarabunPSK" pitchFamily="34" charset="-34"/>
              </a:rPr>
              <a:t>การเล่นเสียง</a:t>
            </a:r>
            <a:endParaRPr lang="th-TH" sz="5400" b="1" dirty="0">
              <a:latin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722859" y="3501008"/>
            <a:ext cx="3361309" cy="2304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2843808" y="3789040"/>
            <a:ext cx="30732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thaiNumPeriod"/>
            </a:pPr>
            <a:r>
              <a:rPr lang="th-TH" sz="3200" b="1" dirty="0" smtClean="0">
                <a:latin typeface="TH SarabunPSK" pitchFamily="34" charset="-34"/>
                <a:cs typeface="+mj-cs"/>
              </a:rPr>
              <a:t>การเล่นเสียงสระ</a:t>
            </a:r>
          </a:p>
          <a:p>
            <a:pPr marL="342900" indent="-342900">
              <a:buAutoNum type="thaiNumPeriod"/>
            </a:pPr>
            <a:r>
              <a:rPr lang="th-TH" sz="3200" b="1" dirty="0" smtClean="0">
                <a:latin typeface="TH SarabunPSK" pitchFamily="34" charset="-34"/>
                <a:cs typeface="+mj-cs"/>
              </a:rPr>
              <a:t>การเล่นเสียงพยัญชนะ</a:t>
            </a:r>
          </a:p>
          <a:p>
            <a:pPr marL="342900" indent="-342900">
              <a:buAutoNum type="thaiNumPeriod"/>
            </a:pPr>
            <a:r>
              <a:rPr lang="th-TH" sz="3200" b="1" dirty="0" smtClean="0">
                <a:latin typeface="TH SarabunPSK" pitchFamily="34" charset="-34"/>
                <a:cs typeface="+mj-cs"/>
              </a:rPr>
              <a:t>การเล่นเสียงวรรณยุกต์</a:t>
            </a:r>
            <a:endParaRPr lang="en-US" sz="3200" b="1" dirty="0">
              <a:latin typeface="TH SarabunPSK" pitchFamily="34" charset="-34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1844824"/>
            <a:ext cx="69847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cs typeface="+mj-cs"/>
              </a:rPr>
              <a:t>	</a:t>
            </a:r>
            <a:r>
              <a:rPr lang="th-TH" sz="3200" dirty="0" smtClean="0">
                <a:solidFill>
                  <a:srgbClr val="FF0000"/>
                </a:solidFill>
                <a:cs typeface="+mj-cs"/>
              </a:rPr>
              <a:t>การ</a:t>
            </a:r>
            <a:r>
              <a:rPr lang="th-TH" sz="3200" dirty="0">
                <a:solidFill>
                  <a:srgbClr val="FF0000"/>
                </a:solidFill>
                <a:cs typeface="+mj-cs"/>
              </a:rPr>
              <a:t>เล่นเสียง  </a:t>
            </a:r>
            <a:r>
              <a:rPr lang="th-TH" sz="3200" dirty="0">
                <a:solidFill>
                  <a:srgbClr val="002060"/>
                </a:solidFill>
                <a:cs typeface="+mj-cs"/>
              </a:rPr>
              <a:t>คือ  </a:t>
            </a:r>
            <a:r>
              <a:rPr lang="th-TH" sz="3200" dirty="0">
                <a:solidFill>
                  <a:srgbClr val="FF0000"/>
                </a:solidFill>
                <a:cs typeface="+mj-cs"/>
              </a:rPr>
              <a:t>การสรรคำให้มีเสียงสัมผัสทั้งพยัญชนะ  สระ และวรรณยุกต์ เป็นพิเศษกว่าปกติเพื่อให้เกิดทำนองเสียงที่น่าฟัง</a:t>
            </a:r>
            <a:r>
              <a:rPr lang="th-TH" sz="3200" dirty="0">
                <a:solidFill>
                  <a:srgbClr val="002060"/>
                </a:solidFill>
                <a:cs typeface="+mj-cs"/>
              </a:rPr>
              <a:t>  เพื่อการอวดฝีมือของกวี  มี ๓ ชนิดคือ</a:t>
            </a:r>
          </a:p>
          <a:p>
            <a:endParaRPr lang="th-TH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29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2204864"/>
            <a:ext cx="70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	พระ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ฟังคำ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อ้ำอึ้ง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ตะลึงคิด 	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จะ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เบือนบิดป้องปัด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ก็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ขัดขวาง </a:t>
            </a:r>
          </a:p>
          <a:p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สงสาร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ลูกเจ้าลังกาจึงว่าพลาง 	เราเหมือนช้าง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งางอก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ไม่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หลอกลวง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 </a:t>
            </a:r>
          </a:p>
          <a:p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ถึงเลือดเนื้อเมื่อน้องต้องประสงค์ 	พี่ก็คงยอมให้มิได้หวง </a:t>
            </a:r>
          </a:p>
          <a:p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แต่ลูกเต้าเขาไม่เหมือนคนทั้งปวง 	จะได้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ช่วงชิง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ไปให้กระนั้น </a:t>
            </a:r>
          </a:p>
          <a:p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	</a:t>
            </a: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				</a:t>
            </a: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(พระอภัยมณี)</a:t>
            </a: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	</a:t>
            </a:r>
            <a:endParaRPr lang="en-US" sz="3200" b="1" dirty="0">
              <a:solidFill>
                <a:srgbClr val="002060"/>
              </a:solidFill>
              <a:latin typeface="TH SarabunPSK" pitchFamily="34" charset="-34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268760"/>
            <a:ext cx="291458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+mj-cs"/>
              </a:rPr>
              <a:t>๑.การเล่นเสียงพยัญชนะ</a:t>
            </a:r>
            <a:endParaRPr lang="en-US" sz="3200" b="1" dirty="0">
              <a:latin typeface="TH SarabunPSK" pitchFamily="34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7622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836712"/>
            <a:ext cx="227658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+mj-cs"/>
              </a:rPr>
              <a:t>๒</a:t>
            </a:r>
            <a:r>
              <a:rPr lang="th-TH" sz="3200" b="1" dirty="0" smtClean="0">
                <a:latin typeface="TH SarabunPSK" pitchFamily="34" charset="-34"/>
                <a:cs typeface="+mj-cs"/>
              </a:rPr>
              <a:t>.การเล่นเสียงสระ</a:t>
            </a:r>
            <a:endParaRPr lang="en-US" sz="3200" b="1" dirty="0">
              <a:latin typeface="TH SarabunPSK" pitchFamily="34" charset="-34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9632" y="1916832"/>
            <a:ext cx="70567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    หน่อ</a:t>
            </a:r>
            <a:r>
              <a:rPr lang="th-TH" sz="2800" b="1" dirty="0">
                <a:solidFill>
                  <a:srgbClr val="C00000"/>
                </a:solidFill>
                <a:latin typeface="TH SarabunPSK" pitchFamily="34" charset="-34"/>
                <a:cs typeface="+mj-cs"/>
              </a:rPr>
              <a:t>กษัตริย์ขัต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ติย</a:t>
            </a:r>
            <a:r>
              <a:rPr lang="th-TH" sz="2800" b="1" dirty="0">
                <a:solidFill>
                  <a:srgbClr val="C00000"/>
                </a:solidFill>
                <a:latin typeface="TH SarabunPSK" pitchFamily="34" charset="-34"/>
                <a:cs typeface="+mj-cs"/>
              </a:rPr>
              <a:t>วงศ์ทรง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สดับ	น้อมคำนับเล่า</a:t>
            </a:r>
            <a:r>
              <a:rPr lang="th-TH" sz="2800" b="1" dirty="0">
                <a:solidFill>
                  <a:srgbClr val="C00000"/>
                </a:solidFill>
                <a:latin typeface="TH SarabunPSK" pitchFamily="34" charset="-34"/>
                <a:cs typeface="+mj-cs"/>
              </a:rPr>
              <a:t>แจ้งแถลง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ไข	 </a:t>
            </a:r>
            <a:endParaRPr lang="en-US" sz="2800" b="1" dirty="0">
              <a:solidFill>
                <a:srgbClr val="002060"/>
              </a:solidFill>
              <a:latin typeface="TH SarabunPSK" pitchFamily="34" charset="-34"/>
              <a:cs typeface="+mj-cs"/>
            </a:endParaRPr>
          </a:p>
          <a:p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พระบิ</a:t>
            </a:r>
            <a:r>
              <a:rPr lang="th-TH" sz="2800" b="1" dirty="0">
                <a:solidFill>
                  <a:srgbClr val="C00000"/>
                </a:solidFill>
                <a:latin typeface="TH SarabunPSK" pitchFamily="34" charset="-34"/>
                <a:cs typeface="+mj-cs"/>
              </a:rPr>
              <a:t>ดาห้า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บำ</a:t>
            </a:r>
            <a:r>
              <a:rPr lang="th-TH" sz="2800" b="1" dirty="0">
                <a:solidFill>
                  <a:srgbClr val="C00000"/>
                </a:solidFill>
                <a:latin typeface="TH SarabunPSK" pitchFamily="34" charset="-34"/>
                <a:cs typeface="+mj-cs"/>
              </a:rPr>
              <a:t>รุง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ซึ่ง</a:t>
            </a:r>
            <a:r>
              <a:rPr lang="th-TH" sz="2800" b="1" dirty="0">
                <a:solidFill>
                  <a:srgbClr val="C00000"/>
                </a:solidFill>
                <a:latin typeface="TH SarabunPSK" pitchFamily="34" charset="-34"/>
                <a:cs typeface="+mj-cs"/>
              </a:rPr>
              <a:t>กรุง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ไกร		บัญชาให้เที่ยว</a:t>
            </a:r>
            <a:r>
              <a:rPr lang="th-TH" sz="2800" b="1" dirty="0">
                <a:solidFill>
                  <a:srgbClr val="C00000"/>
                </a:solidFill>
                <a:latin typeface="TH SarabunPSK" pitchFamily="34" charset="-34"/>
                <a:cs typeface="+mj-cs"/>
              </a:rPr>
              <a:t>หา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วิ</a:t>
            </a:r>
            <a:r>
              <a:rPr lang="th-TH" sz="2800" b="1" dirty="0">
                <a:solidFill>
                  <a:srgbClr val="C00000"/>
                </a:solidFill>
                <a:latin typeface="TH SarabunPSK" pitchFamily="34" charset="-34"/>
                <a:cs typeface="+mj-cs"/>
              </a:rPr>
              <a:t>ชา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การ	 </a:t>
            </a:r>
            <a:endParaRPr lang="en-US" sz="2800" b="1" dirty="0">
              <a:solidFill>
                <a:srgbClr val="002060"/>
              </a:solidFill>
              <a:latin typeface="TH SarabunPSK" pitchFamily="34" charset="-34"/>
              <a:cs typeface="+mj-cs"/>
            </a:endParaRPr>
          </a:p>
          <a:p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    จึง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ดั้นด้น</a:t>
            </a:r>
            <a:r>
              <a:rPr lang="th-TH" sz="2800" b="1" dirty="0">
                <a:solidFill>
                  <a:srgbClr val="C00000"/>
                </a:solidFill>
                <a:latin typeface="TH SarabunPSK" pitchFamily="34" charset="-34"/>
                <a:cs typeface="+mj-cs"/>
              </a:rPr>
              <a:t>เดินเนินป่ามา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ถึงนี่	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พอ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เห็นมีอักข</a:t>
            </a:r>
            <a:r>
              <a:rPr lang="th-TH" sz="2800" b="1" dirty="0">
                <a:solidFill>
                  <a:srgbClr val="C00000"/>
                </a:solidFill>
                <a:latin typeface="TH SarabunPSK" pitchFamily="34" charset="-34"/>
                <a:cs typeface="+mj-cs"/>
              </a:rPr>
              <a:t>รา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อยู่</a:t>
            </a:r>
            <a:r>
              <a:rPr lang="th-TH" sz="2800" b="1" dirty="0">
                <a:solidFill>
                  <a:srgbClr val="C00000"/>
                </a:solidFill>
                <a:latin typeface="TH SarabunPSK" pitchFamily="34" charset="-34"/>
                <a:cs typeface="+mj-cs"/>
              </a:rPr>
              <a:t>หน้า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บ้าน	 </a:t>
            </a:r>
            <a:endParaRPr lang="en-US" sz="2800" b="1" dirty="0">
              <a:solidFill>
                <a:srgbClr val="002060"/>
              </a:solidFill>
              <a:latin typeface="TH SarabunPSK" pitchFamily="34" charset="-34"/>
              <a:cs typeface="+mj-cs"/>
            </a:endParaRPr>
          </a:p>
          <a:p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รู้</a:t>
            </a:r>
            <a:r>
              <a:rPr lang="th-TH" sz="2800" b="1" dirty="0">
                <a:solidFill>
                  <a:srgbClr val="C00000"/>
                </a:solidFill>
                <a:latin typeface="TH SarabunPSK" pitchFamily="34" charset="-34"/>
                <a:cs typeface="+mj-cs"/>
              </a:rPr>
              <a:t>ว่า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ท่านพฤ</a:t>
            </a:r>
            <a:r>
              <a:rPr lang="th-TH" sz="2800" b="1" dirty="0">
                <a:solidFill>
                  <a:srgbClr val="C00000"/>
                </a:solidFill>
                <a:latin typeface="TH SarabunPSK" pitchFamily="34" charset="-34"/>
                <a:cs typeface="+mj-cs"/>
              </a:rPr>
              <a:t>ฒา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เป็น</a:t>
            </a:r>
            <a:r>
              <a:rPr lang="th-TH" sz="2800" b="1" dirty="0">
                <a:solidFill>
                  <a:srgbClr val="C00000"/>
                </a:solidFill>
                <a:latin typeface="TH SarabunPSK" pitchFamily="34" charset="-34"/>
                <a:cs typeface="+mj-cs"/>
              </a:rPr>
              <a:t>อา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จารย์		ขอประทานพาก</a:t>
            </a:r>
            <a:r>
              <a:rPr lang="th-TH" sz="2800" b="1" dirty="0">
                <a:solidFill>
                  <a:srgbClr val="C00000"/>
                </a:solidFill>
                <a:latin typeface="TH SarabunPSK" pitchFamily="34" charset="-34"/>
                <a:cs typeface="+mj-cs"/>
              </a:rPr>
              <a:t>เพียรเรียน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วิชา</a:t>
            </a:r>
          </a:p>
          <a:p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	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				</a:t>
            </a: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(พระอภัยมณี)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	 </a:t>
            </a:r>
            <a:endParaRPr lang="en-US" sz="2800" b="1" dirty="0">
              <a:solidFill>
                <a:srgbClr val="002060"/>
              </a:solidFill>
              <a:latin typeface="TH SarabunPSK" pitchFamily="34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6382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836712"/>
            <a:ext cx="298511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+mj-cs"/>
              </a:rPr>
              <a:t>๓.การเล่นเสียงวรรณยุกต์</a:t>
            </a:r>
            <a:endParaRPr lang="en-US" sz="3200" b="1" dirty="0">
              <a:latin typeface="TH SarabunPSK" pitchFamily="34" charset="-34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9632" y="1700808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sz="2800" b="1" dirty="0">
                <a:latin typeface="TH SarabunPSK" pitchFamily="34" charset="-34"/>
                <a:cs typeface="+mj-cs"/>
              </a:rPr>
              <a:t>คือ การใช้คำไล่ระดับเสียง ๒ หรือ ๓ ระดับเป็นชุดไป เช่น  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เจา-เจ่า -เจ้า </a:t>
            </a:r>
            <a:r>
              <a:rPr lang="th-TH" sz="2800" b="1" dirty="0" smtClean="0">
                <a:solidFill>
                  <a:srgbClr val="00B050"/>
                </a:solidFill>
                <a:latin typeface="TH SarabunPSK" pitchFamily="34" charset="-34"/>
                <a:cs typeface="+mj-cs"/>
              </a:rPr>
              <a:t> </a:t>
            </a:r>
            <a:r>
              <a:rPr lang="th-TH" sz="2800" b="1" dirty="0">
                <a:solidFill>
                  <a:srgbClr val="00B050"/>
                </a:solidFill>
                <a:latin typeface="TH SarabunPSK" pitchFamily="34" charset="-34"/>
                <a:cs typeface="+mj-cs"/>
              </a:rPr>
              <a:t>คอย- ค่อย-ค้อย  </a:t>
            </a:r>
            <a:r>
              <a:rPr lang="th-TH" sz="2800" b="1" dirty="0">
                <a:latin typeface="TH SarabunPSK" pitchFamily="34" charset="-34"/>
                <a:cs typeface="+mj-cs"/>
              </a:rPr>
              <a:t> เป็นต้น</a:t>
            </a:r>
          </a:p>
        </p:txBody>
      </p:sp>
      <p:sp>
        <p:nvSpPr>
          <p:cNvPr id="7" name="Rectangle 6"/>
          <p:cNvSpPr/>
          <p:nvPr/>
        </p:nvSpPr>
        <p:spPr>
          <a:xfrm>
            <a:off x="1403648" y="3212976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	</a:t>
            </a:r>
            <a:endParaRPr lang="en-US" sz="20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2996952"/>
            <a:ext cx="86914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+mj-cs"/>
              </a:rPr>
              <a:t>ตัวอย่าง</a:t>
            </a:r>
            <a:endParaRPr lang="en-US" sz="2400" b="1" dirty="0">
              <a:latin typeface="TH SarabunPSK" pitchFamily="34" charset="-34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54585" y="3789040"/>
            <a:ext cx="49837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    </a:t>
            </a: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บัวตูม</a:t>
            </a: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+mj-cs"/>
              </a:rPr>
              <a:t>ตุมตุ่มตุ้ม </a:t>
            </a:r>
            <a:r>
              <a:rPr lang="en-US" sz="32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	</a:t>
            </a: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กลาง</a:t>
            </a:r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ตม</a:t>
            </a:r>
          </a:p>
          <a:p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สูงส่งทงทาน</a:t>
            </a: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+mj-cs"/>
              </a:rPr>
              <a:t>ลม </a:t>
            </a:r>
            <a:r>
              <a:rPr lang="en-US" sz="3200" b="1" dirty="0" smtClean="0">
                <a:solidFill>
                  <a:srgbClr val="C00000"/>
                </a:solidFill>
                <a:latin typeface="TH SarabunPSK" pitchFamily="34" charset="-34"/>
                <a:cs typeface="+mj-cs"/>
              </a:rPr>
              <a:t>		</a:t>
            </a: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+mj-cs"/>
              </a:rPr>
              <a:t>ล่ม</a:t>
            </a: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+mj-cs"/>
              </a:rPr>
              <a:t>ล้ม</a:t>
            </a:r>
          </a:p>
          <a:p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แมลง</a:t>
            </a: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+mj-cs"/>
              </a:rPr>
              <a:t>เม้าเม่าเมา</a:t>
            </a:r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ฉม </a:t>
            </a:r>
            <a:r>
              <a:rPr lang="en-US" sz="32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	</a:t>
            </a: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ซมซ</a:t>
            </a:r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ราบ</a:t>
            </a:r>
          </a:p>
          <a:p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+mj-cs"/>
              </a:rPr>
              <a:t>รูรู่รู้</a:t>
            </a:r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ริมก้ม 	</a:t>
            </a:r>
            <a:r>
              <a:rPr lang="en-US" sz="32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	</a:t>
            </a: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พาด</a:t>
            </a:r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ไม้ไทร</a:t>
            </a: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ทอง</a:t>
            </a:r>
            <a:endParaRPr lang="th-TH" sz="3200" b="1" dirty="0">
              <a:solidFill>
                <a:srgbClr val="002060"/>
              </a:solidFill>
              <a:latin typeface="TH SarabunPSK" pitchFamily="34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7414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15816" y="548680"/>
            <a:ext cx="2955154" cy="108012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2699792" y="548680"/>
            <a:ext cx="3456384" cy="1008112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latin typeface="TH SarabunPSK" pitchFamily="34" charset="-34"/>
              </a:rPr>
              <a:t>การเล่นคำ</a:t>
            </a:r>
            <a:endParaRPr lang="th-TH" sz="5400" b="1" dirty="0">
              <a:latin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1640" y="1916832"/>
            <a:ext cx="6887544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+mj-cs"/>
              </a:rPr>
              <a:t>	การ</a:t>
            </a: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+mj-cs"/>
              </a:rPr>
              <a:t>เล่นคำ  </a:t>
            </a:r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คือ 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การสรรคำมาเรียงร้อยในคำประพันธ์ 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โดยพลิก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แพลงให้เกิดความหมายพิเศษและแปลกออกไปจากที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ใช้กันอยู่</a:t>
            </a:r>
            <a:r>
              <a:rPr lang="en-US" sz="32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  </a:t>
            </a: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เช่น</a:t>
            </a:r>
            <a:endParaRPr lang="en-US" sz="3200" dirty="0">
              <a:solidFill>
                <a:srgbClr val="002060"/>
              </a:solidFill>
              <a:latin typeface="TH SarabunPSK" pitchFamily="34" charset="-34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23478" y="3789040"/>
            <a:ext cx="264046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thaiNumPeriod"/>
            </a:pPr>
            <a:r>
              <a:rPr lang="th-TH" sz="3200" b="1" dirty="0" smtClean="0">
                <a:latin typeface="TH SarabunPSK" pitchFamily="34" charset="-34"/>
                <a:cs typeface="+mj-cs"/>
              </a:rPr>
              <a:t>การเล่นคำพ้อง</a:t>
            </a:r>
          </a:p>
          <a:p>
            <a:pPr marL="342900" indent="-342900">
              <a:buAutoNum type="thaiNumPeriod"/>
            </a:pPr>
            <a:r>
              <a:rPr lang="th-TH" sz="3200" b="1" dirty="0" smtClean="0">
                <a:latin typeface="TH SarabunPSK" pitchFamily="34" charset="-34"/>
                <a:cs typeface="+mj-cs"/>
              </a:rPr>
              <a:t>การเล่นคำซ้ำ</a:t>
            </a:r>
          </a:p>
          <a:p>
            <a:pPr marL="342900" indent="-342900">
              <a:buAutoNum type="thaiNumPeriod"/>
            </a:pPr>
            <a:r>
              <a:rPr lang="th-TH" sz="3200" b="1" dirty="0" smtClean="0">
                <a:latin typeface="TH SarabunPSK" pitchFamily="34" charset="-34"/>
                <a:cs typeface="+mj-cs"/>
              </a:rPr>
              <a:t>การเล่นคำเชิงถาม </a:t>
            </a:r>
          </a:p>
        </p:txBody>
      </p:sp>
    </p:spTree>
    <p:extLst>
      <p:ext uri="{BB962C8B-B14F-4D97-AF65-F5344CB8AC3E}">
        <p14:creationId xmlns:p14="http://schemas.microsoft.com/office/powerpoint/2010/main" val="14384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71600" y="692696"/>
            <a:ext cx="266429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1547664" y="3861048"/>
            <a:ext cx="6624736" cy="13849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47664" y="2398827"/>
            <a:ext cx="6624736" cy="10946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43608" y="692696"/>
            <a:ext cx="69847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๑.การ</a:t>
            </a:r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เล่นคำพ้อง  </a:t>
            </a:r>
            <a:endParaRPr lang="th-TH" sz="3200" b="1" dirty="0" smtClean="0">
              <a:solidFill>
                <a:srgbClr val="002060"/>
              </a:solidFill>
              <a:latin typeface="TH SarabunPSK" pitchFamily="34" charset="-34"/>
              <a:cs typeface="+mj-cs"/>
            </a:endParaRPr>
          </a:p>
          <a:p>
            <a:r>
              <a:rPr lang="th-TH" sz="3200" b="1" dirty="0" smtClean="0">
                <a:latin typeface="TH SarabunPSK" pitchFamily="34" charset="-34"/>
                <a:cs typeface="+mj-cs"/>
              </a:rPr>
              <a:t>คือ</a:t>
            </a:r>
            <a:r>
              <a:rPr lang="th-TH" sz="3200" b="1" dirty="0">
                <a:latin typeface="TH SarabunPSK" pitchFamily="34" charset="-34"/>
                <a:cs typeface="+mj-cs"/>
              </a:rPr>
              <a:t>การนำคำพ้องมาใช้คู่กันให้เกิดความหมายที่สัมพันธ์</a:t>
            </a:r>
            <a:r>
              <a:rPr lang="th-TH" sz="3200" b="1" dirty="0" smtClean="0">
                <a:latin typeface="TH SarabunPSK" pitchFamily="34" charset="-34"/>
                <a:cs typeface="+mj-cs"/>
              </a:rPr>
              <a:t>กัน</a:t>
            </a: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 </a:t>
            </a: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เช่น</a:t>
            </a:r>
          </a:p>
          <a:p>
            <a:endParaRPr lang="th-TH" sz="2400" b="1" dirty="0" smtClean="0">
              <a:solidFill>
                <a:srgbClr val="002060"/>
              </a:solidFill>
              <a:latin typeface="TH SarabunPSK" pitchFamily="34" charset="-34"/>
              <a:cs typeface="+mj-cs"/>
            </a:endParaRPr>
          </a:p>
          <a:p>
            <a:endParaRPr lang="th-TH" sz="2400" b="1" dirty="0">
              <a:solidFill>
                <a:srgbClr val="002060"/>
              </a:solidFill>
              <a:latin typeface="TH SarabunPSK" pitchFamily="34" charset="-34"/>
              <a:cs typeface="+mj-cs"/>
            </a:endParaRPr>
          </a:p>
          <a:p>
            <a:pPr>
              <a:buNone/>
            </a:pP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         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 เบญจ</a:t>
            </a:r>
            <a:r>
              <a:rPr lang="th-TH" sz="2800" b="1" dirty="0">
                <a:solidFill>
                  <a:srgbClr val="C00000"/>
                </a:solidFill>
                <a:latin typeface="TH SarabunPSK" pitchFamily="34" charset="-34"/>
                <a:cs typeface="+mj-cs"/>
              </a:rPr>
              <a:t>วรรณ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จับ</a:t>
            </a:r>
            <a:r>
              <a:rPr lang="th-TH" sz="2800" b="1" dirty="0">
                <a:solidFill>
                  <a:srgbClr val="C00000"/>
                </a:solidFill>
                <a:latin typeface="TH SarabunPSK" pitchFamily="34" charset="-34"/>
                <a:cs typeface="+mj-cs"/>
              </a:rPr>
              <a:t>วัลย์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มาลี      เหมือน</a:t>
            </a:r>
            <a:r>
              <a:rPr lang="th-TH" sz="2800" b="1" dirty="0">
                <a:solidFill>
                  <a:srgbClr val="C00000"/>
                </a:solidFill>
                <a:latin typeface="TH SarabunPSK" pitchFamily="34" charset="-34"/>
                <a:cs typeface="+mj-cs"/>
              </a:rPr>
              <a:t>วัน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เจ้าวอนพี่ให้ตาม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กวาง</a:t>
            </a:r>
          </a:p>
          <a:p>
            <a:pPr>
              <a:buNone/>
            </a:pP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	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				</a:t>
            </a: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(บทละครเรื่องรามเกียรติ์)</a:t>
            </a:r>
            <a:endParaRPr lang="th-TH" sz="2800" b="1" dirty="0">
              <a:solidFill>
                <a:srgbClr val="002060"/>
              </a:solidFill>
              <a:latin typeface="TH SarabunPSK" pitchFamily="34" charset="-34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7624" y="3861047"/>
            <a:ext cx="68407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	ถึง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บาง</a:t>
            </a:r>
            <a:r>
              <a:rPr lang="th-TH" sz="2800" b="1" dirty="0">
                <a:solidFill>
                  <a:srgbClr val="C00000"/>
                </a:solidFill>
                <a:latin typeface="TH SarabunPSK" pitchFamily="34" charset="-34"/>
                <a:cs typeface="+mj-cs"/>
              </a:rPr>
              <a:t>ซื่อ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ชื่อบางนี้สุจริต	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เหมือน</a:t>
            </a:r>
            <a:r>
              <a:rPr lang="th-TH" sz="2800" b="1" dirty="0">
                <a:solidFill>
                  <a:srgbClr val="C00000"/>
                </a:solidFill>
                <a:latin typeface="TH SarabunPSK" pitchFamily="34" charset="-34"/>
                <a:cs typeface="+mj-cs"/>
              </a:rPr>
              <a:t>ซื่อ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จิตที่พี่ตรงจำนงสมร</a:t>
            </a:r>
            <a:endParaRPr lang="en-US" sz="2800" b="1" dirty="0">
              <a:solidFill>
                <a:srgbClr val="002060"/>
              </a:solidFill>
              <a:latin typeface="TH SarabunPSK" pitchFamily="34" charset="-34"/>
              <a:cs typeface="+mj-cs"/>
            </a:endParaRPr>
          </a:p>
          <a:p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 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     มิตร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จิตขอให้มิตรใจจร	 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	ใจ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สมรขอให้</a:t>
            </a:r>
            <a:r>
              <a:rPr lang="th-TH" sz="2800" b="1" dirty="0">
                <a:solidFill>
                  <a:srgbClr val="C00000"/>
                </a:solidFill>
                <a:latin typeface="TH SarabunPSK" pitchFamily="34" charset="-34"/>
                <a:cs typeface="+mj-cs"/>
              </a:rPr>
              <a:t>ซื่อ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เหมือนชื่อ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นาง</a:t>
            </a:r>
          </a:p>
          <a:p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+mj-cs"/>
              </a:rPr>
              <a:t>	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				</a:t>
            </a: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(นิราศพระบาท)</a:t>
            </a:r>
            <a:endParaRPr lang="en-US" sz="2400" b="1" dirty="0">
              <a:solidFill>
                <a:srgbClr val="002060"/>
              </a:solidFill>
              <a:latin typeface="TH SarabunPSK" pitchFamily="34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8003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103273" y="776898"/>
            <a:ext cx="2388607" cy="563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755576" y="1484784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>
                <a:latin typeface="TH SarabunPSK" pitchFamily="34" charset="-34"/>
                <a:cs typeface="+mj-cs"/>
              </a:rPr>
              <a:t>  คือ</a:t>
            </a:r>
            <a:r>
              <a:rPr lang="th-TH" sz="2800" b="1" dirty="0">
                <a:latin typeface="TH SarabunPSK" pitchFamily="34" charset="-34"/>
                <a:cs typeface="+mj-cs"/>
              </a:rPr>
              <a:t>การนำคำคำเดียวมาใช้ซ้ำๆ ในที่ใกล้ๆกัน เพื่อย้ำความหมายให้หนักแน่นมาก</a:t>
            </a:r>
            <a:r>
              <a:rPr lang="th-TH" sz="2800" b="1" dirty="0" smtClean="0">
                <a:latin typeface="TH SarabunPSK" pitchFamily="34" charset="-34"/>
                <a:cs typeface="+mj-cs"/>
              </a:rPr>
              <a:t>ขึ้น เช่น</a:t>
            </a:r>
            <a:endParaRPr lang="en-US" sz="2800" dirty="0">
              <a:latin typeface="TH SarabunPSK" pitchFamily="34" charset="-34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3273" y="776898"/>
            <a:ext cx="25795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๒. การเล่นคำซ้ำ  </a:t>
            </a:r>
            <a:endParaRPr lang="th-TH" sz="3200" b="1" dirty="0">
              <a:solidFill>
                <a:srgbClr val="002060"/>
              </a:solidFill>
              <a:latin typeface="TH SarabunPSK" pitchFamily="34" charset="-34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0395" y="2636912"/>
            <a:ext cx="6853103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	</a:t>
            </a:r>
            <a:r>
              <a:rPr lang="th-TH" sz="30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เหลือบเห็นสตรีวิไลลักษณ์   พิศพักตร์ผ่องเพียงแขไข</a:t>
            </a:r>
          </a:p>
          <a:p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งาม</a:t>
            </a:r>
            <a:r>
              <a:rPr lang="th-TH" sz="30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โอษฐ์</a:t>
            </a:r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งาม</a:t>
            </a:r>
            <a:r>
              <a:rPr lang="th-TH" sz="30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แก้ม</a:t>
            </a:r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งาม</a:t>
            </a:r>
            <a:r>
              <a:rPr lang="th-TH" sz="30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จุไร 		  </a:t>
            </a:r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งาม</a:t>
            </a:r>
            <a:r>
              <a:rPr lang="th-TH" sz="30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นัยน์เนตร</a:t>
            </a:r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งาม</a:t>
            </a:r>
            <a:r>
              <a:rPr lang="th-TH" sz="30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กร</a:t>
            </a:r>
          </a:p>
          <a:p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งาม</a:t>
            </a:r>
            <a:r>
              <a:rPr lang="th-TH" sz="30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ถัน</a:t>
            </a:r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งาม</a:t>
            </a:r>
            <a:r>
              <a:rPr lang="th-TH" sz="30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กรรณ</a:t>
            </a:r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งาม</a:t>
            </a:r>
            <a:r>
              <a:rPr lang="th-TH" sz="30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ขนง 		  </a:t>
            </a:r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งาม</a:t>
            </a:r>
            <a:r>
              <a:rPr lang="th-TH" sz="30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องค์ยิ่งเทพอัปสร</a:t>
            </a:r>
          </a:p>
          <a:p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งาม</a:t>
            </a:r>
            <a:r>
              <a:rPr lang="th-TH" sz="30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จริตกิริยา</a:t>
            </a:r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งาม</a:t>
            </a:r>
            <a:r>
              <a:rPr lang="th-TH" sz="30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งอน 		  </a:t>
            </a:r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งาม</a:t>
            </a:r>
            <a:r>
              <a:rPr lang="th-TH" sz="30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เอว</a:t>
            </a:r>
            <a:r>
              <a:rPr lang="th-TH" sz="3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งาม</a:t>
            </a:r>
            <a:r>
              <a:rPr lang="th-TH" sz="30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อ่อนทั้งกายา</a:t>
            </a: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+mj-cs"/>
              </a:rPr>
              <a:t>					(บทละครเรื่องรามเกียรติ์)</a:t>
            </a:r>
            <a:endParaRPr lang="en-US" sz="2400" b="1" dirty="0">
              <a:solidFill>
                <a:srgbClr val="002060"/>
              </a:solidFill>
              <a:latin typeface="TH SarabunPSK" pitchFamily="34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5510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524</Words>
  <Application>Microsoft Office PowerPoint</Application>
  <PresentationFormat>นำเสนอทางหน้าจอ (4:3)</PresentationFormat>
  <Paragraphs>153</Paragraphs>
  <Slides>25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25</vt:i4>
      </vt:variant>
    </vt:vector>
  </HeadingPairs>
  <TitlesOfParts>
    <vt:vector size="32" baseType="lpstr">
      <vt:lpstr>Angsana New</vt:lpstr>
      <vt:lpstr>Arial</vt:lpstr>
      <vt:lpstr>TH Charmonman</vt:lpstr>
      <vt:lpstr>Cordia New</vt:lpstr>
      <vt:lpstr>TH SarabunPSK</vt:lpstr>
      <vt:lpstr>Calibri</vt:lpstr>
      <vt:lpstr>Office Theme</vt:lpstr>
      <vt:lpstr>ศิลปะการประพันธ์ ในวรรณคดีไทย</vt:lpstr>
      <vt:lpstr>งานนำเสนอ PowerPoint</vt:lpstr>
      <vt:lpstr>การเล่นเสียง</vt:lpstr>
      <vt:lpstr>งานนำเสนอ PowerPoint</vt:lpstr>
      <vt:lpstr>งานนำเสนอ PowerPoint</vt:lpstr>
      <vt:lpstr>งานนำเสนอ PowerPoint</vt:lpstr>
      <vt:lpstr>การเล่นคำ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ศิลปะการประพันธ์ ในวรรณคดีไทย</dc:title>
  <dc:creator>Windows User</dc:creator>
  <cp:lastModifiedBy>Mr.KKD</cp:lastModifiedBy>
  <cp:revision>51</cp:revision>
  <dcterms:created xsi:type="dcterms:W3CDTF">2016-05-22T05:41:33Z</dcterms:created>
  <dcterms:modified xsi:type="dcterms:W3CDTF">2017-06-08T14:44:05Z</dcterms:modified>
</cp:coreProperties>
</file>