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8"/>
  </p:notesMasterIdLst>
  <p:sldIdLst>
    <p:sldId id="323" r:id="rId2"/>
    <p:sldId id="346" r:id="rId3"/>
    <p:sldId id="347" r:id="rId4"/>
    <p:sldId id="256" r:id="rId5"/>
    <p:sldId id="338" r:id="rId6"/>
    <p:sldId id="348" r:id="rId7"/>
    <p:sldId id="349" r:id="rId8"/>
    <p:sldId id="352" r:id="rId9"/>
    <p:sldId id="350" r:id="rId10"/>
    <p:sldId id="351" r:id="rId11"/>
    <p:sldId id="353" r:id="rId12"/>
    <p:sldId id="354" r:id="rId13"/>
    <p:sldId id="356" r:id="rId14"/>
    <p:sldId id="355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5" r:id="rId23"/>
    <p:sldId id="364" r:id="rId24"/>
    <p:sldId id="366" r:id="rId25"/>
    <p:sldId id="368" r:id="rId26"/>
    <p:sldId id="367" r:id="rId27"/>
    <p:sldId id="369" r:id="rId28"/>
    <p:sldId id="371" r:id="rId29"/>
    <p:sldId id="370" r:id="rId30"/>
    <p:sldId id="372" r:id="rId31"/>
    <p:sldId id="374" r:id="rId32"/>
    <p:sldId id="373" r:id="rId33"/>
    <p:sldId id="375" r:id="rId34"/>
    <p:sldId id="376" r:id="rId35"/>
    <p:sldId id="377" r:id="rId36"/>
    <p:sldId id="378" r:id="rId3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3073" autoAdjust="0"/>
  </p:normalViewPr>
  <p:slideViewPr>
    <p:cSldViewPr>
      <p:cViewPr varScale="1">
        <p:scale>
          <a:sx n="69" d="100"/>
          <a:sy n="69" d="100"/>
        </p:scale>
        <p:origin x="138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8F440-12E5-478D-9760-93F5CC806078}" type="datetimeFigureOut">
              <a:rPr lang="th-TH" smtClean="0"/>
              <a:t>04/07/60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35DBF-5B9E-48E0-8D5C-426B435B5F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018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04/07/60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724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04/07/60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667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04/07/60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415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04/07/60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605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04/07/60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6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04/07/60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802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04/07/60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866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04/07/60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284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04/07/60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487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04/07/60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345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04/07/60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734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A71DE-5566-4ED0-B957-45955C4E3D9E}" type="datetimeFigureOut">
              <a:rPr lang="th-TH" smtClean="0"/>
              <a:t>04/07/60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97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1212637" y="2182342"/>
            <a:ext cx="6714492" cy="287059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9900" dirty="0" smtClean="0">
                <a:cs typeface="+mj-cs"/>
              </a:rPr>
              <a:t>เขตแดน</a:t>
            </a:r>
            <a:endParaRPr lang="th-TH" sz="199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792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9900" dirty="0" smtClean="0">
                <a:cs typeface="+mj-cs"/>
              </a:rPr>
              <a:t>บ้านเรือน</a:t>
            </a:r>
            <a:endParaRPr lang="th-TH" sz="199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72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9900" dirty="0" smtClean="0">
                <a:cs typeface="+mj-cs"/>
              </a:rPr>
              <a:t>เขตแดน</a:t>
            </a:r>
            <a:endParaRPr lang="th-TH" sz="199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846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33" y="0"/>
            <a:ext cx="9295203" cy="697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018613" y="2065157"/>
            <a:ext cx="7400056" cy="29609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cs typeface="+mj-cs"/>
              </a:rPr>
              <a:t>๒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. เกิดจากคำมูลที่มี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ความหมายทำนองเดียวกัน ความหมายอยู่ที่คำมูลคำคำหน้าหรือคำหลังคำใดคำหนึ่ง</a:t>
            </a:r>
            <a:endParaRPr lang="th-TH" sz="36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80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9900" dirty="0" smtClean="0">
                <a:cs typeface="+mj-cs"/>
              </a:rPr>
              <a:t>อ้วนพี</a:t>
            </a:r>
            <a:endParaRPr lang="th-TH" sz="199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8007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9900" dirty="0" smtClean="0">
                <a:cs typeface="+mj-cs"/>
              </a:rPr>
              <a:t>ทองคำ</a:t>
            </a:r>
            <a:endParaRPr lang="th-TH" sz="199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79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33" y="0"/>
            <a:ext cx="9295203" cy="697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018613" y="2065157"/>
            <a:ext cx="7400056" cy="29609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๓. เกิดจากคำมูลที่มี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ความหมายทำนองเดียวกัน แต่มีคำภาษาถิ่น ความหมายอยู่ที่ภาษากลาง</a:t>
            </a:r>
            <a:endParaRPr lang="th-TH" sz="36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575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600" dirty="0" smtClean="0">
                <a:cs typeface="+mj-cs"/>
              </a:rPr>
              <a:t>แบบฟอร์ม</a:t>
            </a:r>
            <a:endParaRPr lang="th-TH" sz="16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84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600" dirty="0" smtClean="0">
                <a:cs typeface="+mj-cs"/>
              </a:rPr>
              <a:t>สร้างสรรค์</a:t>
            </a:r>
            <a:endParaRPr lang="th-TH" sz="16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5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33" y="0"/>
            <a:ext cx="9295203" cy="697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018613" y="2065157"/>
            <a:ext cx="7400056" cy="29609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cs typeface="+mj-cs"/>
              </a:rPr>
              <a:t>๔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. เกิดจากคำมูลที่มี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ความหมายทำนองเดียวกัน แต่มีคำภาษาต่างประเทศ ความหมายอยู่ที่คำไทย</a:t>
            </a:r>
            <a:endParaRPr lang="th-TH" sz="36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576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600" dirty="0" smtClean="0">
                <a:cs typeface="+mj-cs"/>
              </a:rPr>
              <a:t>พี่น้อง</a:t>
            </a:r>
            <a:endParaRPr lang="th-TH" sz="16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108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1212637" y="1869567"/>
            <a:ext cx="6714492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9900" dirty="0" smtClean="0">
                <a:cs typeface="+mj-cs"/>
              </a:rPr>
              <a:t>เสื่อสาด</a:t>
            </a:r>
            <a:endParaRPr lang="th-TH" sz="199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05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3800" dirty="0" smtClean="0">
                <a:cs typeface="+mj-cs"/>
              </a:rPr>
              <a:t>หมูเห็ดเป็ดไก่</a:t>
            </a:r>
            <a:endParaRPr lang="th-TH" sz="13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376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33" y="0"/>
            <a:ext cx="9295203" cy="697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018613" y="2065157"/>
            <a:ext cx="7400056" cy="29609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cs typeface="+mj-cs"/>
              </a:rPr>
              <a:t>๕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.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 เกิดจากคำมูลที่มี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ความหมายทำนองเดียวกัน                         มีความหมายใหม่กว้างกว่าคำมูลเดิม 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อาจมีสัมผัสระหว่างคำก็ได้</a:t>
            </a:r>
            <a:endParaRPr lang="th-TH" sz="36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5623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600" dirty="0" smtClean="0">
                <a:cs typeface="+mj-cs"/>
              </a:rPr>
              <a:t>ถากถาง</a:t>
            </a:r>
            <a:endParaRPr lang="th-TH" sz="16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48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600" dirty="0" smtClean="0">
                <a:cs typeface="+mj-cs"/>
              </a:rPr>
              <a:t>นิ่มนวล</a:t>
            </a:r>
            <a:endParaRPr lang="th-TH" sz="16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978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33" y="0"/>
            <a:ext cx="9295203" cy="697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018613" y="2065157"/>
            <a:ext cx="7400056" cy="29609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๖.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 เกิดจากคำมูลที่มี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ความหมายทำนองเดียวกัน                         มีความหมายใหม่แต่มีเค้าความหมายของคำมูลเดิม</a:t>
            </a:r>
            <a:endParaRPr lang="th-TH" sz="36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733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3800" dirty="0" smtClean="0">
                <a:cs typeface="+mj-cs"/>
              </a:rPr>
              <a:t>ฤกษ์งามยามดี</a:t>
            </a:r>
            <a:endParaRPr lang="th-TH" sz="13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209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600" dirty="0" smtClean="0">
                <a:cs typeface="+mj-cs"/>
              </a:rPr>
              <a:t>ยากดีมีจน</a:t>
            </a:r>
            <a:endParaRPr lang="th-TH" sz="16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27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33" y="0"/>
            <a:ext cx="9295203" cy="697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018613" y="2065157"/>
            <a:ext cx="7400056" cy="29609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cs typeface="+mj-cs"/>
              </a:rPr>
              <a:t>๗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.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 เกิดจากคำมูลที่มี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ความหมายทำนองเดียวกัน                         มีความหมายอยู่ที่คำต้นกับคำท้าย ส่วนมากมีสัมผัสระหว่างคำ</a:t>
            </a:r>
            <a:endParaRPr lang="th-TH" sz="36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067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3800" dirty="0" smtClean="0">
                <a:cs typeface="+mj-cs"/>
              </a:rPr>
              <a:t>เร็วช้า</a:t>
            </a:r>
            <a:endParaRPr lang="th-TH" sz="13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89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3800" dirty="0" smtClean="0">
                <a:cs typeface="+mj-cs"/>
              </a:rPr>
              <a:t>ฤกษ์งามยามดี</a:t>
            </a:r>
            <a:endParaRPr lang="th-TH" sz="13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88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1212637" y="1869567"/>
            <a:ext cx="6714492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9900" dirty="0" smtClean="0">
                <a:cs typeface="+mj-cs"/>
              </a:rPr>
              <a:t>ใกล้ไกล</a:t>
            </a:r>
            <a:endParaRPr lang="th-TH" sz="199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075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33" y="0"/>
            <a:ext cx="9295203" cy="697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018613" y="2065157"/>
            <a:ext cx="7400056" cy="29609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๘.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 เกิดจากคำมูลที่มี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ความหมายตรงข้ามกัน                         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เกิด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ความหมายใหม่ที่กว้างขึ้น</a:t>
            </a:r>
            <a:endParaRPr lang="th-TH" sz="36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306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3800" dirty="0" smtClean="0">
                <a:cs typeface="+mj-cs"/>
              </a:rPr>
              <a:t>เงอะงะ</a:t>
            </a:r>
            <a:endParaRPr lang="th-TH" sz="13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583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840090" y="1869567"/>
            <a:ext cx="7459585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3800" dirty="0" smtClean="0">
                <a:cs typeface="+mj-cs"/>
              </a:rPr>
              <a:t>อะลุ้มอล่วย</a:t>
            </a:r>
            <a:endParaRPr lang="th-TH" sz="13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049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33" y="0"/>
            <a:ext cx="9295203" cy="697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018613" y="2065157"/>
            <a:ext cx="7400056" cy="29609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cs typeface="+mj-cs"/>
              </a:rPr>
              <a:t>๙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.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 เกิดจากคำมูลหรือ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พยางค์ต้นอย่างเดียวกัน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สระกับตัวสะกดไม่จำเป็นต้องเหมือนกัน 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คำมูลที่นำมาสร้างไม่จำเป็นต้องมีความหมาย แต่ซ้อนแล้วจะต้องมีความหมาย</a:t>
            </a:r>
            <a:endParaRPr lang="th-TH" sz="36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886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288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2463891" y="2629605"/>
            <a:ext cx="42162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9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+mj-cs"/>
              </a:rPr>
              <a:t>ชนิดคำซ้อน</a:t>
            </a:r>
            <a:endParaRPr lang="th-TH" sz="9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95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33" y="0"/>
            <a:ext cx="9295203" cy="697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สี่เหลี่ยมผืนผ้ามุมมน 6"/>
          <p:cNvSpPr/>
          <p:nvPr/>
        </p:nvSpPr>
        <p:spPr>
          <a:xfrm>
            <a:off x="3653898" y="3606315"/>
            <a:ext cx="4788532" cy="165618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มุมมน 2"/>
          <p:cNvSpPr/>
          <p:nvPr/>
        </p:nvSpPr>
        <p:spPr>
          <a:xfrm>
            <a:off x="1259632" y="1340768"/>
            <a:ext cx="4788532" cy="16561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745686" y="1784139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dirty="0" smtClean="0">
                <a:cs typeface="+mj-cs"/>
              </a:rPr>
              <a:t>คำซ้อนเพื่อความหมาย</a:t>
            </a:r>
            <a:endParaRPr lang="th-TH" sz="4400" dirty="0">
              <a:cs typeface="+mj-cs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4139952" y="4049687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dirty="0" smtClean="0">
                <a:cs typeface="+mj-cs"/>
              </a:rPr>
              <a:t>คำซ้อนเพื่อเสียง</a:t>
            </a:r>
            <a:endParaRPr lang="th-TH" sz="4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13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288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690171" y="836712"/>
            <a:ext cx="77636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9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+mj-cs"/>
              </a:rPr>
              <a:t>ความหมายของคำซ้อน</a:t>
            </a:r>
            <a:endParaRPr lang="th-TH" sz="9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cs typeface="+mj-cs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331640" y="299434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ความหมายชัดเจนขึ้น</a:t>
            </a:r>
            <a:endParaRPr lang="th-TH" sz="3600" b="1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4536441" y="309822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ความหมายกว้างขึ้น</a:t>
            </a:r>
            <a:endParaRPr lang="th-TH" sz="3600" b="1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4067944" y="483650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ความหมายแคบลง</a:t>
            </a:r>
            <a:endParaRPr lang="th-TH" sz="3600" b="1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1115616" y="4367893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ความหมายเชิงอุปมา</a:t>
            </a:r>
            <a:endParaRPr lang="th-TH" sz="36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63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288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1926884" y="1837080"/>
            <a:ext cx="529023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199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+mj-cs"/>
              </a:rPr>
              <a:t>คำซ้อน</a:t>
            </a:r>
            <a:endParaRPr lang="th-TH" sz="199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145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33" y="0"/>
            <a:ext cx="9295203" cy="697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018613" y="2065157"/>
            <a:ext cx="7400056" cy="29609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คำที่สร้างขึ้นใหม่จากคำมูล โดยนำคำ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ที่มีความหมายเหมือนกัน ใกล้เคียงกันหรือตรงข้ามกัน</a:t>
            </a:r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 มาวางซ้อนกัน เกิดเป็น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คำใหม่ มีความหมายใหม่หรือมีความหมายชัดเจนขึ้น</a:t>
            </a:r>
            <a:endParaRPr lang="th-TH" sz="3600" b="1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3162133" y="980728"/>
            <a:ext cx="2875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คำซ้อน</a:t>
            </a:r>
            <a:endParaRPr lang="th-TH" sz="4000" b="1" dirty="0">
              <a:solidFill>
                <a:srgbClr val="002060"/>
              </a:solidFill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257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288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1264845" y="2629605"/>
            <a:ext cx="66143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9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+mj-cs"/>
              </a:rPr>
              <a:t>ลักษณะของคำซ้อน</a:t>
            </a:r>
            <a:endParaRPr lang="th-TH" sz="9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60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1212637" y="1869567"/>
            <a:ext cx="6714492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9900" dirty="0" smtClean="0">
                <a:cs typeface="+mj-cs"/>
              </a:rPr>
              <a:t>หน้าตา</a:t>
            </a:r>
            <a:endParaRPr lang="th-TH" sz="199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725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1212637" y="1869567"/>
            <a:ext cx="6714492" cy="3496143"/>
          </a:xfrm>
          <a:prstGeom prst="roundRect">
            <a:avLst/>
          </a:prstGeom>
          <a:ln>
            <a:noFill/>
          </a:ln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9900" dirty="0" smtClean="0">
                <a:cs typeface="+mj-cs"/>
              </a:rPr>
              <a:t>เนื้อตัว</a:t>
            </a:r>
            <a:endParaRPr lang="th-TH" sz="199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156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33" y="0"/>
            <a:ext cx="9295203" cy="697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018613" y="2065157"/>
            <a:ext cx="7400056" cy="29609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๑. เกิดจากคำมูลที่มี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ความหมายทำนองเดียวกัน ความหมายอยู่ที่คำมูลคำใดคำหนึ่ง</a:t>
            </a:r>
            <a:endParaRPr lang="th-TH" sz="36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11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</TotalTime>
  <Words>315</Words>
  <Application>Microsoft Office PowerPoint</Application>
  <PresentationFormat>นำเสนอทางหน้าจอ (4:3)</PresentationFormat>
  <Paragraphs>42</Paragraphs>
  <Slides>36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36</vt:i4>
      </vt:variant>
    </vt:vector>
  </HeadingPairs>
  <TitlesOfParts>
    <vt:vector size="42" baseType="lpstr">
      <vt:lpstr>Angsana New</vt:lpstr>
      <vt:lpstr>Arial</vt:lpstr>
      <vt:lpstr>Calibri</vt:lpstr>
      <vt:lpstr>Cordia New</vt:lpstr>
      <vt:lpstr>TH SarabunPSK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Arm</dc:creator>
  <cp:lastModifiedBy>Mr.KKD</cp:lastModifiedBy>
  <cp:revision>100</cp:revision>
  <dcterms:created xsi:type="dcterms:W3CDTF">2016-02-07T13:21:14Z</dcterms:created>
  <dcterms:modified xsi:type="dcterms:W3CDTF">2017-07-04T15:40:28Z</dcterms:modified>
</cp:coreProperties>
</file>