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76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8" r:id="rId19"/>
    <p:sldId id="274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67" autoAdjust="0"/>
  </p:normalViewPr>
  <p:slideViewPr>
    <p:cSldViewPr>
      <p:cViewPr varScale="1">
        <p:scale>
          <a:sx n="75" d="100"/>
          <a:sy n="75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86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9F507-979F-4355-A099-0B85DDFB3586}" type="datetimeFigureOut">
              <a:rPr lang="th-TH" smtClean="0"/>
              <a:t>03/07/60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C59A-F418-471D-81F3-704742E608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221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. คำซ้ำ</a:t>
            </a:r>
          </a:p>
          <a:p>
            <a:pPr marL="0" indent="0">
              <a:buNone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๒.๑ ลักษณะของคำซ้ำ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๑) ครูสนทนากับนักเรียนและซักถามเกี่ยวกับคำซ้ำ แล้วให้นักเรียนสรุปลักษณะของคำซ้ำ </a:t>
            </a:r>
          </a:p>
          <a:p>
            <a:pPr marL="0" indent="0">
              <a:buNone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	โดยใช้เนื้อหาจากหนังสือเรียน รายวิชาพื้นฐาน ภาษาไทย ม. ๑ เล่ม ๑ ของบริษัท </a:t>
            </a:r>
          </a:p>
          <a:p>
            <a:pPr marL="0" indent="0">
              <a:buNone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	สำนักพิมพ์วัฒนาพานิช จำกัด</a:t>
            </a:r>
          </a:p>
          <a:p>
            <a:pPr marL="0" indent="0">
              <a:buNone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๒) ครูคลิกเพื่อแสดงลักษณะของคำซ้ำ</a:t>
            </a:r>
          </a:p>
          <a:p>
            <a:pPr marL="0" indent="0">
              <a:buNone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ครูอธิบายเรื่อง คำซ้ำ โดยใช้เวลาประมาณ ๑๐ นาที หรือให้ครูใช้เวลาตามความ</a:t>
            </a:r>
          </a:p>
          <a:p>
            <a:pPr marL="0" indent="0">
              <a:buNone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เหมาะสม</a:t>
            </a:r>
          </a:p>
          <a:p>
            <a:pPr marL="0" indent="0">
              <a:buNone/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276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5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๒. 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๒.๒ ความหมายของคำซ้ำ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๑) ครูให้นักเรียนสรุปความหมายของคำซ้ำ โดยใช้เนื้อหาจากหนังสือเรียน รายวิชาพื้นฐาน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ภาษาไทย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ม. ๑ เล่ม ๑ ของบริษัท สำนักพิมพ์วัฒนาพานิช จำกัด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๒) ครูคลิกเพื่อแสดง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ความหมาย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ของคำซ้ำ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285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thaiDist">
              <a:tabLst>
                <a:tab pos="266700" algn="l"/>
              </a:tabLst>
            </a:pP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เรื่องน่ารู้ 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ครูอธิบายเรื่อง คำซ้ำ เพื่อเสริมความรู้ให้แก่นักเรียน นอกเหนือจากความรู้ในบทเรียน </a:t>
            </a:r>
          </a:p>
          <a:p>
            <a:pPr algn="thaiDist">
              <a:tabLst>
                <a:tab pos="266700" algn="l"/>
              </a:tabLst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เพื่อให้นักเรียนเข้าใจเรื่องที่เรียนมากยิ่งขึ้น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080C5-8C83-412A-B5F7-4E4AF633D7FE}" type="slidenum">
              <a:rPr lang="th-TH" smtClean="0">
                <a:solidFill>
                  <a:prstClr val="black"/>
                </a:solidFill>
              </a:rPr>
              <a:pPr/>
              <a:t>286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73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๑) ครูให้นักเรียนอ่านข้อความ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แล้วบอกความหมายของคำซ้ำโดยอาศัยบริบทของประโยค</a:t>
            </a:r>
          </a:p>
          <a:p>
            <a:pPr marL="0" indent="0">
              <a:buNone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ประกอบการพิจารณา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๒) ครูคลิกเพื่อแสดงคำตอบและอธิบายเพิ่มเติม</a:t>
            </a:r>
          </a:p>
          <a:p>
            <a:pPr marL="0" indent="0">
              <a:buNone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ครูสามารถให้นักเรียนทำกิจกรรมทบทวนความรู้เพิ่มเติม </a:t>
            </a: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กิจกรรมที่ ๒๕ คำซ้ำ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จากแบบฝึก</a:t>
            </a:r>
          </a:p>
          <a:p>
            <a:pPr marL="0" indent="0">
              <a:buNone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ทักษะ รายวิชาพื้นฐาน ภาษาไทย ม. ๑ เล่ม ๑ ของบริษัท สำนักพิมพ์วัฒนาพานิช จำกัด 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๕ นาที หรือให้ครูใช้เวลาตามความเหมาะสม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287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ครูให้นักเรียนพิจารณาคำซ้ำแต่ละประโยคว่าเป็นคำซ้ำลักษณะใด พร้อมบอกเหตุผลประกอบ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ครูคลิกเพื่อแสดงคำตอบและอธิบายเพิ่มเติม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ครู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สามารถให้นักเรียนทำกิจกรรมทบทวนความรู้เพิ่มเติม 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กิจกรรมที่ ๒๕ คำซ้ำ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จากแบบฝึก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ทักษะ รายวิชาพื้นฐาน ภาษาไทย ม. ๑ เล่ม ๑ ของบริษัท สำนักพิมพ์วัฒนาพานิช จำกัด 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๕ นาที หรือให้ครูใช้เวลาตามความเหมาะสม</a:t>
            </a:r>
          </a:p>
          <a:p>
            <a:pPr marL="0" indent="0">
              <a:buNone/>
            </a:pP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288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ครูให้นักเรียนพิจารณาคำซ้ำแต่ละประโยคว่าเป็นคำซ้ำลักษณะใด พร้อมบอกเหตุผลประกอบ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ครูคลิกเพื่อแสดงคำตอบและอธิบายเพิ่มเติม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ครู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สามารถให้นักเรียนทำกิจกรรมทบทวนความรู้เพิ่มเติม 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กิจกรรมที่ ๒๕ คำซ้ำ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จากแบบฝึก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ทักษะ รายวิชาพื้นฐาน ภาษาไทย ม. ๑ เล่ม ๑ ของบริษัท สำนักพิมพ์วัฒนาพานิช จำกัด </a:t>
            </a: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289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ครู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ให้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นักเรียนแต่งประโยคจากคำซ้ำที่กำหนดให้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ครูคลิกเพื่อแสดงแนวคำตอบ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๗ นาที หรือให้ครูใช้เวลาตามความเหมาะสม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290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thaiDist">
              <a:tabLst>
                <a:tab pos="182563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๑) ครู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ให้นักเรียนเล่น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เกมตาม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หาคำซ้ำที่เปลี่ยนความหมาย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tabLst>
                <a:tab pos="182563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วิธีเล่น  </a:t>
            </a:r>
          </a:p>
          <a:p>
            <a:pPr algn="thaiDist">
              <a:tabLst>
                <a:tab pos="182563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๑.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ครูคลิกคำซ้ำให้ดู แล้วให้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นักเรียน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บอกว่าคำใดเป็นคำซ้ำที่เปลี่ยนความหมาย ให้นักเรียนยกมือ</a:t>
            </a:r>
          </a:p>
          <a:p>
            <a:pPr algn="thaiDist">
              <a:tabLst>
                <a:tab pos="182563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ขึ้นตอบ พร้อมทั้งบอกความหมายของคำซ้ำนั้น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182563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๒.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ครูและนักเรียนช่วยกันเฉลยและให้รางวัลสำหรับคนที่ตอบถูกต้อง</a:t>
            </a:r>
          </a:p>
          <a:p>
            <a:pPr>
              <a:tabLst>
                <a:tab pos="182563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๓.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ครูคลิกเพื่อแสดงคำตอบและอธิบายเพิ่มเติม</a:t>
            </a:r>
          </a:p>
          <a:p>
            <a:pPr algn="thaiDist"/>
            <a:r>
              <a:rPr lang="th-TH" sz="1600" dirty="0">
                <a:latin typeface="Angsana New" pitchFamily="18" charset="-34"/>
                <a:cs typeface="Angsana New" pitchFamily="18" charset="-34"/>
              </a:rPr>
              <a:t>๒) ครูให้นักเรียนเล่นเกมโดยใช้เวลาประมาณ ๕ นาที หรือให้ครูใช้เวลาตามความเหมาะสม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291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thaiDist">
              <a:tabLst>
                <a:tab pos="182563" algn="l"/>
              </a:tabLst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๏ ครู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ให้นักเรียนเล่นเกมตามหาคำซ้ำที่เปลี่ยนความหมาย </a:t>
            </a:r>
          </a:p>
          <a:p>
            <a:pPr algn="thaiDist">
              <a:tabLst>
                <a:tab pos="182563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วิธีเล่น  </a:t>
            </a:r>
          </a:p>
          <a:p>
            <a:pPr algn="thaiDist">
              <a:tabLst>
                <a:tab pos="182563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๑. ครูคลิกคำซ้ำให้ดู แล้วให้นักเรียนบอกว่าคำใดเป็นคำซ้ำที่เปลี่ยนความหมาย ให้นักเรียนยกมือ</a:t>
            </a:r>
          </a:p>
          <a:p>
            <a:pPr algn="thaiDist">
              <a:tabLst>
                <a:tab pos="182563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ขึ้นตอบ พร้อมทั้งบอกความหมายของคำซ้ำนั้น</a:t>
            </a:r>
          </a:p>
          <a:p>
            <a:pPr>
              <a:tabLst>
                <a:tab pos="182563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๒. ครูและนักเรียนช่วยกันเฉลยและให้รางวัลสำหรับคนที่ตอบถูกต้อง</a:t>
            </a:r>
          </a:p>
          <a:p>
            <a:pPr>
              <a:tabLst>
                <a:tab pos="182563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๓. ครูคลิกเพื่อแสดงคำตอบและอธิบายเพิ่มเติม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292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สรุปความรู้เรื่อง คำซ้ำ</a:t>
            </a:r>
          </a:p>
          <a:p>
            <a:pPr marL="0" indent="0">
              <a:buNone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๑. ครูและนักเรียนร่วมกันสรุปความรู้เรื่อง คำซ้ำ</a:t>
            </a:r>
          </a:p>
          <a:p>
            <a:pPr marL="0" indent="0">
              <a:buNone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๒. ครูคลิกเพื่อแสดงข้อความสรุปทีละหัวข้อ</a:t>
            </a:r>
          </a:p>
          <a:p>
            <a:pPr marL="0" indent="0">
              <a:buNone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๓. ครูสรุปความรู้โดยใช้เวลาประมาณ ๓ นาที หรือให้ครูใช้เวลาตามความเหมาะสม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293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๒. 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๒.๑ ลักษณะของคำซ้ำ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๑) ครูสนทนากับนักเรียนและ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ซักถาม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เกี่ยวกับคำซ้ำ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แล้วให้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นักเรียน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สรุปลักษณะ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ของคำซ้ำ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	โดยใช้เนื้อหาจาก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หนังสือเรียน รายวิชาพื้นฐาน ภาษาไทย ม. ๑ เล่ม ๑ ของบริษัท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	สำนักพิมพ์วัฒนา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พานิช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จำกัด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๒) ครูคลิกเพื่อแสดงลักษณะของคำซ้ำ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277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5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๒. คำซ้ำ</a:t>
            </a:r>
          </a:p>
          <a:p>
            <a:pPr marL="0" indent="0">
              <a:buNone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๒.๒ ความหมายของคำซ้ำ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๑) ครูให้นักเรียนสรุปความหมายของคำซ้ำ โดยใช้เนื้อหาจากหนังสือเรียน รายวิชาพื้นฐาน </a:t>
            </a:r>
          </a:p>
          <a:p>
            <a:pPr marL="0" indent="0">
              <a:buNone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  ภาษาไทย ม. ๑ เล่ม ๑ ของบริษัท สำนักพิมพ์วัฒนาพานิช จำกัด</a:t>
            </a:r>
          </a:p>
          <a:p>
            <a:pPr marL="0" indent="0">
              <a:buNone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๒) ครูคลิกเพื่อแสดงควาหมายของคำซ้ำ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ครูคลิกที่หัวข้อ เพื่อเชื่อมโยงไปยังเฟรมเนื้อหาที่ต้องการ หรือคลิกที่ปุ่ม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ไป เพื่อข้าม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   ไปยังหัวข้อ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ถัดไป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278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๒. 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๒.๒ ความหมายของคำซ้ำ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๑) ครูให้นักเรียนสรุปความหมายของคำซ้ำ โดยใช้เนื้อหาจากหนังสือเรียน รายวิชาพื้นฐาน 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ภาษาไทย ม. ๑ เล่ม ๑ ของบริษัท สำนักพิมพ์วัฒนาพานิช จำกัด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๒) ครูคลิกเพื่อแสดงควาหมายของคำ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</a:t>
            </a:r>
            <a:r>
              <a:rPr lang="th-TH" sz="1600" dirty="0" smtClean="0">
                <a:latin typeface="Angsana New" pitchFamily="18" charset="-34"/>
                <a:cs typeface="+mj-cs"/>
              </a:rPr>
              <a:t>๓</a:t>
            </a:r>
            <a:r>
              <a:rPr lang="en-US" sz="1600" dirty="0">
                <a:latin typeface="Angsana New" pitchFamily="18" charset="-34"/>
                <a:cs typeface="+mj-cs"/>
              </a:rPr>
              <a:t>) </a:t>
            </a:r>
            <a:r>
              <a:rPr lang="th-TH" sz="1600" dirty="0">
                <a:latin typeface="Angsana New" pitchFamily="18" charset="-34"/>
                <a:cs typeface="+mj-cs"/>
              </a:rPr>
              <a:t>ครูคลิกที่ปุ่มกลับ เพื่อกลับสู่เนื้อหาเฟรมหลัก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279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๒. 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๒.๒ ความหมายของคำซ้ำ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๑) ครูให้นักเรียนสรุปความหมายของคำซ้ำ โดยใช้เนื้อหาจากหนังสือเรียน รายวิชาพื้นฐาน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ภาษาไทย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ม. ๑ เล่ม ๑ ของบริษัท สำนักพิมพ์วัฒนาพานิช จำกัด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๒) ครูคลิกเพื่อแสดง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ความหมาย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ของคำ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ซ้ำ</a:t>
            </a:r>
          </a:p>
          <a:p>
            <a:r>
              <a:rPr lang="th-TH" sz="1600" dirty="0">
                <a:latin typeface="Angsana New" pitchFamily="18" charset="-34"/>
                <a:cs typeface="+mj-cs"/>
              </a:rPr>
              <a:t> </a:t>
            </a:r>
            <a:r>
              <a:rPr lang="th-TH" sz="1600" dirty="0" smtClean="0">
                <a:latin typeface="Angsana New" pitchFamily="18" charset="-34"/>
                <a:cs typeface="+mj-cs"/>
              </a:rPr>
              <a:t>              ๓</a:t>
            </a:r>
            <a:r>
              <a:rPr lang="en-US" sz="1600" dirty="0">
                <a:latin typeface="Angsana New" pitchFamily="18" charset="-34"/>
                <a:cs typeface="+mj-cs"/>
              </a:rPr>
              <a:t>) </a:t>
            </a:r>
            <a:r>
              <a:rPr lang="th-TH" sz="1600" dirty="0">
                <a:latin typeface="Angsana New" pitchFamily="18" charset="-34"/>
                <a:cs typeface="+mj-cs"/>
              </a:rPr>
              <a:t>ครูคลิกที่ปุ่มกลับ เพื่อกลับสู่เนื้อหาเฟรมหลัก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280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๒. 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๒.๒ ความหมายของคำซ้ำ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๑) ครูให้นักเรียนสรุปความหมายของคำซ้ำ โดยใช้เนื้อหาจากหนังสือเรียน รายวิชาพื้นฐาน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ภาษาไทย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ม. ๑ เล่ม ๑ ของบริษัท สำนักพิมพ์วัฒนาพานิช จำกัด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๒) ครูคลิกเพื่อแสดง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ความหมาย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ของคำ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ซ้ำ</a:t>
            </a:r>
          </a:p>
          <a:p>
            <a:r>
              <a:rPr lang="th-TH" sz="1600" dirty="0">
                <a:latin typeface="Angsana New" pitchFamily="18" charset="-34"/>
                <a:cs typeface="+mj-cs"/>
              </a:rPr>
              <a:t> </a:t>
            </a:r>
            <a:r>
              <a:rPr lang="th-TH" sz="1600" dirty="0" smtClean="0">
                <a:latin typeface="Angsana New" pitchFamily="18" charset="-34"/>
                <a:cs typeface="+mj-cs"/>
              </a:rPr>
              <a:t>              ๓</a:t>
            </a:r>
            <a:r>
              <a:rPr lang="en-US" sz="1600" dirty="0">
                <a:latin typeface="Angsana New" pitchFamily="18" charset="-34"/>
                <a:cs typeface="+mj-cs"/>
              </a:rPr>
              <a:t>) </a:t>
            </a:r>
            <a:r>
              <a:rPr lang="th-TH" sz="1600" dirty="0">
                <a:latin typeface="Angsana New" pitchFamily="18" charset="-34"/>
                <a:cs typeface="+mj-cs"/>
              </a:rPr>
              <a:t>ครูคลิกที่ปุ่มกลับ เพื่อกลับสู่เนื้อหาเฟรมหลัก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281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๒. 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๒.๒ ความหมายของคำซ้ำ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๑) ครูให้นักเรียนสรุปความหมายของคำซ้ำ โดยใช้เนื้อหาจากหนังสือเรียน รายวิชาพื้นฐาน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ภาษาไทย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ม. ๑ เล่ม ๑ ของบริษัท สำนักพิมพ์วัฒนาพานิช จำกัด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๒) ครูคลิกเพื่อแสดง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ความหมาย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ของคำ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ซ้ำ</a:t>
            </a:r>
          </a:p>
          <a:p>
            <a:r>
              <a:rPr lang="th-TH" sz="1600" dirty="0">
                <a:latin typeface="Angsana New" pitchFamily="18" charset="-34"/>
                <a:cs typeface="+mj-cs"/>
              </a:rPr>
              <a:t> </a:t>
            </a:r>
            <a:r>
              <a:rPr lang="th-TH" sz="1600" dirty="0" smtClean="0">
                <a:latin typeface="Angsana New" pitchFamily="18" charset="-34"/>
                <a:cs typeface="+mj-cs"/>
              </a:rPr>
              <a:t>              ๓</a:t>
            </a:r>
            <a:r>
              <a:rPr lang="en-US" sz="1600" dirty="0">
                <a:latin typeface="Angsana New" pitchFamily="18" charset="-34"/>
                <a:cs typeface="+mj-cs"/>
              </a:rPr>
              <a:t>) </a:t>
            </a:r>
            <a:r>
              <a:rPr lang="th-TH" sz="1600" dirty="0">
                <a:latin typeface="Angsana New" pitchFamily="18" charset="-34"/>
                <a:cs typeface="+mj-cs"/>
              </a:rPr>
              <a:t>ครูคลิกที่ปุ่มกลับ เพื่อกลับสู่เนื้อหาเฟรมหลัก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282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๒. 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๒.๒ ความหมายของคำซ้ำ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๑) ครูให้นักเรียนสรุปความหมายของคำซ้ำ โดยใช้เนื้อหาจากหนังสือเรียน รายวิชาพื้นฐาน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ภาษาไทย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ม. ๑ เล่ม ๑ ของบริษัท สำนักพิมพ์วัฒนาพานิช จำกัด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๒) ครูคลิกเพื่อแสดง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ความหมาย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ของคำ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</a:t>
            </a:r>
            <a:r>
              <a:rPr lang="th-TH" sz="1600" dirty="0" smtClean="0">
                <a:latin typeface="Angsana New" pitchFamily="18" charset="-34"/>
                <a:cs typeface="+mj-cs"/>
              </a:rPr>
              <a:t>๓</a:t>
            </a:r>
            <a:r>
              <a:rPr lang="en-US" sz="1600" dirty="0">
                <a:latin typeface="Angsana New" pitchFamily="18" charset="-34"/>
                <a:cs typeface="+mj-cs"/>
              </a:rPr>
              <a:t>) </a:t>
            </a:r>
            <a:r>
              <a:rPr lang="th-TH" sz="1600" dirty="0">
                <a:latin typeface="Angsana New" pitchFamily="18" charset="-34"/>
                <a:cs typeface="+mj-cs"/>
              </a:rPr>
              <a:t>ครูคลิกที่ปุ่มกลับ เพื่อกลับสู่เนื้อหาเฟรมหลัก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283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๒. 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๒.๒ ความหมายของคำซ้ำ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๑) ครูให้นักเรียนสรุปความหมายของคำซ้ำ โดยใช้เนื้อหาจากหนังสือเรียน รายวิชาพื้นฐาน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ภาษาไทย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ม. ๑ เล่ม ๑ ของบริษัท สำนักพิมพ์วัฒนาพานิช จำกัด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๒) ครูคลิกเพื่อแสดง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ความหมาย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ของคำ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ซ้ำ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</a:t>
            </a:r>
            <a:r>
              <a:rPr lang="th-TH" sz="1600" dirty="0" smtClean="0">
                <a:latin typeface="Angsana New" pitchFamily="18" charset="-34"/>
                <a:cs typeface="+mj-cs"/>
              </a:rPr>
              <a:t>๓</a:t>
            </a:r>
            <a:r>
              <a:rPr lang="en-US" sz="1600" dirty="0">
                <a:latin typeface="Angsana New" pitchFamily="18" charset="-34"/>
                <a:cs typeface="+mj-cs"/>
              </a:rPr>
              <a:t>) </a:t>
            </a:r>
            <a:r>
              <a:rPr lang="th-TH" sz="1600" dirty="0">
                <a:latin typeface="Angsana New" pitchFamily="18" charset="-34"/>
                <a:cs typeface="+mj-cs"/>
              </a:rPr>
              <a:t>ครูคลิกที่ปุ่มกลับ เพื่อกลับสู่เนื้อหาเฟรมหลัก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D807-D951-4CB6-9BDC-545C0D3CBC07}" type="slidenum">
              <a:rPr lang="th-TH" smtClean="0">
                <a:solidFill>
                  <a:prstClr val="black"/>
                </a:solidFill>
              </a:rPr>
              <a:pPr/>
              <a:t>284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67AB-7D45-4D7A-BA1A-D9A26A7781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4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131F-F18B-4472-AB56-A74CC997B13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CCEF137C-E4BF-4498-8C08-2A02D05C51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658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8C68-BDB0-4E87-99B2-1E003241C8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CCEF137C-E4BF-4498-8C08-2A02D05C51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70546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21DE-7AE2-4BA1-AC42-B876AEF38D5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B523B-3D72-4A35-8431-57D7FED80D8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111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B0CB-CA80-43B5-B9F8-D542445E548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B523B-3D72-4A35-8431-57D7FED80D8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975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4AE7-1450-402D-8AE4-43F8312EE2B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B523B-3D72-4A35-8431-57D7FED80D8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798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C392-F888-466E-BEDF-4545847C35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B523B-3D72-4A35-8431-57D7FED80D8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094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E301-989D-45C0-8090-2F303DAD759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B523B-3D72-4A35-8431-57D7FED80D8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0797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A5F7-5B71-4674-A2F1-A5AD322859F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B523B-3D72-4A35-8431-57D7FED80D8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79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E300-7B2A-47FA-A1A5-C123A003F58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B523B-3D72-4A35-8431-57D7FED80D8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601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0C81-DA55-438A-B56B-4BDFAD7A861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B523B-3D72-4A35-8431-57D7FED80D8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999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CEEA-5A1B-4E87-8EF5-0A2701842FD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00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3A39-C122-47BB-A2E1-1FB0FC80BE9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B523B-3D72-4A35-8431-57D7FED80D8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704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318D-9E32-457A-B3EB-EFDA55FBF38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B523B-3D72-4A35-8431-57D7FED80D8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0528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ECA7-4623-433D-BB80-5515D1C2690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FB523B-3D72-4A35-8431-57D7FED80D8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071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EEF-BB87-4E37-BF12-8BCE5BE8A75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0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57DB-8A0B-4034-844A-DB7146ABE85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0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B5D-AC77-4D79-AD9E-47117414D23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FE2A-A020-43B2-B532-2D598AD6A84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E3AB-DA8F-43D0-9833-BA8C2364061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CCEF137C-E4BF-4498-8C08-2A02D05C51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951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57E-1F65-4968-B302-8F773670A56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CCEF137C-E4BF-4498-8C08-2A02D05C51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570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D8BB-E888-4FF8-AC0D-5C080D23D42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CCEF137C-E4BF-4498-8C08-2A02D05C519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883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CF20-6DE5-45D9-B50B-F96458E2DA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F137C-E4BF-4498-8C08-2A02D05C519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55EB1-2902-4099-B126-791CB404115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03/07/60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89FB523B-3D72-4A35-8431-57D7FED80D8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666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4.png"/><Relationship Id="rId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NUL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NUL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NUL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2618909"/>
            <a:ext cx="698477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360000" rtlCol="0">
            <a:spAutoFit/>
          </a:bodyPr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คือ คำที่สร้างจากคำมูล โดยนำคำคำเดียวกันมากล่าวซ้ำ มีความหมายเปลี่ยนแปลงไป อาจเน้นหนักขึ้น เบาลง หรืออาจเปลี่ยนเป็นอย่างอื่น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123728" y="945594"/>
            <a:ext cx="698477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entagon 17"/>
          <p:cNvSpPr/>
          <p:nvPr/>
        </p:nvSpPr>
        <p:spPr>
          <a:xfrm>
            <a:off x="748" y="613832"/>
            <a:ext cx="2122980" cy="635878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1" y="629882"/>
            <a:ext cx="1584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๒. คำซ้ำ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" y="1568986"/>
            <a:ext cx="4735477" cy="707886"/>
            <a:chOff x="-2" y="1568986"/>
            <a:chExt cx="5004050" cy="707886"/>
          </a:xfrm>
        </p:grpSpPr>
        <p:sp>
          <p:nvSpPr>
            <p:cNvPr id="21" name="Rectangle 20"/>
            <p:cNvSpPr/>
            <p:nvPr/>
          </p:nvSpPr>
          <p:spPr>
            <a:xfrm>
              <a:off x="-2" y="1568986"/>
              <a:ext cx="5004050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277" y="1602037"/>
              <a:ext cx="34665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๒.๑ ลักษณะของคำซ้ำ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38375" y="2618909"/>
            <a:ext cx="936104" cy="954107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คำซ้ำ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149080"/>
            <a:ext cx="1127640" cy="75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6427" y="4256803"/>
            <a:ext cx="93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น้อย ๆ</a:t>
            </a:r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15" y="5301208"/>
            <a:ext cx="2077441" cy="75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45047" y="5408931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cs typeface="Angsana New"/>
              </a:rPr>
              <a:t>นั่ง ๆ นอน ๆ</a:t>
            </a: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79" y="5335963"/>
            <a:ext cx="2077441" cy="75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821311" y="544368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cs typeface="Angsana New"/>
              </a:rPr>
              <a:t>มืด ๆ ค่ำ ๆ</a:t>
            </a: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35963"/>
            <a:ext cx="2077441" cy="75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186784" y="5443686"/>
            <a:ext cx="169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cs typeface="Angsana New"/>
              </a:rPr>
              <a:t>ร้อน ๆ หนาว ๆ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2272" y="4111797"/>
            <a:ext cx="1127640" cy="757333"/>
            <a:chOff x="2508256" y="4111797"/>
            <a:chExt cx="1127640" cy="757333"/>
          </a:xfrm>
        </p:grpSpPr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6" y="4111797"/>
              <a:ext cx="1127640" cy="757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85437" y="4196370"/>
              <a:ext cx="889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prstClr val="black"/>
                  </a:solidFill>
                  <a:cs typeface="Angsana New"/>
                </a:rPr>
                <a:t>หนา ๆ</a:t>
              </a:r>
            </a:p>
          </p:txBody>
        </p:sp>
      </p:grp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92" y="4121130"/>
            <a:ext cx="1127640" cy="75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328248" y="4228853"/>
            <a:ext cx="81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นิ่ม ๆ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19" y="4121130"/>
            <a:ext cx="1127640" cy="75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654375" y="4228853"/>
            <a:ext cx="81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ยาว ๆ</a:t>
            </a:r>
          </a:p>
        </p:txBody>
      </p:sp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28" y="4111797"/>
            <a:ext cx="1127640" cy="75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876256" y="4219520"/>
            <a:ext cx="92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กลม ๆ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276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377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28" grpId="0"/>
      <p:bldP spid="30" grpId="0"/>
      <p:bldP spid="32" grpId="0"/>
      <p:bldP spid="39" grpId="0"/>
      <p:bldP spid="41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645" y="3333679"/>
            <a:ext cx="6448685" cy="622460"/>
          </a:xfrm>
          <a:prstGeom prst="rect">
            <a:avLst/>
          </a:prstGeom>
          <a:solidFill>
            <a:srgbClr val="FFE593"/>
          </a:solidFill>
        </p:spPr>
        <p:txBody>
          <a:bodyPr wrap="square" tIns="144000">
            <a:spAutoFit/>
          </a:bodyPr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– เขาวิ่งทุกวันวันละครึ่งชั่วโมง วันวัน ไม่ใช่คำซ้ำ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7544" y="1351569"/>
            <a:ext cx="2592288" cy="55446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/>
              </a:rPr>
              <a:t>ข้อสังเกตของคำซ้ำ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1" y="416858"/>
            <a:ext cx="41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๒.๒ ความหมายของคำซ้ำ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4919" y="45140"/>
            <a:ext cx="1104713" cy="461665"/>
            <a:chOff x="154919" y="45140"/>
            <a:chExt cx="1608769" cy="461665"/>
          </a:xfrm>
        </p:grpSpPr>
        <p:sp>
          <p:nvSpPr>
            <p:cNvPr id="16" name="Rounded Rectangle 15"/>
            <p:cNvSpPr/>
            <p:nvPr/>
          </p:nvSpPr>
          <p:spPr>
            <a:xfrm>
              <a:off x="154919" y="71438"/>
              <a:ext cx="1512168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186" y="45140"/>
              <a:ext cx="154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9BBB59">
                      <a:lumMod val="50000"/>
                    </a:srgbClr>
                  </a:solidFill>
                  <a:latin typeface="Angsana New" pitchFamily="18" charset="-34"/>
                  <a:cs typeface="Angsana New" pitchFamily="18" charset="-34"/>
                </a:rPr>
                <a:t>๒. คำซ้ำ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5288" y="2299954"/>
            <a:ext cx="7241416" cy="1103755"/>
          </a:xfrm>
          <a:prstGeom prst="rect">
            <a:avLst/>
          </a:prstGeom>
          <a:solidFill>
            <a:srgbClr val="C495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252000" tIns="72000" rtlCol="0">
            <a:spAutoFit/>
          </a:bodyPr>
          <a:lstStyle/>
          <a:p>
            <a:r>
              <a:rPr lang="th-TH" sz="3600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•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 คำที่ออกเสียงซ้ำกันบางคำไม่ใช่คำซ้ำ เพราะไม่ได้เกิดคำขึ้นใหม่และ</a:t>
            </a: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   ความหมายก็ไม่เปลี่ยนไป ในกรณีเช่นนี้จะใช้ไม้ยมกแทนไม่ได้  เช่น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11653" y="4823230"/>
            <a:ext cx="6448685" cy="1126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tIns="216000">
            <a:spAutoFit/>
          </a:bodyPr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– ไป ไป๊ ไปให้พ้น  ไป ไป๊ ไป  ไม่ใช่คำซ้ำ</a:t>
            </a: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– เป็นเป็นเป็น ตายเป็นตาย  ไม่ใช่คำซ้ำ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5288" y="4316179"/>
            <a:ext cx="7241416" cy="6728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252000" tIns="72000" rtlCol="0">
            <a:spAutoFit/>
          </a:bodyPr>
          <a:lstStyle/>
          <a:p>
            <a:r>
              <a:rPr lang="th-TH" sz="3600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•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 ในกรณีที่พูดแล้วหยุดและไม่ได้ทำกิริยาต่อเนื่อง ไม่ถือเป็นคำซ้ำ เช่น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285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71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2600908"/>
            <a:ext cx="7848872" cy="1980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3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•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กริยาช่วย เช่น คง ได้ อาจ</a:t>
            </a:r>
          </a:p>
          <a:p>
            <a:r>
              <a:rPr lang="th-TH" sz="3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•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บุพบท เช่น ของ แห่ง ด้วย กับ</a:t>
            </a:r>
          </a:p>
          <a:p>
            <a:r>
              <a:rPr lang="th-TH" sz="3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•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สันธาน เช่น เมื่อ หลังจาก และ แต่ จึง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9512" y="484513"/>
            <a:ext cx="2664296" cy="8977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620688"/>
            <a:ext cx="1475657" cy="6254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9" y="620688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เรื่องน่ารู้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76832" y="517808"/>
            <a:ext cx="822960" cy="822960"/>
            <a:chOff x="1835696" y="476672"/>
            <a:chExt cx="897774" cy="897774"/>
          </a:xfrm>
        </p:grpSpPr>
        <p:sp>
          <p:nvSpPr>
            <p:cNvPr id="13" name="Oval 12"/>
            <p:cNvSpPr/>
            <p:nvPr/>
          </p:nvSpPr>
          <p:spPr>
            <a:xfrm>
              <a:off x="1835696" y="476672"/>
              <a:ext cx="897774" cy="8977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382" y="561944"/>
              <a:ext cx="684169" cy="684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131840" y="626066"/>
            <a:ext cx="1718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คำซ้ำ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7655" y="159966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คำบางคำเป็นคำซ้ำไม่ได้ แต่คำบางคำเป็นคำซ้ำได้อย่างเดียว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3543" y="2348880"/>
            <a:ext cx="2929538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คำที่เป็นคำซ้ำไม่ได้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52" y="5053344"/>
            <a:ext cx="7848872" cy="10399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•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ส่วนมากเป็นคำวิเศษณ์ เช่น หยิบ ๆ หลัด ๆ คิก ๆ ยอง ๆ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3543" y="4801316"/>
            <a:ext cx="2929538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คำที่ต้องเป็นคำซ้ำ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523B-3D72-4A35-8431-57D7FED80D8D}" type="slidenum">
              <a:rPr lang="th-TH" smtClean="0"/>
              <a:pPr/>
              <a:t>286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7570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92853" y="1838290"/>
            <a:ext cx="273569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/>
              </a:rPr>
              <a:t>ในที่สุด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7721" y="2727647"/>
            <a:ext cx="272082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/>
              </a:rPr>
              <a:t>อย่างไรก็ตาม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7721" y="3501008"/>
            <a:ext cx="2720826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/>
              </a:rPr>
              <a:t>สูงต่ำมากน้อย</a:t>
            </a:r>
          </a:p>
          <a:p>
            <a:pPr algn="ctr"/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/>
              </a:rPr>
              <a:t>ไม่ต่างกันมาก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32437" y="4773237"/>
            <a:ext cx="269610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/>
              </a:rPr>
              <a:t>รู้บ้างแต่ไม่สันทัด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9125" y="5448852"/>
            <a:ext cx="2689422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/>
              </a:rPr>
              <a:t>ชั่งทีละหนึ่งกิโลกรัม และชั่งมากกว่าหนึ่งกิโลกรัม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9511" y="416858"/>
            <a:ext cx="41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บอกความหมายของคำซ้ำ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9512" y="1700808"/>
            <a:ext cx="4464496" cy="8173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๑. 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ไป ๆ มา ๆ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เขาก็ตกลงใจจะไปกับเรา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79512" y="2590165"/>
            <a:ext cx="4464496" cy="8173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๒. 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ดี ๆ ชั่ว ๆ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เราก็เป็นเพื่อนกัน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80847" y="3487900"/>
            <a:ext cx="4464496" cy="1046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๓. ไม่เจอกันแค่ไม่กี่เดือน เด็กสองคนนี้</a:t>
            </a: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ตัวไล่ ๆ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กันแล้ว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79512" y="4606389"/>
            <a:ext cx="4464496" cy="8173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๔. รู้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งู ๆ ปลา ๆ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อย่างนี้ทำอะไรก็ไม่ได้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79512" y="5517232"/>
            <a:ext cx="4464496" cy="8173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๕. แม่ค้าชั่งผลไม้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เป็นกิโล ๆ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5209840" y="1435638"/>
            <a:ext cx="504057" cy="1347688"/>
            <a:chOff x="-1476673" y="217488"/>
            <a:chExt cx="504057" cy="1347688"/>
          </a:xfrm>
          <a:solidFill>
            <a:srgbClr val="663300"/>
          </a:solidFill>
        </p:grpSpPr>
        <p:sp>
          <p:nvSpPr>
            <p:cNvPr id="5" name="Isosceles Triangle 4"/>
            <p:cNvSpPr/>
            <p:nvPr/>
          </p:nvSpPr>
          <p:spPr>
            <a:xfrm>
              <a:off x="-1476672" y="217488"/>
              <a:ext cx="504056" cy="553313"/>
            </a:xfrm>
            <a:prstGeom prst="triangl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-1476673" y="863135"/>
              <a:ext cx="504056" cy="26161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476672" y="1196752"/>
              <a:ext cx="504056" cy="14401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1476672" y="1421160"/>
              <a:ext cx="504056" cy="14401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5400000">
            <a:off x="5209840" y="2324995"/>
            <a:ext cx="504057" cy="1347688"/>
            <a:chOff x="-1476673" y="217488"/>
            <a:chExt cx="504057" cy="1347688"/>
          </a:xfrm>
          <a:solidFill>
            <a:srgbClr val="663300"/>
          </a:solidFill>
        </p:grpSpPr>
        <p:sp>
          <p:nvSpPr>
            <p:cNvPr id="31" name="Isosceles Triangle 30"/>
            <p:cNvSpPr/>
            <p:nvPr/>
          </p:nvSpPr>
          <p:spPr>
            <a:xfrm>
              <a:off x="-1476672" y="217488"/>
              <a:ext cx="504056" cy="553313"/>
            </a:xfrm>
            <a:prstGeom prst="triangl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-1476673" y="863135"/>
              <a:ext cx="504056" cy="26161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1476672" y="1196752"/>
              <a:ext cx="504056" cy="14401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476672" y="1421160"/>
              <a:ext cx="504056" cy="14401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5400000">
            <a:off x="5226462" y="3337296"/>
            <a:ext cx="504057" cy="1347688"/>
            <a:chOff x="-1476673" y="217488"/>
            <a:chExt cx="504057" cy="1347688"/>
          </a:xfrm>
          <a:solidFill>
            <a:srgbClr val="663300"/>
          </a:solidFill>
        </p:grpSpPr>
        <p:sp>
          <p:nvSpPr>
            <p:cNvPr id="36" name="Isosceles Triangle 35"/>
            <p:cNvSpPr/>
            <p:nvPr/>
          </p:nvSpPr>
          <p:spPr>
            <a:xfrm>
              <a:off x="-1476672" y="217488"/>
              <a:ext cx="504056" cy="553313"/>
            </a:xfrm>
            <a:prstGeom prst="triangl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-1476673" y="863135"/>
              <a:ext cx="504056" cy="26161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476672" y="1196752"/>
              <a:ext cx="504056" cy="14401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1476672" y="1421160"/>
              <a:ext cx="504056" cy="14401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5400000">
            <a:off x="5243830" y="4317499"/>
            <a:ext cx="504057" cy="1347688"/>
            <a:chOff x="-1476673" y="217488"/>
            <a:chExt cx="504057" cy="1347688"/>
          </a:xfrm>
          <a:solidFill>
            <a:srgbClr val="663300"/>
          </a:solidFill>
        </p:grpSpPr>
        <p:sp>
          <p:nvSpPr>
            <p:cNvPr id="41" name="Isosceles Triangle 40"/>
            <p:cNvSpPr/>
            <p:nvPr/>
          </p:nvSpPr>
          <p:spPr>
            <a:xfrm>
              <a:off x="-1476672" y="217488"/>
              <a:ext cx="504056" cy="553313"/>
            </a:xfrm>
            <a:prstGeom prst="triangl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-1476673" y="863135"/>
              <a:ext cx="504056" cy="26161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1476672" y="1196752"/>
              <a:ext cx="504056" cy="14401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1476672" y="1421160"/>
              <a:ext cx="504056" cy="14401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5400000">
            <a:off x="5247123" y="5239433"/>
            <a:ext cx="504057" cy="1347688"/>
            <a:chOff x="-1476673" y="217488"/>
            <a:chExt cx="504057" cy="1347688"/>
          </a:xfrm>
          <a:solidFill>
            <a:srgbClr val="663300"/>
          </a:solidFill>
        </p:grpSpPr>
        <p:sp>
          <p:nvSpPr>
            <p:cNvPr id="46" name="Isosceles Triangle 45"/>
            <p:cNvSpPr/>
            <p:nvPr/>
          </p:nvSpPr>
          <p:spPr>
            <a:xfrm>
              <a:off x="-1476672" y="217488"/>
              <a:ext cx="504056" cy="553313"/>
            </a:xfrm>
            <a:prstGeom prst="triangl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-1476673" y="863135"/>
              <a:ext cx="504056" cy="26161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-1476672" y="1196752"/>
              <a:ext cx="504056" cy="14401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76672" y="1421160"/>
              <a:ext cx="504056" cy="14401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287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17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9" grpId="0" animBg="1"/>
      <p:bldP spid="21" grpId="0" animBg="1"/>
      <p:bldP spid="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01969"/>
            <a:ext cx="428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๑. มะม่วงลูกนี้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เปรี๊ยวเปรี้ยว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ใครซื้อมานะ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80" y="1700808"/>
            <a:ext cx="324036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/>
              </a:rPr>
              <a:t>บอกความเน้นหนัก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492896"/>
            <a:ext cx="8352928" cy="954107"/>
          </a:xfrm>
          <a:prstGeom prst="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Angsana New" pitchFamily="18" charset="-34"/>
                <a:cs typeface="Angsana New"/>
              </a:rPr>
              <a:t>เหตุผล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	เปรี้ยว เป็นคำวิเศษณ์ เมื่อนำคำมาซ้ำจะเปลี่ยนเสียงวรรณยุกต์เป็น </a:t>
            </a: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                เปรี๊ยวเปรี้ยว ซึ่งจะมีความหมายเน้นหนักกว่าเดิม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520" y="391389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๒. กี่ปี ๆ เขาก็ยังป่วย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ออด ๆ แอด ๆ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อย่างนี้ตลอด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92080" y="3912731"/>
            <a:ext cx="324036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/>
              </a:rPr>
              <a:t>แยกคำซ้อนมาเป็นคำซ้ำ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5536" y="4797152"/>
            <a:ext cx="8352928" cy="954107"/>
          </a:xfrm>
          <a:prstGeom prst="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Angsana New" pitchFamily="18" charset="-34"/>
                <a:cs typeface="Angsana New"/>
              </a:rPr>
              <a:t>เหตุผล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	ออด ๆ แอด ๆ เกิดจากการแยกคำซ้อนมาจาก ออดแอด มาเป็นคำซ้ำ </a:t>
            </a: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                ออด ๆ แอด ๆ หมายความว่า ป่วยไข้อยู่เสมอ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1" y="416858"/>
            <a:ext cx="6392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คำซ้ำมีความหมายลักษณะใด เพราะเหตุใด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288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11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31" grpId="0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1773977"/>
            <a:ext cx="428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๓. โจทย์ข้อนี้ความรู้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พื้น ๆ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 ก็ทำได้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1772816"/>
            <a:ext cx="324036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/>
              </a:rPr>
              <a:t>เปลี่ยนความหมายใหม่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638073"/>
            <a:ext cx="8352928" cy="954107"/>
          </a:xfrm>
          <a:prstGeom prst="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Angsana New" pitchFamily="18" charset="-34"/>
                <a:cs typeface="Angsana New"/>
              </a:rPr>
              <a:t>เหตุผล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	พื้น เป็นคำนาม หมายถึง ส่วนราบด้านหน้าของสิ่งใดสิ่งหนึ่ง แต่เมื่อนำมาซ้ำ</a:t>
            </a: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                ความหมายจะเปลี่ยนไปเป็น  ธรรมดาทั่วไป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528" y="3987061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>
                <a:solidFill>
                  <a:prstClr val="black"/>
                </a:solidFill>
                <a:latin typeface="Angsana New" pitchFamily="18" charset="-34"/>
                <a:cs typeface="Angsana New"/>
              </a:rPr>
              <a:t>๔.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นั่ง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เงียบ ๆ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 อย่าส่งเสียงดังเชียวนะ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48064" y="3985900"/>
            <a:ext cx="324036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/>
              </a:rPr>
              <a:t>บอกคำสั่ง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5536" y="4851157"/>
            <a:ext cx="8352928" cy="954107"/>
          </a:xfrm>
          <a:prstGeom prst="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Angsana New" pitchFamily="18" charset="-34"/>
                <a:cs typeface="Angsana New"/>
              </a:rPr>
              <a:t>เหตุผล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	เงียบ ๆ เป็นคำวิเศษณ์ที่เป็นคำซ้ำ เมื่อนำมาประกอบกับกริยา จะเน้นความและ</a:t>
            </a: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               บอกคำสั่ง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1" y="416858"/>
            <a:ext cx="6392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คำ</a:t>
            </a:r>
            <a:r>
              <a:rPr lang="th-TH" sz="4000" b="1" dirty="0" smtClean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ซ้ำมี</a:t>
            </a:r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ความหมายลักษณะใด เพราะเหตุใด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289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07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31" grpId="0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1" y="416858"/>
            <a:ext cx="6392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แต่งประโยคจากคำซ้ำ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9552" y="1897668"/>
            <a:ext cx="7560840" cy="3691572"/>
            <a:chOff x="539552" y="1897668"/>
            <a:chExt cx="7560840" cy="3691572"/>
          </a:xfrm>
        </p:grpSpPr>
        <p:sp>
          <p:nvSpPr>
            <p:cNvPr id="4" name="TextBox 3"/>
            <p:cNvSpPr txBox="1"/>
            <p:nvPr/>
          </p:nvSpPr>
          <p:spPr>
            <a:xfrm>
              <a:off x="539552" y="1897668"/>
              <a:ext cx="2304256" cy="52322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๑. ร้อน ๆ หนาว ๆ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9552" y="2689756"/>
              <a:ext cx="2304256" cy="52322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๒. ทั่ว ๆ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552" y="3481844"/>
              <a:ext cx="2304256" cy="52322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๓. กล่อง ๆ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552" y="4273932"/>
              <a:ext cx="2304256" cy="52322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๔. กว๊างกว้าง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2" y="5066020"/>
              <a:ext cx="2304256" cy="52322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๕. หมู ๆ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987824" y="2420888"/>
              <a:ext cx="5112568" cy="0"/>
            </a:xfrm>
            <a:prstGeom prst="line">
              <a:avLst/>
            </a:prstGeom>
            <a:ln w="95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87824" y="3212976"/>
              <a:ext cx="5112568" cy="0"/>
            </a:xfrm>
            <a:prstGeom prst="line">
              <a:avLst/>
            </a:prstGeom>
            <a:ln w="95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987824" y="4005064"/>
              <a:ext cx="5112568" cy="0"/>
            </a:xfrm>
            <a:prstGeom prst="line">
              <a:avLst/>
            </a:prstGeom>
            <a:ln w="95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987824" y="4797152"/>
              <a:ext cx="5112568" cy="0"/>
            </a:xfrm>
            <a:prstGeom prst="line">
              <a:avLst/>
            </a:prstGeom>
            <a:ln w="95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87824" y="5589240"/>
              <a:ext cx="5112568" cy="0"/>
            </a:xfrm>
            <a:prstGeom prst="line">
              <a:avLst/>
            </a:prstGeom>
            <a:ln w="95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987824" y="1972533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ฉันรู้สึกร้อน ๆ หนาว ๆ ยังไงก็ไม่รู้เหมือนกับจะเป็นไข้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7824" y="2764621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ครูแจกอาหารให้นักเรียนได้กินโดยทั่ว ๆ กัน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87824" y="3556709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แม่แบ่งขนมออกเป็นกล่อง ๆ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82043" y="434594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ห้องนี้กว๊างกว้างน่าอยู่มาก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87824" y="513802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ข้อสอบวันนี้หมู ๆ หลับตาก็ทำได้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290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313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04763"/>
            <a:ext cx="9144000" cy="11481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8" name="Straight Connector 27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9511" y="416858"/>
            <a:ext cx="6392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เกมตามหาคำซ้ำที่เปลี่ยน</a:t>
            </a:r>
            <a:r>
              <a:rPr lang="th-TH" sz="4000" b="1" dirty="0" smtClean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ความหมาย</a:t>
            </a:r>
            <a:endParaRPr lang="th-TH" sz="4000" b="1" dirty="0">
              <a:solidFill>
                <a:srgbClr val="9BBB59">
                  <a:lumMod val="50000"/>
                </a:srgb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97244" y="1920787"/>
            <a:ext cx="5299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จงหาคำซ้ำ</a:t>
            </a:r>
            <a:r>
              <a:rPr lang="th-TH" sz="40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ที่เปลี่ยนความหมาย</a:t>
            </a:r>
            <a:endParaRPr lang="en-US" sz="4000" b="1" dirty="0">
              <a:solidFill>
                <a:schemeClr val="accent5">
                  <a:lumMod val="20000"/>
                  <a:lumOff val="8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1" name="Picture 3" descr="Y:\Kanda.Patit\pic ppt\gfHdi;,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220" y1="9281" x2="10016" y2="62222"/>
                        <a14:foregroundMark x1="11412" y1="60131" x2="11002" y2="65229"/>
                        <a14:foregroundMark x1="13054" y1="59085" x2="12726" y2="62484"/>
                        <a14:foregroundMark x1="14039" y1="54771" x2="17241" y2="55294"/>
                        <a14:foregroundMark x1="22085" y1="20131" x2="22414" y2="28105"/>
                        <a14:foregroundMark x1="87110" y1="12941" x2="72578" y2="63791"/>
                        <a14:foregroundMark x1="81281" y1="65490" x2="80952" y2="70458"/>
                        <a14:foregroundMark x1="71593" y1="64052" x2="70772" y2="68889"/>
                        <a14:foregroundMark x1="82759" y1="53987" x2="78407" y2="51634"/>
                        <a14:foregroundMark x1="70443" y1="52680" x2="73071" y2="52941"/>
                        <a14:foregroundMark x1="67898" y1="52418" x2="70443" y2="52418"/>
                        <a14:foregroundMark x1="59688" y1="50588" x2="55172" y2="50850"/>
                        <a14:foregroundMark x1="44499" y1="50327" x2="49672" y2="51895"/>
                        <a14:foregroundMark x1="84154" y1="52680" x2="82594" y2="53203"/>
                        <a14:foregroundMark x1="9360" y1="53987" x2="5501" y2="51895"/>
                        <a14:backgroundMark x1="45977" y1="48366" x2="43350" y2="47843"/>
                        <a14:backgroundMark x1="47455" y1="48627" x2="38834" y2="48366"/>
                        <a14:backgroundMark x1="56814" y1="48627" x2="60509" y2="46275"/>
                        <a14:backgroundMark x1="81609" y1="52157" x2="85304" y2="49673"/>
                        <a14:backgroundMark x1="8210" y1="51895" x2="7061" y2="5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6373" y="3085965"/>
            <a:ext cx="5967995" cy="37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291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537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9511" y="416858"/>
            <a:ext cx="6392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เกมตามหาคำซ้ำที่เปลี่ยน</a:t>
            </a:r>
            <a:r>
              <a:rPr lang="th-TH" sz="4000" b="1" dirty="0" smtClean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ความหมาย</a:t>
            </a:r>
            <a:endParaRPr lang="th-TH" sz="4000" b="1" dirty="0">
              <a:solidFill>
                <a:srgbClr val="9BBB59">
                  <a:lumMod val="50000"/>
                </a:srgb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8428" y="1988840"/>
            <a:ext cx="7128792" cy="37444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กล้วย 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	หมายถึง 	ง่าย</a:t>
            </a:r>
            <a:endParaRPr lang="th-TH" sz="32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หมู 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	หมายถึง 	ง่าย</a:t>
            </a:r>
            <a:endParaRPr lang="th-TH" sz="32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พื้น 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	หมายถึง 	ธรรมดา</a:t>
            </a:r>
            <a:endParaRPr lang="th-TH" sz="32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งู 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ๆ ปลา ๆ </a:t>
            </a: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หมายถึง	รู้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เพียงเล็ก ๆ น้อย 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น้อง 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	หมายถึง	เกือบ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, ใกล้, คล้าย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ดี 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ๆ ชั่ว ๆ </a:t>
            </a: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หมายถึง	อย่างไร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ก็ตาม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ไล่ 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	หมายถึง 	ใกล้เคียง</a:t>
            </a:r>
            <a:endParaRPr lang="th-TH" sz="32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2900" y="1980570"/>
            <a:ext cx="1471624" cy="894576"/>
            <a:chOff x="362900" y="1980570"/>
            <a:chExt cx="1471624" cy="894576"/>
          </a:xfrm>
        </p:grpSpPr>
        <p:pic>
          <p:nvPicPr>
            <p:cNvPr id="10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00" y="1980570"/>
              <a:ext cx="1471624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45116" y="2245245"/>
              <a:ext cx="10374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กล้วย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63796" y="3291140"/>
            <a:ext cx="1471625" cy="894576"/>
            <a:chOff x="2063796" y="3291140"/>
            <a:chExt cx="1471625" cy="894576"/>
          </a:xfrm>
        </p:grpSpPr>
        <p:pic>
          <p:nvPicPr>
            <p:cNvPr id="13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96" y="3291140"/>
              <a:ext cx="1471625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418691" y="3556184"/>
              <a:ext cx="7922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หมู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69772" y="1980570"/>
            <a:ext cx="1471625" cy="915328"/>
            <a:chOff x="5669772" y="1980570"/>
            <a:chExt cx="1471625" cy="915328"/>
          </a:xfrm>
        </p:grpSpPr>
        <p:pic>
          <p:nvPicPr>
            <p:cNvPr id="16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772" y="1980570"/>
              <a:ext cx="1471625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018592" y="2311123"/>
              <a:ext cx="806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พื้น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20463" y="4665024"/>
            <a:ext cx="1471625" cy="894576"/>
            <a:chOff x="3820463" y="4665024"/>
            <a:chExt cx="1471625" cy="894576"/>
          </a:xfrm>
        </p:grpSpPr>
        <p:pic>
          <p:nvPicPr>
            <p:cNvPr id="19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463" y="4665024"/>
              <a:ext cx="1471625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153566" y="4929699"/>
              <a:ext cx="9076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น้อง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48847" y="3291138"/>
            <a:ext cx="1471625" cy="894576"/>
            <a:chOff x="7348847" y="3291138"/>
            <a:chExt cx="1471625" cy="894576"/>
          </a:xfrm>
        </p:grpSpPr>
        <p:pic>
          <p:nvPicPr>
            <p:cNvPr id="22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847" y="3291138"/>
              <a:ext cx="1471625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525368" y="3556184"/>
              <a:ext cx="12121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ดี ๆ ชั่ว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20463" y="1969001"/>
            <a:ext cx="1471625" cy="894576"/>
            <a:chOff x="3820463" y="1969001"/>
            <a:chExt cx="1471625" cy="894576"/>
          </a:xfrm>
        </p:grpSpPr>
        <p:pic>
          <p:nvPicPr>
            <p:cNvPr id="26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463" y="1969001"/>
              <a:ext cx="1471625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942772" y="2234923"/>
              <a:ext cx="13292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งู ๆ ปลา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2897" y="4657950"/>
            <a:ext cx="1471625" cy="894576"/>
            <a:chOff x="362897" y="4657950"/>
            <a:chExt cx="1471625" cy="894576"/>
          </a:xfrm>
        </p:grpSpPr>
        <p:pic>
          <p:nvPicPr>
            <p:cNvPr id="33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97" y="4657950"/>
              <a:ext cx="1471625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799003" y="4929699"/>
              <a:ext cx="7296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ไล่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2899" y="3291141"/>
            <a:ext cx="1471624" cy="894576"/>
            <a:chOff x="362899" y="3291141"/>
            <a:chExt cx="1471624" cy="894576"/>
          </a:xfrm>
        </p:grpSpPr>
        <p:pic>
          <p:nvPicPr>
            <p:cNvPr id="36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99" y="3291141"/>
              <a:ext cx="1471624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868734" y="3556184"/>
              <a:ext cx="590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ดี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348847" y="1980569"/>
            <a:ext cx="1471625" cy="894576"/>
            <a:chOff x="7348847" y="1980569"/>
            <a:chExt cx="1471625" cy="894576"/>
          </a:xfrm>
        </p:grpSpPr>
        <p:pic>
          <p:nvPicPr>
            <p:cNvPr id="39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847" y="1980569"/>
              <a:ext cx="1471625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7717678" y="2240750"/>
              <a:ext cx="8322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เค็ม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669772" y="3291509"/>
            <a:ext cx="1471625" cy="894576"/>
            <a:chOff x="5669772" y="3291509"/>
            <a:chExt cx="1471625" cy="894576"/>
          </a:xfrm>
        </p:grpSpPr>
        <p:pic>
          <p:nvPicPr>
            <p:cNvPr id="42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772" y="3291509"/>
              <a:ext cx="1471625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6014607" y="3555816"/>
              <a:ext cx="875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แดง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69772" y="4665024"/>
            <a:ext cx="1471625" cy="894576"/>
            <a:chOff x="5669772" y="4665024"/>
            <a:chExt cx="1471625" cy="894576"/>
          </a:xfrm>
        </p:grpSpPr>
        <p:pic>
          <p:nvPicPr>
            <p:cNvPr id="45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772" y="4665024"/>
              <a:ext cx="1471625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6131614" y="4960179"/>
              <a:ext cx="6110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ที่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63796" y="4665024"/>
            <a:ext cx="1471625" cy="894576"/>
            <a:chOff x="2063796" y="4665024"/>
            <a:chExt cx="1471625" cy="894576"/>
          </a:xfrm>
        </p:grpSpPr>
        <p:pic>
          <p:nvPicPr>
            <p:cNvPr id="48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96" y="4665024"/>
              <a:ext cx="1471625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2437463" y="4929699"/>
              <a:ext cx="7569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ชืด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820463" y="3291139"/>
            <a:ext cx="1471625" cy="894576"/>
            <a:chOff x="3820463" y="3291139"/>
            <a:chExt cx="1471625" cy="894576"/>
          </a:xfrm>
        </p:grpSpPr>
        <p:pic>
          <p:nvPicPr>
            <p:cNvPr id="51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463" y="3291139"/>
              <a:ext cx="1471625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182397" y="3556184"/>
              <a:ext cx="7889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นิ่ม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63796" y="1959200"/>
            <a:ext cx="1471625" cy="894576"/>
            <a:chOff x="2063796" y="1959200"/>
            <a:chExt cx="1471625" cy="894576"/>
          </a:xfrm>
        </p:grpSpPr>
        <p:pic>
          <p:nvPicPr>
            <p:cNvPr id="54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96" y="1959200"/>
              <a:ext cx="1471625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328390" y="2245245"/>
              <a:ext cx="1031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เปื้อน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48847" y="4665024"/>
            <a:ext cx="1471625" cy="894576"/>
            <a:chOff x="7348847" y="4665024"/>
            <a:chExt cx="1471625" cy="894576"/>
          </a:xfrm>
        </p:grpSpPr>
        <p:pic>
          <p:nvPicPr>
            <p:cNvPr id="57" name="Picture 2" descr="Y:\Kanda.Patit\pic ppt\กรอบนกชมพ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847" y="4665024"/>
              <a:ext cx="1471625" cy="89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7742585" y="4929699"/>
              <a:ext cx="8082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หนู ๆ</a:t>
              </a:r>
              <a:endParaRPr lang="en-US" sz="32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292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70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flipH="1">
            <a:off x="5580112" y="1760297"/>
            <a:ext cx="792088" cy="637441"/>
          </a:xfrm>
          <a:custGeom>
            <a:avLst/>
            <a:gdLst>
              <a:gd name="connsiteX0" fmla="*/ 1187533 w 1187533"/>
              <a:gd name="connsiteY0" fmla="*/ 0 h 1128156"/>
              <a:gd name="connsiteX1" fmla="*/ 748146 w 1187533"/>
              <a:gd name="connsiteY1" fmla="*/ 178130 h 1128156"/>
              <a:gd name="connsiteX2" fmla="*/ 570016 w 1187533"/>
              <a:gd name="connsiteY2" fmla="*/ 866898 h 1128156"/>
              <a:gd name="connsiteX3" fmla="*/ 118754 w 1187533"/>
              <a:gd name="connsiteY3" fmla="*/ 973776 h 1128156"/>
              <a:gd name="connsiteX4" fmla="*/ 0 w 1187533"/>
              <a:gd name="connsiteY4" fmla="*/ 1128156 h 1128156"/>
              <a:gd name="connsiteX5" fmla="*/ 0 w 1187533"/>
              <a:gd name="connsiteY5" fmla="*/ 1128156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533" h="1128156">
                <a:moveTo>
                  <a:pt x="1187533" y="0"/>
                </a:moveTo>
                <a:cubicBezTo>
                  <a:pt x="1019299" y="16823"/>
                  <a:pt x="851066" y="33647"/>
                  <a:pt x="748146" y="178130"/>
                </a:cubicBezTo>
                <a:cubicBezTo>
                  <a:pt x="645226" y="322613"/>
                  <a:pt x="674915" y="734290"/>
                  <a:pt x="570016" y="866898"/>
                </a:cubicBezTo>
                <a:cubicBezTo>
                  <a:pt x="465117" y="999506"/>
                  <a:pt x="213757" y="930233"/>
                  <a:pt x="118754" y="973776"/>
                </a:cubicBezTo>
                <a:cubicBezTo>
                  <a:pt x="23751" y="1017319"/>
                  <a:pt x="0" y="1128156"/>
                  <a:pt x="0" y="1128156"/>
                </a:cubicBezTo>
                <a:lnTo>
                  <a:pt x="0" y="1128156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731" y="1556792"/>
            <a:ext cx="2088232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b" anchorCtr="0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cs typeface="Angsana New"/>
              </a:rPr>
              <a:t>คำซ้ำ</a:t>
            </a:r>
          </a:p>
        </p:txBody>
      </p:sp>
      <p:sp>
        <p:nvSpPr>
          <p:cNvPr id="13" name="Freeform 12"/>
          <p:cNvSpPr/>
          <p:nvPr/>
        </p:nvSpPr>
        <p:spPr>
          <a:xfrm>
            <a:off x="2699792" y="1781349"/>
            <a:ext cx="792088" cy="637441"/>
          </a:xfrm>
          <a:custGeom>
            <a:avLst/>
            <a:gdLst>
              <a:gd name="connsiteX0" fmla="*/ 1187533 w 1187533"/>
              <a:gd name="connsiteY0" fmla="*/ 0 h 1128156"/>
              <a:gd name="connsiteX1" fmla="*/ 748146 w 1187533"/>
              <a:gd name="connsiteY1" fmla="*/ 178130 h 1128156"/>
              <a:gd name="connsiteX2" fmla="*/ 570016 w 1187533"/>
              <a:gd name="connsiteY2" fmla="*/ 866898 h 1128156"/>
              <a:gd name="connsiteX3" fmla="*/ 118754 w 1187533"/>
              <a:gd name="connsiteY3" fmla="*/ 973776 h 1128156"/>
              <a:gd name="connsiteX4" fmla="*/ 0 w 1187533"/>
              <a:gd name="connsiteY4" fmla="*/ 1128156 h 1128156"/>
              <a:gd name="connsiteX5" fmla="*/ 0 w 1187533"/>
              <a:gd name="connsiteY5" fmla="*/ 1128156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533" h="1128156">
                <a:moveTo>
                  <a:pt x="1187533" y="0"/>
                </a:moveTo>
                <a:cubicBezTo>
                  <a:pt x="1019299" y="16823"/>
                  <a:pt x="851066" y="33647"/>
                  <a:pt x="748146" y="178130"/>
                </a:cubicBezTo>
                <a:cubicBezTo>
                  <a:pt x="645226" y="322613"/>
                  <a:pt x="674915" y="734290"/>
                  <a:pt x="570016" y="866898"/>
                </a:cubicBezTo>
                <a:cubicBezTo>
                  <a:pt x="465117" y="999506"/>
                  <a:pt x="213757" y="930233"/>
                  <a:pt x="118754" y="973776"/>
                </a:cubicBezTo>
                <a:cubicBezTo>
                  <a:pt x="23751" y="1017319"/>
                  <a:pt x="0" y="1128156"/>
                  <a:pt x="0" y="1128156"/>
                </a:cubicBezTo>
                <a:lnTo>
                  <a:pt x="0" y="1128156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9559" y="2230150"/>
            <a:ext cx="2160272" cy="788542"/>
          </a:xfrm>
          <a:custGeom>
            <a:avLst/>
            <a:gdLst>
              <a:gd name="connsiteX0" fmla="*/ 0 w 2160240"/>
              <a:gd name="connsiteY0" fmla="*/ 400119 h 800238"/>
              <a:gd name="connsiteX1" fmla="*/ 1080120 w 2160240"/>
              <a:gd name="connsiteY1" fmla="*/ 0 h 800238"/>
              <a:gd name="connsiteX2" fmla="*/ 2160240 w 2160240"/>
              <a:gd name="connsiteY2" fmla="*/ 400119 h 800238"/>
              <a:gd name="connsiteX3" fmla="*/ 1080120 w 2160240"/>
              <a:gd name="connsiteY3" fmla="*/ 800238 h 800238"/>
              <a:gd name="connsiteX4" fmla="*/ 0 w 2160240"/>
              <a:gd name="connsiteY4" fmla="*/ 400119 h 800238"/>
              <a:gd name="connsiteX0" fmla="*/ 25 w 2160265"/>
              <a:gd name="connsiteY0" fmla="*/ 328867 h 728986"/>
              <a:gd name="connsiteX1" fmla="*/ 1056394 w 2160265"/>
              <a:gd name="connsiteY1" fmla="*/ 0 h 728986"/>
              <a:gd name="connsiteX2" fmla="*/ 2160265 w 2160265"/>
              <a:gd name="connsiteY2" fmla="*/ 328867 h 728986"/>
              <a:gd name="connsiteX3" fmla="*/ 1080145 w 2160265"/>
              <a:gd name="connsiteY3" fmla="*/ 728986 h 728986"/>
              <a:gd name="connsiteX4" fmla="*/ 25 w 2160265"/>
              <a:gd name="connsiteY4" fmla="*/ 328867 h 728986"/>
              <a:gd name="connsiteX0" fmla="*/ 32 w 2160272"/>
              <a:gd name="connsiteY0" fmla="*/ 388423 h 788542"/>
              <a:gd name="connsiteX1" fmla="*/ 1056401 w 2160272"/>
              <a:gd name="connsiteY1" fmla="*/ 59556 h 788542"/>
              <a:gd name="connsiteX2" fmla="*/ 2160272 w 2160272"/>
              <a:gd name="connsiteY2" fmla="*/ 388423 h 788542"/>
              <a:gd name="connsiteX3" fmla="*/ 1080152 w 2160272"/>
              <a:gd name="connsiteY3" fmla="*/ 788542 h 788542"/>
              <a:gd name="connsiteX4" fmla="*/ 32 w 2160272"/>
              <a:gd name="connsiteY4" fmla="*/ 388423 h 78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72" h="788542">
                <a:moveTo>
                  <a:pt x="32" y="388423"/>
                </a:moveTo>
                <a:cubicBezTo>
                  <a:pt x="-3926" y="266926"/>
                  <a:pt x="352989" y="-154199"/>
                  <a:pt x="1056401" y="59556"/>
                </a:cubicBezTo>
                <a:cubicBezTo>
                  <a:pt x="1759813" y="273311"/>
                  <a:pt x="2160272" y="167443"/>
                  <a:pt x="2160272" y="388423"/>
                </a:cubicBezTo>
                <a:cubicBezTo>
                  <a:pt x="2160272" y="609403"/>
                  <a:pt x="1676686" y="788542"/>
                  <a:pt x="1080152" y="788542"/>
                </a:cubicBezTo>
                <a:cubicBezTo>
                  <a:pt x="483618" y="788542"/>
                  <a:pt x="3990" y="509920"/>
                  <a:pt x="32" y="38842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prstClr val="white"/>
                </a:solidFill>
                <a:cs typeface="Angsana New"/>
              </a:rPr>
              <a:t>ลักษณะ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3085713"/>
            <a:ext cx="3528392" cy="535985"/>
          </a:xfrm>
          <a:prstGeom prst="rect">
            <a:avLst/>
          </a:prstGeom>
          <a:solidFill>
            <a:srgbClr val="AF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เป็นคำชนิดใดหรือทำหน้าที่ใดก็ได้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2" y="3661777"/>
            <a:ext cx="3528392" cy="535985"/>
          </a:xfrm>
          <a:prstGeom prst="rect">
            <a:avLst/>
          </a:prstGeom>
          <a:solidFill>
            <a:srgbClr val="81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นำคำหนึ่ง ๆ มาซ้ำกันสองครั้ง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512" y="4237841"/>
            <a:ext cx="3528392" cy="535985"/>
          </a:xfrm>
          <a:prstGeom prst="rect">
            <a:avLst/>
          </a:prstGeom>
          <a:solidFill>
            <a:srgbClr val="5D5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นำคำซ้อนมาแยกซ้ำกัน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2" y="4813905"/>
            <a:ext cx="3528392" cy="535985"/>
          </a:xfrm>
          <a:prstGeom prst="rect">
            <a:avLst/>
          </a:prstGeom>
          <a:solidFill>
            <a:srgbClr val="81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นำคำซ้ำมาประสมกัน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2" y="5389969"/>
            <a:ext cx="3528392" cy="980728"/>
          </a:xfrm>
          <a:prstGeom prst="rect">
            <a:avLst/>
          </a:prstGeom>
          <a:solidFill>
            <a:srgbClr val="AF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นำคำซ้ำมาเปลี่ยนเสียงวรรณยุกต์เพื่อเน้นความหมาย</a:t>
            </a:r>
          </a:p>
        </p:txBody>
      </p:sp>
      <p:sp>
        <p:nvSpPr>
          <p:cNvPr id="23" name="Oval 14"/>
          <p:cNvSpPr/>
          <p:nvPr/>
        </p:nvSpPr>
        <p:spPr>
          <a:xfrm flipH="1">
            <a:off x="6084135" y="2136402"/>
            <a:ext cx="2160272" cy="788542"/>
          </a:xfrm>
          <a:custGeom>
            <a:avLst/>
            <a:gdLst>
              <a:gd name="connsiteX0" fmla="*/ 0 w 2160240"/>
              <a:gd name="connsiteY0" fmla="*/ 400119 h 800238"/>
              <a:gd name="connsiteX1" fmla="*/ 1080120 w 2160240"/>
              <a:gd name="connsiteY1" fmla="*/ 0 h 800238"/>
              <a:gd name="connsiteX2" fmla="*/ 2160240 w 2160240"/>
              <a:gd name="connsiteY2" fmla="*/ 400119 h 800238"/>
              <a:gd name="connsiteX3" fmla="*/ 1080120 w 2160240"/>
              <a:gd name="connsiteY3" fmla="*/ 800238 h 800238"/>
              <a:gd name="connsiteX4" fmla="*/ 0 w 2160240"/>
              <a:gd name="connsiteY4" fmla="*/ 400119 h 800238"/>
              <a:gd name="connsiteX0" fmla="*/ 25 w 2160265"/>
              <a:gd name="connsiteY0" fmla="*/ 328867 h 728986"/>
              <a:gd name="connsiteX1" fmla="*/ 1056394 w 2160265"/>
              <a:gd name="connsiteY1" fmla="*/ 0 h 728986"/>
              <a:gd name="connsiteX2" fmla="*/ 2160265 w 2160265"/>
              <a:gd name="connsiteY2" fmla="*/ 328867 h 728986"/>
              <a:gd name="connsiteX3" fmla="*/ 1080145 w 2160265"/>
              <a:gd name="connsiteY3" fmla="*/ 728986 h 728986"/>
              <a:gd name="connsiteX4" fmla="*/ 25 w 2160265"/>
              <a:gd name="connsiteY4" fmla="*/ 328867 h 728986"/>
              <a:gd name="connsiteX0" fmla="*/ 32 w 2160272"/>
              <a:gd name="connsiteY0" fmla="*/ 388423 h 788542"/>
              <a:gd name="connsiteX1" fmla="*/ 1056401 w 2160272"/>
              <a:gd name="connsiteY1" fmla="*/ 59556 h 788542"/>
              <a:gd name="connsiteX2" fmla="*/ 2160272 w 2160272"/>
              <a:gd name="connsiteY2" fmla="*/ 388423 h 788542"/>
              <a:gd name="connsiteX3" fmla="*/ 1080152 w 2160272"/>
              <a:gd name="connsiteY3" fmla="*/ 788542 h 788542"/>
              <a:gd name="connsiteX4" fmla="*/ 32 w 2160272"/>
              <a:gd name="connsiteY4" fmla="*/ 388423 h 78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72" h="788542">
                <a:moveTo>
                  <a:pt x="32" y="388423"/>
                </a:moveTo>
                <a:cubicBezTo>
                  <a:pt x="-3926" y="266926"/>
                  <a:pt x="352989" y="-154199"/>
                  <a:pt x="1056401" y="59556"/>
                </a:cubicBezTo>
                <a:cubicBezTo>
                  <a:pt x="1759813" y="273311"/>
                  <a:pt x="2160272" y="167443"/>
                  <a:pt x="2160272" y="388423"/>
                </a:cubicBezTo>
                <a:cubicBezTo>
                  <a:pt x="2160272" y="609403"/>
                  <a:pt x="1676686" y="788542"/>
                  <a:pt x="1080152" y="788542"/>
                </a:cubicBezTo>
                <a:cubicBezTo>
                  <a:pt x="483618" y="788542"/>
                  <a:pt x="3990" y="509920"/>
                  <a:pt x="32" y="38842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prstClr val="white"/>
                </a:solidFill>
                <a:cs typeface="Angsana New"/>
              </a:rPr>
              <a:t>ความหมาย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64088" y="2952328"/>
            <a:ext cx="3528392" cy="535985"/>
          </a:xfrm>
          <a:prstGeom prst="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บอกพหูพจน์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64088" y="3528392"/>
            <a:ext cx="3528392" cy="535985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บอกความเน้นหนัก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64088" y="4104456"/>
            <a:ext cx="3528392" cy="535985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บอกความไม่เน้นหนัก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64088" y="4680520"/>
            <a:ext cx="3528392" cy="535985"/>
          </a:xfrm>
          <a:prstGeom prst="rect">
            <a:avLst/>
          </a:prstGeom>
          <a:solidFill>
            <a:srgbClr val="FF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บอกคำสั่ง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64088" y="5253523"/>
            <a:ext cx="3528392" cy="623749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เปลี่ยนความหมายใหม่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4088" y="5924745"/>
            <a:ext cx="3528392" cy="623749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แยกคำซ้อนมาเป็นคำซ้ำ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79512" y="414562"/>
            <a:ext cx="2808312" cy="81106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3121" y="505550"/>
            <a:ext cx="1951708" cy="6254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476" y="505550"/>
            <a:ext cx="191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สรุปความรู้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639100" cy="7874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293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19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9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1" y="416858"/>
            <a:ext cx="360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๒.๑ ลักษณะของคำซ้ำ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4919" y="45140"/>
            <a:ext cx="1104713" cy="461665"/>
            <a:chOff x="154919" y="45140"/>
            <a:chExt cx="1608769" cy="461665"/>
          </a:xfrm>
        </p:grpSpPr>
        <p:sp>
          <p:nvSpPr>
            <p:cNvPr id="20" name="Rounded Rectangle 19"/>
            <p:cNvSpPr/>
            <p:nvPr/>
          </p:nvSpPr>
          <p:spPr>
            <a:xfrm>
              <a:off x="154919" y="71438"/>
              <a:ext cx="1512168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6186" y="45140"/>
              <a:ext cx="154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9BBB59">
                      <a:lumMod val="50000"/>
                    </a:srgbClr>
                  </a:solidFill>
                  <a:latin typeface="Angsana New" pitchFamily="18" charset="-34"/>
                  <a:cs typeface="Angsana New" pitchFamily="18" charset="-34"/>
                </a:rPr>
                <a:t>๒. คำซ้ำ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8998" y="1628800"/>
            <a:ext cx="8479466" cy="4772166"/>
            <a:chOff x="268998" y="1628800"/>
            <a:chExt cx="8479466" cy="4772166"/>
          </a:xfrm>
        </p:grpSpPr>
        <p:sp>
          <p:nvSpPr>
            <p:cNvPr id="3" name="Flowchart: Delay 2"/>
            <p:cNvSpPr/>
            <p:nvPr/>
          </p:nvSpPr>
          <p:spPr>
            <a:xfrm flipH="1">
              <a:off x="268998" y="1628800"/>
              <a:ext cx="2808312" cy="4752528"/>
            </a:xfrm>
            <a:prstGeom prst="flowChartDelay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81526" y="1628800"/>
              <a:ext cx="5666938" cy="477216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44000" rtlCol="0" anchor="t"/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/>
                </a:rPr>
                <a:t>๑. เป็นคำชนิดใดหรือทำหน้าที่ใดก็ได้ เช่น </a:t>
              </a:r>
            </a:p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/>
                </a:rPr>
                <a:t>    นาม สรรพนาม เป็นต้น</a:t>
              </a: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0434" y="2473257"/>
            <a:ext cx="8208030" cy="3927709"/>
            <a:chOff x="540434" y="2473257"/>
            <a:chExt cx="8208030" cy="3927709"/>
          </a:xfrm>
        </p:grpSpPr>
        <p:sp>
          <p:nvSpPr>
            <p:cNvPr id="9" name="Flowchart: Delay 8"/>
            <p:cNvSpPr/>
            <p:nvPr/>
          </p:nvSpPr>
          <p:spPr>
            <a:xfrm flipH="1">
              <a:off x="540434" y="2473257"/>
              <a:ext cx="2553011" cy="3927709"/>
            </a:xfrm>
            <a:prstGeom prst="flowChartDelay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77310" y="2492896"/>
              <a:ext cx="5671154" cy="390807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44000" tIns="180000" rtlCol="0" anchor="ctr"/>
            <a:lstStyle/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/>
                </a:rPr>
                <a:t>๒. นำคำหนึ่ง ๆ มาซ้ำกันสองครั้ง เช่น เด็ก ๆ เล็ก ๆ เล่น ๆ</a:t>
              </a: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1600" y="3422887"/>
            <a:ext cx="7776864" cy="2978079"/>
            <a:chOff x="971600" y="3422887"/>
            <a:chExt cx="7776864" cy="2978079"/>
          </a:xfrm>
        </p:grpSpPr>
        <p:sp>
          <p:nvSpPr>
            <p:cNvPr id="10" name="Flowchart: Delay 9"/>
            <p:cNvSpPr/>
            <p:nvPr/>
          </p:nvSpPr>
          <p:spPr>
            <a:xfrm flipH="1">
              <a:off x="971600" y="3422887"/>
              <a:ext cx="2109926" cy="2978079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77310" y="3429000"/>
              <a:ext cx="5671154" cy="295232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44000" tIns="144000" rtlCol="0" anchor="t"/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/>
                </a:rPr>
                <a:t>๓. นำคำซ้อนมาแยกซ้ำกัน เช่น ลูบคลำ เป็น ลูบ ๆ คลำ ๆ </a:t>
              </a: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92088" y="4365104"/>
            <a:ext cx="7256376" cy="2035862"/>
            <a:chOff x="1492088" y="4365104"/>
            <a:chExt cx="7256376" cy="2035862"/>
          </a:xfrm>
        </p:grpSpPr>
        <p:sp>
          <p:nvSpPr>
            <p:cNvPr id="12" name="Flowchart: Delay 11"/>
            <p:cNvSpPr/>
            <p:nvPr/>
          </p:nvSpPr>
          <p:spPr>
            <a:xfrm flipH="1">
              <a:off x="1492088" y="4365104"/>
              <a:ext cx="1585219" cy="2035862"/>
            </a:xfrm>
            <a:prstGeom prst="flowChartDelay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92563" y="4365104"/>
              <a:ext cx="5655901" cy="201622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44000" tIns="180000" rtlCol="0" anchor="t"/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/>
                </a:rPr>
                <a:t>๔. นำคำซ้ำมาประสมกัน เช่น  งู ๆ ปลา ๆ  ไป ๆ มา ๆ</a:t>
              </a:r>
            </a:p>
            <a:p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4579" y="5301208"/>
            <a:ext cx="6753885" cy="1099757"/>
            <a:chOff x="1994579" y="5301208"/>
            <a:chExt cx="6753885" cy="1099757"/>
          </a:xfrm>
        </p:grpSpPr>
        <p:sp>
          <p:nvSpPr>
            <p:cNvPr id="13" name="Flowchart: Delay 12"/>
            <p:cNvSpPr/>
            <p:nvPr/>
          </p:nvSpPr>
          <p:spPr>
            <a:xfrm flipH="1">
              <a:off x="1994579" y="5301208"/>
              <a:ext cx="1082725" cy="1080120"/>
            </a:xfrm>
            <a:prstGeom prst="flowChartDelay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92562" y="5301208"/>
              <a:ext cx="5655902" cy="109975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44000" tIns="180000" rtlCol="0" anchor="ctr"/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/>
                </a:rPr>
                <a:t>๕. นำคำซ้ำมาเปลี่ยนเสียงวรรณยุกต์ เพื่อเน้นความหมาย </a:t>
              </a:r>
            </a:p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/>
                </a:rPr>
                <a:t>      เช่น ดี๊ดี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277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09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7544" y="1376772"/>
            <a:ext cx="5480010" cy="5040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/>
              </a:rPr>
              <a:t>การซ้ำคำทำให้เกิดความหมายแตกต่างไปจากเดิม ดังนี้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1" y="416858"/>
            <a:ext cx="41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๒.๒ ความหมายของคำซ้ำ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4919" y="45140"/>
            <a:ext cx="1104713" cy="461665"/>
            <a:chOff x="154919" y="45140"/>
            <a:chExt cx="1608769" cy="461665"/>
          </a:xfrm>
        </p:grpSpPr>
        <p:sp>
          <p:nvSpPr>
            <p:cNvPr id="16" name="Rounded Rectangle 15"/>
            <p:cNvSpPr/>
            <p:nvPr/>
          </p:nvSpPr>
          <p:spPr>
            <a:xfrm>
              <a:off x="154919" y="71438"/>
              <a:ext cx="1512168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186" y="45140"/>
              <a:ext cx="154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9BBB59">
                      <a:lumMod val="50000"/>
                    </a:srgbClr>
                  </a:solidFill>
                  <a:latin typeface="Angsana New" pitchFamily="18" charset="-34"/>
                  <a:cs typeface="Angsana New" pitchFamily="18" charset="-34"/>
                </a:rPr>
                <a:t>๒. คำซ้ำ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87624" y="2170014"/>
            <a:ext cx="6835086" cy="4653044"/>
            <a:chOff x="1187624" y="2170014"/>
            <a:chExt cx="6835086" cy="4653044"/>
          </a:xfrm>
        </p:grpSpPr>
        <p:grpSp>
          <p:nvGrpSpPr>
            <p:cNvPr id="20" name="Group 19"/>
            <p:cNvGrpSpPr/>
            <p:nvPr/>
          </p:nvGrpSpPr>
          <p:grpSpPr>
            <a:xfrm>
              <a:off x="1187624" y="5445224"/>
              <a:ext cx="6835086" cy="1377834"/>
              <a:chOff x="1187624" y="5445224"/>
              <a:chExt cx="6835086" cy="1377834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3815916" y="5733256"/>
                <a:ext cx="1440160" cy="1089802"/>
              </a:xfrm>
              <a:prstGeom prst="triangle">
                <a:avLst>
                  <a:gd name="adj" fmla="val 49196"/>
                </a:avLst>
              </a:prstGeom>
              <a:solidFill>
                <a:srgbClr val="6633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87624" y="5445224"/>
                <a:ext cx="6835086" cy="28803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Rounded Rectangle 18">
              <a:hlinkClick r:id="rId4" action="ppaction://hlinksldjump"/>
            </p:cNvPr>
            <p:cNvSpPr/>
            <p:nvPr/>
          </p:nvSpPr>
          <p:spPr>
            <a:xfrm>
              <a:off x="1835696" y="4342178"/>
              <a:ext cx="2728120" cy="108012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  ๓. </a:t>
              </a:r>
              <a:r>
                <a:rPr lang="th-TH" b="1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บอก</a:t>
              </a:r>
              <a:r>
                <a:rPr lang="th-TH" b="1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ความ</a:t>
              </a:r>
            </a:p>
            <a:p>
              <a:r>
                <a:rPr lang="th-TH" b="1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b="1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      ไม่เน้นหนัก</a:t>
              </a:r>
              <a:endPara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1" name="Rounded Rectangle 20">
              <a:hlinkClick r:id="rId5" action="ppaction://hlinksldjump"/>
            </p:cNvPr>
            <p:cNvSpPr/>
            <p:nvPr/>
          </p:nvSpPr>
          <p:spPr>
            <a:xfrm>
              <a:off x="4719530" y="4342178"/>
              <a:ext cx="2728120" cy="1080120"/>
            </a:xfrm>
            <a:prstGeom prst="roundRect">
              <a:avLst/>
            </a:prstGeom>
            <a:solidFill>
              <a:srgbClr val="C495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  ๔. </a:t>
              </a:r>
              <a:r>
                <a:rPr lang="th-TH" b="1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บอกคำสั่ง</a:t>
              </a:r>
            </a:p>
          </p:txBody>
        </p:sp>
        <p:sp>
          <p:nvSpPr>
            <p:cNvPr id="22" name="Rounded Rectangle 21">
              <a:hlinkClick r:id="rId6" action="ppaction://hlinksldjump"/>
            </p:cNvPr>
            <p:cNvSpPr/>
            <p:nvPr/>
          </p:nvSpPr>
          <p:spPr>
            <a:xfrm>
              <a:off x="1835696" y="3250134"/>
              <a:ext cx="2728120" cy="108012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  ๒. </a:t>
              </a:r>
              <a:r>
                <a:rPr lang="th-TH" b="1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บอกความเน้นหนัก</a:t>
              </a:r>
            </a:p>
          </p:txBody>
        </p:sp>
        <p:sp>
          <p:nvSpPr>
            <p:cNvPr id="23" name="Rounded Rectangle 22">
              <a:hlinkClick r:id="rId7" action="ppaction://hlinksldjump"/>
            </p:cNvPr>
            <p:cNvSpPr/>
            <p:nvPr/>
          </p:nvSpPr>
          <p:spPr>
            <a:xfrm>
              <a:off x="1835696" y="2170014"/>
              <a:ext cx="2728120" cy="108012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  ๑. </a:t>
              </a:r>
              <a:r>
                <a:rPr lang="th-TH" b="1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บอกพหูพจน์</a:t>
              </a:r>
            </a:p>
          </p:txBody>
        </p:sp>
        <p:sp>
          <p:nvSpPr>
            <p:cNvPr id="25" name="Rounded Rectangle 24">
              <a:hlinkClick r:id="rId8" action="ppaction://hlinksldjump"/>
            </p:cNvPr>
            <p:cNvSpPr/>
            <p:nvPr/>
          </p:nvSpPr>
          <p:spPr>
            <a:xfrm>
              <a:off x="4724200" y="3250134"/>
              <a:ext cx="2728120" cy="1080120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๕. เปลี่ยน</a:t>
              </a:r>
              <a:r>
                <a:rPr lang="th-TH" b="1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ความหมายใหม่</a:t>
              </a:r>
              <a:endPara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6" name="Rounded Rectangle 25">
              <a:hlinkClick r:id="rId9" action="ppaction://hlinksldjump"/>
            </p:cNvPr>
            <p:cNvSpPr/>
            <p:nvPr/>
          </p:nvSpPr>
          <p:spPr>
            <a:xfrm>
              <a:off x="4721363" y="2170014"/>
              <a:ext cx="2728120" cy="1080120"/>
            </a:xfrm>
            <a:prstGeom prst="roundRect">
              <a:avLst/>
            </a:prstGeom>
            <a:solidFill>
              <a:srgbClr val="FF5D5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  ๖. </a:t>
              </a:r>
              <a:r>
                <a:rPr lang="th-TH" b="1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แยกคำซ้อน</a:t>
              </a:r>
            </a:p>
            <a:p>
              <a:r>
                <a:rPr lang="th-TH" b="1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    </a:t>
              </a:r>
              <a:r>
                <a:rPr lang="th-TH" b="1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  มา</a:t>
              </a:r>
              <a:r>
                <a:rPr lang="th-TH" b="1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เป็นคำซ้ำ</a:t>
              </a:r>
            </a:p>
          </p:txBody>
        </p:sp>
      </p:grpSp>
      <p:pic>
        <p:nvPicPr>
          <p:cNvPr id="27" name="Picture 3" descr="U:\ลูกศรไป กลับ\Picture8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83" b="89796" l="1770" r="100000">
                        <a14:foregroundMark x1="19027" y1="43537" x2="48230" y2="49660"/>
                        <a14:foregroundMark x1="57965" y1="35374" x2="68142" y2="31973"/>
                        <a14:foregroundMark x1="68142" y1="31973" x2="66372" y2="7483"/>
                        <a14:foregroundMark x1="67257" y1="14286" x2="91593" y2="46259"/>
                        <a14:foregroundMark x1="91593" y1="51020" x2="68142" y2="88435"/>
                        <a14:foregroundMark x1="69469" y1="83673" x2="66372" y2="67347"/>
                        <a14:foregroundMark x1="61947" y1="35374" x2="70354" y2="36735"/>
                        <a14:foregroundMark x1="58407" y1="31293" x2="67257" y2="30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80484"/>
            <a:ext cx="13779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52446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29" y="5149054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96" y="4132566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3052446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414449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07" y="5190359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278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68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599" y="3032956"/>
            <a:ext cx="5622679" cy="27363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0" bIns="144000" rtlCol="0" anchor="b"/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คำเดิมอาจเป็นเอกพจน์หรือ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พหูพจน์ กลายเป็น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พหูพจน์อย่างเดียว เช่น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2"/>
              </a:rPr>
              <a:t>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เขาเล่นกับเพื่อน เป็น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เขา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เล่นกับเพื่อน ๆ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2"/>
              </a:rPr>
              <a:t>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พี่อยู่ในห้อง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เป็น  พี่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ๆ อยู่ในห้อง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1" y="416858"/>
            <a:ext cx="41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๒.๒ ความหมายของคำซ้ำ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4919" y="45140"/>
            <a:ext cx="1104713" cy="461665"/>
            <a:chOff x="154919" y="45140"/>
            <a:chExt cx="1608769" cy="461665"/>
          </a:xfrm>
        </p:grpSpPr>
        <p:sp>
          <p:nvSpPr>
            <p:cNvPr id="16" name="Rounded Rectangle 15"/>
            <p:cNvSpPr/>
            <p:nvPr/>
          </p:nvSpPr>
          <p:spPr>
            <a:xfrm>
              <a:off x="154919" y="71438"/>
              <a:ext cx="1512168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186" y="45140"/>
              <a:ext cx="154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9BBB59">
                      <a:lumMod val="50000"/>
                    </a:srgbClr>
                  </a:solidFill>
                  <a:latin typeface="Angsana New" pitchFamily="18" charset="-34"/>
                  <a:cs typeface="Angsana New" pitchFamily="18" charset="-34"/>
                </a:rPr>
                <a:t>๒. คำซ้ำ</a:t>
              </a:r>
            </a:p>
          </p:txBody>
        </p:sp>
      </p:grpSp>
      <p:pic>
        <p:nvPicPr>
          <p:cNvPr id="28" name="Picture 5" descr="U:\ลูกศรไป กลับ\Picture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796" l="1747" r="100000">
                        <a14:foregroundMark x1="49782" y1="59184" x2="86026" y2="51020"/>
                        <a14:foregroundMark x1="63319" y1="40136" x2="73362" y2="38095"/>
                        <a14:foregroundMark x1="41485" y1="68027" x2="31441" y2="68027"/>
                        <a14:foregroundMark x1="31878" y1="64626" x2="33624" y2="87755"/>
                        <a14:foregroundMark x1="33624" y1="85714" x2="9170" y2="47619"/>
                        <a14:foregroundMark x1="8734" y1="51020" x2="31441" y2="12245"/>
                        <a14:foregroundMark x1="31878" y1="17007" x2="33624" y2="33333"/>
                        <a14:foregroundMark x1="33624" y1="29932" x2="41485" y2="2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9" y="5962650"/>
            <a:ext cx="139541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6300192" y="4078062"/>
            <a:ext cx="2832005" cy="2807322"/>
            <a:chOff x="6300192" y="4078062"/>
            <a:chExt cx="2832005" cy="2807322"/>
          </a:xfrm>
        </p:grpSpPr>
        <p:sp>
          <p:nvSpPr>
            <p:cNvPr id="37" name="Oval 36"/>
            <p:cNvSpPr/>
            <p:nvPr/>
          </p:nvSpPr>
          <p:spPr>
            <a:xfrm>
              <a:off x="6300192" y="5987421"/>
              <a:ext cx="2832005" cy="89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4472" y1="12585" x2="86585" y2="10544"/>
                          <a14:foregroundMark x1="61789" y1="72109" x2="21545" y2="982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504">
              <a:off x="6678486" y="4078062"/>
              <a:ext cx="2201795" cy="25157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978583" y="1379302"/>
            <a:ext cx="6840760" cy="904655"/>
            <a:chOff x="971600" y="1444225"/>
            <a:chExt cx="6840760" cy="904655"/>
          </a:xfrm>
        </p:grpSpPr>
        <p:sp>
          <p:nvSpPr>
            <p:cNvPr id="34" name="Rounded Rectangle 33"/>
            <p:cNvSpPr/>
            <p:nvPr/>
          </p:nvSpPr>
          <p:spPr>
            <a:xfrm>
              <a:off x="1322180" y="1455911"/>
              <a:ext cx="6490180" cy="828046"/>
            </a:xfrm>
            <a:prstGeom prst="roundRect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24000" rtlCol="0" anchor="ctr"/>
            <a:lstStyle/>
            <a:p>
              <a:pPr algn="ctr"/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971600" y="1444225"/>
              <a:ext cx="1024516" cy="904655"/>
              <a:chOff x="5868320" y="1369119"/>
              <a:chExt cx="1024516" cy="904655"/>
            </a:xfrm>
          </p:grpSpPr>
          <p:sp>
            <p:nvSpPr>
              <p:cNvPr id="31" name="Pie 30"/>
              <p:cNvSpPr/>
              <p:nvPr/>
            </p:nvSpPr>
            <p:spPr>
              <a:xfrm rot="20842">
                <a:off x="5868320" y="1369119"/>
                <a:ext cx="1024516" cy="904655"/>
              </a:xfrm>
              <a:prstGeom prst="pie">
                <a:avLst/>
              </a:prstGeom>
              <a:pattFill prst="pct90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33" name="Pie 32"/>
              <p:cNvSpPr/>
              <p:nvPr/>
            </p:nvSpPr>
            <p:spPr>
              <a:xfrm rot="869553">
                <a:off x="6189527" y="1600436"/>
                <a:ext cx="147736" cy="144016"/>
              </a:xfrm>
              <a:prstGeom prst="pi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763688" y="1608324"/>
              <a:ext cx="60486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latin typeface="Angsana New" pitchFamily="18" charset="-34"/>
                  <a:cs typeface="Angsana New"/>
                </a:rPr>
                <a:t>การซ้ำคำทำให้เกิดความหมายแตกต่างไปจากเดิม ดังนี้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2523864" y="2420888"/>
            <a:ext cx="2440088" cy="1080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๑. บอกพหูพจน์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279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274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 flipH="1">
            <a:off x="947907" y="4078062"/>
            <a:ext cx="2832005" cy="2807322"/>
            <a:chOff x="6300192" y="4078062"/>
            <a:chExt cx="2832005" cy="2807322"/>
          </a:xfrm>
        </p:grpSpPr>
        <p:sp>
          <p:nvSpPr>
            <p:cNvPr id="27" name="Oval 26"/>
            <p:cNvSpPr/>
            <p:nvPr/>
          </p:nvSpPr>
          <p:spPr>
            <a:xfrm>
              <a:off x="6300192" y="5987421"/>
              <a:ext cx="2832005" cy="89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4472" y1="12585" x2="86585" y2="10544"/>
                          <a14:foregroundMark x1="61789" y1="72109" x2="21545" y2="982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504">
              <a:off x="6678486" y="4078062"/>
              <a:ext cx="2201795" cy="25157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3779912" y="2924944"/>
            <a:ext cx="4968552" cy="29174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92000" bIns="144000" rtlCol="0" anchor="ctr"/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วิเศษณ์บางคำเมื่อเป็นคำ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ซ้ำ มี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ความหมายเน้นหนักกว่าเดิม โดยมากเปลี่ยนเสียงคำแรกเป็นเสียงตรี เช่น </a:t>
            </a:r>
          </a:p>
          <a:p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2"/>
              </a:rPr>
              <a:t>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สวย ๆ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เป็น   </a:t>
            </a:r>
            <a:r>
              <a:rPr lang="th-TH" dirty="0" err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ซ้วย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สวย  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2"/>
              </a:rPr>
              <a:t>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ดี ๆ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เป็น    </a:t>
            </a:r>
            <a:r>
              <a:rPr lang="th-TH" dirty="0" err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ดี๊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ดี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1" y="416858"/>
            <a:ext cx="41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๒.๒ ความหมายของคำซ้ำ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4919" y="45140"/>
            <a:ext cx="1104713" cy="461665"/>
            <a:chOff x="154919" y="45140"/>
            <a:chExt cx="1608769" cy="461665"/>
          </a:xfrm>
        </p:grpSpPr>
        <p:sp>
          <p:nvSpPr>
            <p:cNvPr id="16" name="Rounded Rectangle 15"/>
            <p:cNvSpPr/>
            <p:nvPr/>
          </p:nvSpPr>
          <p:spPr>
            <a:xfrm>
              <a:off x="154919" y="71438"/>
              <a:ext cx="1512168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186" y="45140"/>
              <a:ext cx="154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9BBB59">
                      <a:lumMod val="50000"/>
                    </a:srgbClr>
                  </a:solidFill>
                  <a:latin typeface="Angsana New" pitchFamily="18" charset="-34"/>
                  <a:cs typeface="Angsana New" pitchFamily="18" charset="-34"/>
                </a:rPr>
                <a:t>๒. คำซ้ำ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044144" y="2384884"/>
            <a:ext cx="2440088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๒. บอกความเน้นหนัก</a:t>
            </a:r>
          </a:p>
        </p:txBody>
      </p:sp>
      <p:pic>
        <p:nvPicPr>
          <p:cNvPr id="20" name="Picture 5" descr="U:\ลูกศรไป กลับ\Picture7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89796" l="1747" r="100000">
                        <a14:foregroundMark x1="49782" y1="59184" x2="86026" y2="51020"/>
                        <a14:foregroundMark x1="63319" y1="40136" x2="73362" y2="38095"/>
                        <a14:foregroundMark x1="41485" y1="68027" x2="31441" y2="68027"/>
                        <a14:foregroundMark x1="31878" y1="64626" x2="33624" y2="87755"/>
                        <a14:foregroundMark x1="33624" y1="85714" x2="9170" y2="47619"/>
                        <a14:foregroundMark x1="8734" y1="51020" x2="31441" y2="12245"/>
                        <a14:foregroundMark x1="31878" y1="17007" x2="33624" y2="33333"/>
                        <a14:foregroundMark x1="33624" y1="29932" x2="41485" y2="2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39541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978583" y="1379302"/>
            <a:ext cx="6840760" cy="904655"/>
            <a:chOff x="971600" y="1444225"/>
            <a:chExt cx="6840760" cy="904655"/>
          </a:xfrm>
        </p:grpSpPr>
        <p:sp>
          <p:nvSpPr>
            <p:cNvPr id="21" name="Rounded Rectangle 20"/>
            <p:cNvSpPr/>
            <p:nvPr/>
          </p:nvSpPr>
          <p:spPr>
            <a:xfrm>
              <a:off x="1322180" y="1455911"/>
              <a:ext cx="6490180" cy="828046"/>
            </a:xfrm>
            <a:prstGeom prst="roundRect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24000" rtlCol="0" anchor="ctr"/>
            <a:lstStyle/>
            <a:p>
              <a:pPr algn="ctr"/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71600" y="1444225"/>
              <a:ext cx="1024516" cy="904655"/>
              <a:chOff x="5868320" y="1369119"/>
              <a:chExt cx="1024516" cy="904655"/>
            </a:xfrm>
          </p:grpSpPr>
          <p:sp>
            <p:nvSpPr>
              <p:cNvPr id="24" name="Pie 23"/>
              <p:cNvSpPr/>
              <p:nvPr/>
            </p:nvSpPr>
            <p:spPr>
              <a:xfrm rot="20842">
                <a:off x="5868320" y="1369119"/>
                <a:ext cx="1024516" cy="904655"/>
              </a:xfrm>
              <a:prstGeom prst="pie">
                <a:avLst/>
              </a:prstGeom>
              <a:pattFill prst="pct90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5" name="Pie 24"/>
              <p:cNvSpPr/>
              <p:nvPr/>
            </p:nvSpPr>
            <p:spPr>
              <a:xfrm rot="869553">
                <a:off x="6189527" y="1600436"/>
                <a:ext cx="147736" cy="144016"/>
              </a:xfrm>
              <a:prstGeom prst="pi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763688" y="1608324"/>
              <a:ext cx="60486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latin typeface="Angsana New" pitchFamily="18" charset="-34"/>
                  <a:cs typeface="Angsana New"/>
                </a:rPr>
                <a:t>การซ้ำคำทำให้เกิดความหมายแตกต่างไปจากเดิม ดังนี้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280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78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57023" y="3027714"/>
            <a:ext cx="5507151" cy="3065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612000" bIns="144000" rtlCol="0" anchor="b"/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วิเศษณ์บางคำเมื่อเป็นคำซ้ำความหมายคลายความเน้นหนักกว่าเดิมหรือไม่จงใจ คำซ้ำประเภท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นี้               ไม่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เปลี่ยนเสียงวรรณยุกต์ของคำแรก เช่น 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2"/>
              </a:rPr>
              <a:t>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ใกล้ เป็น ใกล้ ๆ             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2"/>
              </a:rPr>
              <a:t>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ดี เป็น ดี ๆ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1" y="416858"/>
            <a:ext cx="41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๒.๒ ความหมายของคำซ้ำ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4919" y="45140"/>
            <a:ext cx="1104713" cy="461665"/>
            <a:chOff x="154919" y="45140"/>
            <a:chExt cx="1608769" cy="461665"/>
          </a:xfrm>
        </p:grpSpPr>
        <p:sp>
          <p:nvSpPr>
            <p:cNvPr id="16" name="Rounded Rectangle 15"/>
            <p:cNvSpPr/>
            <p:nvPr/>
          </p:nvSpPr>
          <p:spPr>
            <a:xfrm>
              <a:off x="154919" y="71438"/>
              <a:ext cx="1512168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186" y="45140"/>
              <a:ext cx="154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9BBB59">
                      <a:lumMod val="50000"/>
                    </a:srgbClr>
                  </a:solidFill>
                  <a:latin typeface="Angsana New" pitchFamily="18" charset="-34"/>
                  <a:cs typeface="Angsana New" pitchFamily="18" charset="-34"/>
                </a:rPr>
                <a:t>๒. คำซ้ำ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316010" y="2492896"/>
            <a:ext cx="2789175" cy="108012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๓. บอก</a:t>
            </a:r>
            <a:r>
              <a:rPr lang="th-TH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ความไม่เน้นหนัก</a:t>
            </a:r>
            <a:endParaRPr lang="th-TH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" name="Picture 5" descr="U:\ลูกศรไป กลับ\Picture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796" l="1747" r="100000">
                        <a14:foregroundMark x1="49782" y1="59184" x2="86026" y2="51020"/>
                        <a14:foregroundMark x1="63319" y1="40136" x2="73362" y2="38095"/>
                        <a14:foregroundMark x1="41485" y1="68027" x2="31441" y2="68027"/>
                        <a14:foregroundMark x1="31878" y1="64626" x2="33624" y2="87755"/>
                        <a14:foregroundMark x1="33624" y1="85714" x2="9170" y2="47619"/>
                        <a14:foregroundMark x1="8734" y1="51020" x2="31441" y2="12245"/>
                        <a14:foregroundMark x1="31878" y1="17007" x2="33624" y2="33333"/>
                        <a14:foregroundMark x1="33624" y1="29932" x2="41485" y2="2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39541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300192" y="3933056"/>
            <a:ext cx="2832005" cy="2807322"/>
            <a:chOff x="6300192" y="4078062"/>
            <a:chExt cx="2832005" cy="2807322"/>
          </a:xfrm>
        </p:grpSpPr>
        <p:sp>
          <p:nvSpPr>
            <p:cNvPr id="21" name="Oval 20"/>
            <p:cNvSpPr/>
            <p:nvPr/>
          </p:nvSpPr>
          <p:spPr>
            <a:xfrm>
              <a:off x="6300192" y="5987421"/>
              <a:ext cx="2832005" cy="89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4472" y1="12585" x2="86585" y2="10544"/>
                          <a14:foregroundMark x1="61789" y1="72109" x2="21545" y2="982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504">
              <a:off x="6678486" y="4078062"/>
              <a:ext cx="2201795" cy="25157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978583" y="1379302"/>
            <a:ext cx="6840760" cy="904655"/>
            <a:chOff x="971600" y="1444225"/>
            <a:chExt cx="6840760" cy="904655"/>
          </a:xfrm>
        </p:grpSpPr>
        <p:sp>
          <p:nvSpPr>
            <p:cNvPr id="24" name="Rounded Rectangle 23"/>
            <p:cNvSpPr/>
            <p:nvPr/>
          </p:nvSpPr>
          <p:spPr>
            <a:xfrm>
              <a:off x="1322180" y="1455911"/>
              <a:ext cx="6490180" cy="828046"/>
            </a:xfrm>
            <a:prstGeom prst="roundRect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24000" rtlCol="0" anchor="ctr"/>
            <a:lstStyle/>
            <a:p>
              <a:pPr algn="ctr"/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971600" y="1444225"/>
              <a:ext cx="1024516" cy="904655"/>
              <a:chOff x="5868320" y="1369119"/>
              <a:chExt cx="1024516" cy="904655"/>
            </a:xfrm>
          </p:grpSpPr>
          <p:sp>
            <p:nvSpPr>
              <p:cNvPr id="27" name="Pie 26"/>
              <p:cNvSpPr/>
              <p:nvPr/>
            </p:nvSpPr>
            <p:spPr>
              <a:xfrm rot="20842">
                <a:off x="5868320" y="1369119"/>
                <a:ext cx="1024516" cy="904655"/>
              </a:xfrm>
              <a:prstGeom prst="pie">
                <a:avLst/>
              </a:prstGeom>
              <a:pattFill prst="pct90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8" name="Pie 27"/>
              <p:cNvSpPr/>
              <p:nvPr/>
            </p:nvSpPr>
            <p:spPr>
              <a:xfrm rot="869553">
                <a:off x="6189527" y="1600436"/>
                <a:ext cx="147736" cy="144016"/>
              </a:xfrm>
              <a:prstGeom prst="pi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763688" y="1608324"/>
              <a:ext cx="60486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latin typeface="Angsana New" pitchFamily="18" charset="-34"/>
                  <a:cs typeface="Angsana New"/>
                </a:rPr>
                <a:t>การซ้ำคำทำให้เกิดความหมายแตกต่างไปจากเดิม ดังนี้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281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686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flipH="1">
            <a:off x="947907" y="3933056"/>
            <a:ext cx="2832005" cy="2807322"/>
            <a:chOff x="6300192" y="4078062"/>
            <a:chExt cx="2832005" cy="2807322"/>
          </a:xfrm>
        </p:grpSpPr>
        <p:sp>
          <p:nvSpPr>
            <p:cNvPr id="21" name="Oval 20"/>
            <p:cNvSpPr/>
            <p:nvPr/>
          </p:nvSpPr>
          <p:spPr>
            <a:xfrm>
              <a:off x="6300192" y="5987421"/>
              <a:ext cx="2832005" cy="89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4472" y1="12585" x2="86585" y2="10544"/>
                          <a14:foregroundMark x1="61789" y1="72109" x2="21545" y2="982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504">
              <a:off x="6678486" y="4078062"/>
              <a:ext cx="2201795" cy="25157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3779912" y="2924944"/>
            <a:ext cx="4752528" cy="2736303"/>
          </a:xfrm>
          <a:prstGeom prst="rect">
            <a:avLst/>
          </a:prstGeom>
          <a:solidFill>
            <a:srgbClr val="FFE07D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612000" bIns="144000" rtlCol="0" anchor="ctr"/>
          <a:lstStyle/>
          <a:p>
            <a:pPr defTabSz="488950">
              <a:spcBef>
                <a:spcPct val="0"/>
              </a:spcBef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วิเศษณ์ที่เป็นคำซ้ำเมื่อประกอบกริยา </a:t>
            </a:r>
            <a:endParaRPr lang="th-TH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defTabSz="488950">
              <a:spcBef>
                <a:spcPct val="0"/>
              </a:spcBef>
            </a:pP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เน้นความและบอกคำสั่ง เช่น 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2"/>
              </a:rPr>
              <a:t>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อยู่เงียบ เป็น อยู่เงียบ ๆ 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2"/>
              </a:rPr>
              <a:t>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พูดดัง เป็น พูดดัง ๆ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1" y="416858"/>
            <a:ext cx="41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๒.๒ ความหมายของคำซ้ำ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4919" y="45140"/>
            <a:ext cx="1104713" cy="461665"/>
            <a:chOff x="154919" y="45140"/>
            <a:chExt cx="1608769" cy="461665"/>
          </a:xfrm>
        </p:grpSpPr>
        <p:sp>
          <p:nvSpPr>
            <p:cNvPr id="16" name="Rounded Rectangle 15"/>
            <p:cNvSpPr/>
            <p:nvPr/>
          </p:nvSpPr>
          <p:spPr>
            <a:xfrm>
              <a:off x="154919" y="71438"/>
              <a:ext cx="1512168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186" y="45140"/>
              <a:ext cx="154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9BBB59">
                      <a:lumMod val="50000"/>
                    </a:srgbClr>
                  </a:solidFill>
                  <a:latin typeface="Angsana New" pitchFamily="18" charset="-34"/>
                  <a:cs typeface="Angsana New" pitchFamily="18" charset="-34"/>
                </a:rPr>
                <a:t>๒. คำซ้ำ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936132" y="2420888"/>
            <a:ext cx="2440088" cy="1080120"/>
          </a:xfrm>
          <a:prstGeom prst="roundRect">
            <a:avLst/>
          </a:prstGeom>
          <a:solidFill>
            <a:srgbClr val="C495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๔. บอกคำสั่ง</a:t>
            </a:r>
          </a:p>
        </p:txBody>
      </p:sp>
      <p:pic>
        <p:nvPicPr>
          <p:cNvPr id="20" name="Picture 5" descr="U:\ลูกศรไป กลับ\Picture7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89796" l="1747" r="100000">
                        <a14:foregroundMark x1="49782" y1="59184" x2="86026" y2="51020"/>
                        <a14:foregroundMark x1="63319" y1="40136" x2="73362" y2="38095"/>
                        <a14:foregroundMark x1="41485" y1="68027" x2="31441" y2="68027"/>
                        <a14:foregroundMark x1="31878" y1="64626" x2="33624" y2="87755"/>
                        <a14:foregroundMark x1="33624" y1="85714" x2="9170" y2="47619"/>
                        <a14:foregroundMark x1="8734" y1="51020" x2="31441" y2="12245"/>
                        <a14:foregroundMark x1="31878" y1="17007" x2="33624" y2="33333"/>
                        <a14:foregroundMark x1="33624" y1="29932" x2="41485" y2="2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39541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78583" y="1379302"/>
            <a:ext cx="6840760" cy="904655"/>
            <a:chOff x="971600" y="1444225"/>
            <a:chExt cx="6840760" cy="904655"/>
          </a:xfrm>
        </p:grpSpPr>
        <p:sp>
          <p:nvSpPr>
            <p:cNvPr id="24" name="Rounded Rectangle 23"/>
            <p:cNvSpPr/>
            <p:nvPr/>
          </p:nvSpPr>
          <p:spPr>
            <a:xfrm>
              <a:off x="1322180" y="1455911"/>
              <a:ext cx="6490180" cy="828046"/>
            </a:xfrm>
            <a:prstGeom prst="roundRect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24000" rtlCol="0" anchor="ctr"/>
            <a:lstStyle/>
            <a:p>
              <a:pPr algn="ctr"/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971600" y="1444225"/>
              <a:ext cx="1024516" cy="904655"/>
              <a:chOff x="5868320" y="1369119"/>
              <a:chExt cx="1024516" cy="904655"/>
            </a:xfrm>
          </p:grpSpPr>
          <p:sp>
            <p:nvSpPr>
              <p:cNvPr id="27" name="Pie 26"/>
              <p:cNvSpPr/>
              <p:nvPr/>
            </p:nvSpPr>
            <p:spPr>
              <a:xfrm rot="20842">
                <a:off x="5868320" y="1369119"/>
                <a:ext cx="1024516" cy="904655"/>
              </a:xfrm>
              <a:prstGeom prst="pie">
                <a:avLst/>
              </a:prstGeom>
              <a:pattFill prst="pct90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8" name="Pie 27"/>
              <p:cNvSpPr/>
              <p:nvPr/>
            </p:nvSpPr>
            <p:spPr>
              <a:xfrm rot="869553">
                <a:off x="6189527" y="1600436"/>
                <a:ext cx="147736" cy="144016"/>
              </a:xfrm>
              <a:prstGeom prst="pi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763688" y="1608324"/>
              <a:ext cx="60486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latin typeface="Angsana New" pitchFamily="18" charset="-34"/>
                  <a:cs typeface="Angsana New"/>
                </a:rPr>
                <a:t>การซ้ำคำทำให้เกิดความหมายแตกต่างไปจากเดิม ดังนี้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282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47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57024" y="3027715"/>
            <a:ext cx="5199152" cy="2201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56000" bIns="144000" rtlCol="0" anchor="t"/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คำซ้ำบางคำเปลี่ยนความหมายใหม่โดยไม่มีเค้าของความหมายเดิม เช่น 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2"/>
              </a:rPr>
              <a:t>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กล้วย ๆ หมู ๆ ดี ๆ ชั่ว ๆ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1" y="416858"/>
            <a:ext cx="41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๒.๒ ความหมายของคำซ้ำ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4919" y="45140"/>
            <a:ext cx="1104713" cy="461665"/>
            <a:chOff x="154919" y="45140"/>
            <a:chExt cx="1608769" cy="461665"/>
          </a:xfrm>
        </p:grpSpPr>
        <p:sp>
          <p:nvSpPr>
            <p:cNvPr id="16" name="Rounded Rectangle 15"/>
            <p:cNvSpPr/>
            <p:nvPr/>
          </p:nvSpPr>
          <p:spPr>
            <a:xfrm>
              <a:off x="154919" y="71438"/>
              <a:ext cx="1512168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186" y="45140"/>
              <a:ext cx="154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9BBB59">
                      <a:lumMod val="50000"/>
                    </a:srgbClr>
                  </a:solidFill>
                  <a:latin typeface="Angsana New" pitchFamily="18" charset="-34"/>
                  <a:cs typeface="Angsana New" pitchFamily="18" charset="-34"/>
                </a:rPr>
                <a:t>๒. คำซ้ำ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096840" y="2487654"/>
            <a:ext cx="2919520" cy="1080120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๕. เปลี่ยน</a:t>
            </a:r>
            <a:r>
              <a:rPr lang="th-TH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ความหมายใหม่</a:t>
            </a:r>
            <a:endParaRPr lang="th-TH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" name="Picture 5" descr="U:\ลูกศรไป กลับ\Picture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796" l="1747" r="100000">
                        <a14:foregroundMark x1="49782" y1="59184" x2="86026" y2="51020"/>
                        <a14:foregroundMark x1="63319" y1="40136" x2="73362" y2="38095"/>
                        <a14:foregroundMark x1="41485" y1="68027" x2="31441" y2="68027"/>
                        <a14:foregroundMark x1="31878" y1="64626" x2="33624" y2="87755"/>
                        <a14:foregroundMark x1="33624" y1="85714" x2="9170" y2="47619"/>
                        <a14:foregroundMark x1="8734" y1="51020" x2="31441" y2="12245"/>
                        <a14:foregroundMark x1="31878" y1="17007" x2="33624" y2="33333"/>
                        <a14:foregroundMark x1="33624" y1="29932" x2="41485" y2="2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39541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300192" y="3933056"/>
            <a:ext cx="2832005" cy="2807322"/>
            <a:chOff x="6300192" y="4078062"/>
            <a:chExt cx="2832005" cy="2807322"/>
          </a:xfrm>
        </p:grpSpPr>
        <p:sp>
          <p:nvSpPr>
            <p:cNvPr id="21" name="Oval 20"/>
            <p:cNvSpPr/>
            <p:nvPr/>
          </p:nvSpPr>
          <p:spPr>
            <a:xfrm>
              <a:off x="6300192" y="5987421"/>
              <a:ext cx="2832005" cy="89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4472" y1="12585" x2="86585" y2="10544"/>
                          <a14:foregroundMark x1="61789" y1="72109" x2="21545" y2="982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504">
              <a:off x="6678486" y="4078062"/>
              <a:ext cx="2201795" cy="25157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978583" y="1379302"/>
            <a:ext cx="6840760" cy="904655"/>
            <a:chOff x="971600" y="1444225"/>
            <a:chExt cx="6840760" cy="904655"/>
          </a:xfrm>
        </p:grpSpPr>
        <p:sp>
          <p:nvSpPr>
            <p:cNvPr id="24" name="Rounded Rectangle 23"/>
            <p:cNvSpPr/>
            <p:nvPr/>
          </p:nvSpPr>
          <p:spPr>
            <a:xfrm>
              <a:off x="1322180" y="1455911"/>
              <a:ext cx="6490180" cy="828046"/>
            </a:xfrm>
            <a:prstGeom prst="roundRect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24000" rtlCol="0" anchor="ctr"/>
            <a:lstStyle/>
            <a:p>
              <a:pPr algn="ctr"/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971600" y="1444225"/>
              <a:ext cx="1024516" cy="904655"/>
              <a:chOff x="5868320" y="1369119"/>
              <a:chExt cx="1024516" cy="904655"/>
            </a:xfrm>
          </p:grpSpPr>
          <p:sp>
            <p:nvSpPr>
              <p:cNvPr id="27" name="Pie 26"/>
              <p:cNvSpPr/>
              <p:nvPr/>
            </p:nvSpPr>
            <p:spPr>
              <a:xfrm rot="20842">
                <a:off x="5868320" y="1369119"/>
                <a:ext cx="1024516" cy="904655"/>
              </a:xfrm>
              <a:prstGeom prst="pie">
                <a:avLst/>
              </a:prstGeom>
              <a:pattFill prst="pct90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8" name="Pie 27"/>
              <p:cNvSpPr/>
              <p:nvPr/>
            </p:nvSpPr>
            <p:spPr>
              <a:xfrm rot="869553">
                <a:off x="6189527" y="1600436"/>
                <a:ext cx="147736" cy="144016"/>
              </a:xfrm>
              <a:prstGeom prst="pi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763688" y="1608324"/>
              <a:ext cx="60486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latin typeface="Angsana New" pitchFamily="18" charset="-34"/>
                  <a:cs typeface="Angsana New"/>
                </a:rPr>
                <a:t>การซ้ำคำทำให้เกิดความหมายแตกต่างไปจากเดิม ดังนี้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283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7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 flipH="1">
            <a:off x="947907" y="3933056"/>
            <a:ext cx="2832005" cy="2807322"/>
            <a:chOff x="6300192" y="4078062"/>
            <a:chExt cx="2832005" cy="2807322"/>
          </a:xfrm>
        </p:grpSpPr>
        <p:sp>
          <p:nvSpPr>
            <p:cNvPr id="21" name="Oval 20"/>
            <p:cNvSpPr/>
            <p:nvPr/>
          </p:nvSpPr>
          <p:spPr>
            <a:xfrm>
              <a:off x="6300192" y="5987421"/>
              <a:ext cx="2832005" cy="89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4472" y1="12585" x2="86585" y2="10544"/>
                          <a14:foregroundMark x1="61789" y1="72109" x2="21545" y2="982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504">
              <a:off x="6678486" y="4078062"/>
              <a:ext cx="2201795" cy="25157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978583" y="1379302"/>
            <a:ext cx="6840760" cy="904655"/>
            <a:chOff x="971600" y="1444225"/>
            <a:chExt cx="6840760" cy="904655"/>
          </a:xfrm>
        </p:grpSpPr>
        <p:sp>
          <p:nvSpPr>
            <p:cNvPr id="24" name="Rounded Rectangle 23"/>
            <p:cNvSpPr/>
            <p:nvPr/>
          </p:nvSpPr>
          <p:spPr>
            <a:xfrm>
              <a:off x="1322180" y="1455911"/>
              <a:ext cx="6490180" cy="828046"/>
            </a:xfrm>
            <a:prstGeom prst="roundRect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24000" rtlCol="0" anchor="ctr"/>
            <a:lstStyle/>
            <a:p>
              <a:pPr algn="ctr"/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971600" y="1444225"/>
              <a:ext cx="1024516" cy="904655"/>
              <a:chOff x="5868320" y="1369119"/>
              <a:chExt cx="1024516" cy="904655"/>
            </a:xfrm>
          </p:grpSpPr>
          <p:sp>
            <p:nvSpPr>
              <p:cNvPr id="27" name="Pie 26"/>
              <p:cNvSpPr/>
              <p:nvPr/>
            </p:nvSpPr>
            <p:spPr>
              <a:xfrm rot="20842">
                <a:off x="5868320" y="1369119"/>
                <a:ext cx="1024516" cy="904655"/>
              </a:xfrm>
              <a:prstGeom prst="pie">
                <a:avLst/>
              </a:prstGeom>
              <a:pattFill prst="pct90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8" name="Pie 27"/>
              <p:cNvSpPr/>
              <p:nvPr/>
            </p:nvSpPr>
            <p:spPr>
              <a:xfrm rot="869553">
                <a:off x="6189527" y="1600436"/>
                <a:ext cx="147736" cy="144016"/>
              </a:xfrm>
              <a:prstGeom prst="pi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763688" y="1608324"/>
              <a:ext cx="60486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latin typeface="Angsana New" pitchFamily="18" charset="-34"/>
                  <a:cs typeface="Angsana New"/>
                </a:rPr>
                <a:t>การซ้ำคำทำให้เกิดความหมายแตกต่างไปจากเดิม ดังนี้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635896" y="2924945"/>
            <a:ext cx="4474980" cy="2736303"/>
          </a:xfrm>
          <a:prstGeom prst="rect">
            <a:avLst/>
          </a:prstGeom>
          <a:solidFill>
            <a:srgbClr val="EDCCCB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12000" bIns="144000" rtlCol="0" anchor="ctr"/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คำซ้ำบางคำเกิดจากการแยกคำซ้อนมาซ้ำกัน เช่น 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2"/>
              </a:rPr>
              <a:t>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จืดชืด เป็น  จืด ๆ ชืด ๆ 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2"/>
              </a:rPr>
              <a:t>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จริงจัง  เป็น จริง ๆ จัง ๆ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3528" y="1124744"/>
            <a:ext cx="84249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1" y="416858"/>
            <a:ext cx="41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9BBB59">
                    <a:lumMod val="50000"/>
                  </a:srgbClr>
                </a:solidFill>
                <a:latin typeface="Angsana New" pitchFamily="18" charset="-34"/>
                <a:cs typeface="Angsana New" pitchFamily="18" charset="-34"/>
              </a:rPr>
              <a:t>๒.๒ ความหมายของคำซ้ำ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4919" y="45140"/>
            <a:ext cx="1104713" cy="461665"/>
            <a:chOff x="154919" y="45140"/>
            <a:chExt cx="1608769" cy="461665"/>
          </a:xfrm>
        </p:grpSpPr>
        <p:sp>
          <p:nvSpPr>
            <p:cNvPr id="16" name="Rounded Rectangle 15"/>
            <p:cNvSpPr/>
            <p:nvPr/>
          </p:nvSpPr>
          <p:spPr>
            <a:xfrm>
              <a:off x="154919" y="71438"/>
              <a:ext cx="1512168" cy="3688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186" y="45140"/>
              <a:ext cx="154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9BBB59">
                      <a:lumMod val="50000"/>
                    </a:srgbClr>
                  </a:solidFill>
                  <a:latin typeface="Angsana New" pitchFamily="18" charset="-34"/>
                  <a:cs typeface="Angsana New" pitchFamily="18" charset="-34"/>
                </a:rPr>
                <a:t>๒. คำซ้ำ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355976" y="2420888"/>
            <a:ext cx="3024336" cy="1080120"/>
          </a:xfrm>
          <a:prstGeom prst="roundRect">
            <a:avLst/>
          </a:prstGeom>
          <a:solidFill>
            <a:srgbClr val="FF5D5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๖. แยกคำ</a:t>
            </a:r>
            <a:r>
              <a:rPr lang="th-TH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ซ้อนมา</a:t>
            </a:r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เป็นคำซ้ำ</a:t>
            </a:r>
          </a:p>
        </p:txBody>
      </p:sp>
      <p:pic>
        <p:nvPicPr>
          <p:cNvPr id="20" name="Picture 5" descr="U:\ลูกศรไป กลับ\Picture7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89796" l="1747" r="100000">
                        <a14:foregroundMark x1="49782" y1="59184" x2="86026" y2="51020"/>
                        <a14:foregroundMark x1="63319" y1="40136" x2="73362" y2="38095"/>
                        <a14:foregroundMark x1="41485" y1="68027" x2="31441" y2="68027"/>
                        <a14:foregroundMark x1="31878" y1="64626" x2="33624" y2="87755"/>
                        <a14:foregroundMark x1="33624" y1="85714" x2="9170" y2="47619"/>
                        <a14:foregroundMark x1="8734" y1="51020" x2="31441" y2="12245"/>
                        <a14:foregroundMark x1="31878" y1="17007" x2="33624" y2="33333"/>
                        <a14:foregroundMark x1="33624" y1="29932" x2="41485" y2="2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39541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7C-E4BF-4498-8C08-2A02D05C519D}" type="slidenum">
              <a:rPr lang="th-TH" smtClean="0"/>
              <a:pPr/>
              <a:t>284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03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2064</Words>
  <Application>Microsoft Office PowerPoint</Application>
  <PresentationFormat>นำเสนอทางหน้าจอ (4:3)</PresentationFormat>
  <Paragraphs>325</Paragraphs>
  <Slides>18</Slides>
  <Notes>18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5" baseType="lpstr">
      <vt:lpstr>Angsana New</vt:lpstr>
      <vt:lpstr>Arial</vt:lpstr>
      <vt:lpstr>Calibri</vt:lpstr>
      <vt:lpstr>Cordia New</vt:lpstr>
      <vt:lpstr>Wingdings 2</vt:lpstr>
      <vt:lpstr>1_Office Theme</vt:lpstr>
      <vt:lpstr>6_Office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Tasanee Luansala</dc:creator>
  <cp:lastModifiedBy>Mr.KKD</cp:lastModifiedBy>
  <cp:revision>34</cp:revision>
  <dcterms:created xsi:type="dcterms:W3CDTF">2015-01-23T01:50:43Z</dcterms:created>
  <dcterms:modified xsi:type="dcterms:W3CDTF">2017-07-03T15:12:11Z</dcterms:modified>
</cp:coreProperties>
</file>