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  <p:sldId id="256" r:id="rId5"/>
    <p:sldId id="257" r:id="rId6"/>
    <p:sldId id="258" r:id="rId7"/>
    <p:sldId id="286" r:id="rId8"/>
    <p:sldId id="262" r:id="rId9"/>
    <p:sldId id="263" r:id="rId10"/>
    <p:sldId id="267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5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4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4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8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9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9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98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8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7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624C1-CEED-4115-8736-BA1480CA8E37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CE019-78DB-4FD1-A008-26D71C6F5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0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ธรณีกรรแสง - เดี่ยวปี่มอญ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65304"/>
            <a:ext cx="923595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7"/>
          <a:stretch/>
        </p:blipFill>
        <p:spPr bwMode="auto">
          <a:xfrm>
            <a:off x="0" y="0"/>
            <a:ext cx="9440681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6644" y="404664"/>
            <a:ext cx="3299419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4400" b="1" dirty="0" smtClean="0">
                <a:solidFill>
                  <a:schemeClr val="bg2">
                    <a:lumMod val="10000"/>
                  </a:schemeClr>
                </a:solidFill>
                <a:latin typeface="TH Charmonman" pitchFamily="66" charset="-34"/>
                <a:cs typeface="TH Charmonman" pitchFamily="66" charset="-34"/>
              </a:rPr>
              <a:t>หมวกความคิดหกใบ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TH Charmonman" pitchFamily="66" charset="-34"/>
              <a:cs typeface="TH Charmonman" pitchFamily="66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6807" r="67614" b="61444"/>
          <a:stretch/>
        </p:blipFill>
        <p:spPr bwMode="auto">
          <a:xfrm>
            <a:off x="4901262" y="2661660"/>
            <a:ext cx="1243470" cy="106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6069" b="62921"/>
          <a:stretch/>
        </p:blipFill>
        <p:spPr bwMode="auto">
          <a:xfrm>
            <a:off x="4928437" y="3940774"/>
            <a:ext cx="1351920" cy="101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9" r="67614" b="31460"/>
          <a:stretch/>
        </p:blipFill>
        <p:spPr bwMode="auto">
          <a:xfrm>
            <a:off x="4842003" y="1588774"/>
            <a:ext cx="1361987" cy="101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t="67721" r="67038" b="2342"/>
          <a:stretch/>
        </p:blipFill>
        <p:spPr bwMode="auto">
          <a:xfrm>
            <a:off x="1062079" y="3992712"/>
            <a:ext cx="1258385" cy="102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3" t="37079" b="31460"/>
          <a:stretch/>
        </p:blipFill>
        <p:spPr bwMode="auto">
          <a:xfrm>
            <a:off x="639262" y="1628798"/>
            <a:ext cx="1588399" cy="109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0" t="62183"/>
          <a:stretch/>
        </p:blipFill>
        <p:spPr bwMode="auto">
          <a:xfrm>
            <a:off x="980750" y="2606155"/>
            <a:ext cx="1303225" cy="127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27661" y="1896711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Charmonman" pitchFamily="66" charset="-34"/>
                <a:cs typeface="TH Charmonman" pitchFamily="66" charset="-34"/>
              </a:rPr>
              <a:t>ข้อเท็จจริง</a:t>
            </a:r>
            <a:endParaRPr lang="en-US" sz="2800" b="1" dirty="0">
              <a:latin typeface="TH Charmonman" pitchFamily="66" charset="-34"/>
              <a:cs typeface="TH Charmonman" pitchFamily="66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7661" y="2980440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Charmonman" pitchFamily="66" charset="-34"/>
                <a:cs typeface="TH Charmonman" pitchFamily="66" charset="-34"/>
              </a:rPr>
              <a:t>อารมณ์ความรู้สึก</a:t>
            </a:r>
            <a:endParaRPr lang="en-US" sz="2800" b="1" dirty="0">
              <a:latin typeface="TH Charmonman" pitchFamily="66" charset="-34"/>
              <a:cs typeface="TH Charmonman" pitchFamily="66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20464" y="4186133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Charmonman" pitchFamily="66" charset="-34"/>
                <a:cs typeface="TH Charmonman" pitchFamily="66" charset="-34"/>
              </a:rPr>
              <a:t>จุดอ่อน/ปัญหา</a:t>
            </a:r>
            <a:endParaRPr lang="en-US" sz="2800" b="1" dirty="0">
              <a:latin typeface="TH Charmonman" pitchFamily="66" charset="-34"/>
              <a:cs typeface="TH Charmonman" pitchFamily="66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0357" y="1827703"/>
            <a:ext cx="82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Charmonman" pitchFamily="66" charset="-34"/>
                <a:cs typeface="TH Charmonman" pitchFamily="66" charset="-34"/>
              </a:rPr>
              <a:t>คุณค่า</a:t>
            </a:r>
            <a:endParaRPr lang="en-US" sz="2800" b="1" dirty="0">
              <a:latin typeface="TH Charmonman" pitchFamily="66" charset="-34"/>
              <a:cs typeface="TH Charmonman" pitchFamily="66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6063" y="2764996"/>
            <a:ext cx="2308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Charmonman" pitchFamily="66" charset="-34"/>
                <a:cs typeface="TH Charmonman" pitchFamily="66" charset="-34"/>
              </a:rPr>
              <a:t>ความคิดสร้างสรรค์/</a:t>
            </a:r>
          </a:p>
          <a:p>
            <a:r>
              <a:rPr lang="th-TH" sz="2800" b="1" dirty="0" smtClean="0">
                <a:latin typeface="TH Charmonman" pitchFamily="66" charset="-34"/>
                <a:cs typeface="TH Charmonman" pitchFamily="66" charset="-34"/>
              </a:rPr>
              <a:t>การแก้ปัญหา</a:t>
            </a:r>
            <a:endParaRPr lang="en-US" sz="2800" b="1" dirty="0">
              <a:latin typeface="TH Charmonman" pitchFamily="66" charset="-34"/>
              <a:cs typeface="TH Charmonman" pitchFamily="66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0357" y="4186133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Charmonman" pitchFamily="66" charset="-34"/>
                <a:cs typeface="TH Charmonman" pitchFamily="66" charset="-34"/>
              </a:rPr>
              <a:t>ความคิดรวบยอด</a:t>
            </a:r>
            <a:endParaRPr lang="en-US" sz="2800" b="1" dirty="0">
              <a:latin typeface="TH Charmonman" pitchFamily="66" charset="-34"/>
              <a:cs typeface="TH Charmonman" pitchFamily="66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61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1" y="1268760"/>
            <a:ext cx="8353569" cy="3416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514350" indent="-514350">
              <a:buAutoNum type="thaiNumPeriod"/>
            </a:pPr>
            <a:r>
              <a:rPr lang="th-TH" sz="7200" dirty="0" smtClean="0">
                <a:solidFill>
                  <a:schemeClr val="bg1"/>
                </a:solidFill>
                <a:cs typeface="+mj-cs"/>
              </a:rPr>
              <a:t>กลอนดอกสร้อยรำพึงในป่าช้า  </a:t>
            </a:r>
          </a:p>
          <a:p>
            <a:r>
              <a:rPr lang="th-TH" sz="7200" dirty="0" smtClean="0">
                <a:solidFill>
                  <a:schemeClr val="bg1"/>
                </a:solidFill>
                <a:cs typeface="+mj-cs"/>
              </a:rPr>
              <a:t>มีที่มาจากกวีนิพนธ์เรื่องอะไร</a:t>
            </a:r>
          </a:p>
          <a:p>
            <a:r>
              <a:rPr lang="th-TH" sz="7200" dirty="0" smtClean="0">
                <a:solidFill>
                  <a:schemeClr val="bg1"/>
                </a:solidFill>
                <a:cs typeface="+mj-cs"/>
              </a:rPr>
              <a:t>และของใคร (ผู้แต่ง)</a:t>
            </a:r>
            <a:endParaRPr lang="en-US" sz="72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3" t="37079" b="31460"/>
          <a:stretch/>
        </p:blipFill>
        <p:spPr bwMode="auto">
          <a:xfrm>
            <a:off x="617996" y="187510"/>
            <a:ext cx="1588399" cy="109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0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641971"/>
            <a:ext cx="8481809" cy="37856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bg1"/>
                </a:solidFill>
                <a:cs typeface="+mj-cs"/>
              </a:rPr>
              <a:t>๒. คุณค่าด้านเนื้อเรื่อง(ข้อคิด)</a:t>
            </a:r>
          </a:p>
          <a:p>
            <a:r>
              <a:rPr lang="th-TH" sz="8000" dirty="0" smtClean="0">
                <a:solidFill>
                  <a:schemeClr val="bg1"/>
                </a:solidFill>
                <a:cs typeface="+mj-cs"/>
              </a:rPr>
              <a:t>ของเรื่องกลอนดอกสร้อยรำพึง</a:t>
            </a:r>
          </a:p>
          <a:p>
            <a:r>
              <a:rPr lang="th-TH" sz="8000" dirty="0" smtClean="0">
                <a:solidFill>
                  <a:schemeClr val="bg1"/>
                </a:solidFill>
                <a:cs typeface="+mj-cs"/>
              </a:rPr>
              <a:t>ในป่าช้าคืออะไร</a:t>
            </a:r>
            <a:endParaRPr lang="en-US" sz="80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9" r="67614" b="31460"/>
          <a:stretch/>
        </p:blipFill>
        <p:spPr bwMode="auto">
          <a:xfrm>
            <a:off x="539552" y="332656"/>
            <a:ext cx="1361987" cy="101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2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19" y="1700808"/>
            <a:ext cx="8359981" cy="41549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8800" dirty="0" smtClean="0">
                <a:solidFill>
                  <a:schemeClr val="bg1"/>
                </a:solidFill>
                <a:cs typeface="+mj-cs"/>
              </a:rPr>
              <a:t>๓. กลอนดอกสร้อยรำพึง</a:t>
            </a:r>
          </a:p>
          <a:p>
            <a:r>
              <a:rPr lang="th-TH" sz="8800" dirty="0" smtClean="0">
                <a:solidFill>
                  <a:schemeClr val="bg1"/>
                </a:solidFill>
                <a:cs typeface="+mj-cs"/>
              </a:rPr>
              <a:t>ในป่าช้าปรากฏรสวรรณคดี</a:t>
            </a:r>
          </a:p>
          <a:p>
            <a:r>
              <a:rPr lang="th-TH" sz="8800" dirty="0" smtClean="0">
                <a:solidFill>
                  <a:schemeClr val="bg1"/>
                </a:solidFill>
                <a:cs typeface="+mj-cs"/>
              </a:rPr>
              <a:t>ใดมากที่สุด</a:t>
            </a:r>
            <a:endParaRPr lang="en-US" sz="88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0" t="62183"/>
          <a:stretch/>
        </p:blipFill>
        <p:spPr bwMode="auto">
          <a:xfrm>
            <a:off x="507619" y="188640"/>
            <a:ext cx="1303225" cy="127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7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384347"/>
            <a:ext cx="8125942" cy="28007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8800" dirty="0" smtClean="0">
                <a:solidFill>
                  <a:schemeClr val="bg1"/>
                </a:solidFill>
                <a:cs typeface="+mj-cs"/>
              </a:rPr>
              <a:t>๔. เหตุใดทุกวันนี้มนุษย์จึง</a:t>
            </a:r>
          </a:p>
          <a:p>
            <a:r>
              <a:rPr lang="th-TH" sz="8800" dirty="0" smtClean="0">
                <a:solidFill>
                  <a:schemeClr val="bg1"/>
                </a:solidFill>
                <a:cs typeface="+mj-cs"/>
              </a:rPr>
              <a:t>กลัวผีและกลัวความตาย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t="67721" r="67038" b="2342"/>
          <a:stretch/>
        </p:blipFill>
        <p:spPr bwMode="auto">
          <a:xfrm>
            <a:off x="398397" y="363883"/>
            <a:ext cx="1258385" cy="102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5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7988" y="1767523"/>
            <a:ext cx="8180445" cy="3416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7200" dirty="0" smtClean="0">
                <a:solidFill>
                  <a:schemeClr val="bg1"/>
                </a:solidFill>
                <a:cs typeface="+mj-cs"/>
              </a:rPr>
              <a:t>๕. นักเรียนจะมีวิธีการอย่างไร</a:t>
            </a:r>
          </a:p>
          <a:p>
            <a:r>
              <a:rPr lang="th-TH" sz="7200" dirty="0" smtClean="0">
                <a:solidFill>
                  <a:schemeClr val="bg1"/>
                </a:solidFill>
                <a:cs typeface="+mj-cs"/>
              </a:rPr>
              <a:t>ให้คนทุกระดับเข้าใจว่าความตาย</a:t>
            </a:r>
          </a:p>
          <a:p>
            <a:r>
              <a:rPr lang="th-TH" sz="7200" dirty="0" smtClean="0">
                <a:solidFill>
                  <a:schemeClr val="bg1"/>
                </a:solidFill>
                <a:cs typeface="+mj-cs"/>
              </a:rPr>
              <a:t>เป็นเรื่องธรรมชาติ</a:t>
            </a:r>
            <a:endParaRPr lang="en-US" sz="72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6807" r="67614" b="61444"/>
          <a:stretch/>
        </p:blipFill>
        <p:spPr bwMode="auto">
          <a:xfrm>
            <a:off x="395536" y="404664"/>
            <a:ext cx="1243470" cy="106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57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3406" y="1725960"/>
            <a:ext cx="8339142" cy="37856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8000" dirty="0" smtClean="0">
                <a:solidFill>
                  <a:schemeClr val="bg1"/>
                </a:solidFill>
                <a:cs typeface="+mj-cs"/>
              </a:rPr>
              <a:t>๖. ความคิดรวบยอดของเรื่อง</a:t>
            </a:r>
          </a:p>
          <a:p>
            <a:r>
              <a:rPr lang="th-TH" sz="8000" dirty="0" smtClean="0">
                <a:solidFill>
                  <a:schemeClr val="bg1"/>
                </a:solidFill>
                <a:cs typeface="+mj-cs"/>
              </a:rPr>
              <a:t>กลอนดอกสร้อยรำพึงในป่าช้า</a:t>
            </a:r>
          </a:p>
          <a:p>
            <a:r>
              <a:rPr lang="th-TH" sz="8000" dirty="0" smtClean="0">
                <a:solidFill>
                  <a:schemeClr val="bg1"/>
                </a:solidFill>
                <a:cs typeface="+mj-cs"/>
              </a:rPr>
              <a:t>คืออะไร</a:t>
            </a:r>
            <a:endParaRPr lang="en-US" sz="80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6069" b="62921"/>
          <a:stretch/>
        </p:blipFill>
        <p:spPr bwMode="auto">
          <a:xfrm>
            <a:off x="539551" y="404664"/>
            <a:ext cx="1351920" cy="101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0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556792"/>
            <a:ext cx="8640959" cy="39087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42950" indent="-742950">
              <a:buAutoNum type="thaiNumPeriod" startAt="7"/>
            </a:pPr>
            <a:r>
              <a:rPr lang="th-TH" sz="4400" dirty="0" smtClean="0">
                <a:solidFill>
                  <a:schemeClr val="bg1"/>
                </a:solidFill>
                <a:cs typeface="+mj-cs"/>
              </a:rPr>
              <a:t>วังเอ๋ยวังเวง		    หงั่งเหง่งย่ำค่ำระฆังขาน</a:t>
            </a:r>
          </a:p>
          <a:p>
            <a:r>
              <a:rPr lang="th-TH" sz="4400" dirty="0" smtClean="0">
                <a:solidFill>
                  <a:schemeClr val="bg1"/>
                </a:solidFill>
                <a:cs typeface="+mj-cs"/>
              </a:rPr>
              <a:t>ฝูงวัวควายผ้ายลาทิวากาล    ค่อยค่อยผ่านท้องทุ่งมุ่งถิ่นตน</a:t>
            </a:r>
          </a:p>
          <a:p>
            <a:r>
              <a:rPr lang="th-TH" sz="8000" b="1" dirty="0" smtClean="0">
                <a:solidFill>
                  <a:srgbClr val="FFFF00"/>
                </a:solidFill>
                <a:cs typeface="+mj-cs"/>
              </a:rPr>
              <a:t>บทประพันธ์นี้มีคุณค่า</a:t>
            </a:r>
          </a:p>
          <a:p>
            <a:r>
              <a:rPr lang="th-TH" sz="8000" b="1" dirty="0" smtClean="0">
                <a:solidFill>
                  <a:srgbClr val="FFFF00"/>
                </a:solidFill>
                <a:cs typeface="+mj-cs"/>
              </a:rPr>
              <a:t>ด้านวรรณศิลป์อย่างไรบ้าง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9" r="67614" b="31460"/>
          <a:stretch/>
        </p:blipFill>
        <p:spPr bwMode="auto">
          <a:xfrm>
            <a:off x="539552" y="332656"/>
            <a:ext cx="1361987" cy="101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5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22" y="1700808"/>
            <a:ext cx="9123009" cy="31700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7200" dirty="0" smtClean="0">
                <a:solidFill>
                  <a:schemeClr val="bg1"/>
                </a:solidFill>
                <a:cs typeface="+mj-cs"/>
              </a:rPr>
              <a:t>๘. </a:t>
            </a:r>
            <a:r>
              <a:rPr lang="th-TH" sz="4000" dirty="0" smtClean="0">
                <a:solidFill>
                  <a:schemeClr val="bg1"/>
                </a:solidFill>
                <a:cs typeface="+mj-cs"/>
              </a:rPr>
              <a:t>ต้นเอ๋ยต้นไทร			สูงใหญ่รากย้อยระห้อยหา</a:t>
            </a:r>
          </a:p>
          <a:p>
            <a:r>
              <a:rPr lang="th-TH" sz="4000" dirty="0" smtClean="0">
                <a:solidFill>
                  <a:schemeClr val="bg1"/>
                </a:solidFill>
                <a:cs typeface="+mj-cs"/>
              </a:rPr>
              <a:t>และต้นโพธิ์พุ่มแจ้แผ่</a:t>
            </a:r>
            <a:r>
              <a:rPr lang="th-TH" sz="4000" dirty="0" smtClean="0">
                <a:solidFill>
                  <a:srgbClr val="FFFF00"/>
                </a:solidFill>
                <a:cs typeface="+mj-cs"/>
              </a:rPr>
              <a:t>ฉายา</a:t>
            </a:r>
            <a:r>
              <a:rPr lang="th-TH" sz="4000" dirty="0" smtClean="0">
                <a:solidFill>
                  <a:schemeClr val="bg1"/>
                </a:solidFill>
                <a:cs typeface="+mj-cs"/>
              </a:rPr>
              <a:t>		มีเนินหญ้าใต้ต้นเกลื่อนกล่นไป</a:t>
            </a:r>
          </a:p>
          <a:p>
            <a:r>
              <a:rPr lang="th-TH" sz="8800" b="1" dirty="0" smtClean="0">
                <a:solidFill>
                  <a:srgbClr val="FFFF00"/>
                </a:solidFill>
                <a:cs typeface="+mj-cs"/>
              </a:rPr>
              <a:t>คำว่า  “ฉายา"  หมายถึงอะไร</a:t>
            </a:r>
            <a:endParaRPr lang="en-US" sz="34400" b="1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3" t="37079" b="31460"/>
          <a:stretch/>
        </p:blipFill>
        <p:spPr bwMode="auto">
          <a:xfrm>
            <a:off x="617996" y="187510"/>
            <a:ext cx="1588399" cy="109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19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700808"/>
            <a:ext cx="8748464" cy="39703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  ๙.</a:t>
            </a:r>
            <a:r>
              <a:rPr lang="en-US" sz="4000" b="1" dirty="0" smtClean="0">
                <a:solidFill>
                  <a:schemeClr val="bg1"/>
                </a:solidFill>
                <a:cs typeface="+mj-cs"/>
              </a:rPr>
              <a:t>“</a:t>
            </a:r>
            <a:r>
              <a:rPr lang="th-TH" sz="4000" b="1" dirty="0">
                <a:solidFill>
                  <a:schemeClr val="bg1"/>
                </a:solidFill>
                <a:cs typeface="+mj-cs"/>
              </a:rPr>
              <a:t>วังเอ๋ยวังเวง            </a:t>
            </a:r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      หง่าง</a:t>
            </a:r>
            <a:r>
              <a:rPr lang="th-TH" sz="4000" b="1" dirty="0">
                <a:solidFill>
                  <a:schemeClr val="bg1"/>
                </a:solidFill>
                <a:cs typeface="+mj-cs"/>
              </a:rPr>
              <a:t>เหง่งย่ำค่ำระฆังขาน</a:t>
            </a:r>
            <a:endParaRPr lang="en-US" sz="4000" dirty="0">
              <a:solidFill>
                <a:schemeClr val="bg1"/>
              </a:solidFill>
              <a:cs typeface="+mj-cs"/>
            </a:endParaRPr>
          </a:p>
          <a:p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ฝูง</a:t>
            </a:r>
            <a:r>
              <a:rPr lang="th-TH" sz="4000" b="1" dirty="0">
                <a:solidFill>
                  <a:schemeClr val="bg1"/>
                </a:solidFill>
                <a:cs typeface="+mj-cs"/>
              </a:rPr>
              <a:t>วัวควายพ่ายลาทิวากาล       </a:t>
            </a:r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   </a:t>
            </a:r>
            <a:r>
              <a:rPr lang="th-TH" sz="4000" b="1" dirty="0">
                <a:solidFill>
                  <a:schemeClr val="bg1"/>
                </a:solidFill>
                <a:cs typeface="+mj-cs"/>
              </a:rPr>
              <a:t>ค่อยค่อยผ่านท้องทุ่งมุ่งถิ่นตน</a:t>
            </a:r>
            <a:endParaRPr lang="en-US" sz="4000" dirty="0">
              <a:solidFill>
                <a:schemeClr val="bg1"/>
              </a:solidFill>
              <a:cs typeface="+mj-cs"/>
            </a:endParaRPr>
          </a:p>
          <a:p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ชาวนา</a:t>
            </a:r>
            <a:r>
              <a:rPr lang="th-TH" sz="4000" b="1" dirty="0">
                <a:solidFill>
                  <a:schemeClr val="bg1"/>
                </a:solidFill>
                <a:cs typeface="+mj-cs"/>
              </a:rPr>
              <a:t>เหนื่อยอ่อนต่างจรกลับ   </a:t>
            </a:r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 ตะวัน</a:t>
            </a:r>
            <a:r>
              <a:rPr lang="th-TH" sz="4000" b="1" dirty="0">
                <a:solidFill>
                  <a:schemeClr val="bg1"/>
                </a:solidFill>
                <a:cs typeface="+mj-cs"/>
              </a:rPr>
              <a:t>ลับอับแสงทุกแห่งหน</a:t>
            </a:r>
            <a:endParaRPr lang="en-US" sz="4000" dirty="0">
              <a:solidFill>
                <a:schemeClr val="bg1"/>
              </a:solidFill>
              <a:cs typeface="+mj-cs"/>
            </a:endParaRPr>
          </a:p>
          <a:p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ทิ้ง</a:t>
            </a:r>
            <a:r>
              <a:rPr lang="th-TH" sz="4000" b="1" dirty="0">
                <a:solidFill>
                  <a:schemeClr val="bg1"/>
                </a:solidFill>
                <a:cs typeface="+mj-cs"/>
              </a:rPr>
              <a:t>ทุ่งให้มืดมัวทั่วมณฑล       </a:t>
            </a:r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     และ</a:t>
            </a:r>
            <a:r>
              <a:rPr lang="th-TH" sz="4000" b="1" dirty="0">
                <a:solidFill>
                  <a:schemeClr val="bg1"/>
                </a:solidFill>
                <a:cs typeface="+mj-cs"/>
              </a:rPr>
              <a:t>ทิ้งตนตูเปลี่ยวผู้เดียวเอย</a:t>
            </a:r>
            <a:r>
              <a:rPr lang="en-US" sz="4000" b="1" dirty="0" smtClean="0">
                <a:solidFill>
                  <a:schemeClr val="bg1"/>
                </a:solidFill>
                <a:cs typeface="+mj-cs"/>
              </a:rPr>
              <a:t>”</a:t>
            </a:r>
            <a:endParaRPr lang="th-TH" sz="4000" b="1" dirty="0" smtClean="0">
              <a:solidFill>
                <a:schemeClr val="bg1"/>
              </a:solidFill>
              <a:cs typeface="+mj-cs"/>
            </a:endParaRPr>
          </a:p>
          <a:p>
            <a:r>
              <a:rPr lang="th-TH" sz="6600" b="1" dirty="0" smtClean="0">
                <a:solidFill>
                  <a:srgbClr val="FFFF00"/>
                </a:solidFill>
                <a:cs typeface="+mj-cs"/>
              </a:rPr>
              <a:t>บทประพันธ์นี้ให้อารมณ์ความรู้สึกใด</a:t>
            </a:r>
            <a:endParaRPr lang="en-US" sz="6600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0" t="62183"/>
          <a:stretch/>
        </p:blipFill>
        <p:spPr bwMode="auto">
          <a:xfrm>
            <a:off x="507619" y="188640"/>
            <a:ext cx="1303225" cy="127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70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496944" cy="3384375"/>
          </a:xfrm>
        </p:spPr>
        <p:txBody>
          <a:bodyPr>
            <a:noAutofit/>
          </a:bodyPr>
          <a:lstStyle/>
          <a:p>
            <a:pPr eaLnBrk="1" hangingPunct="1"/>
            <a:r>
              <a:rPr lang="th-TH" altLang="th-TH" sz="13800" b="1" dirty="0" smtClean="0">
                <a:solidFill>
                  <a:schemeClr val="bg1"/>
                </a:solidFill>
                <a:latin typeface="TH Sarabun New" pitchFamily="34" charset="-34"/>
                <a:ea typeface="Arial Unicode MS" pitchFamily="34" charset="-128"/>
              </a:rPr>
              <a:t>	</a:t>
            </a:r>
            <a:br>
              <a:rPr lang="th-TH" altLang="th-TH" sz="13800" b="1" dirty="0" smtClean="0">
                <a:solidFill>
                  <a:schemeClr val="bg1"/>
                </a:solidFill>
                <a:latin typeface="TH Sarabun New" pitchFamily="34" charset="-34"/>
                <a:ea typeface="Arial Unicode MS" pitchFamily="34" charset="-128"/>
              </a:rPr>
            </a:br>
            <a:r>
              <a:rPr lang="th-TH" altLang="th-TH" sz="13800" b="1" dirty="0" smtClean="0">
                <a:solidFill>
                  <a:schemeClr val="bg1"/>
                </a:solidFill>
                <a:latin typeface="TH Sarabun New" pitchFamily="34" charset="-34"/>
                <a:ea typeface="Arial Unicode MS" pitchFamily="34" charset="-128"/>
              </a:rPr>
              <a:t>กลอนอดอกสร้อย</a:t>
            </a:r>
            <a:r>
              <a:rPr lang="th-TH" altLang="th-TH" sz="13800" b="1" dirty="0">
                <a:solidFill>
                  <a:schemeClr val="bg1"/>
                </a:solidFill>
                <a:latin typeface="TH Sarabun New" pitchFamily="34" charset="-34"/>
                <a:ea typeface="Arial Unicode MS" pitchFamily="34" charset="-128"/>
              </a:rPr>
              <a:t/>
            </a:r>
            <a:br>
              <a:rPr lang="th-TH" altLang="th-TH" sz="13800" b="1" dirty="0">
                <a:solidFill>
                  <a:schemeClr val="bg1"/>
                </a:solidFill>
                <a:latin typeface="TH Sarabun New" pitchFamily="34" charset="-34"/>
                <a:ea typeface="Arial Unicode MS" pitchFamily="34" charset="-128"/>
              </a:rPr>
            </a:br>
            <a:r>
              <a:rPr lang="th-TH" altLang="th-TH" sz="13800" b="1" dirty="0" smtClean="0">
                <a:solidFill>
                  <a:schemeClr val="bg1"/>
                </a:solidFill>
                <a:latin typeface="TH Sarabun New" pitchFamily="34" charset="-34"/>
                <a:ea typeface="Arial Unicode MS" pitchFamily="34" charset="-128"/>
              </a:rPr>
              <a:t>รำพึงในป่าช้า</a:t>
            </a:r>
          </a:p>
        </p:txBody>
      </p:sp>
    </p:spTree>
    <p:extLst>
      <p:ext uri="{BB962C8B-B14F-4D97-AF65-F5344CB8AC3E}">
        <p14:creationId xmlns:p14="http://schemas.microsoft.com/office/powerpoint/2010/main" val="154729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268760"/>
            <a:ext cx="8892480" cy="48936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6000" dirty="0" smtClean="0">
                <a:solidFill>
                  <a:schemeClr val="bg1"/>
                </a:solidFill>
                <a:cs typeface="+mj-cs"/>
              </a:rPr>
              <a:t>๑๐. 			</a:t>
            </a:r>
            <a:r>
              <a:rPr lang="th-TH" sz="4400" dirty="0" smtClean="0">
                <a:solidFill>
                  <a:schemeClr val="bg1"/>
                </a:solidFill>
                <a:cs typeface="+mj-cs"/>
              </a:rPr>
              <a:t>ตัวเอ๋ยตัวทะยาน	</a:t>
            </a:r>
          </a:p>
          <a:p>
            <a:r>
              <a:rPr lang="th-TH" sz="4400" dirty="0" smtClean="0">
                <a:solidFill>
                  <a:schemeClr val="bg1"/>
                </a:solidFill>
                <a:cs typeface="+mj-cs"/>
              </a:rPr>
              <a:t>		อย่าบันดาลดลใจให้ใฝ่ฝัน</a:t>
            </a:r>
          </a:p>
          <a:p>
            <a:r>
              <a:rPr lang="th-TH" sz="4400" dirty="0" smtClean="0">
                <a:solidFill>
                  <a:schemeClr val="bg1"/>
                </a:solidFill>
                <a:cs typeface="+mj-cs"/>
              </a:rPr>
              <a:t>		ดูถูกกิจชาวนาสารพัน   </a:t>
            </a:r>
          </a:p>
          <a:p>
            <a:r>
              <a:rPr lang="th-TH" sz="4400" dirty="0" smtClean="0">
                <a:solidFill>
                  <a:schemeClr val="bg1"/>
                </a:solidFill>
                <a:cs typeface="+mj-cs"/>
              </a:rPr>
              <a:t>		และความครอบครองกันอันชื่นบาน</a:t>
            </a:r>
          </a:p>
          <a:p>
            <a:r>
              <a:rPr lang="th-TH" sz="6000" b="1" dirty="0" smtClean="0">
                <a:solidFill>
                  <a:srgbClr val="FFFF00"/>
                </a:solidFill>
                <a:cs typeface="+mj-cs"/>
              </a:rPr>
              <a:t>บทประพันธ์ข้างต้นแสดงให้เห็นปัญหาใดในสังคมไทย</a:t>
            </a:r>
            <a:endParaRPr lang="en-US" sz="8000" b="1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t="67721" r="67038" b="2342"/>
          <a:stretch/>
        </p:blipFill>
        <p:spPr bwMode="auto">
          <a:xfrm>
            <a:off x="398397" y="363883"/>
            <a:ext cx="1258385" cy="102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44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19" y="1916832"/>
            <a:ext cx="8675773" cy="23083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7200" dirty="0" smtClean="0">
                <a:solidFill>
                  <a:schemeClr val="bg1"/>
                </a:solidFill>
                <a:cs typeface="+mj-cs"/>
              </a:rPr>
              <a:t>๑๑. จากปัญหาข้อที่  ๑๐  นักเรียนมี</a:t>
            </a:r>
          </a:p>
          <a:p>
            <a:r>
              <a:rPr lang="th-TH" sz="7200" dirty="0" smtClean="0">
                <a:solidFill>
                  <a:schemeClr val="bg1"/>
                </a:solidFill>
                <a:cs typeface="+mj-cs"/>
              </a:rPr>
              <a:t>แนวทางการแก้ปัญหาอย่างไร</a:t>
            </a:r>
            <a:endParaRPr lang="en-US" sz="72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6807" r="67614" b="61444"/>
          <a:stretch/>
        </p:blipFill>
        <p:spPr bwMode="auto">
          <a:xfrm>
            <a:off x="395536" y="404664"/>
            <a:ext cx="1243470" cy="106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58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953" y="1268760"/>
            <a:ext cx="8748464" cy="49859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  ๑๒.</a:t>
            </a:r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  “ห่วงเอ๋ยห่วงอะไร	ไม่ยิ่งใหญ่เท่าห่วงดวงชีวิต</a:t>
            </a:r>
          </a:p>
          <a:p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แม้คนลืมสิ่งใดได้สนิท		ก็ยังคิดขึ้นได้เมื่อใกล้ตาย</a:t>
            </a:r>
          </a:p>
          <a:p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ใครจะยอมละทิ้งซึ่งสิ่งสุข		เคยเป็นทุกข์ห่วงใยเสียได้ง่าย</a:t>
            </a:r>
          </a:p>
          <a:p>
            <a:r>
              <a:rPr lang="th-TH" sz="4000" b="1" dirty="0" smtClean="0">
                <a:solidFill>
                  <a:schemeClr val="bg1"/>
                </a:solidFill>
                <a:cs typeface="+mj-cs"/>
              </a:rPr>
              <a:t>ใครจะยอมละแดนแสนสบาย	โดยไม่ชายตาใฝ่อาลัยเอย”</a:t>
            </a:r>
          </a:p>
          <a:p>
            <a:r>
              <a:rPr lang="th-TH" sz="6600" b="1" dirty="0" smtClean="0">
                <a:solidFill>
                  <a:srgbClr val="FFFF00"/>
                </a:solidFill>
                <a:cs typeface="+mj-cs"/>
              </a:rPr>
              <a:t>      ใจความสำคัญของบทประพันธ์นี้</a:t>
            </a:r>
          </a:p>
          <a:p>
            <a:r>
              <a:rPr lang="th-TH" sz="6600" b="1" dirty="0" smtClean="0">
                <a:solidFill>
                  <a:srgbClr val="FFFF00"/>
                </a:solidFill>
                <a:cs typeface="+mj-cs"/>
              </a:rPr>
              <a:t>คืออะไร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6069" b="62921"/>
          <a:stretch/>
        </p:blipFill>
        <p:spPr bwMode="auto">
          <a:xfrm>
            <a:off x="539551" y="404664"/>
            <a:ext cx="1351920" cy="101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9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844824"/>
            <a:ext cx="8748464" cy="21236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  ๑๓. เรื่องกลอนดอกสร้อยรำพึงใน</a:t>
            </a:r>
          </a:p>
          <a:p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ป่าช้า  มีคุณค่าด้านสังคมอย่างไร</a:t>
            </a:r>
            <a:endParaRPr lang="en-US" sz="6600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9" r="67614" b="31460"/>
          <a:stretch/>
        </p:blipFill>
        <p:spPr bwMode="auto">
          <a:xfrm>
            <a:off x="539552" y="332656"/>
            <a:ext cx="1361987" cy="101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1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628800"/>
            <a:ext cx="8748464" cy="21236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  ๑๔. กลอนดอกสร้อยมีลักษณะ</a:t>
            </a:r>
          </a:p>
          <a:p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แตกต่างจากกลอนแปดอย่างไรบ้าง</a:t>
            </a:r>
            <a:endParaRPr lang="en-US" sz="6600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3" t="37079" b="31460"/>
          <a:stretch/>
        </p:blipFill>
        <p:spPr bwMode="auto">
          <a:xfrm>
            <a:off x="617996" y="187510"/>
            <a:ext cx="1588399" cy="109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9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628800"/>
            <a:ext cx="8748464" cy="23083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72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7200" b="1" dirty="0" smtClean="0">
                <a:solidFill>
                  <a:schemeClr val="bg1"/>
                </a:solidFill>
                <a:cs typeface="+mj-cs"/>
              </a:rPr>
              <a:t>  ๑๕. “ซากเอ๋ยซากศพ”</a:t>
            </a:r>
          </a:p>
          <a:p>
            <a:r>
              <a:rPr lang="th-TH" sz="7200" b="1" dirty="0" smtClean="0">
                <a:solidFill>
                  <a:srgbClr val="FFFF00"/>
                </a:solidFill>
                <a:cs typeface="+mj-cs"/>
              </a:rPr>
              <a:t>ในที่นี้อนุมานได้ว่าเป็นซากศพใคร</a:t>
            </a:r>
            <a:endParaRPr lang="en-US" sz="7200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3" t="37079" b="31460"/>
          <a:stretch/>
        </p:blipFill>
        <p:spPr bwMode="auto">
          <a:xfrm>
            <a:off x="617996" y="187510"/>
            <a:ext cx="1588399" cy="109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18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772816"/>
            <a:ext cx="8748464" cy="38164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  </a:t>
            </a:r>
            <a:r>
              <a:rPr lang="th-TH" sz="4400" b="1" dirty="0" smtClean="0">
                <a:solidFill>
                  <a:schemeClr val="bg1"/>
                </a:solidFill>
                <a:cs typeface="+mj-cs"/>
              </a:rPr>
              <a:t>๑๖. “ศพเอ๋ยศพไพร่		ไม่มีใครขึ้นชื่อระบือขาน</a:t>
            </a:r>
          </a:p>
          <a:p>
            <a:r>
              <a:rPr lang="th-TH" sz="4400" b="1" dirty="0" smtClean="0">
                <a:solidFill>
                  <a:schemeClr val="bg1"/>
                </a:solidFill>
                <a:cs typeface="+mj-cs"/>
              </a:rPr>
              <a:t>ไม่เกรงใครนินทาว่าประจาน	ไม่มีการจากรึกบันทึกคุณ</a:t>
            </a:r>
          </a:p>
          <a:p>
            <a:r>
              <a:rPr lang="th-TH" sz="6600" b="1" dirty="0" smtClean="0">
                <a:solidFill>
                  <a:srgbClr val="FFFF00"/>
                </a:solidFill>
                <a:cs typeface="+mj-cs"/>
              </a:rPr>
              <a:t>บทประพันธ์สะท้อนให้เห็นปัญหาใดในสังคมไทย</a:t>
            </a:r>
            <a:endParaRPr lang="en-US" sz="9600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t="67721" r="67038" b="2342"/>
          <a:stretch/>
        </p:blipFill>
        <p:spPr bwMode="auto">
          <a:xfrm>
            <a:off x="398397" y="363883"/>
            <a:ext cx="1258385" cy="102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70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700808"/>
            <a:ext cx="8748464" cy="37856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8000" b="1" dirty="0" smtClean="0">
                <a:solidFill>
                  <a:schemeClr val="bg1"/>
                </a:solidFill>
                <a:cs typeface="+mj-cs"/>
              </a:rPr>
              <a:t>  ๑๗. จากปัญหาข้อ  ๑๖.  นักเรียนมีแนวทางการแก้ไขอย่างไร</a:t>
            </a:r>
            <a:endParaRPr lang="en-US" sz="8000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6807" r="67614" b="61444"/>
          <a:stretch/>
        </p:blipFill>
        <p:spPr bwMode="auto">
          <a:xfrm>
            <a:off x="395536" y="404664"/>
            <a:ext cx="1243470" cy="106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2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707" y="1700808"/>
            <a:ext cx="8748464" cy="36009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  ๑๘. “ล้วนร่างคนในเขตประเทศนี้</a:t>
            </a:r>
          </a:p>
          <a:p>
            <a:r>
              <a:rPr lang="th-TH" sz="6600" b="1" dirty="0" smtClean="0">
                <a:solidFill>
                  <a:srgbClr val="FFFF00"/>
                </a:solidFill>
                <a:cs typeface="+mj-cs"/>
              </a:rPr>
              <a:t>ดุษณี</a:t>
            </a:r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นอนราย  ณ  ภายใต้”</a:t>
            </a:r>
          </a:p>
          <a:p>
            <a:r>
              <a:rPr lang="th-TH" sz="9600" b="1" dirty="0" smtClean="0">
                <a:solidFill>
                  <a:srgbClr val="FFFF00"/>
                </a:solidFill>
                <a:cs typeface="+mj-cs"/>
              </a:rPr>
              <a:t>ดุษณี</a:t>
            </a:r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  </a:t>
            </a:r>
            <a:r>
              <a:rPr lang="th-TH" sz="9600" b="1" dirty="0" smtClean="0">
                <a:solidFill>
                  <a:srgbClr val="FFFF00"/>
                </a:solidFill>
                <a:cs typeface="+mj-cs"/>
              </a:rPr>
              <a:t>หมายถึงอะไร</a:t>
            </a:r>
            <a:endParaRPr lang="en-US" sz="9600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3" t="37079" b="31460"/>
          <a:stretch/>
        </p:blipFill>
        <p:spPr bwMode="auto">
          <a:xfrm>
            <a:off x="617995" y="332656"/>
            <a:ext cx="1588399" cy="109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8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053" y="1772816"/>
            <a:ext cx="8748464" cy="3416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72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7200" b="1" dirty="0" smtClean="0">
                <a:solidFill>
                  <a:schemeClr val="bg1"/>
                </a:solidFill>
                <a:cs typeface="+mj-cs"/>
              </a:rPr>
              <a:t>  ๑๙.  เมื่ออ่านเรื่องกลอนดอกสร้อยรำพึงในป่าช้าจบแล้ว  </a:t>
            </a:r>
          </a:p>
          <a:p>
            <a:r>
              <a:rPr lang="th-TH" sz="7200" b="1" dirty="0" smtClean="0">
                <a:solidFill>
                  <a:schemeClr val="bg1"/>
                </a:solidFill>
                <a:cs typeface="+mj-cs"/>
              </a:rPr>
              <a:t>จะเกิดความรู้สึกใด</a:t>
            </a:r>
            <a:endParaRPr lang="en-US" sz="7200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0" t="62183"/>
          <a:stretch/>
        </p:blipFill>
        <p:spPr bwMode="auto">
          <a:xfrm>
            <a:off x="507619" y="188640"/>
            <a:ext cx="1303225" cy="127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SEAsia07"/>
          <p:cNvPicPr>
            <a:picLocks noChangeAspect="1" noChangeArrowheads="1"/>
          </p:cNvPicPr>
          <p:nvPr/>
        </p:nvPicPr>
        <p:blipFill>
          <a:blip r:embed="rId2">
            <a:lum brigh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215008" y="2205038"/>
            <a:ext cx="892899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th-TH" altLang="th-TH" sz="4000" b="1" dirty="0">
                <a:solidFill>
                  <a:schemeClr val="bg1"/>
                </a:solidFill>
                <a:cs typeface="+mj-cs"/>
              </a:rPr>
              <a:t/>
            </a:r>
            <a:br>
              <a:rPr lang="th-TH" altLang="th-TH" sz="4000" b="1" dirty="0">
                <a:solidFill>
                  <a:schemeClr val="bg1"/>
                </a:solidFill>
                <a:cs typeface="+mj-cs"/>
              </a:rPr>
            </a:br>
            <a:r>
              <a:rPr lang="th-TH" altLang="th-TH" sz="4000" b="1" dirty="0">
                <a:solidFill>
                  <a:schemeClr val="bg1"/>
                </a:solidFill>
                <a:cs typeface="+mj-cs"/>
              </a:rPr>
              <a:t>       วังเอ๋ยวังเวง             </a:t>
            </a:r>
            <a:r>
              <a:rPr lang="en-US" altLang="th-TH" sz="4000" b="1" dirty="0">
                <a:solidFill>
                  <a:schemeClr val="bg1"/>
                </a:solidFill>
                <a:cs typeface="+mj-cs"/>
              </a:rPr>
              <a:t>		</a:t>
            </a:r>
            <a:r>
              <a:rPr lang="th-TH" altLang="th-TH" sz="4000" b="1" dirty="0">
                <a:solidFill>
                  <a:schemeClr val="bg1"/>
                </a:solidFill>
                <a:cs typeface="+mj-cs"/>
              </a:rPr>
              <a:t>หง่างเหง่งย่ำค่ำระฆังขาน</a:t>
            </a:r>
            <a:br>
              <a:rPr lang="th-TH" altLang="th-TH" sz="4000" b="1" dirty="0">
                <a:solidFill>
                  <a:schemeClr val="bg1"/>
                </a:solidFill>
                <a:cs typeface="+mj-cs"/>
              </a:rPr>
            </a:br>
            <a:r>
              <a:rPr lang="th-TH" altLang="th-TH" sz="4000" b="1" dirty="0">
                <a:solidFill>
                  <a:schemeClr val="bg1"/>
                </a:solidFill>
                <a:cs typeface="+mj-cs"/>
              </a:rPr>
              <a:t>ฝูงวัวควายพ่ายลาทิวากาล         </a:t>
            </a:r>
            <a:r>
              <a:rPr lang="en-US" altLang="th-TH" sz="4000" b="1" dirty="0">
                <a:solidFill>
                  <a:schemeClr val="bg1"/>
                </a:solidFill>
                <a:cs typeface="+mj-cs"/>
              </a:rPr>
              <a:t>	</a:t>
            </a:r>
            <a:r>
              <a:rPr lang="th-TH" altLang="th-TH" sz="4000" b="1" dirty="0">
                <a:solidFill>
                  <a:schemeClr val="bg1"/>
                </a:solidFill>
                <a:cs typeface="+mj-cs"/>
              </a:rPr>
              <a:t>ค่อยค่อยผ่านท้องทุ่งมุ่งถิ่นตน</a:t>
            </a:r>
            <a:br>
              <a:rPr lang="th-TH" altLang="th-TH" sz="4000" b="1" dirty="0">
                <a:solidFill>
                  <a:schemeClr val="bg1"/>
                </a:solidFill>
                <a:cs typeface="+mj-cs"/>
              </a:rPr>
            </a:br>
            <a:r>
              <a:rPr lang="th-TH" altLang="th-TH" sz="4000" b="1" dirty="0">
                <a:solidFill>
                  <a:schemeClr val="bg1"/>
                </a:solidFill>
                <a:cs typeface="+mj-cs"/>
              </a:rPr>
              <a:t>ชาวนาเหนื่อยอ่อนต่างจรกลับ   </a:t>
            </a:r>
            <a:r>
              <a:rPr lang="en-US" altLang="th-TH" sz="4000" b="1" dirty="0">
                <a:solidFill>
                  <a:schemeClr val="bg1"/>
                </a:solidFill>
                <a:cs typeface="+mj-cs"/>
              </a:rPr>
              <a:t>	</a:t>
            </a:r>
            <a:r>
              <a:rPr lang="th-TH" altLang="th-TH" sz="4000" b="1" dirty="0">
                <a:solidFill>
                  <a:schemeClr val="bg1"/>
                </a:solidFill>
                <a:cs typeface="+mj-cs"/>
              </a:rPr>
              <a:t>ตะวันลับอับแสงทุกแห่งหน</a:t>
            </a:r>
            <a:br>
              <a:rPr lang="th-TH" altLang="th-TH" sz="4000" b="1" dirty="0">
                <a:solidFill>
                  <a:schemeClr val="bg1"/>
                </a:solidFill>
                <a:cs typeface="+mj-cs"/>
              </a:rPr>
            </a:br>
            <a:r>
              <a:rPr lang="th-TH" altLang="th-TH" sz="4000" b="1" dirty="0">
                <a:solidFill>
                  <a:schemeClr val="bg1"/>
                </a:solidFill>
                <a:cs typeface="+mj-cs"/>
              </a:rPr>
              <a:t>ทิ้งทุ่งให้มืดมัวทั่วมณฑล        </a:t>
            </a:r>
            <a:r>
              <a:rPr lang="en-US" altLang="th-TH" sz="4000" b="1" dirty="0">
                <a:solidFill>
                  <a:schemeClr val="bg1"/>
                </a:solidFill>
                <a:cs typeface="+mj-cs"/>
              </a:rPr>
              <a:t>	</a:t>
            </a:r>
            <a:r>
              <a:rPr lang="th-TH" altLang="th-TH" sz="4000" b="1" dirty="0">
                <a:solidFill>
                  <a:schemeClr val="bg1"/>
                </a:solidFill>
                <a:cs typeface="+mj-cs"/>
              </a:rPr>
              <a:t>และทิ้งตนตูเปลี่ยวผู้เดียวเอย ฯ</a:t>
            </a:r>
          </a:p>
        </p:txBody>
      </p:sp>
    </p:spTree>
    <p:extLst>
      <p:ext uri="{BB962C8B-B14F-4D97-AF65-F5344CB8AC3E}">
        <p14:creationId xmlns:p14="http://schemas.microsoft.com/office/powerpoint/2010/main" val="281007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378" y="1772816"/>
            <a:ext cx="8748464" cy="3139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  ๒๐. นักเรียนได้อะไรจากการเรียน</a:t>
            </a:r>
          </a:p>
          <a:p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วรรณกรรมเรื่องกลอนดอกสร้อยรำพึง</a:t>
            </a:r>
          </a:p>
          <a:p>
            <a:r>
              <a:rPr lang="th-TH" sz="6600" b="1" dirty="0" smtClean="0">
                <a:solidFill>
                  <a:schemeClr val="bg1"/>
                </a:solidFill>
                <a:cs typeface="+mj-cs"/>
              </a:rPr>
              <a:t>ในป่าช้า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9" r="67614" b="31460"/>
          <a:stretch/>
        </p:blipFill>
        <p:spPr bwMode="auto">
          <a:xfrm>
            <a:off x="539552" y="332656"/>
            <a:ext cx="1361987" cy="101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8366" y="964658"/>
            <a:ext cx="7272808" cy="45089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8700" b="1" dirty="0" smtClean="0">
                <a:solidFill>
                  <a:schemeClr val="bg1"/>
                </a:solidFill>
                <a:cs typeface="+mj-cs"/>
              </a:rPr>
              <a:t>สวัสดี</a:t>
            </a:r>
            <a:endParaRPr lang="en-US" sz="28700" dirty="0">
              <a:solidFill>
                <a:srgbClr val="FFFF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108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 txBox="1">
            <a:spLocks/>
          </p:cNvSpPr>
          <p:nvPr/>
        </p:nvSpPr>
        <p:spPr>
          <a:xfrm>
            <a:off x="413303" y="620688"/>
            <a:ext cx="8353425" cy="5399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th-TH" sz="7100" b="1" dirty="0" smtClean="0">
                <a:solidFill>
                  <a:srgbClr val="002060"/>
                </a:solidFill>
                <a:cs typeface="+mj-cs"/>
              </a:rPr>
              <a:t>  ผู้แต่ง  </a:t>
            </a:r>
          </a:p>
          <a:p>
            <a:pPr>
              <a:buFontTx/>
              <a:buNone/>
              <a:defRPr/>
            </a:pPr>
            <a:r>
              <a:rPr lang="th-TH" sz="5800" b="1" dirty="0" smtClean="0">
                <a:solidFill>
                  <a:srgbClr val="002060"/>
                </a:solidFill>
                <a:cs typeface="+mj-cs"/>
              </a:rPr>
              <a:t>พระยาอุปกิตศิลปสาร (นิ่ม กาญจนาชีวะ)</a:t>
            </a:r>
          </a:p>
          <a:p>
            <a:pPr>
              <a:buFontTx/>
              <a:buNone/>
              <a:defRPr/>
            </a:pPr>
            <a:r>
              <a:rPr lang="th-TH" b="1" dirty="0" smtClean="0">
                <a:solidFill>
                  <a:schemeClr val="accent2"/>
                </a:solidFill>
                <a:cs typeface="+mj-cs"/>
              </a:rPr>
              <a:t>	</a:t>
            </a:r>
          </a:p>
          <a:p>
            <a:pPr>
              <a:buFontTx/>
              <a:buNone/>
              <a:defRPr/>
            </a:pPr>
            <a:endParaRPr lang="th-TH" b="1" dirty="0" smtClean="0">
              <a:solidFill>
                <a:schemeClr val="accent2"/>
              </a:solidFill>
              <a:cs typeface="+mj-cs"/>
            </a:endParaRPr>
          </a:p>
          <a:p>
            <a:pPr>
              <a:buFontTx/>
              <a:buNone/>
              <a:defRPr/>
            </a:pPr>
            <a:r>
              <a:rPr lang="th-TH" b="1" dirty="0" smtClean="0">
                <a:solidFill>
                  <a:schemeClr val="accent2"/>
                </a:solidFill>
                <a:cs typeface="+mj-cs"/>
              </a:rPr>
              <a:t>	</a:t>
            </a:r>
          </a:p>
          <a:p>
            <a:pPr>
              <a:buFontTx/>
              <a:buNone/>
              <a:defRPr/>
            </a:pPr>
            <a:r>
              <a:rPr lang="th-TH" b="1" dirty="0" smtClean="0">
                <a:solidFill>
                  <a:schemeClr val="accent2"/>
                </a:solidFill>
              </a:rPr>
              <a:t>	</a:t>
            </a:r>
          </a:p>
          <a:p>
            <a:pPr>
              <a:buFontTx/>
              <a:buNone/>
              <a:defRPr/>
            </a:pPr>
            <a:endParaRPr lang="th-TH" b="1" dirty="0" smtClean="0">
              <a:solidFill>
                <a:schemeClr val="accent2"/>
              </a:solidFill>
            </a:endParaRPr>
          </a:p>
          <a:p>
            <a:pPr>
              <a:buFontTx/>
              <a:buNone/>
              <a:defRPr/>
            </a:pPr>
            <a:endParaRPr lang="th-TH" b="1" dirty="0" smtClean="0">
              <a:solidFill>
                <a:schemeClr val="accent2"/>
              </a:solidFill>
            </a:endParaRPr>
          </a:p>
          <a:p>
            <a:pPr>
              <a:buFontTx/>
              <a:buNone/>
              <a:defRPr/>
            </a:pPr>
            <a:r>
              <a:rPr lang="th-TH" b="1" dirty="0" smtClean="0">
                <a:solidFill>
                  <a:schemeClr val="accent2"/>
                </a:solidFill>
              </a:rPr>
              <a:t>	</a:t>
            </a:r>
            <a:endParaRPr lang="th-TH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2896"/>
            <a:ext cx="2468718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7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50" y="404664"/>
            <a:ext cx="8784976" cy="590465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h-TH" sz="6600" b="1" dirty="0" smtClean="0">
                <a:solidFill>
                  <a:srgbClr val="C00000"/>
                </a:solidFill>
                <a:cs typeface="+mj-cs"/>
              </a:rPr>
              <a:t>เกียรติคุณของพระยาอุปกิตศิลปสาร</a:t>
            </a:r>
          </a:p>
          <a:p>
            <a:endParaRPr lang="th-TH" sz="1600" b="1" dirty="0" smtClean="0">
              <a:solidFill>
                <a:srgbClr val="002060"/>
              </a:solidFill>
              <a:cs typeface="+mj-cs"/>
            </a:endParaRPr>
          </a:p>
          <a:p>
            <a:r>
              <a:rPr lang="th-TH" sz="4800" b="1" dirty="0" smtClean="0">
                <a:solidFill>
                  <a:srgbClr val="002060"/>
                </a:solidFill>
                <a:cs typeface="+mj-cs"/>
              </a:rPr>
              <a:t>     </a:t>
            </a:r>
            <a:r>
              <a:rPr lang="th-TH" sz="4000" b="1" dirty="0" smtClean="0">
                <a:solidFill>
                  <a:srgbClr val="002060"/>
                </a:solidFill>
                <a:cs typeface="+mj-cs"/>
              </a:rPr>
              <a:t>- เป็นคนแรกที่บัญญัติคำทักทายเมื่อแรกพบกันว่า "สวัสดี"  </a:t>
            </a:r>
          </a:p>
          <a:p>
            <a:r>
              <a:rPr lang="th-TH" sz="4000" b="1" dirty="0" smtClean="0">
                <a:solidFill>
                  <a:srgbClr val="002060"/>
                </a:solidFill>
                <a:cs typeface="+mj-cs"/>
              </a:rPr>
              <a:t>      - เป็นนักประพันธ์ไทยคนแรกที่อุทิศโครงกระดูกให้แก่มหาวิทยาลัยแพทย์ศาสตร์ คือ ศิริราช โดยกล่าวว่า "ฉันเป็นครูตายแล้วขอเป็นครูต่อไป“</a:t>
            </a:r>
          </a:p>
          <a:p>
            <a:r>
              <a:rPr lang="th-TH" sz="4000" b="1" dirty="0" smtClean="0">
                <a:solidFill>
                  <a:srgbClr val="002060"/>
                </a:solidFill>
                <a:cs typeface="+mj-cs"/>
              </a:rPr>
              <a:t>       - เป็น คนแรกที่แต่งตำรา "สยามไวยากรณ์"</a:t>
            </a:r>
            <a:endParaRPr lang="th-TH" sz="4400" b="1" dirty="0" smtClean="0">
              <a:solidFill>
                <a:srgbClr val="002060"/>
              </a:solidFill>
              <a:cs typeface="+mj-cs"/>
            </a:endParaRPr>
          </a:p>
          <a:p>
            <a:endParaRPr lang="en-US" sz="4400" dirty="0">
              <a:solidFill>
                <a:srgbClr val="00206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555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50" y="260648"/>
            <a:ext cx="8784976" cy="626469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C00000"/>
                </a:solidFill>
              </a:rPr>
              <a:t> </a:t>
            </a:r>
            <a:r>
              <a:rPr lang="th-TH" sz="8000" b="1" dirty="0" smtClean="0">
                <a:solidFill>
                  <a:srgbClr val="C00000"/>
                </a:solidFill>
                <a:cs typeface="+mj-cs"/>
              </a:rPr>
              <a:t>ความเป็นมา</a:t>
            </a:r>
            <a:endParaRPr lang="th-TH" sz="41300" b="1" dirty="0" smtClean="0">
              <a:solidFill>
                <a:srgbClr val="C00000"/>
              </a:solidFill>
              <a:cs typeface="+mj-cs"/>
            </a:endParaRPr>
          </a:p>
          <a:p>
            <a:pPr algn="ctr"/>
            <a:r>
              <a:rPr lang="th-TH" sz="4400" dirty="0" smtClean="0">
                <a:solidFill>
                  <a:srgbClr val="002060"/>
                </a:solidFill>
                <a:cs typeface="+mj-cs"/>
              </a:rPr>
              <a:t>    </a:t>
            </a:r>
            <a:r>
              <a:rPr lang="th-TH" sz="4400" b="1" dirty="0" smtClean="0">
                <a:solidFill>
                  <a:srgbClr val="002060"/>
                </a:solidFill>
                <a:cs typeface="+mj-cs"/>
              </a:rPr>
              <a:t>กลอนดอกสร้อยรำพึงในป่าช้ามาจากบทกวีนิพนธ์เรื่อง </a:t>
            </a:r>
            <a:r>
              <a:rPr lang="en-US" sz="4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Elegy Written in a Country Churchyard  </a:t>
            </a:r>
            <a:endParaRPr lang="th-TH" sz="4800" b="1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4400" b="1" dirty="0" smtClean="0">
                <a:solidFill>
                  <a:srgbClr val="002060"/>
                </a:solidFill>
                <a:cs typeface="+mj-cs"/>
              </a:rPr>
              <a:t>ของทอมัส เกรย์ </a:t>
            </a:r>
            <a:r>
              <a:rPr lang="th-TH" sz="3600" b="1" dirty="0" smtClean="0">
                <a:solidFill>
                  <a:srgbClr val="002060"/>
                </a:solidFill>
                <a:cs typeface="+mj-cs"/>
              </a:rPr>
              <a:t>(</a:t>
            </a:r>
            <a:r>
              <a:rPr lang="en-US" sz="3600" b="1" dirty="0" err="1" smtClean="0">
                <a:solidFill>
                  <a:srgbClr val="002060"/>
                </a:solidFill>
                <a:cs typeface="+mj-cs"/>
              </a:rPr>
              <a:t>Thormas</a:t>
            </a:r>
            <a:r>
              <a:rPr lang="en-US" sz="3600" b="1" dirty="0" smtClean="0">
                <a:solidFill>
                  <a:srgbClr val="002060"/>
                </a:solidFill>
                <a:cs typeface="+mj-cs"/>
              </a:rPr>
              <a:t> Gray) </a:t>
            </a:r>
            <a:r>
              <a:rPr lang="th-TH" sz="4400" b="1" dirty="0" smtClean="0">
                <a:solidFill>
                  <a:srgbClr val="002060"/>
                </a:solidFill>
                <a:cs typeface="+mj-cs"/>
              </a:rPr>
              <a:t>กวีชาวอังกฤษ</a:t>
            </a:r>
          </a:p>
          <a:p>
            <a:endParaRPr lang="th-TH" sz="4000" b="1" dirty="0" smtClean="0">
              <a:solidFill>
                <a:srgbClr val="002060"/>
              </a:solidFill>
              <a:cs typeface="+mj-cs"/>
            </a:endParaRPr>
          </a:p>
          <a:p>
            <a:r>
              <a:rPr lang="th-TH" sz="4400" b="1" dirty="0">
                <a:solidFill>
                  <a:srgbClr val="002060"/>
                </a:solidFill>
                <a:cs typeface="+mj-cs"/>
              </a:rPr>
              <a:t>	</a:t>
            </a:r>
            <a:r>
              <a:rPr lang="en-US" sz="4000" b="1" dirty="0" smtClean="0">
                <a:solidFill>
                  <a:srgbClr val="C00000"/>
                </a:solidFill>
                <a:cs typeface="+mj-cs"/>
              </a:rPr>
              <a:t>*Elegy  </a:t>
            </a:r>
            <a:r>
              <a:rPr lang="th-TH" sz="4000" b="1" dirty="0" smtClean="0">
                <a:solidFill>
                  <a:srgbClr val="C00000"/>
                </a:solidFill>
                <a:cs typeface="+mj-cs"/>
              </a:rPr>
              <a:t>หมายถึง  โคลงที่กล่าวไว้อาลัย หรือคร่ำครวญถึงผู้ที่จากไป โดยพระยาอุปกิตศิลปสาร (นิ่ม กาญจนาชีวะ)          ได้ประพันธ์จากต้นฉบับแปลของเสถียรโกเศศ </a:t>
            </a:r>
            <a:r>
              <a:rPr lang="th-TH" sz="4000" b="1" dirty="0" smtClean="0">
                <a:solidFill>
                  <a:srgbClr val="002060"/>
                </a:solidFill>
                <a:cs typeface="+mj-cs"/>
              </a:rPr>
              <a:t/>
            </a:r>
            <a:br>
              <a:rPr lang="th-TH" sz="4000" b="1" dirty="0" smtClean="0">
                <a:solidFill>
                  <a:srgbClr val="002060"/>
                </a:solidFill>
                <a:cs typeface="+mj-cs"/>
              </a:rPr>
            </a:br>
            <a:r>
              <a:rPr lang="th-TH" sz="4400" dirty="0" smtClean="0">
                <a:solidFill>
                  <a:srgbClr val="002060"/>
                </a:solidFill>
                <a:cs typeface="+mj-cs"/>
              </a:rPr>
              <a:t>	</a:t>
            </a:r>
            <a:endParaRPr lang="en-US" sz="4400" dirty="0">
              <a:solidFill>
                <a:srgbClr val="00206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86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46908"/>
            <a:ext cx="857638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002060"/>
                </a:solidFill>
                <a:cs typeface="+mj-cs"/>
              </a:rPr>
              <a:t>ปรับเปลี่ยนความเป็นตะวันตกให้เป็นไทย</a:t>
            </a:r>
            <a:endParaRPr lang="en-US" sz="6000" b="1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537" y="2043514"/>
            <a:ext cx="7324441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4800" b="1" dirty="0" smtClean="0">
                <a:solidFill>
                  <a:srgbClr val="002060"/>
                </a:solidFill>
                <a:cs typeface="+mj-cs"/>
              </a:rPr>
              <a:t>เปลี่ยนต้นไอวี่   เป็น</a:t>
            </a:r>
            <a:r>
              <a:rPr lang="th-TH" sz="4800" b="1" dirty="0" smtClean="0">
                <a:solidFill>
                  <a:srgbClr val="C00000"/>
                </a:solidFill>
                <a:cs typeface="+mj-cs"/>
              </a:rPr>
              <a:t>เถาวัลย์</a:t>
            </a:r>
          </a:p>
          <a:p>
            <a:r>
              <a:rPr lang="th-TH" sz="4800" b="1" dirty="0" smtClean="0">
                <a:solidFill>
                  <a:srgbClr val="002060"/>
                </a:solidFill>
                <a:cs typeface="+mj-cs"/>
              </a:rPr>
              <a:t>ต้นเอล์ม	        เป็น </a:t>
            </a:r>
            <a:r>
              <a:rPr lang="th-TH" sz="4800" b="1" dirty="0" smtClean="0">
                <a:solidFill>
                  <a:srgbClr val="C00000"/>
                </a:solidFill>
                <a:cs typeface="+mj-cs"/>
              </a:rPr>
              <a:t>ต้นโพธิ์</a:t>
            </a:r>
          </a:p>
          <a:p>
            <a:r>
              <a:rPr lang="th-TH" sz="4800" b="1" dirty="0" smtClean="0">
                <a:solidFill>
                  <a:srgbClr val="002060"/>
                </a:solidFill>
                <a:cs typeface="+mj-cs"/>
              </a:rPr>
              <a:t>แมลงบีตเทิล      เป็น</a:t>
            </a:r>
            <a:r>
              <a:rPr lang="th-TH" sz="4800" b="1" dirty="0" smtClean="0">
                <a:solidFill>
                  <a:srgbClr val="C00000"/>
                </a:solidFill>
                <a:cs typeface="+mj-cs"/>
              </a:rPr>
              <a:t>จิ้งหรีดเรไร</a:t>
            </a:r>
          </a:p>
          <a:p>
            <a:r>
              <a:rPr lang="th-TH" sz="4800" b="1" dirty="0" smtClean="0">
                <a:solidFill>
                  <a:srgbClr val="002060"/>
                </a:solidFill>
                <a:cs typeface="+mj-cs"/>
              </a:rPr>
              <a:t>เปลี่ยนจอห์น  แฮมพ์เด็น  เป็น</a:t>
            </a:r>
            <a:r>
              <a:rPr lang="th-TH" sz="4800" b="1" dirty="0" smtClean="0">
                <a:solidFill>
                  <a:srgbClr val="C00000"/>
                </a:solidFill>
                <a:cs typeface="+mj-cs"/>
              </a:rPr>
              <a:t>ชาวบางระจัน</a:t>
            </a:r>
          </a:p>
          <a:p>
            <a:r>
              <a:rPr lang="th-TH" sz="4800" b="1" dirty="0" smtClean="0">
                <a:solidFill>
                  <a:srgbClr val="002060"/>
                </a:solidFill>
                <a:cs typeface="+mj-cs"/>
              </a:rPr>
              <a:t>เปลี่ยนจอห์น  มิลตัน        เป็น</a:t>
            </a:r>
            <a:r>
              <a:rPr lang="th-TH" sz="4800" b="1" dirty="0" smtClean="0">
                <a:solidFill>
                  <a:srgbClr val="C00000"/>
                </a:solidFill>
                <a:cs typeface="+mj-cs"/>
              </a:rPr>
              <a:t>ศรีปราชญ์</a:t>
            </a:r>
            <a:endParaRPr lang="en-US" sz="4800" b="1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1026" name="Picture 2" descr="ผลการค้นหารูปภาพสำหรับ ต้นไอวี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69" y="1700808"/>
            <a:ext cx="2988803" cy="19975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ผลการค้นหารูปภาพสำหรับ ต้นเอล์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ผลการค้นหารูปภาพสำหรับ ต้นเอล์ม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9" descr="ผลการค้นหารูปภาพสำหรับ ต้นเอล์ม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1" descr="ผลการค้นหารูปภาพสำหรับ ต้นเอล์ม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 descr="ผลการค้นหารูปภาพสำหรับ ต้นเอล์ม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10" y="4869160"/>
            <a:ext cx="1801100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79" y="3175020"/>
            <a:ext cx="1255931" cy="1046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692696"/>
            <a:ext cx="8064896" cy="561662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C00000"/>
                </a:solidFill>
              </a:rPr>
              <a:t> </a:t>
            </a:r>
            <a:r>
              <a:rPr lang="th-TH" sz="8000" b="1" dirty="0" smtClean="0">
                <a:solidFill>
                  <a:srgbClr val="C00000"/>
                </a:solidFill>
                <a:cs typeface="+mj-cs"/>
              </a:rPr>
              <a:t>จุดประสงค์ในการแต่ง</a:t>
            </a:r>
          </a:p>
          <a:p>
            <a:pPr algn="ctr"/>
            <a:endParaRPr lang="th-TH" sz="5400" b="1" dirty="0" smtClean="0">
              <a:solidFill>
                <a:srgbClr val="C00000"/>
              </a:solidFill>
              <a:cs typeface="+mj-cs"/>
            </a:endParaRPr>
          </a:p>
          <a:p>
            <a:r>
              <a:rPr lang="th-TH" sz="4800" b="1" dirty="0" smtClean="0">
                <a:solidFill>
                  <a:srgbClr val="002060"/>
                </a:solidFill>
                <a:cs typeface="+mj-cs"/>
              </a:rPr>
              <a:t>    เพื่อมุ่งแสดงความจริงเกี่ยวกับชีวิตมนุษย์  </a:t>
            </a:r>
          </a:p>
          <a:p>
            <a:r>
              <a:rPr lang="th-TH" sz="4800" b="1" dirty="0" smtClean="0">
                <a:solidFill>
                  <a:srgbClr val="002060"/>
                </a:solidFill>
                <a:cs typeface="+mj-cs"/>
              </a:rPr>
              <a:t>โดยมีแนวคิดหลักว่ามนุษย์ทุกคน ไม่ว่าจะเป็นบุคคลสำคัญหรือชนชั้นใดๆ  ก็ไม่อาจหลีกหนีความตายไปได้</a:t>
            </a:r>
            <a:r>
              <a:rPr lang="th-TH" sz="4400" dirty="0" smtClean="0">
                <a:solidFill>
                  <a:srgbClr val="002060"/>
                </a:solidFill>
                <a:cs typeface="+mj-cs"/>
              </a:rPr>
              <a:t>    </a:t>
            </a:r>
            <a:endParaRPr lang="en-US" sz="4400" dirty="0">
              <a:solidFill>
                <a:srgbClr val="00206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55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ผลการค้นหารูปภาพสำหรับ แผนผังกลอนดอกสร้อย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7"/>
          <a:stretch/>
        </p:blipFill>
        <p:spPr bwMode="auto">
          <a:xfrm>
            <a:off x="543000" y="2204864"/>
            <a:ext cx="7848872" cy="366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2866" y="692696"/>
            <a:ext cx="598914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72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แผนผังกลอนดอกสร้อย</a:t>
            </a:r>
            <a:endParaRPr lang="en-US" sz="7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296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495</Words>
  <Application>Microsoft Office PowerPoint</Application>
  <PresentationFormat>On-screen Show (4:3)</PresentationFormat>
  <Paragraphs>101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  กลอนอดอกสร้อย รำพึงในป่าช้า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กลอดอกสร้อย รำพึงในป่าช้า</dc:title>
  <dc:creator>Windows User</dc:creator>
  <cp:lastModifiedBy>Windows User</cp:lastModifiedBy>
  <cp:revision>21</cp:revision>
  <dcterms:created xsi:type="dcterms:W3CDTF">2016-12-12T23:36:18Z</dcterms:created>
  <dcterms:modified xsi:type="dcterms:W3CDTF">2016-12-13T05:16:31Z</dcterms:modified>
</cp:coreProperties>
</file>