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29"/>
  </p:notesMasterIdLst>
  <p:sldIdLst>
    <p:sldId id="256" r:id="rId2"/>
    <p:sldId id="297" r:id="rId3"/>
    <p:sldId id="298" r:id="rId4"/>
    <p:sldId id="299" r:id="rId5"/>
    <p:sldId id="301" r:id="rId6"/>
    <p:sldId id="306" r:id="rId7"/>
    <p:sldId id="307" r:id="rId8"/>
    <p:sldId id="308" r:id="rId9"/>
    <p:sldId id="309" r:id="rId10"/>
    <p:sldId id="303" r:id="rId11"/>
    <p:sldId id="304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05" r:id="rId20"/>
    <p:sldId id="310" r:id="rId21"/>
    <p:sldId id="318" r:id="rId22"/>
    <p:sldId id="319" r:id="rId23"/>
    <p:sldId id="320" r:id="rId24"/>
    <p:sldId id="321" r:id="rId25"/>
    <p:sldId id="322" r:id="rId26"/>
    <p:sldId id="323" r:id="rId27"/>
    <p:sldId id="32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8FC"/>
    <a:srgbClr val="E8B1F9"/>
    <a:srgbClr val="80E8A8"/>
    <a:srgbClr val="E7E200"/>
    <a:srgbClr val="F0F381"/>
    <a:srgbClr val="FFFF25"/>
    <a:srgbClr val="FFFFB9"/>
    <a:srgbClr val="FF66CC"/>
    <a:srgbClr val="FB9BF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3743" autoAdjust="0"/>
  </p:normalViewPr>
  <p:slideViewPr>
    <p:cSldViewPr>
      <p:cViewPr>
        <p:scale>
          <a:sx n="70" d="100"/>
          <a:sy n="70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60968C-7A91-433B-B895-CBBF6D449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86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2F56AF05-42E3-413C-8058-8A97B88E7F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2708920"/>
            <a:ext cx="6048672" cy="1584176"/>
          </a:xfrm>
          <a:prstGeom prst="rect">
            <a:avLst/>
          </a:prstGeom>
          <a:solidFill>
            <a:srgbClr val="FFCCFF"/>
          </a:solidFill>
          <a:ln w="57150">
            <a:solidFill>
              <a:srgbClr val="FF006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836712"/>
            <a:ext cx="7507560" cy="3456384"/>
          </a:xfrm>
        </p:spPr>
        <p:txBody>
          <a:bodyPr>
            <a:normAutofit fontScale="90000"/>
          </a:bodyPr>
          <a:lstStyle/>
          <a:p>
            <a:r>
              <a:rPr lang="th-TH" sz="1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การเขียน</a:t>
            </a:r>
            <a:br>
              <a:rPr lang="th-TH" sz="1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1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รายงานวิชาการ</a:t>
            </a:r>
            <a:endParaRPr lang="en-US" sz="11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185313" y="4874865"/>
            <a:ext cx="2016275" cy="888724"/>
          </a:xfrm>
          <a:prstGeom prst="roundRect">
            <a:avLst/>
          </a:prstGeom>
          <a:solidFill>
            <a:srgbClr val="FFFFB9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828578" y="3238313"/>
            <a:ext cx="2497800" cy="888724"/>
          </a:xfrm>
          <a:prstGeom prst="roundRect">
            <a:avLst/>
          </a:prstGeom>
          <a:solidFill>
            <a:srgbClr val="FFFFB9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66193" y="1795093"/>
            <a:ext cx="2016275" cy="888724"/>
          </a:xfrm>
          <a:prstGeom prst="roundRect">
            <a:avLst/>
          </a:prstGeom>
          <a:solidFill>
            <a:srgbClr val="FFFFB9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95536" y="2747287"/>
            <a:ext cx="4195871" cy="1506689"/>
          </a:xfrm>
          <a:prstGeom prst="roundRect">
            <a:avLst/>
          </a:prstGeom>
          <a:solidFill>
            <a:srgbClr val="F0F38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6550" y="435608"/>
            <a:ext cx="5710218" cy="1107996"/>
          </a:xfrm>
          <a:prstGeom prst="rect">
            <a:avLst/>
          </a:prstGeom>
          <a:solidFill>
            <a:srgbClr val="FFFF00"/>
          </a:solidFill>
          <a:ln w="57150">
            <a:solidFill>
              <a:srgbClr val="E7E200"/>
            </a:solidFill>
          </a:ln>
        </p:spPr>
        <p:txBody>
          <a:bodyPr wrap="none">
            <a:spAutoFit/>
          </a:bodyPr>
          <a:lstStyle/>
          <a:p>
            <a:r>
              <a:rPr lang="th-TH" sz="6600" b="1" dirty="0">
                <a:latin typeface="Angsana New" pitchFamily="18" charset="-34"/>
                <a:cs typeface="Angsana New" pitchFamily="18" charset="-34"/>
              </a:rPr>
              <a:t>๒.ส่วนประกอบเนื้อเรื่อง</a:t>
            </a:r>
            <a:endParaRPr lang="en-US" sz="6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504" y="2977185"/>
            <a:ext cx="40479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ส่วนที่เป็นเนื้อเรื่อง</a:t>
            </a:r>
            <a:endParaRPr lang="en-US" sz="6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6768" y="1731624"/>
            <a:ext cx="14414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บทนำ</a:t>
            </a:r>
            <a:endParaRPr lang="en-US" sz="6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8578" y="3238313"/>
            <a:ext cx="24978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ส่วนเนื้อหา</a:t>
            </a:r>
            <a:endParaRPr lang="en-US" sz="6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10103" y="4869826"/>
            <a:ext cx="18036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บทสรุป</a:t>
            </a:r>
            <a:endParaRPr lang="en-US" sz="6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897">
            <a:off x="4635916" y="4562247"/>
            <a:ext cx="10493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1040">
            <a:off x="4654117" y="2339748"/>
            <a:ext cx="10493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1" y="4161940"/>
            <a:ext cx="22574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59">
            <a:off x="4660984" y="3355435"/>
            <a:ext cx="10493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755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214394" y="2831861"/>
            <a:ext cx="1921539" cy="892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214394" y="1700808"/>
            <a:ext cx="3843078" cy="892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74" y="3925482"/>
            <a:ext cx="125912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47" y="5018640"/>
            <a:ext cx="2860045" cy="128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3" y="2593432"/>
            <a:ext cx="4115252" cy="2174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568" y="476672"/>
            <a:ext cx="6296917" cy="1015663"/>
          </a:xfrm>
          <a:prstGeom prst="rect">
            <a:avLst/>
          </a:prstGeom>
          <a:solidFill>
            <a:srgbClr val="FFFF25"/>
          </a:solidFill>
          <a:ln w="57150">
            <a:solidFill>
              <a:srgbClr val="E7E200"/>
            </a:solidFill>
          </a:ln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๒.ส่วนประกอบเนื้อ</a:t>
            </a:r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เรื่อง (ต่อ)</a:t>
            </a:r>
            <a:endParaRPr lang="en-US" sz="6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780928"/>
            <a:ext cx="39392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ส่วนประกอบของเนื้อ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เรื่อง</a:t>
            </a:r>
          </a:p>
          <a:p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ที่เป็น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ส่วนที่บอกหลักฐาน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อ้างอิงของ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การศึกษา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ค้นคว้า</a:t>
            </a:r>
            <a:endParaRPr lang="en-US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5818" y="1788956"/>
            <a:ext cx="3701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อัญประภาษหรืออัญพจน์ </a:t>
            </a:r>
            <a:endParaRPr lang="en-US" sz="4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8990" y="2894929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การอ้างอิง </a:t>
            </a:r>
            <a:endParaRPr lang="en-US" sz="4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6282" y="3990365"/>
            <a:ext cx="1164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ตาราง</a:t>
            </a:r>
            <a:endParaRPr lang="en-US" sz="4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9511" y="5104692"/>
            <a:ext cx="23807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ภาพประกอบ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หรือ</a:t>
            </a:r>
          </a:p>
          <a:p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แผนภูมิ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ประกอบ </a:t>
            </a:r>
            <a:endParaRPr lang="en-US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15" y="3212647"/>
            <a:ext cx="6826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144">
            <a:off x="4548016" y="4087884"/>
            <a:ext cx="6826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2177">
            <a:off x="4338940" y="2391398"/>
            <a:ext cx="6826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68">
            <a:off x="4503361" y="5116161"/>
            <a:ext cx="6826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9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/>
          <p:cNvSpPr/>
          <p:nvPr/>
        </p:nvSpPr>
        <p:spPr>
          <a:xfrm>
            <a:off x="755576" y="692696"/>
            <a:ext cx="6048672" cy="1440160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5616" y="912464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การอ้างอิงแบ่งเป็น ๓</a:t>
            </a:r>
            <a:r>
              <a:rPr lang="en-US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ระบบ </a:t>
            </a: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คือ</a:t>
            </a:r>
            <a:endParaRPr lang="en-US" sz="48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sz="48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4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4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8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ระบบการอ้างอิงแบบอัญประภาษ</a:t>
            </a:r>
            <a:endParaRPr lang="en-US" sz="48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48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4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8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ระบบการอ้างอิงแบบนามปี </a:t>
            </a:r>
            <a:endParaRPr lang="en-US" sz="48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48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4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8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ระบบการ</a:t>
            </a:r>
            <a:r>
              <a:rPr lang="th-TH" sz="4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อ้างอ</a:t>
            </a:r>
            <a:r>
              <a:rPr lang="th-TH" sz="48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ิ</a:t>
            </a:r>
            <a:r>
              <a:rPr lang="th-TH" sz="4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งแบบ</a:t>
            </a:r>
            <a:r>
              <a:rPr lang="th-TH" sz="48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เชิงอรรถ</a:t>
            </a:r>
            <a:endParaRPr lang="en-US" sz="48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2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1560" y="3429000"/>
            <a:ext cx="8064896" cy="2376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251520" y="404664"/>
            <a:ext cx="5400600" cy="115212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5576" y="548680"/>
            <a:ext cx="47211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อัญประภาษหรืออัญพจน์</a:t>
            </a:r>
            <a:endParaRPr lang="en-US" sz="48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926947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คือ การ</a:t>
            </a:r>
            <a:r>
              <a:rPr lang="th-TH" sz="4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คัดลอกคำพูด หรือข้อเขียนของผู้อื่นมาอ้างอิงไว้ในรายงานของตน โดยไม่มีการเปลี่ยนแปลงข้อความนั้น</a:t>
            </a:r>
            <a:endParaRPr lang="en-US" sz="40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371703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   ลักขณา  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สตะเวทิน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(๒๕๓๖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๔๗) 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กล่าวว่า </a:t>
            </a:r>
            <a:r>
              <a:rPr lang="en-US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เนื้อเรื่องที่ดีจะต้องมีการขยายความให้มีความหมายชัดเจน ต่อเนื่อง และมีความเข้าใจง่าย</a:t>
            </a:r>
            <a:r>
              <a:rPr lang="en-US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1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251520" y="404664"/>
            <a:ext cx="5400600" cy="115212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5576" y="548680"/>
            <a:ext cx="4482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การอ้างอิงแบบนาม - ปี</a:t>
            </a:r>
            <a:endParaRPr lang="en-US" sz="48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77281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      เป็น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การอ้างอิงโดยการแทรกเอกสารที่อ้างอิงไว้ในเนื้อหาของรายงานการวิจัย ด้วยการระบุชื่อ-นามสกุลของผู้แต่งและปีที่พิมพ์พร้อมทั้งเลขหน้าที่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อ้างอิง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656" y="4440168"/>
            <a:ext cx="64652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5400" b="1" dirty="0">
                <a:latin typeface="Angsana New" pitchFamily="18" charset="-34"/>
                <a:cs typeface="Angsana New" pitchFamily="18" charset="-34"/>
              </a:rPr>
              <a:t>ชื่อผู้แต่ง</a:t>
            </a:r>
            <a:r>
              <a:rPr lang="en-US" sz="5400" b="1" dirty="0">
                <a:latin typeface="Angsana New" pitchFamily="18" charset="-34"/>
                <a:cs typeface="Angsana New" pitchFamily="18" charset="-34"/>
              </a:rPr>
              <a:t>,</a:t>
            </a:r>
            <a:r>
              <a:rPr lang="en-US" sz="5400" b="1" dirty="0">
                <a:latin typeface="Angsana New" pitchFamily="18" charset="-34"/>
                <a:cs typeface="Angsana New" pitchFamily="18" charset="-34"/>
                <a:sym typeface="Wingdings"/>
              </a:rPr>
              <a:t></a:t>
            </a:r>
            <a:r>
              <a:rPr lang="en-US" sz="54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400" b="1" dirty="0">
                <a:latin typeface="Angsana New" pitchFamily="18" charset="-34"/>
                <a:cs typeface="Angsana New" pitchFamily="18" charset="-34"/>
              </a:rPr>
              <a:t>ปีพิมพ์</a:t>
            </a:r>
            <a:r>
              <a:rPr lang="en-US" sz="5400" b="1" dirty="0">
                <a:latin typeface="Angsana New" pitchFamily="18" charset="-34"/>
                <a:cs typeface="Angsana New" pitchFamily="18" charset="-34"/>
              </a:rPr>
              <a:t>:</a:t>
            </a:r>
            <a:r>
              <a:rPr lang="en-US" sz="5400" b="1" dirty="0">
                <a:latin typeface="Angsana New" pitchFamily="18" charset="-34"/>
                <a:cs typeface="Angsana New" pitchFamily="18" charset="-34"/>
                <a:sym typeface="Wingdings"/>
              </a:rPr>
              <a:t></a:t>
            </a:r>
            <a:r>
              <a:rPr lang="en-US" sz="54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400" b="1" dirty="0">
                <a:latin typeface="Angsana New" pitchFamily="18" charset="-34"/>
                <a:cs typeface="Angsana New" pitchFamily="18" charset="-34"/>
              </a:rPr>
              <a:t>เลขหน้า</a:t>
            </a:r>
            <a:r>
              <a:rPr lang="en-US" sz="5400" b="1" dirty="0">
                <a:latin typeface="Angsana New" pitchFamily="18" charset="-34"/>
                <a:cs typeface="Angsana New" pitchFamily="18" charset="-34"/>
              </a:rPr>
              <a:t>)</a:t>
            </a:r>
            <a:endParaRPr lang="en-US" sz="5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26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ular Callout 9"/>
          <p:cNvSpPr/>
          <p:nvPr/>
        </p:nvSpPr>
        <p:spPr>
          <a:xfrm>
            <a:off x="1691680" y="410761"/>
            <a:ext cx="5328592" cy="857999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1835696" y="3933056"/>
            <a:ext cx="5976664" cy="936104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1412776"/>
            <a:ext cx="828092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กระแสร์ 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มาลยาภรณ์  (๒๕๓๐ : ๓) 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วรรณกรรม  ตามพระราชบัญญัติคุ้มครองศิลปะและวรรณกรรมคือ วรรณกรรมและศิลปกรรม  หมายความรวมการทำขึ้นทุกชนิดในแผนกวรรณคดี  แผนกวิทยาศาสตร์  แผนกศิลปะ  จะแสดงออกมาโดยวิธีรูปร่างอย่างไรก็ตาม</a:t>
            </a:r>
            <a:endParaRPr lang="en-US" sz="32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603" y="5013176"/>
            <a:ext cx="828092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ความเชื่อเป็นสิ่งที่เกิดจากการยึดมั่นถือมั่นในสิ่งใดสิ่งหนึ่ง เพื่อเป็นเครื่องยึดเหนี่ยวในการดำรงชีวิต </a:t>
            </a:r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(สุนันท์  อุดมเวช,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๒๕๒๔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๑๑๔) </a:t>
            </a:r>
            <a:endParaRPr lang="en-US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6093" y="410761"/>
            <a:ext cx="4809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การอ้างอิงนาม – ปี แบบเน้นผู้แต่ง</a:t>
            </a:r>
            <a:endParaRPr lang="en-US" sz="40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6093" y="4047165"/>
            <a:ext cx="5658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การอ้างอิงนาม – ปี แบบเน้นเนื้อหาสาระ</a:t>
            </a:r>
            <a:endParaRPr lang="en-US" sz="40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3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251520" y="260648"/>
            <a:ext cx="5760640" cy="1252012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630" y="404664"/>
            <a:ext cx="5194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๓. การอ้างอิงเชิงอรรถ</a:t>
            </a:r>
            <a:endParaRPr lang="en-US" sz="6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853434"/>
            <a:ext cx="82911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    คือ  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ข้อความที่เขียนไว้ส่วนล่างของหน้า 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โดย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มีเส้น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คั่นจาก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ตัวเรื่องให้เห็นชัดเจน  มีหมายเลขกำกับไว้ตรงส่วนท้ายของข้อความ  และส่วนต้นของเชิงอรรถ ซึ่งหมายเลข  หรือ เครื่องหมายดอก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จันที่กำกับ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ไว้นั้นจะต้องตรงกัน 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มี ๓ ประเภท ได้แก่</a:t>
            </a:r>
          </a:p>
          <a:p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๑. เชิงอรรถอ้างอิง</a:t>
            </a:r>
          </a:p>
          <a:p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๒. เชิงอรรถเสริมความ</a:t>
            </a:r>
          </a:p>
          <a:p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๓. เชิงอรรถเชื่อมโยง</a:t>
            </a:r>
            <a:endParaRPr lang="en-US" sz="44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02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http://www.bangkapi.ac.th/MediaOnLine/weerawanWMD/images/unit5_part1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7792"/>
            <a:ext cx="824818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http://www.bangkapi.ac.th/MediaOnLine/weerawanWMD/images/unit5_part12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6" y="4365104"/>
            <a:ext cx="8774804" cy="207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395" y="271815"/>
            <a:ext cx="2892138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๑. เชิงอรรถอ้างอิง</a:t>
            </a:r>
            <a:endParaRPr lang="en-US" sz="4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286" y="3588316"/>
            <a:ext cx="362631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๒</a:t>
            </a:r>
            <a:r>
              <a:rPr lang="th-TH" sz="4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 เชิงอรรถเสริมความ</a:t>
            </a:r>
            <a:endParaRPr lang="en-US" sz="4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47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www.bangkapi.ac.th/MediaOnLine/weerawanWMD/images/unit5_part12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31278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1282" y="656535"/>
            <a:ext cx="452239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๑. เชิงอรรถเชื่อมโยงข้อความ</a:t>
            </a:r>
            <a:endParaRPr lang="en-US" sz="4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48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143485" y="2117059"/>
            <a:ext cx="5842351" cy="1028700"/>
          </a:xfrm>
          <a:prstGeom prst="roundRect">
            <a:avLst>
              <a:gd name="adj" fmla="val 11505"/>
            </a:avLst>
          </a:prstGeom>
          <a:solidFill>
            <a:schemeClr val="accent3">
              <a:lumMod val="60000"/>
              <a:lumOff val="40000"/>
            </a:schemeClr>
          </a:soli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gray">
          <a:xfrm>
            <a:off x="323528" y="4794399"/>
            <a:ext cx="5722110" cy="1028700"/>
          </a:xfrm>
          <a:prstGeom prst="roundRect">
            <a:avLst>
              <a:gd name="adj" fmla="val 11505"/>
            </a:avLst>
          </a:prstGeom>
          <a:solidFill>
            <a:schemeClr val="accent5">
              <a:lumMod val="20000"/>
              <a:lumOff val="80000"/>
            </a:schemeClr>
          </a:solidFill>
          <a:ln w="6350" algn="ctr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140319" y="4706536"/>
            <a:ext cx="1837979" cy="1187450"/>
            <a:chOff x="471" y="272"/>
            <a:chExt cx="1161" cy="1539"/>
          </a:xfrm>
        </p:grpSpPr>
        <p:sp>
          <p:nvSpPr>
            <p:cNvPr id="32" name="Oval 20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5" name="Picture 2" descr="http://arunthep.files.wordpress.com/2013/11/2262033-questions400.jpg?w=605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271"/>
          <a:stretch/>
        </p:blipFill>
        <p:spPr bwMode="auto">
          <a:xfrm>
            <a:off x="5652120" y="476672"/>
            <a:ext cx="3744416" cy="637034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"/>
          <p:cNvSpPr>
            <a:spLocks noChangeArrowheads="1"/>
          </p:cNvSpPr>
          <p:nvPr/>
        </p:nvSpPr>
        <p:spPr bwMode="gray">
          <a:xfrm>
            <a:off x="143486" y="3070443"/>
            <a:ext cx="5842350" cy="995363"/>
          </a:xfrm>
          <a:prstGeom prst="roundRect">
            <a:avLst>
              <a:gd name="adj" fmla="val 11505"/>
            </a:avLst>
          </a:prstGeom>
          <a:solidFill>
            <a:schemeClr val="accent5">
              <a:lumMod val="60000"/>
              <a:lumOff val="40000"/>
            </a:schemeClr>
          </a:soli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323528" y="3922835"/>
            <a:ext cx="5687127" cy="1008063"/>
          </a:xfrm>
          <a:prstGeom prst="roundRect">
            <a:avLst>
              <a:gd name="adj" fmla="val 11505"/>
            </a:avLst>
          </a:prstGeom>
          <a:solidFill>
            <a:schemeClr val="accent5">
              <a:lumMod val="40000"/>
              <a:lumOff val="60000"/>
            </a:schemeClr>
          </a:soli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gray">
          <a:xfrm>
            <a:off x="2693667" y="2185417"/>
            <a:ext cx="465958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400" b="1" dirty="0">
                <a:latin typeface="Angsana New" pitchFamily="18" charset="-34"/>
                <a:cs typeface="Angsana New" pitchFamily="18" charset="-34"/>
              </a:rPr>
              <a:t>บรรณานุกรม </a:t>
            </a:r>
            <a:endParaRPr lang="en-US" sz="5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gray">
          <a:xfrm>
            <a:off x="2240217" y="2998378"/>
            <a:ext cx="380542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th-TH" sz="60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ภาคผนวก</a:t>
            </a:r>
            <a:endParaRPr lang="en-US" sz="60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gray">
          <a:xfrm>
            <a:off x="2726554" y="4007568"/>
            <a:ext cx="487719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4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ดรรชนีค้นหา </a:t>
            </a:r>
            <a:endParaRPr lang="en-US" sz="54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137153" y="3785402"/>
            <a:ext cx="1837979" cy="1195988"/>
            <a:chOff x="471" y="272"/>
            <a:chExt cx="1161" cy="1539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" name="AutoShape 15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137153" y="2890348"/>
            <a:ext cx="1837979" cy="1123693"/>
            <a:chOff x="471" y="272"/>
            <a:chExt cx="1161" cy="1539"/>
          </a:xfrm>
        </p:grpSpPr>
        <p:sp>
          <p:nvSpPr>
            <p:cNvPr id="22" name="Oval 17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" name="AutoShape 1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133987" y="2037684"/>
            <a:ext cx="1837979" cy="1187450"/>
            <a:chOff x="471" y="272"/>
            <a:chExt cx="1161" cy="1539"/>
          </a:xfrm>
        </p:grpSpPr>
        <p:sp>
          <p:nvSpPr>
            <p:cNvPr id="25" name="Oval 20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7" name="Text Box 22"/>
          <p:cNvSpPr txBox="1">
            <a:spLocks noChangeArrowheads="1"/>
          </p:cNvSpPr>
          <p:nvPr/>
        </p:nvSpPr>
        <p:spPr bwMode="white">
          <a:xfrm>
            <a:off x="-13026" y="2342383"/>
            <a:ext cx="212883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8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๑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white">
          <a:xfrm>
            <a:off x="-6694" y="3216030"/>
            <a:ext cx="212883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๒</a:t>
            </a:r>
            <a:endParaRPr lang="en-US" sz="4400" b="1" dirty="0">
              <a:solidFill>
                <a:srgbClr val="FF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white">
          <a:xfrm>
            <a:off x="-91264" y="4065806"/>
            <a:ext cx="212883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8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๓</a:t>
            </a:r>
            <a:endParaRPr lang="en-US" sz="4800" b="1" dirty="0">
              <a:solidFill>
                <a:srgbClr val="FF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gray">
          <a:xfrm>
            <a:off x="2178698" y="2456582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white">
          <a:xfrm>
            <a:off x="-40053" y="4964618"/>
            <a:ext cx="212883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8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๔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gray">
          <a:xfrm>
            <a:off x="2745793" y="4967699"/>
            <a:ext cx="487719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อภิธานศัพท์ </a:t>
            </a:r>
            <a:endParaRPr lang="en-US" sz="54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AutoShape 9"/>
          <p:cNvSpPr>
            <a:spLocks noChangeArrowheads="1"/>
          </p:cNvSpPr>
          <p:nvPr/>
        </p:nvSpPr>
        <p:spPr bwMode="gray">
          <a:xfrm>
            <a:off x="2197002" y="3343085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gray">
          <a:xfrm>
            <a:off x="2211067" y="4236366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gray">
          <a:xfrm>
            <a:off x="2192772" y="5225189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" name="Pentagon 3"/>
          <p:cNvSpPr/>
          <p:nvPr/>
        </p:nvSpPr>
        <p:spPr>
          <a:xfrm flipH="1">
            <a:off x="6228184" y="2238975"/>
            <a:ext cx="1692188" cy="598607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ต้องมี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3568" y="476672"/>
            <a:ext cx="5532284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6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๓</a:t>
            </a:r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.ส่วนประกอบตอนท้าย </a:t>
            </a:r>
            <a:endParaRPr lang="en-US" sz="6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68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8339" y="2636912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คือ </a:t>
            </a: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การนำเสนอผลที่ได้จากการศึกษา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ค้นคว้าข้อมูล</a:t>
            </a: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ในเรื่องใดเรื่องหนึ่งจาก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แหล่งข้อมูลต่าง </a:t>
            </a: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ๆ 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แล้ว</a:t>
            </a: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นำมาเรียบเรียงอย่างมี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ระเบียบแบบ</a:t>
            </a: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แผน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และ              มี</a:t>
            </a: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หลักฐานอ้างอิงประกอบ </a:t>
            </a:r>
            <a:endParaRPr lang="en-US" sz="44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339" y="916014"/>
            <a:ext cx="7632848" cy="1200329"/>
          </a:xfrm>
          <a:prstGeom prst="rect">
            <a:avLst/>
          </a:prstGeom>
          <a:solidFill>
            <a:srgbClr val="FFCCFF"/>
          </a:solidFill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ความหมายรายงานวิชาการ</a:t>
            </a:r>
            <a:endParaRPr lang="en-US" sz="72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71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395536" y="404664"/>
            <a:ext cx="4680520" cy="1200329"/>
          </a:xfrm>
          <a:prstGeom prst="wedgeRectCallout">
            <a:avLst/>
          </a:prstGeom>
          <a:solidFill>
            <a:srgbClr val="F3D8FC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82752" y="404664"/>
            <a:ext cx="38699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บรรณานุกรม</a:t>
            </a:r>
            <a:endParaRPr lang="en-US" sz="8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98884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  คือ รายชื่อ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หนังสือ วารสาร เอกสารต่าง ๆ รวมทั้งโสตทัศนวัสดุทุกประเภทที่นำมาใช้อ้างอิงในการเขียนรายงาน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4653136"/>
            <a:ext cx="861380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กตัญญู  ชู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ชื่น.  (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2527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).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ประวัติวรรณคดี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ไทย.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กรุงเทพฯ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ทิพย์อักษร.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87" y="3573016"/>
            <a:ext cx="809067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ผู้แต่ง.//(ปีที่แต่ง).//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ชื่อหนังสือ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.//สถานที่พิมพ์/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/สำนักพิมพ์.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82752" y="4149080"/>
            <a:ext cx="1328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95736" y="4149080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35896" y="414908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24128" y="4149080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80312" y="414908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9587" y="5661248"/>
            <a:ext cx="8260885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วิทย์  ศิวะศริยานนท์.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2518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).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วรรณคดีและ</a:t>
            </a:r>
            <a:r>
              <a:rPr lang="th-TH" sz="3200" b="1">
                <a:latin typeface="Angsana New" pitchFamily="18" charset="-34"/>
                <a:cs typeface="Angsana New" pitchFamily="18" charset="-34"/>
              </a:rPr>
              <a:t>วรรณคดี</a:t>
            </a:r>
            <a:r>
              <a:rPr lang="th-TH" sz="3200" b="1" smtClean="0">
                <a:latin typeface="Angsana New" pitchFamily="18" charset="-34"/>
                <a:cs typeface="Angsana New" pitchFamily="18" charset="-34"/>
              </a:rPr>
              <a:t>วิจารณ์.</a:t>
            </a:r>
            <a:r>
              <a:rPr lang="th-TH" sz="320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พิมพ์ครั้งที่ ๔). 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กรุงเทพ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ฯ : แพร่พิทยา.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87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692370"/>
            <a:ext cx="864096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ณรงค์  นาริต.  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2550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การอ่านจับใจความและการอ่านคิดวิเคราะห์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[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ออนไลน์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].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มหาสารคาม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มหาวิทยาลัย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มหาสารคาม. 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http : //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st.ac.th/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bhatips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/tip49reading I.htm&gt;[14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ก.ย.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2559].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33589"/>
            <a:ext cx="805701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ผู้รับผิดชอบหลัก.//(ปีที่จัดทำ).//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ชื่อเรื่อง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[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ประเภทของสื่อ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]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.//สถานที่ผลิต/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ชื่อผู้ผลิต.//ชื่อแหล่งย่อย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[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วันเดือนปีที่เข้าถึง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].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9592" y="1833699"/>
            <a:ext cx="0" cy="7312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07704" y="1772816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15816" y="1772816"/>
            <a:ext cx="0" cy="919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07904" y="1772816"/>
            <a:ext cx="2304256" cy="919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48064" y="1772816"/>
            <a:ext cx="2160240" cy="919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1200" y="4653000"/>
            <a:ext cx="805701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ผู้รับผิดชอบหลัก.//(ปีที่จัดทำ).//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ชื่อเรื่อง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[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ประเภทของสื่อ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]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.//สถานที่ผลิต/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ชื่อผู้ผลิต.//ชื่อแหล่งย่อย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[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วันเดือนปีที่เข้าถึง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].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771800" y="3645024"/>
            <a:ext cx="2952328" cy="1007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220072" y="3523367"/>
            <a:ext cx="1512168" cy="11296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452320" y="3523367"/>
            <a:ext cx="288032" cy="11296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94077" y="338753"/>
            <a:ext cx="5331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การอ้างอิงข้อมูลจากสื่ออิเล็กทรอนิกส์</a:t>
            </a:r>
            <a:endParaRPr lang="en-US" sz="40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23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395536" y="548680"/>
            <a:ext cx="3744416" cy="1251431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683568" y="476672"/>
            <a:ext cx="32768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ภาคผนวก</a:t>
            </a:r>
            <a:endParaRPr lang="en-US" sz="88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227687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เป็น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ส่วนเสริมรายงาน เพื่อแสดงรายละเอียดบางประการที่ผู้อ่านสมควรทราบ เพื่อให้เกิดความเข้าใจที่ชัดเจนขึ้น 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7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395536" y="332656"/>
            <a:ext cx="4896544" cy="144016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52510" cy="868363"/>
          </a:xfrm>
        </p:spPr>
        <p:txBody>
          <a:bodyPr/>
          <a:lstStyle/>
          <a:p>
            <a:pPr algn="l"/>
            <a:r>
              <a:rPr lang="th-TH" sz="8800" b="1" dirty="0" smtClean="0">
                <a:effectLst/>
                <a:latin typeface="Angsana New" pitchFamily="18" charset="-34"/>
                <a:cs typeface="Angsana New" pitchFamily="18" charset="-34"/>
              </a:rPr>
              <a:t>ดรรชนีค้นหา</a:t>
            </a:r>
            <a:endParaRPr lang="en-US" sz="8800" b="1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42088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	</a:t>
            </a:r>
            <a:r>
              <a:rPr lang="th-TH" sz="4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4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การรวบรวมคำ หรือวลีสำคัญที่ปรากฏอยู่ในเนื้อเรื่อง แล้วนำมาเรียงลำดับตามตัวอักษร โดยระบุด้วยว่าคำหรือวลีนั้นปรากฏอยู่ในหน้าใดของเนื้อหานั้น ดรรชนีค้นหาให้ความสะดวกในการค้นหาเรื่องที่ต้องการได้อย่างรวดเร็ว</a:t>
            </a:r>
            <a:endParaRPr lang="en-US" sz="40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60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7" t="28631" r="15004" b="11342"/>
          <a:stretch/>
        </p:blipFill>
        <p:spPr bwMode="auto">
          <a:xfrm>
            <a:off x="395536" y="916294"/>
            <a:ext cx="8314523" cy="507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8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323528" y="404664"/>
            <a:ext cx="4536504" cy="1584176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5148064" cy="868363"/>
          </a:xfrm>
        </p:spPr>
        <p:txBody>
          <a:bodyPr/>
          <a:lstStyle/>
          <a:p>
            <a:r>
              <a:rPr lang="th-TH" sz="9600" b="1" dirty="0" smtClean="0">
                <a:effectLst/>
                <a:latin typeface="Angsana New" pitchFamily="18" charset="-34"/>
                <a:cs typeface="Angsana New" pitchFamily="18" charset="-34"/>
              </a:rPr>
              <a:t>อภิธานศัพท์</a:t>
            </a:r>
            <a:endParaRPr lang="en-US" sz="9600" b="1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249289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	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เป็นส่วนที่รวบรวมคำศัพท์ยากๆ ที่ปรากฏในรายงาน พร้อมทั้งคำอธิบาย โดยเรียงลำดับตามตัวอักษร จะพบมากในการเขียนรายงานทางวิชาการที่มีศัพท์เฉพาะ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6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4" t="21482" r="23289" b="17265"/>
          <a:stretch/>
        </p:blipFill>
        <p:spPr bwMode="auto">
          <a:xfrm>
            <a:off x="356548" y="763866"/>
            <a:ext cx="8535932" cy="53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9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476672"/>
            <a:ext cx="44246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ชิ้นงานรายกลุ่ม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1988840"/>
            <a:ext cx="685796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ให้นักเรียนแบ่งเป็นกลุ่ม  กลุ่มละ ๕ คน  ๗  กลุ่ม (เท่านั้นค่ะ)</a:t>
            </a:r>
          </a:p>
          <a:p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(ส่งรายชื่อสมาชิกและชื่อเรื่องที่จะทำไว้ที่อาจารย์อิม)</a:t>
            </a:r>
          </a:p>
          <a:p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ทำรายงานกลุ่มละ ๑ เรื่อง  เรื่องอะไรก็ได้ที่เกี่ยวกับภาษาไทย  </a:t>
            </a:r>
          </a:p>
          <a:p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(ถ้าคิดไม่ออกให้ทำเรื่องชนิดของคำ)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***</a:t>
            </a: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ส่งก่อนสอบกลางภาค</a:t>
            </a:r>
            <a:r>
              <a:rPr lang="en-US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***</a:t>
            </a: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คะแนนเต็ม ๑๐ คะแนน</a:t>
            </a:r>
          </a:p>
          <a:p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ตัวหนังสือให้ใช้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TH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Sarabun</a:t>
            </a:r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หรือ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Angsana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New</a:t>
            </a:r>
            <a:endParaRPr lang="th-TH" sz="3200" b="1" dirty="0" smtClean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และใช้รูปแบบต่างๆตามที่ครูสอน  </a:t>
            </a:r>
          </a:p>
          <a:p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เดี๋ยวครูจะส่งไฟล์ตัวอย่างให้หัวหน้าห้องนะคะ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46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36712"/>
            <a:ext cx="6926896" cy="1107996"/>
          </a:xfrm>
          <a:prstGeom prst="rect">
            <a:avLst/>
          </a:prstGeom>
          <a:solidFill>
            <a:srgbClr val="FFCCFF"/>
          </a:solidFill>
          <a:ln w="57150">
            <a:solidFill>
              <a:srgbClr val="FF66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6600" b="1" dirty="0" smtClean="0">
                <a:latin typeface="Angsana New" pitchFamily="18" charset="-34"/>
                <a:cs typeface="Angsana New" pitchFamily="18" charset="-34"/>
              </a:rPr>
              <a:t>ขั้นตอนการทำรายงานวิชาการ</a:t>
            </a:r>
            <a:endParaRPr lang="en-US" sz="6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420888"/>
            <a:ext cx="70455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thaiNumPeriod"/>
            </a:pP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วางแผนทำรายงาน</a:t>
            </a:r>
          </a:p>
          <a:p>
            <a:pPr marL="342900" indent="-342900">
              <a:buAutoNum type="thaiNumPeriod"/>
            </a:pP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สำรวจและรวบรวมข้อมูล</a:t>
            </a:r>
          </a:p>
          <a:p>
            <a:pPr marL="342900" indent="-342900">
              <a:buAutoNum type="thaiNumPeriod"/>
            </a:pP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ศึกษารูปแบบและส่วนประกอบของรายงาน</a:t>
            </a:r>
          </a:p>
          <a:p>
            <a:pPr marL="342900" indent="-342900">
              <a:buAutoNum type="thaiNumPeriod"/>
            </a:pP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วิเคราะห์และเรียบเรียงข้อมูล</a:t>
            </a:r>
          </a:p>
          <a:p>
            <a:pPr marL="342900" indent="-342900">
              <a:buAutoNum type="thaiNumPeriod"/>
            </a:pP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อ้างอิง</a:t>
            </a:r>
            <a:endParaRPr lang="en-US" sz="44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52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1143000"/>
          </a:xfrm>
          <a:solidFill>
            <a:srgbClr val="FFCCFF"/>
          </a:solidFill>
          <a:ln w="57150">
            <a:solidFill>
              <a:srgbClr val="FF66CC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sz="6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ส่วนประกอบของรายงานวิชาการ</a:t>
            </a:r>
            <a:endParaRPr lang="en-US" sz="6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2780928"/>
            <a:ext cx="5328708" cy="232948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๑. ส่วนประกอบตอนต้น</a:t>
            </a:r>
          </a:p>
          <a:p>
            <a:pPr marL="68580" indent="0">
              <a:buNone/>
            </a:pP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๒. ส่วนประกอบเนื้อเรื่อง</a:t>
            </a:r>
          </a:p>
          <a:p>
            <a:pPr marL="68580" indent="0">
              <a:buNone/>
            </a:pP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๓. ส่วนประกอบตอนท้าย</a:t>
            </a:r>
            <a:endParaRPr lang="en-US" sz="48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5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91668" y="4581128"/>
            <a:ext cx="4568763" cy="15159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822644" y="3212976"/>
            <a:ext cx="2981603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22645" y="1888661"/>
            <a:ext cx="2304256" cy="936104"/>
          </a:xfrm>
          <a:prstGeom prst="roundRect">
            <a:avLst/>
          </a:prstGeom>
          <a:solidFill>
            <a:srgbClr val="DA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79984" y="4581128"/>
            <a:ext cx="2304256" cy="936104"/>
          </a:xfrm>
          <a:prstGeom prst="roundRect">
            <a:avLst/>
          </a:prstGeom>
          <a:solidFill>
            <a:srgbClr val="DA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06244" y="1888661"/>
            <a:ext cx="2304256" cy="936104"/>
          </a:xfrm>
          <a:prstGeom prst="roundRect">
            <a:avLst/>
          </a:prstGeom>
          <a:solidFill>
            <a:srgbClr val="DA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979984" y="3212976"/>
            <a:ext cx="2304256" cy="936104"/>
          </a:xfrm>
          <a:prstGeom prst="roundRect">
            <a:avLst/>
          </a:prstGeom>
          <a:solidFill>
            <a:srgbClr val="DA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608" y="1916832"/>
            <a:ext cx="55580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thaiNumPeriod"/>
            </a:pP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ปกนอก</a:t>
            </a:r>
          </a:p>
          <a:p>
            <a:endParaRPr lang="th-TH" sz="4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๒.  ปก</a:t>
            </a:r>
            <a:r>
              <a:rPr lang="th-TH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ใน </a:t>
            </a:r>
            <a:endParaRPr lang="en-US" sz="4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en-US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๓.  คำนำ</a:t>
            </a:r>
          </a:p>
          <a:p>
            <a:endParaRPr lang="th-TH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en-US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1264982"/>
            <a:ext cx="4752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๔</a:t>
            </a: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. สารบัญ</a:t>
            </a:r>
          </a:p>
          <a:p>
            <a:pPr marL="514350" indent="-514350">
              <a:buAutoNum type="thaiNumPeriod" startAt="6"/>
            </a:pPr>
            <a:endParaRPr lang="th-TH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๕. สารบัญตาราง</a:t>
            </a:r>
          </a:p>
          <a:p>
            <a:pPr marL="514350" indent="-514350">
              <a:buAutoNum type="thaiNumPeriod" startAt="6"/>
            </a:pPr>
            <a:endParaRPr lang="th-TH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๖.  สารบัญ</a:t>
            </a:r>
            <a:r>
              <a:rPr lang="th-TH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ภาพประกอบ</a:t>
            </a: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หรือ</a:t>
            </a:r>
            <a:endParaRPr lang="en-US" sz="4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สารบัญ</a:t>
            </a:r>
            <a:r>
              <a:rPr lang="th-TH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แผนภูมิประกอบ </a:t>
            </a:r>
            <a:endParaRPr lang="th-TH" sz="4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88576" y="620688"/>
            <a:ext cx="5760640" cy="936104"/>
          </a:xfrm>
          <a:solidFill>
            <a:srgbClr val="A7E2FF"/>
          </a:solidFill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๑. ส่วนประกอบตอนต้น</a:t>
            </a:r>
            <a:endParaRPr lang="en-US" sz="6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7778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20438" r="52817" b="8012"/>
          <a:stretch/>
        </p:blipFill>
        <p:spPr bwMode="auto">
          <a:xfrm>
            <a:off x="0" y="74743"/>
            <a:ext cx="5060554" cy="663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6" t="4276" r="30608" b="7355"/>
          <a:stretch>
            <a:fillRect/>
          </a:stretch>
        </p:blipFill>
        <p:spPr bwMode="auto">
          <a:xfrm>
            <a:off x="4716015" y="1124744"/>
            <a:ext cx="4408869" cy="535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27212" y="1741528"/>
            <a:ext cx="950876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41366" y="1741528"/>
            <a:ext cx="993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นิ้ว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8215" y="107148"/>
            <a:ext cx="2199641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6600" b="1" dirty="0" smtClean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ปกนอก </a:t>
            </a:r>
            <a:endParaRPr lang="en-US" sz="6600" b="1" dirty="0">
              <a:solidFill>
                <a:schemeClr val="tx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713250" y="435950"/>
            <a:ext cx="1152128" cy="75163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8" t="20664" r="11613" b="8128"/>
          <a:stretch/>
        </p:blipFill>
        <p:spPr bwMode="auto">
          <a:xfrm>
            <a:off x="81905" y="36"/>
            <a:ext cx="5337063" cy="685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6" t="4276" r="30608" b="7355"/>
          <a:stretch>
            <a:fillRect/>
          </a:stretch>
        </p:blipFill>
        <p:spPr bwMode="auto">
          <a:xfrm>
            <a:off x="4716015" y="1052736"/>
            <a:ext cx="4408869" cy="535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60232" y="1772816"/>
            <a:ext cx="936104" cy="6765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31614" y="1772816"/>
            <a:ext cx="993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นิ้ว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6652" y="111758"/>
            <a:ext cx="174759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6600" b="1" dirty="0" smtClean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ปกใน </a:t>
            </a:r>
            <a:endParaRPr lang="en-US" sz="6600" b="1" dirty="0">
              <a:solidFill>
                <a:schemeClr val="tx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717962" y="301106"/>
            <a:ext cx="1152128" cy="75163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22294" r="51213" b="9206"/>
          <a:stretch/>
        </p:blipFill>
        <p:spPr bwMode="auto">
          <a:xfrm>
            <a:off x="1547664" y="188640"/>
            <a:ext cx="5527344" cy="65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52642" y="232101"/>
            <a:ext cx="1813317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7200" b="1" dirty="0" smtClean="0">
                <a:latin typeface="Angsana New" pitchFamily="18" charset="-34"/>
                <a:cs typeface="Angsana New" pitchFamily="18" charset="-34"/>
              </a:rPr>
              <a:t> คำนำ </a:t>
            </a:r>
            <a:endParaRPr lang="en-US" sz="7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652120" y="620688"/>
            <a:ext cx="1152128" cy="64807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0393" r="50818" b="9726"/>
          <a:stretch/>
        </p:blipFill>
        <p:spPr bwMode="auto">
          <a:xfrm>
            <a:off x="4693400" y="1147913"/>
            <a:ext cx="4423429" cy="550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4" t="20837" r="11622" b="9330"/>
          <a:stretch/>
        </p:blipFill>
        <p:spPr bwMode="auto">
          <a:xfrm>
            <a:off x="118469" y="1124744"/>
            <a:ext cx="4407265" cy="5500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851920" y="116632"/>
            <a:ext cx="237436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7200" b="1" dirty="0" smtClean="0">
                <a:latin typeface="Angsana New" pitchFamily="18" charset="-34"/>
                <a:cs typeface="Angsana New" pitchFamily="18" charset="-34"/>
              </a:rPr>
              <a:t> สารบัญ </a:t>
            </a:r>
            <a:endParaRPr lang="en-US" sz="72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71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624</TotalTime>
  <Words>770</Words>
  <Application>Microsoft Office PowerPoint</Application>
  <PresentationFormat>On-screen Show (4:3)</PresentationFormat>
  <Paragraphs>102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Executive</vt:lpstr>
      <vt:lpstr>การเขียน รายงานวิชาการ</vt:lpstr>
      <vt:lpstr>PowerPoint Presentation</vt:lpstr>
      <vt:lpstr>PowerPoint Presentation</vt:lpstr>
      <vt:lpstr>ส่วนประกอบของรายงานวิชาการ</vt:lpstr>
      <vt:lpstr>๑. ส่วนประกอบตอนต้น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ดรรชนีค้นหา</vt:lpstr>
      <vt:lpstr>PowerPoint Presentation</vt:lpstr>
      <vt:lpstr>อภิธานศัพท์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KKD Windows 7 V.3</dc:creator>
  <cp:lastModifiedBy>Windows User</cp:lastModifiedBy>
  <cp:revision>92</cp:revision>
  <dcterms:created xsi:type="dcterms:W3CDTF">2015-07-16T13:01:26Z</dcterms:created>
  <dcterms:modified xsi:type="dcterms:W3CDTF">2016-11-26T21:44:59Z</dcterms:modified>
</cp:coreProperties>
</file>