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80" r:id="rId4"/>
    <p:sldId id="281" r:id="rId5"/>
    <p:sldId id="283" r:id="rId6"/>
    <p:sldId id="258" r:id="rId7"/>
    <p:sldId id="259" r:id="rId8"/>
    <p:sldId id="262" r:id="rId9"/>
    <p:sldId id="264" r:id="rId10"/>
    <p:sldId id="266" r:id="rId11"/>
    <p:sldId id="284" r:id="rId12"/>
    <p:sldId id="285" r:id="rId13"/>
    <p:sldId id="268" r:id="rId14"/>
    <p:sldId id="272" r:id="rId15"/>
    <p:sldId id="286" r:id="rId16"/>
    <p:sldId id="275" r:id="rId17"/>
    <p:sldId id="287" r:id="rId18"/>
    <p:sldId id="288" r:id="rId19"/>
    <p:sldId id="289" r:id="rId20"/>
    <p:sldId id="273" r:id="rId21"/>
  </p:sldIdLst>
  <p:sldSz cx="9144000" cy="6858000" type="screen4x3"/>
  <p:notesSz cx="6858000" cy="9144000"/>
  <p:defaultTextStyle>
    <a:defPPr>
      <a:defRPr lang="th-TH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48A75-71F0-4AB3-A308-EEED66F6F47E}" type="datetimeFigureOut">
              <a:rPr lang="th-TH"/>
              <a:pPr>
                <a:defRPr/>
              </a:pPr>
              <a:t>13/11/59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0627A-76C3-47DF-BE46-CB9482E645E9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43821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FDE01-D93F-4A08-9520-4911848E4181}" type="datetimeFigureOut">
              <a:rPr lang="th-TH"/>
              <a:pPr>
                <a:defRPr/>
              </a:pPr>
              <a:t>13/11/59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616A5-E9F5-48CA-89AC-D400F9CCD378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2031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0371B-50C2-404D-A79A-E7775CE0438D}" type="datetimeFigureOut">
              <a:rPr lang="th-TH"/>
              <a:pPr>
                <a:defRPr/>
              </a:pPr>
              <a:t>13/11/59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44278-BB5D-4BE2-AF00-099D66B645BF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16530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1ECE2-B959-4688-BCE4-9520892254D0}" type="datetimeFigureOut">
              <a:rPr lang="th-TH"/>
              <a:pPr>
                <a:defRPr/>
              </a:pPr>
              <a:t>13/11/59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92CE2-B77E-49D8-A535-5A67480DDFE3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50497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81CC4-7A4D-4AF6-8510-800AC7C86D27}" type="datetimeFigureOut">
              <a:rPr lang="th-TH"/>
              <a:pPr>
                <a:defRPr/>
              </a:pPr>
              <a:t>13/11/59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92DA9-576A-46B5-9A8C-224B058587A0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70758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467BF-D227-43BE-BEE3-3153E65F9986}" type="datetimeFigureOut">
              <a:rPr lang="th-TH"/>
              <a:pPr>
                <a:defRPr/>
              </a:pPr>
              <a:t>13/11/59</a:t>
            </a:fld>
            <a:endParaRPr lang="th-TH"/>
          </a:p>
        </p:txBody>
      </p:sp>
      <p:sp>
        <p:nvSpPr>
          <p:cNvPr id="6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74ACA-E53D-42FD-B4C4-8A735B1AFC95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40824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84E90-C2F3-4858-A726-A69576231A47}" type="datetimeFigureOut">
              <a:rPr lang="th-TH"/>
              <a:pPr>
                <a:defRPr/>
              </a:pPr>
              <a:t>13/11/59</a:t>
            </a:fld>
            <a:endParaRPr lang="th-TH"/>
          </a:p>
        </p:txBody>
      </p:sp>
      <p:sp>
        <p:nvSpPr>
          <p:cNvPr id="8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A874C-F108-43EB-A272-08948928E767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22143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E31DD-2D33-4A27-9B7C-294085559D4A}" type="datetimeFigureOut">
              <a:rPr lang="th-TH"/>
              <a:pPr>
                <a:defRPr/>
              </a:pPr>
              <a:t>13/11/59</a:t>
            </a:fld>
            <a:endParaRPr lang="th-TH"/>
          </a:p>
        </p:txBody>
      </p:sp>
      <p:sp>
        <p:nvSpPr>
          <p:cNvPr id="4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CF9DB-D4AA-486C-A26B-671B3A79770A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97196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90B8E6-BF09-4095-99B8-1479382C9E96}" type="datetimeFigureOut">
              <a:rPr lang="th-TH"/>
              <a:pPr>
                <a:defRPr/>
              </a:pPr>
              <a:t>13/11/59</a:t>
            </a:fld>
            <a:endParaRPr lang="th-TH"/>
          </a:p>
        </p:txBody>
      </p:sp>
      <p:sp>
        <p:nvSpPr>
          <p:cNvPr id="3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E9B35-17E0-4F56-B3DB-ABC4B43D273C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83797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0F814-CA0E-430E-9E05-8C3EB08EE6DB}" type="datetimeFigureOut">
              <a:rPr lang="th-TH"/>
              <a:pPr>
                <a:defRPr/>
              </a:pPr>
              <a:t>13/11/59</a:t>
            </a:fld>
            <a:endParaRPr lang="th-TH"/>
          </a:p>
        </p:txBody>
      </p:sp>
      <p:sp>
        <p:nvSpPr>
          <p:cNvPr id="6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FBC2A-04D4-474A-8593-1D7D514B6914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41858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 smtClean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C25C68-89EC-487F-9319-7441DAC6E9E6}" type="datetimeFigureOut">
              <a:rPr lang="th-TH"/>
              <a:pPr>
                <a:defRPr/>
              </a:pPr>
              <a:t>13/11/59</a:t>
            </a:fld>
            <a:endParaRPr lang="th-TH"/>
          </a:p>
        </p:txBody>
      </p:sp>
      <p:sp>
        <p:nvSpPr>
          <p:cNvPr id="6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749B5-919C-4559-B1E8-6F0742BD9F80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65941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ตัวยึดชื่อเรื่อง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คลิกเพื่อแก้ไขลักษณะชื่อเรื่องต้นแบบ</a:t>
            </a:r>
          </a:p>
        </p:txBody>
      </p:sp>
      <p:sp>
        <p:nvSpPr>
          <p:cNvPr id="1027" name="ตัวยึดข้อความ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753F901-D528-498B-BAC4-E2648A76EB22}" type="datetimeFigureOut">
              <a:rPr lang="th-TH"/>
              <a:pPr>
                <a:defRPr/>
              </a:pPr>
              <a:t>13/11/59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923E6FD-B8F8-406B-A2EF-FAF5E4FCD43A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7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259632" y="1196752"/>
            <a:ext cx="7488832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9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H Charmonman" pitchFamily="66" charset="-34"/>
                <a:cs typeface="TH Charmonman" pitchFamily="66" charset="-34"/>
              </a:rPr>
              <a:t>โคลงสุภาษิต</a:t>
            </a:r>
            <a:r>
              <a:rPr lang="th-TH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H Charmonman" pitchFamily="66" charset="-34"/>
                <a:cs typeface="TH Charmonman" pitchFamily="66" charset="-34"/>
              </a:rPr>
              <a:t/>
            </a:r>
            <a:br>
              <a:rPr lang="th-TH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H Charmonman" pitchFamily="66" charset="-34"/>
                <a:cs typeface="TH Charmonman" pitchFamily="66" charset="-34"/>
              </a:rPr>
            </a:br>
            <a:r>
              <a:rPr lang="th-TH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H Charmonman" pitchFamily="66" charset="-34"/>
                <a:cs typeface="TH Charmonman" pitchFamily="66" charset="-34"/>
              </a:rPr>
              <a:t>พระราชนิพนธ์พระบาทสมเด็จ</a:t>
            </a:r>
            <a:br>
              <a:rPr lang="th-TH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H Charmonman" pitchFamily="66" charset="-34"/>
                <a:cs typeface="TH Charmonman" pitchFamily="66" charset="-34"/>
              </a:rPr>
            </a:br>
            <a:r>
              <a:rPr lang="th-TH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H Charmonman" pitchFamily="66" charset="-34"/>
                <a:cs typeface="TH Charmonman" pitchFamily="66" charset="-34"/>
              </a:rPr>
              <a:t>พระจุลจอมเกล้าเจ้าอยู่หัว</a:t>
            </a:r>
            <a:endParaRPr lang="en-US" sz="6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H Charmonman" pitchFamily="66" charset="-34"/>
              <a:cs typeface="TH Charmonman" pitchFamily="66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115616" y="1268760"/>
            <a:ext cx="7028830" cy="2500312"/>
          </a:xfr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>
                <a:lumMod val="75000"/>
              </a:schemeClr>
            </a:solidFill>
            <a:prstDash val="sysDash"/>
          </a:ln>
        </p:spPr>
        <p:txBody>
          <a:bodyPr/>
          <a:lstStyle/>
          <a:p>
            <a:pPr eaLnBrk="1" hangingPunct="1">
              <a:defRPr/>
            </a:pPr>
            <a:r>
              <a:rPr lang="th-TH" sz="7200" b="1" dirty="0" smtClean="0"/>
              <a:t>โคลงสุภาษิต</a:t>
            </a:r>
            <a:r>
              <a:rPr lang="th-TH" sz="7200" b="1" dirty="0" err="1" smtClean="0"/>
              <a:t>นฤ</a:t>
            </a:r>
            <a:r>
              <a:rPr lang="th-TH" sz="7200" b="1" dirty="0" smtClean="0"/>
              <a:t>ทุมนาการ</a:t>
            </a:r>
            <a:endParaRPr lang="th-TH" sz="7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691680" y="4293096"/>
            <a:ext cx="452720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400" b="1" dirty="0" smtClean="0">
                <a:solidFill>
                  <a:srgbClr val="002060"/>
                </a:solidFill>
              </a:rPr>
              <a:t>“ถ้ารู้อย่างนี้จะไม่พูดหรอก”</a:t>
            </a:r>
          </a:p>
          <a:p>
            <a:r>
              <a:rPr lang="th-TH" sz="4400" b="1" dirty="0" smtClean="0">
                <a:solidFill>
                  <a:srgbClr val="002060"/>
                </a:solidFill>
              </a:rPr>
              <a:t>“ถ้ารู้อย่างนี้ก็จะไม่ทำหรอก”</a:t>
            </a:r>
            <a:endParaRPr lang="en-US" sz="4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692696"/>
            <a:ext cx="7488832" cy="1143000"/>
          </a:xfrm>
          <a:ln w="57150"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th-TH" sz="4800" b="1" dirty="0" smtClean="0">
                <a:solidFill>
                  <a:srgbClr val="002060"/>
                </a:solidFill>
                <a:cs typeface="+mj-cs"/>
              </a:rPr>
              <a:t>ความเป็นมาของโคลงสุภาษิตนฤทุมนาการ</a:t>
            </a:r>
            <a:endParaRPr lang="en-US" sz="4800" b="1" dirty="0">
              <a:solidFill>
                <a:srgbClr val="002060"/>
              </a:solidFill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3285" y="2614852"/>
            <a:ext cx="7694735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th-TH" sz="4000" b="1" dirty="0" smtClean="0">
                <a:solidFill>
                  <a:srgbClr val="002060"/>
                </a:solidFill>
              </a:rPr>
              <a:t>เดิมเป็นภาษาอังกฤษ  แล้วแปล</a:t>
            </a:r>
            <a:r>
              <a:rPr lang="th-TH" sz="4000" b="1" dirty="0" smtClean="0">
                <a:solidFill>
                  <a:srgbClr val="002060"/>
                </a:solidFill>
              </a:rPr>
              <a:t>มาเป</a:t>
            </a:r>
            <a:r>
              <a:rPr lang="th-TH" sz="4000" b="1" dirty="0">
                <a:solidFill>
                  <a:srgbClr val="002060"/>
                </a:solidFill>
              </a:rPr>
              <a:t>็</a:t>
            </a:r>
            <a:r>
              <a:rPr lang="th-TH" sz="4000" b="1" dirty="0" smtClean="0">
                <a:solidFill>
                  <a:srgbClr val="002060"/>
                </a:solidFill>
              </a:rPr>
              <a:t>นโคลง</a:t>
            </a:r>
            <a:r>
              <a:rPr lang="th-TH" sz="4000" b="1" dirty="0" smtClean="0">
                <a:solidFill>
                  <a:srgbClr val="002060"/>
                </a:solidFill>
              </a:rPr>
              <a:t>สี่</a:t>
            </a:r>
            <a:r>
              <a:rPr lang="th-TH" sz="4000" b="1" dirty="0" smtClean="0">
                <a:solidFill>
                  <a:srgbClr val="002060"/>
                </a:solidFill>
              </a:rPr>
              <a:t>สุภาพ</a:t>
            </a:r>
            <a:endParaRPr lang="th-TH" sz="4000" b="1" dirty="0" smtClean="0">
              <a:solidFill>
                <a:srgbClr val="002060"/>
              </a:solidFill>
            </a:endParaRPr>
          </a:p>
          <a:p>
            <a:pPr marL="457200" indent="-457200">
              <a:buFontTx/>
              <a:buChar char="-"/>
            </a:pPr>
            <a:r>
              <a:rPr lang="th-TH" sz="4000" b="1" dirty="0" smtClean="0">
                <a:solidFill>
                  <a:srgbClr val="C00000"/>
                </a:solidFill>
              </a:rPr>
              <a:t>นฤทุมนาการ  </a:t>
            </a:r>
            <a:r>
              <a:rPr lang="th-TH" sz="4000" b="1" dirty="0" smtClean="0">
                <a:solidFill>
                  <a:srgbClr val="002060"/>
                </a:solidFill>
              </a:rPr>
              <a:t>แปลว่า  ไม่มีอาการเสียใจ  </a:t>
            </a:r>
          </a:p>
          <a:p>
            <a:r>
              <a:rPr lang="th-TH" sz="4000" b="1" dirty="0" smtClean="0">
                <a:solidFill>
                  <a:srgbClr val="002060"/>
                </a:solidFill>
              </a:rPr>
              <a:t>คือแนวทางปฎิบัติตนทั้ง  ๑๐ ข้อนี้  จะไม่มีวันพบกับ</a:t>
            </a:r>
          </a:p>
          <a:p>
            <a:r>
              <a:rPr lang="th-TH" sz="4000" b="1" dirty="0" smtClean="0">
                <a:solidFill>
                  <a:srgbClr val="002060"/>
                </a:solidFill>
              </a:rPr>
              <a:t>ความผิดหวังเสียใจ</a:t>
            </a:r>
          </a:p>
          <a:p>
            <a:pPr marL="457200" indent="-457200">
              <a:buFontTx/>
              <a:buChar char="-"/>
            </a:pPr>
            <a:endParaRPr lang="th-TH" sz="4000" b="1" dirty="0" smtClean="0">
              <a:solidFill>
                <a:srgbClr val="002060"/>
              </a:solidFill>
            </a:endParaRPr>
          </a:p>
          <a:p>
            <a:pPr marL="457200" indent="-457200">
              <a:buFontTx/>
              <a:buChar char="-"/>
            </a:pPr>
            <a:endParaRPr lang="en-US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85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ชื่อเรื่อง 1"/>
          <p:cNvSpPr>
            <a:spLocks noGrp="1"/>
          </p:cNvSpPr>
          <p:nvPr>
            <p:ph type="title"/>
          </p:nvPr>
        </p:nvSpPr>
        <p:spPr>
          <a:xfrm>
            <a:off x="1979712" y="836712"/>
            <a:ext cx="5832648" cy="1143000"/>
          </a:xfrm>
          <a:ln w="57150">
            <a:prstDash val="sys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th-TH" sz="6600" b="1" dirty="0" smtClean="0">
                <a:solidFill>
                  <a:srgbClr val="002060"/>
                </a:solidFill>
                <a:cs typeface="+mj-cs"/>
              </a:rPr>
              <a:t>ลักษณะคำประพันธ์</a:t>
            </a:r>
          </a:p>
        </p:txBody>
      </p:sp>
      <p:sp>
        <p:nvSpPr>
          <p:cNvPr id="7171" name="ตัวยึดเนื้อหา 2"/>
          <p:cNvSpPr>
            <a:spLocks noGrp="1"/>
          </p:cNvSpPr>
          <p:nvPr>
            <p:ph idx="1"/>
          </p:nvPr>
        </p:nvSpPr>
        <p:spPr>
          <a:xfrm>
            <a:off x="467544" y="2564904"/>
            <a:ext cx="8229600" cy="1643062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th-TH" sz="4400" b="1" dirty="0" smtClean="0">
                <a:solidFill>
                  <a:srgbClr val="002060"/>
                </a:solidFill>
                <a:latin typeface="Angsana New" pitchFamily="18" charset="-34"/>
                <a:cs typeface="+mj-cs"/>
              </a:rPr>
              <a:t>       โคลงสุภาษิตโสฬสนฤทุมนาการ เป็นโคลงสี่สุภาพ</a:t>
            </a:r>
          </a:p>
          <a:p>
            <a:pPr eaLnBrk="1" hangingPunct="1">
              <a:buFont typeface="Arial" charset="0"/>
              <a:buNone/>
            </a:pPr>
            <a:r>
              <a:rPr lang="th-TH" sz="4400" b="1" dirty="0">
                <a:solidFill>
                  <a:srgbClr val="002060"/>
                </a:solidFill>
                <a:latin typeface="Angsana New" pitchFamily="18" charset="-34"/>
                <a:cs typeface="+mj-cs"/>
              </a:rPr>
              <a:t>	</a:t>
            </a:r>
            <a:r>
              <a:rPr lang="th-TH" sz="4400" b="1" dirty="0" smtClean="0">
                <a:solidFill>
                  <a:srgbClr val="002060"/>
                </a:solidFill>
                <a:latin typeface="Angsana New" pitchFamily="18" charset="-34"/>
                <a:cs typeface="+mj-cs"/>
              </a:rPr>
              <a:t>			มีบทนำ    ๑  บท </a:t>
            </a:r>
          </a:p>
          <a:p>
            <a:pPr eaLnBrk="1" hangingPunct="1">
              <a:buFont typeface="Arial" charset="0"/>
              <a:buNone/>
            </a:pPr>
            <a:r>
              <a:rPr lang="th-TH" sz="4400" b="1" dirty="0">
                <a:solidFill>
                  <a:srgbClr val="002060"/>
                </a:solidFill>
                <a:latin typeface="Angsana New" pitchFamily="18" charset="-34"/>
                <a:cs typeface="+mj-cs"/>
              </a:rPr>
              <a:t>	</a:t>
            </a:r>
            <a:r>
              <a:rPr lang="th-TH" sz="4400" b="1" dirty="0" smtClean="0">
                <a:solidFill>
                  <a:srgbClr val="002060"/>
                </a:solidFill>
                <a:latin typeface="Angsana New" pitchFamily="18" charset="-34"/>
                <a:cs typeface="+mj-cs"/>
              </a:rPr>
              <a:t>			เนื้อเรื่อง   ๑๐ บท</a:t>
            </a:r>
          </a:p>
          <a:p>
            <a:pPr eaLnBrk="1" hangingPunct="1">
              <a:buFont typeface="Arial" charset="0"/>
              <a:buNone/>
            </a:pPr>
            <a:r>
              <a:rPr lang="th-TH" sz="4400" b="1" dirty="0">
                <a:solidFill>
                  <a:srgbClr val="002060"/>
                </a:solidFill>
                <a:latin typeface="Angsana New" pitchFamily="18" charset="-34"/>
                <a:cs typeface="+mj-cs"/>
              </a:rPr>
              <a:t>	</a:t>
            </a:r>
            <a:r>
              <a:rPr lang="th-TH" sz="4400" b="1" dirty="0" smtClean="0">
                <a:solidFill>
                  <a:srgbClr val="002060"/>
                </a:solidFill>
                <a:latin typeface="Angsana New" pitchFamily="18" charset="-34"/>
                <a:cs typeface="+mj-cs"/>
              </a:rPr>
              <a:t>			บทสรุป    ๑  บท</a:t>
            </a:r>
          </a:p>
          <a:p>
            <a:pPr eaLnBrk="1" hangingPunct="1">
              <a:buFont typeface="Arial" charset="0"/>
              <a:buNone/>
            </a:pPr>
            <a:endParaRPr lang="th-TH" sz="4400" dirty="0" smtClean="0">
              <a:solidFill>
                <a:srgbClr val="002060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8612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14500" y="571500"/>
            <a:ext cx="5953844" cy="1345332"/>
          </a:xfrm>
          <a:ln w="57150">
            <a:prstDash val="sys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th-TH" sz="6600" b="1" dirty="0" smtClean="0">
                <a:cs typeface="+mj-cs"/>
              </a:rPr>
              <a:t>จุดประสงค์ในการแต่ง</a:t>
            </a:r>
            <a:endParaRPr lang="th-TH" sz="6600" b="1" dirty="0">
              <a:cs typeface="+mj-cs"/>
            </a:endParaRPr>
          </a:p>
        </p:txBody>
      </p:sp>
      <p:sp>
        <p:nvSpPr>
          <p:cNvPr id="13315" name="ตัวยึดเนื้อหา 2"/>
          <p:cNvSpPr>
            <a:spLocks noGrp="1"/>
          </p:cNvSpPr>
          <p:nvPr>
            <p:ph idx="1"/>
          </p:nvPr>
        </p:nvSpPr>
        <p:spPr>
          <a:xfrm>
            <a:off x="539552" y="2564904"/>
            <a:ext cx="7643813" cy="2801466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th-TH" sz="4000" b="1" dirty="0" smtClean="0">
                <a:solidFill>
                  <a:srgbClr val="002060"/>
                </a:solidFill>
                <a:cs typeface="+mj-cs"/>
              </a:rPr>
              <a:t>             เพื่อเป็นแนวทางให้แก่ผู้อ่านได้นำไปใช้เป็นหลักธรรมในการดำเนินชีวิต   เพราะเป็นเรื่องใกล้ตัวที่เกี่ยวข้องกับคนทุกฐานะ ทุกอาชีพ  ได้นำไปเป็นเครื่องโน้มน้าวนำให้ประพฤติชอบอย่างมีสติ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ชื่อเรื่อง 1"/>
          <p:cNvSpPr>
            <a:spLocks noGrp="1"/>
          </p:cNvSpPr>
          <p:nvPr>
            <p:ph type="title"/>
          </p:nvPr>
        </p:nvSpPr>
        <p:spPr>
          <a:xfrm>
            <a:off x="899592" y="1988840"/>
            <a:ext cx="7215188" cy="2088232"/>
          </a:xfrm>
          <a:ln w="57150"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th-TH" sz="8000" b="1" smtClean="0">
                <a:cs typeface="+mj-cs"/>
              </a:rPr>
              <a:t>โคลงสุภาษิตอิศปปกรณำ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55576" y="857251"/>
            <a:ext cx="7776864" cy="1275606"/>
          </a:xfr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>
                <a:lumMod val="75000"/>
              </a:schemeClr>
            </a:solidFill>
            <a:prstDash val="sysDash"/>
          </a:ln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sz="5400" b="1" dirty="0" smtClean="0">
                <a:solidFill>
                  <a:srgbClr val="002060"/>
                </a:solidFill>
              </a:rPr>
              <a:t/>
            </a:r>
            <a:br>
              <a:rPr lang="th-TH" sz="5400" b="1" dirty="0" smtClean="0">
                <a:solidFill>
                  <a:srgbClr val="002060"/>
                </a:solidFill>
              </a:rPr>
            </a:br>
            <a:r>
              <a:rPr lang="th-TH" sz="5400" b="1" dirty="0" smtClean="0">
                <a:solidFill>
                  <a:srgbClr val="002060"/>
                </a:solidFill>
              </a:rPr>
              <a:t>ความเป็นมาโคลงสุภาษิตอิศปปกรณำ</a:t>
            </a:r>
            <a:r>
              <a:rPr lang="th-TH" sz="5400" dirty="0" smtClean="0">
                <a:solidFill>
                  <a:srgbClr val="002060"/>
                </a:solidFill>
              </a:rPr>
              <a:t/>
            </a:r>
            <a:br>
              <a:rPr lang="th-TH" sz="5400" dirty="0" smtClean="0">
                <a:solidFill>
                  <a:srgbClr val="002060"/>
                </a:solidFill>
              </a:rPr>
            </a:br>
            <a:endParaRPr lang="th-TH" sz="5400" dirty="0" smtClean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2780928"/>
            <a:ext cx="780854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th-TH" sz="4000" b="1" dirty="0" smtClean="0">
                <a:solidFill>
                  <a:srgbClr val="002060"/>
                </a:solidFill>
              </a:rPr>
              <a:t>แปลมาจากนิทานกรีกฉบับภาษาอังกฤษ</a:t>
            </a:r>
          </a:p>
          <a:p>
            <a:pPr marL="457200" indent="-457200">
              <a:buFontTx/>
              <a:buChar char="-"/>
            </a:pPr>
            <a:r>
              <a:rPr lang="th-TH" sz="4000" b="1" dirty="0" smtClean="0">
                <a:solidFill>
                  <a:srgbClr val="002060"/>
                </a:solidFill>
              </a:rPr>
              <a:t>สมัย ร.๕ คนไทยนิยมอ่านเรื่องที่แปลมาจากตะวันตก</a:t>
            </a:r>
          </a:p>
        </p:txBody>
      </p:sp>
      <p:sp>
        <p:nvSpPr>
          <p:cNvPr id="3" name="Rectangle 2"/>
          <p:cNvSpPr/>
          <p:nvPr/>
        </p:nvSpPr>
        <p:spPr>
          <a:xfrm>
            <a:off x="1043608" y="4437112"/>
            <a:ext cx="74485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None/>
            </a:pPr>
            <a:r>
              <a:rPr lang="th-TH" sz="3200" dirty="0">
                <a:solidFill>
                  <a:srgbClr val="002060"/>
                </a:solidFill>
              </a:rPr>
              <a:t> </a:t>
            </a:r>
            <a:r>
              <a:rPr lang="th-TH" sz="3200" b="1" dirty="0">
                <a:solidFill>
                  <a:srgbClr val="002060"/>
                </a:solidFill>
              </a:rPr>
              <a:t>- </a:t>
            </a:r>
            <a:r>
              <a:rPr lang="th-TH" sz="3200" b="1" dirty="0">
                <a:solidFill>
                  <a:srgbClr val="C00000"/>
                </a:solidFill>
              </a:rPr>
              <a:t>อิศป</a:t>
            </a:r>
            <a:r>
              <a:rPr lang="th-TH" sz="3200" b="1" dirty="0">
                <a:solidFill>
                  <a:srgbClr val="002060"/>
                </a:solidFill>
              </a:rPr>
              <a:t>  มาจากคำว่า </a:t>
            </a:r>
            <a:r>
              <a:rPr lang="th-TH" sz="3200" b="1" dirty="0">
                <a:solidFill>
                  <a:srgbClr val="C00000"/>
                </a:solidFill>
              </a:rPr>
              <a:t>อีสป</a:t>
            </a:r>
            <a:r>
              <a:rPr lang="th-TH" sz="3200" b="1" dirty="0">
                <a:solidFill>
                  <a:srgbClr val="002060"/>
                </a:solidFill>
              </a:rPr>
              <a:t>  คือชื่อของนักเล่านิทานชาวกรีกคนหนึ่ง</a:t>
            </a:r>
          </a:p>
          <a:p>
            <a:pPr>
              <a:buFont typeface="Arial" charset="0"/>
              <a:buNone/>
            </a:pPr>
            <a:r>
              <a:rPr lang="th-TH" sz="3200" b="1" dirty="0" smtClean="0">
                <a:solidFill>
                  <a:srgbClr val="002060"/>
                </a:solidFill>
              </a:rPr>
              <a:t> - </a:t>
            </a:r>
            <a:r>
              <a:rPr lang="th-TH" sz="3200" b="1" dirty="0" smtClean="0">
                <a:solidFill>
                  <a:srgbClr val="C00000"/>
                </a:solidFill>
              </a:rPr>
              <a:t>ปกรณำ</a:t>
            </a:r>
            <a:r>
              <a:rPr lang="th-TH" sz="3200" b="1" dirty="0" smtClean="0">
                <a:solidFill>
                  <a:srgbClr val="002060"/>
                </a:solidFill>
              </a:rPr>
              <a:t>  </a:t>
            </a:r>
            <a:r>
              <a:rPr lang="th-TH" sz="3200" b="1" dirty="0">
                <a:solidFill>
                  <a:srgbClr val="002060"/>
                </a:solidFill>
              </a:rPr>
              <a:t>แปลว่า  คัมภีร์  ตำรา  หนังสือ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0441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ชื่อเรื่อง 1"/>
          <p:cNvSpPr>
            <a:spLocks noGrp="1"/>
          </p:cNvSpPr>
          <p:nvPr>
            <p:ph type="title"/>
          </p:nvPr>
        </p:nvSpPr>
        <p:spPr>
          <a:xfrm>
            <a:off x="1857375" y="714375"/>
            <a:ext cx="5357813" cy="1214438"/>
          </a:xfrm>
          <a:ln w="57150"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th-TH" sz="6600" b="1" dirty="0" smtClean="0">
                <a:cs typeface="+mj-cs"/>
              </a:rPr>
              <a:t>จุดประสงค์ในการแต่ง</a:t>
            </a:r>
          </a:p>
        </p:txBody>
      </p:sp>
      <p:sp>
        <p:nvSpPr>
          <p:cNvPr id="19459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188" y="2500313"/>
            <a:ext cx="8229600" cy="2185987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th-TH" sz="4000" smtClean="0">
                <a:solidFill>
                  <a:srgbClr val="002060"/>
                </a:solidFill>
                <a:cs typeface="+mj-cs"/>
              </a:rPr>
              <a:t>            </a:t>
            </a:r>
            <a:r>
              <a:rPr lang="th-TH" sz="4400" b="1" smtClean="0">
                <a:solidFill>
                  <a:srgbClr val="002060"/>
                </a:solidFill>
                <a:cs typeface="+mj-cs"/>
              </a:rPr>
              <a:t>มีจุดประสงค์ในการแต่งเพื่อเป็นแนวทางแก่ผู้อ่านให้พิจารณาคำสอนที่ได้จากนิทานเรื่องนั้นๆ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www.bloggang.com/data/v/vinitsiri/picture/12726902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62074"/>
            <a:ext cx="2867025" cy="5705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27984" y="1289498"/>
            <a:ext cx="402385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9600" b="1" dirty="0" smtClean="0">
                <a:solidFill>
                  <a:srgbClr val="002060"/>
                </a:solidFill>
              </a:rPr>
              <a:t>อีสป </a:t>
            </a:r>
            <a:r>
              <a:rPr lang="en-US" sz="4400" b="1" dirty="0" smtClean="0">
                <a:solidFill>
                  <a:srgbClr val="002060"/>
                </a:solidFill>
              </a:rPr>
              <a:t>(Aesop)</a:t>
            </a:r>
            <a:endParaRPr lang="en-US" sz="4400" b="1" dirty="0">
              <a:solidFill>
                <a:srgbClr val="002060"/>
              </a:solidFill>
            </a:endParaRPr>
          </a:p>
        </p:txBody>
      </p:sp>
      <p:pic>
        <p:nvPicPr>
          <p:cNvPr id="33796" name="Picture 4" descr="รูปปั้นอีสป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140968"/>
            <a:ext cx="1944216" cy="2923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1319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83768" y="620688"/>
            <a:ext cx="380424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9600" b="1" dirty="0" smtClean="0">
                <a:solidFill>
                  <a:srgbClr val="002060"/>
                </a:solidFill>
              </a:rPr>
              <a:t>นิทานอีสป</a:t>
            </a:r>
            <a:endParaRPr lang="en-US" sz="9600" b="1" dirty="0">
              <a:solidFill>
                <a:srgbClr val="002060"/>
              </a:solidFill>
            </a:endParaRPr>
          </a:p>
        </p:txBody>
      </p:sp>
      <p:pic>
        <p:nvPicPr>
          <p:cNvPr id="50180" name="Picture 4" descr="ผลการค้นหารูปภาพสำหรับ นิทานอีสป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07107">
            <a:off x="4884282" y="1866549"/>
            <a:ext cx="2807466" cy="2011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19333">
            <a:off x="1524126" y="1974242"/>
            <a:ext cx="2470737" cy="23174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3" name="Picture 7" descr="ผลการค้นหารูปภาพสำหรับ นิทานอีสป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221088"/>
            <a:ext cx="2544489" cy="2219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5" name="Picture 9" descr="ผลการค้นหารูปภาพสำหรับ นิทานอีสป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9" y="4221088"/>
            <a:ext cx="2776084" cy="2082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96313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3688" y="593580"/>
            <a:ext cx="6146234" cy="1200329"/>
          </a:xfrm>
          <a:prstGeom prst="rect">
            <a:avLst/>
          </a:prstGeom>
          <a:noFill/>
          <a:ln w="57150">
            <a:solidFill>
              <a:srgbClr val="7030A0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th-TH" sz="7200" b="1" dirty="0" smtClean="0">
                <a:solidFill>
                  <a:srgbClr val="002060"/>
                </a:solidFill>
              </a:rPr>
              <a:t> ลักษณะของนิทานอีสป </a:t>
            </a:r>
            <a:endParaRPr lang="en-US" sz="72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63688" y="2420888"/>
            <a:ext cx="572785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800" b="1" dirty="0" smtClean="0">
                <a:solidFill>
                  <a:srgbClr val="002060"/>
                </a:solidFill>
              </a:rPr>
              <a:t>มักมีข้อคิดและคติเตือนใจ</a:t>
            </a:r>
          </a:p>
          <a:p>
            <a:r>
              <a:rPr lang="th-TH" sz="4800" b="1" dirty="0" smtClean="0">
                <a:solidFill>
                  <a:srgbClr val="002060"/>
                </a:solidFill>
              </a:rPr>
              <a:t>มักมีเนื้อหาเกี่ยวกับสัตว์ชนิดต่างๆ</a:t>
            </a:r>
            <a:endParaRPr lang="en-US" sz="4800" b="1" dirty="0">
              <a:solidFill>
                <a:srgbClr val="002060"/>
              </a:solidFill>
            </a:endParaRPr>
          </a:p>
        </p:txBody>
      </p:sp>
      <p:pic>
        <p:nvPicPr>
          <p:cNvPr id="51202" name="Picture 2" descr="http://www.xn--o3cdbaak5etb0aca8cyas4uwe.com/img/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002" y="3990548"/>
            <a:ext cx="1885950" cy="22860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4" name="Picture 4" descr="http://upload.wikimedia.org/wikipedia/commons/thumb/2/24/DavidtheShepherdBoy.jpg/198px-DavidtheShepherdBo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983" y="4071950"/>
            <a:ext cx="1885950" cy="22764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196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7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1352212" y="706634"/>
            <a:ext cx="2448272" cy="151216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763688" y="908720"/>
            <a:ext cx="157927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6600" b="1" dirty="0" smtClean="0">
                <a:solidFill>
                  <a:srgbClr val="002060"/>
                </a:solidFill>
                <a:latin typeface="TH Charmonman" pitchFamily="66" charset="-34"/>
                <a:cs typeface="TH Charmonman" pitchFamily="66" charset="-34"/>
              </a:rPr>
              <a:t>ผู้แต่ง</a:t>
            </a:r>
            <a:endParaRPr lang="en-US" sz="6600" b="1" dirty="0">
              <a:solidFill>
                <a:srgbClr val="002060"/>
              </a:solidFill>
              <a:latin typeface="TH Charmonman" pitchFamily="66" charset="-34"/>
              <a:cs typeface="TH Charmonman" pitchFamily="66" charset="-34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756" y="706634"/>
            <a:ext cx="3382888" cy="4352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22502" y="2935957"/>
            <a:ext cx="3507692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4400" b="1" dirty="0" smtClean="0">
                <a:solidFill>
                  <a:srgbClr val="002060"/>
                </a:solidFill>
                <a:latin typeface="TH Charm of AU" pitchFamily="34" charset="-34"/>
                <a:cs typeface="TH Charm of AU" pitchFamily="34" charset="-34"/>
              </a:rPr>
              <a:t>พระบาทสมเด็จ</a:t>
            </a:r>
          </a:p>
          <a:p>
            <a:pPr algn="ctr"/>
            <a:r>
              <a:rPr lang="th-TH" sz="4400" b="1" dirty="0" smtClean="0">
                <a:solidFill>
                  <a:srgbClr val="002060"/>
                </a:solidFill>
                <a:latin typeface="TH Charm of AU" pitchFamily="34" charset="-34"/>
                <a:cs typeface="TH Charm of AU" pitchFamily="34" charset="-34"/>
              </a:rPr>
              <a:t>พระจุลจอมเกล้าเจ้าอยู่หัว</a:t>
            </a:r>
          </a:p>
          <a:p>
            <a:pPr algn="ctr"/>
            <a:r>
              <a:rPr lang="th-TH" sz="4400" b="1" dirty="0" smtClean="0">
                <a:solidFill>
                  <a:srgbClr val="002060"/>
                </a:solidFill>
                <a:latin typeface="TH Charm of AU" pitchFamily="34" charset="-34"/>
                <a:cs typeface="TH Charm of AU" pitchFamily="34" charset="-34"/>
              </a:rPr>
              <a:t>(พระปิยะมหาราช)</a:t>
            </a:r>
            <a:endParaRPr lang="en-US" sz="4400" b="1" dirty="0">
              <a:solidFill>
                <a:srgbClr val="002060"/>
              </a:solidFill>
              <a:latin typeface="TH Charm of AU" pitchFamily="34" charset="-34"/>
              <a:cs typeface="TH Charm of AU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3143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ชื่อเรื่อง 1"/>
          <p:cNvSpPr>
            <a:spLocks noGrp="1"/>
          </p:cNvSpPr>
          <p:nvPr>
            <p:ph type="title"/>
          </p:nvPr>
        </p:nvSpPr>
        <p:spPr>
          <a:xfrm>
            <a:off x="1691680" y="764704"/>
            <a:ext cx="5976664" cy="1071563"/>
          </a:xfrm>
          <a:ln w="57150"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th-TH" sz="7200" b="1" smtClean="0">
                <a:cs typeface="+mj-cs"/>
              </a:rPr>
              <a:t>ลักษณะคำประพันธ์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95536" y="2420888"/>
            <a:ext cx="8280920" cy="3214688"/>
          </a:xfrm>
        </p:spPr>
        <p:txBody>
          <a:bodyPr/>
          <a:lstStyle/>
          <a:p>
            <a:pPr>
              <a:buFont typeface="Arial" pitchFamily="34" charset="0"/>
              <a:buNone/>
              <a:defRPr/>
            </a:pPr>
            <a:r>
              <a:rPr lang="th-TH" sz="4000" b="1" dirty="0" smtClean="0">
                <a:solidFill>
                  <a:srgbClr val="002060"/>
                </a:solidFill>
                <a:cs typeface="+mj-cs"/>
              </a:rPr>
              <a:t>          เป็นร้อยแก้ว  และสรุปด้วยโคลงสี่สุภาพ (เป็นภาษิต) มีทั้งหมด  ๔ เรื่อง คือราชสีห์กับหนู </a:t>
            </a:r>
            <a:endParaRPr lang="th-TH" sz="4000" b="1" dirty="0">
              <a:solidFill>
                <a:srgbClr val="002060"/>
              </a:solidFill>
              <a:cs typeface="+mj-cs"/>
            </a:endParaRPr>
          </a:p>
          <a:p>
            <a:pPr>
              <a:buFont typeface="Arial" pitchFamily="34" charset="0"/>
              <a:buNone/>
              <a:defRPr/>
            </a:pPr>
            <a:r>
              <a:rPr lang="th-TH" sz="4000" b="1" dirty="0" smtClean="0">
                <a:solidFill>
                  <a:srgbClr val="002060"/>
                </a:solidFill>
                <a:cs typeface="+mj-cs"/>
              </a:rPr>
              <a:t>				 บิดากับบุตรทั้งหลาย</a:t>
            </a:r>
            <a:endParaRPr lang="th-TH" sz="4000" b="1" dirty="0">
              <a:solidFill>
                <a:srgbClr val="002060"/>
              </a:solidFill>
              <a:cs typeface="+mj-cs"/>
            </a:endParaRPr>
          </a:p>
          <a:p>
            <a:pPr>
              <a:buFont typeface="Arial" pitchFamily="34" charset="0"/>
              <a:buNone/>
              <a:defRPr/>
            </a:pPr>
            <a:r>
              <a:rPr lang="th-TH" sz="4000" b="1" dirty="0" smtClean="0">
                <a:solidFill>
                  <a:srgbClr val="002060"/>
                </a:solidFill>
                <a:cs typeface="+mj-cs"/>
              </a:rPr>
              <a:t>				 สุนัขป่ากับลูกแกะ </a:t>
            </a:r>
            <a:endParaRPr lang="th-TH" sz="4000" b="1" dirty="0">
              <a:solidFill>
                <a:srgbClr val="002060"/>
              </a:solidFill>
              <a:cs typeface="+mj-cs"/>
            </a:endParaRPr>
          </a:p>
          <a:p>
            <a:pPr>
              <a:buFont typeface="Arial" pitchFamily="34" charset="0"/>
              <a:buNone/>
              <a:defRPr/>
            </a:pPr>
            <a:r>
              <a:rPr lang="th-TH" sz="4000" b="1" dirty="0" smtClean="0">
                <a:solidFill>
                  <a:srgbClr val="002060"/>
                </a:solidFill>
                <a:cs typeface="+mj-cs"/>
              </a:rPr>
              <a:t>				  กระต่ายกับเต่า</a:t>
            </a:r>
            <a:endParaRPr lang="th-TH" sz="4000" b="1" dirty="0">
              <a:solidFill>
                <a:srgbClr val="002060"/>
              </a:solidFill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7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267744" y="716271"/>
            <a:ext cx="3888432" cy="110799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736063" y="716271"/>
            <a:ext cx="300595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6600" dirty="0" smtClean="0">
                <a:latin typeface="TH Charm of AU" pitchFamily="34" charset="-34"/>
                <a:cs typeface="TH Charm of AU" pitchFamily="34" charset="-34"/>
              </a:rPr>
              <a:t>พระราชประวัติ</a:t>
            </a:r>
            <a:endParaRPr lang="en-US" sz="6600" dirty="0">
              <a:latin typeface="TH Charm of AU" pitchFamily="34" charset="-34"/>
              <a:cs typeface="TH Charm of AU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47664" y="2397948"/>
            <a:ext cx="6482865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พระราชบิดา    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: 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พระบาทสมเด็จพระจอมเกล้าเจ้าอยู่หัว</a:t>
            </a:r>
          </a:p>
          <a:p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พระราชมารดา 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สมเด็จพระเทพศิรินทราบรมราชชนนี</a:t>
            </a:r>
          </a:p>
          <a:p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พระราชสมภพ 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 : 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๒๐  กันยายน  ๒๓๙๕</a:t>
            </a:r>
          </a:p>
          <a:p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เสด็จขึ้นครองราชย์  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: 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พ.ศ.  ๒๔๑๑</a:t>
            </a:r>
          </a:p>
          <a:p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เสด็จสวรรคต  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: 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๒๓  ตุลาคม  ๒๔๕๓</a:t>
            </a:r>
            <a:endParaRPr lang="en-US" sz="32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778979"/>
            <a:ext cx="1514313" cy="1948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408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7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63688" y="1124744"/>
            <a:ext cx="6984776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 smtClean="0">
                <a:solidFill>
                  <a:srgbClr val="002060"/>
                </a:solidFill>
                <a:cs typeface="+mj-cs"/>
              </a:rPr>
              <a:t>โคลงสุภาษิตพระราชนิพนธ์ที่ทรงคุณค่า</a:t>
            </a:r>
          </a:p>
          <a:p>
            <a:pPr marL="971550" lvl="1" indent="-514350">
              <a:buAutoNum type="thaiNumPeriod"/>
            </a:pPr>
            <a:r>
              <a:rPr lang="th-TH" sz="4400" b="1" dirty="0" smtClean="0">
                <a:solidFill>
                  <a:srgbClr val="002060"/>
                </a:solidFill>
                <a:cs typeface="+mj-cs"/>
              </a:rPr>
              <a:t>สุภาษิตบางประอิน</a:t>
            </a:r>
          </a:p>
          <a:p>
            <a:pPr marL="971550" lvl="1" indent="-514350">
              <a:buAutoNum type="thaiNumPeriod"/>
            </a:pPr>
            <a:r>
              <a:rPr lang="th-TH" sz="4400" b="1" dirty="0" smtClean="0">
                <a:solidFill>
                  <a:srgbClr val="002060"/>
                </a:solidFill>
                <a:cs typeface="+mj-cs"/>
              </a:rPr>
              <a:t>โคลงกระทู้สุภาษิต</a:t>
            </a:r>
          </a:p>
          <a:p>
            <a:pPr marL="971550" lvl="1" indent="-514350">
              <a:buAutoNum type="thaiNumPeriod"/>
            </a:pPr>
            <a:r>
              <a:rPr lang="th-TH" sz="4400" b="1" dirty="0" smtClean="0">
                <a:solidFill>
                  <a:srgbClr val="002060"/>
                </a:solidFill>
                <a:cs typeface="+mj-cs"/>
              </a:rPr>
              <a:t>สุภาษิตเบ็ดเตล็ด</a:t>
            </a:r>
          </a:p>
          <a:p>
            <a:pPr marL="971550" lvl="1" indent="-514350">
              <a:buAutoNum type="thaiNumPeriod"/>
            </a:pPr>
            <a:r>
              <a:rPr lang="th-TH" sz="4400" b="1" dirty="0" smtClean="0">
                <a:solidFill>
                  <a:srgbClr val="002060"/>
                </a:solidFill>
                <a:cs typeface="+mj-cs"/>
              </a:rPr>
              <a:t>สุภาษิตสอนผู้เป็นข้าราชการ</a:t>
            </a:r>
          </a:p>
          <a:p>
            <a:pPr marL="971550" lvl="1" indent="-514350">
              <a:buAutoNum type="thaiNumPeriod"/>
            </a:pPr>
            <a:r>
              <a:rPr lang="th-TH" sz="4400" b="1" dirty="0" smtClean="0">
                <a:solidFill>
                  <a:srgbClr val="C00000"/>
                </a:solidFill>
                <a:cs typeface="+mj-cs"/>
              </a:rPr>
              <a:t>สุภาษิตโสฬสไตรยางค์</a:t>
            </a:r>
          </a:p>
        </p:txBody>
      </p:sp>
    </p:spTree>
    <p:extLst>
      <p:ext uri="{BB962C8B-B14F-4D97-AF65-F5344CB8AC3E}">
        <p14:creationId xmlns:p14="http://schemas.microsoft.com/office/powerpoint/2010/main" val="425580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7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481662" y="1042235"/>
            <a:ext cx="7632847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800" b="1" dirty="0">
                <a:solidFill>
                  <a:srgbClr val="002060"/>
                </a:solidFill>
              </a:rPr>
              <a:t>โคลงสุภาษิตพระราชนิพนธ์ที่</a:t>
            </a:r>
            <a:r>
              <a:rPr lang="th-TH" sz="4800" b="1" dirty="0" smtClean="0">
                <a:solidFill>
                  <a:srgbClr val="002060"/>
                </a:solidFill>
              </a:rPr>
              <a:t>ทรงคุณค่า(ต่อ)</a:t>
            </a:r>
          </a:p>
          <a:p>
            <a:r>
              <a:rPr lang="th-TH" sz="4400" b="1" dirty="0" smtClean="0">
                <a:solidFill>
                  <a:srgbClr val="002060"/>
                </a:solidFill>
              </a:rPr>
              <a:t>	</a:t>
            </a:r>
            <a:r>
              <a:rPr lang="th-TH" sz="4400" b="1" dirty="0" smtClean="0">
                <a:solidFill>
                  <a:srgbClr val="C00000"/>
                </a:solidFill>
              </a:rPr>
              <a:t>๖.  สุภาษิตนฤทุมนาการ</a:t>
            </a:r>
          </a:p>
          <a:p>
            <a:r>
              <a:rPr lang="th-TH" sz="4400" b="1" dirty="0" smtClean="0">
                <a:solidFill>
                  <a:srgbClr val="002060"/>
                </a:solidFill>
              </a:rPr>
              <a:t>	๗.  โคลงว่าด้วยความสุข</a:t>
            </a:r>
          </a:p>
          <a:p>
            <a:r>
              <a:rPr lang="th-TH" sz="4400" b="1" dirty="0" smtClean="0">
                <a:solidFill>
                  <a:srgbClr val="002060"/>
                </a:solidFill>
              </a:rPr>
              <a:t>	๘.  วชิรญาณสุภาษิต</a:t>
            </a:r>
          </a:p>
          <a:p>
            <a:r>
              <a:rPr lang="th-TH" sz="4400" b="1" dirty="0" smtClean="0">
                <a:solidFill>
                  <a:srgbClr val="002060"/>
                </a:solidFill>
              </a:rPr>
              <a:t>	๙.   พระราชปรารภความสุขทุกข์</a:t>
            </a:r>
          </a:p>
          <a:p>
            <a:r>
              <a:rPr lang="th-TH" sz="4400" b="1" dirty="0" smtClean="0">
                <a:solidFill>
                  <a:srgbClr val="002060"/>
                </a:solidFill>
              </a:rPr>
              <a:t>	๑๐. สุภาษิตพิพิธธรรม</a:t>
            </a:r>
          </a:p>
          <a:p>
            <a:r>
              <a:rPr lang="th-TH" sz="4400" b="1" dirty="0" smtClean="0">
                <a:solidFill>
                  <a:srgbClr val="002060"/>
                </a:solidFill>
              </a:rPr>
              <a:t>	</a:t>
            </a:r>
            <a:r>
              <a:rPr lang="th-TH" sz="4400" b="1" dirty="0" smtClean="0">
                <a:solidFill>
                  <a:srgbClr val="C00000"/>
                </a:solidFill>
              </a:rPr>
              <a:t>๑๑. สุภาษิตอิศปปกรณำ</a:t>
            </a:r>
          </a:p>
        </p:txBody>
      </p:sp>
    </p:spTree>
    <p:extLst>
      <p:ext uri="{BB962C8B-B14F-4D97-AF65-F5344CB8AC3E}">
        <p14:creationId xmlns:p14="http://schemas.microsoft.com/office/powerpoint/2010/main" val="406604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71601" y="2071688"/>
            <a:ext cx="7416824" cy="1928812"/>
          </a:xfr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accent6">
                <a:lumMod val="75000"/>
              </a:schemeClr>
            </a:solidFill>
            <a:prstDash val="dash"/>
          </a:ln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sz="7200" b="1" dirty="0" smtClean="0">
                <a:solidFill>
                  <a:srgbClr val="002060"/>
                </a:solidFill>
              </a:rPr>
              <a:t>โคลงสุภาษิตโสฬสไตรยางค์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55576" y="857251"/>
            <a:ext cx="7776864" cy="1275606"/>
          </a:xfr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>
                <a:lumMod val="75000"/>
              </a:schemeClr>
            </a:solidFill>
            <a:prstDash val="sysDash"/>
          </a:ln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sz="5400" b="1" dirty="0" smtClean="0">
                <a:solidFill>
                  <a:srgbClr val="002060"/>
                </a:solidFill>
              </a:rPr>
              <a:t/>
            </a:r>
            <a:br>
              <a:rPr lang="th-TH" sz="5400" b="1" dirty="0" smtClean="0">
                <a:solidFill>
                  <a:srgbClr val="002060"/>
                </a:solidFill>
              </a:rPr>
            </a:br>
            <a:r>
              <a:rPr lang="th-TH" sz="5400" b="1" dirty="0" smtClean="0">
                <a:solidFill>
                  <a:srgbClr val="002060"/>
                </a:solidFill>
              </a:rPr>
              <a:t>ความเป็นมาโคลงสุภาษิตโสฬสไตรยางค์</a:t>
            </a:r>
            <a:r>
              <a:rPr lang="th-TH" sz="5400" dirty="0" smtClean="0">
                <a:solidFill>
                  <a:srgbClr val="002060"/>
                </a:solidFill>
              </a:rPr>
              <a:t/>
            </a:r>
            <a:br>
              <a:rPr lang="th-TH" sz="5400" dirty="0" smtClean="0">
                <a:solidFill>
                  <a:srgbClr val="002060"/>
                </a:solidFill>
              </a:rPr>
            </a:br>
            <a:endParaRPr lang="th-TH" sz="5400" dirty="0" smtClean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2420888"/>
            <a:ext cx="576952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th-TH" sz="4000" b="1" dirty="0" smtClean="0"/>
              <a:t>เดิมเป็นสุภาษิตภาษาอังกฤษ</a:t>
            </a:r>
          </a:p>
          <a:p>
            <a:pPr marL="457200" indent="-457200">
              <a:buFontTx/>
              <a:buChar char="-"/>
            </a:pPr>
            <a:r>
              <a:rPr lang="th-TH" sz="4000" b="1" dirty="0" smtClean="0"/>
              <a:t>ร. ๕ ทรงพระกรุณาโปรดเกล้าฯ </a:t>
            </a:r>
          </a:p>
          <a:p>
            <a:r>
              <a:rPr lang="th-TH" sz="4000" b="1" dirty="0" smtClean="0"/>
              <a:t>ให้กวีในราชสำนักแปลเป็นโคลงภาษาไทย</a:t>
            </a:r>
          </a:p>
        </p:txBody>
      </p:sp>
      <p:sp>
        <p:nvSpPr>
          <p:cNvPr id="5" name="Rectangle 4"/>
          <p:cNvSpPr/>
          <p:nvPr/>
        </p:nvSpPr>
        <p:spPr>
          <a:xfrm>
            <a:off x="1691680" y="4581128"/>
            <a:ext cx="555520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 typeface="Arial" charset="0"/>
              <a:buNone/>
            </a:pPr>
            <a:r>
              <a:rPr lang="th-TH" sz="4400" b="1" dirty="0">
                <a:solidFill>
                  <a:srgbClr val="C00000"/>
                </a:solidFill>
                <a:latin typeface="Angsana New" pitchFamily="18" charset="-34"/>
              </a:rPr>
              <a:t>“ โสฬส” </a:t>
            </a:r>
            <a:r>
              <a:rPr lang="th-TH" sz="4400" b="1" dirty="0" smtClean="0">
                <a:solidFill>
                  <a:srgbClr val="FF0000"/>
                </a:solidFill>
                <a:latin typeface="Angsana New" pitchFamily="18" charset="-34"/>
              </a:rPr>
              <a:t>	  </a:t>
            </a:r>
            <a:r>
              <a:rPr lang="th-TH" sz="4400" b="1" dirty="0" smtClean="0">
                <a:latin typeface="Angsana New" pitchFamily="18" charset="-34"/>
              </a:rPr>
              <a:t>แปลว่า     </a:t>
            </a:r>
            <a:r>
              <a:rPr lang="th-TH" sz="4400" b="1" dirty="0" smtClean="0">
                <a:solidFill>
                  <a:srgbClr val="C00000"/>
                </a:solidFill>
                <a:latin typeface="Angsana New" pitchFamily="18" charset="-34"/>
              </a:rPr>
              <a:t>สิบ</a:t>
            </a:r>
            <a:r>
              <a:rPr lang="th-TH" sz="4400" b="1" dirty="0">
                <a:solidFill>
                  <a:srgbClr val="C00000"/>
                </a:solidFill>
                <a:latin typeface="Angsana New" pitchFamily="18" charset="-34"/>
              </a:rPr>
              <a:t>หก </a:t>
            </a:r>
          </a:p>
          <a:p>
            <a:pPr eaLnBrk="1" hangingPunct="1">
              <a:buFont typeface="Arial" charset="0"/>
              <a:buNone/>
            </a:pPr>
            <a:r>
              <a:rPr lang="th-TH" sz="4400" b="1" dirty="0" smtClean="0">
                <a:solidFill>
                  <a:srgbClr val="C00000"/>
                </a:solidFill>
                <a:latin typeface="Angsana New" pitchFamily="18" charset="-34"/>
              </a:rPr>
              <a:t>“ </a:t>
            </a:r>
            <a:r>
              <a:rPr lang="th-TH" sz="4400" b="1" dirty="0">
                <a:solidFill>
                  <a:srgbClr val="C00000"/>
                </a:solidFill>
                <a:latin typeface="Angsana New" pitchFamily="18" charset="-34"/>
              </a:rPr>
              <a:t>ไตรยางค์”  </a:t>
            </a:r>
            <a:r>
              <a:rPr lang="th-TH" sz="4400" b="1" dirty="0">
                <a:latin typeface="Angsana New" pitchFamily="18" charset="-34"/>
              </a:rPr>
              <a:t>แปลว่า </a:t>
            </a:r>
            <a:r>
              <a:rPr lang="th-TH" sz="4400" b="1" dirty="0" smtClean="0">
                <a:solidFill>
                  <a:srgbClr val="FF0000"/>
                </a:solidFill>
                <a:latin typeface="Angsana New" pitchFamily="18" charset="-34"/>
              </a:rPr>
              <a:t>    </a:t>
            </a:r>
            <a:r>
              <a:rPr lang="th-TH" sz="4400" b="1" dirty="0">
                <a:solidFill>
                  <a:srgbClr val="C00000"/>
                </a:solidFill>
                <a:latin typeface="Angsana New" pitchFamily="18" charset="-34"/>
              </a:rPr>
              <a:t>องค์</a:t>
            </a:r>
            <a:r>
              <a:rPr lang="th-TH" sz="4400" b="1" dirty="0" smtClean="0">
                <a:solidFill>
                  <a:srgbClr val="C00000"/>
                </a:solidFill>
                <a:latin typeface="Angsana New" pitchFamily="18" charset="-34"/>
              </a:rPr>
              <a:t>สาม</a:t>
            </a:r>
            <a:endParaRPr lang="th-TH" sz="4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ชื่อเรื่อง 1"/>
          <p:cNvSpPr>
            <a:spLocks noGrp="1"/>
          </p:cNvSpPr>
          <p:nvPr>
            <p:ph type="title"/>
          </p:nvPr>
        </p:nvSpPr>
        <p:spPr>
          <a:xfrm>
            <a:off x="1979712" y="836712"/>
            <a:ext cx="5832648" cy="1143000"/>
          </a:xfrm>
          <a:ln w="57150">
            <a:prstDash val="sys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th-TH" sz="6600" b="1" dirty="0" smtClean="0">
                <a:solidFill>
                  <a:srgbClr val="002060"/>
                </a:solidFill>
                <a:cs typeface="+mj-cs"/>
              </a:rPr>
              <a:t>ลักษณะคำประพันธ์</a:t>
            </a:r>
          </a:p>
        </p:txBody>
      </p:sp>
      <p:sp>
        <p:nvSpPr>
          <p:cNvPr id="7171" name="ตัวยึดเนื้อหา 2"/>
          <p:cNvSpPr>
            <a:spLocks noGrp="1"/>
          </p:cNvSpPr>
          <p:nvPr>
            <p:ph idx="1"/>
          </p:nvPr>
        </p:nvSpPr>
        <p:spPr>
          <a:xfrm>
            <a:off x="467544" y="2564904"/>
            <a:ext cx="8229600" cy="1643062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th-TH" sz="4400" b="1" dirty="0" smtClean="0">
                <a:solidFill>
                  <a:srgbClr val="002060"/>
                </a:solidFill>
                <a:latin typeface="Angsana New" pitchFamily="18" charset="-34"/>
                <a:cs typeface="+mj-cs"/>
              </a:rPr>
              <a:t>           โคลงสุภาษิตโสฬสไตรยางค์ เป็นโคลงสี่สุภาพ</a:t>
            </a:r>
          </a:p>
          <a:p>
            <a:pPr eaLnBrk="1" hangingPunct="1">
              <a:buFont typeface="Arial" charset="0"/>
              <a:buNone/>
            </a:pPr>
            <a:r>
              <a:rPr lang="th-TH" sz="4400" b="1" dirty="0">
                <a:solidFill>
                  <a:srgbClr val="002060"/>
                </a:solidFill>
                <a:latin typeface="Angsana New" pitchFamily="18" charset="-34"/>
                <a:cs typeface="+mj-cs"/>
              </a:rPr>
              <a:t>	</a:t>
            </a:r>
            <a:r>
              <a:rPr lang="th-TH" sz="4400" b="1" dirty="0" smtClean="0">
                <a:solidFill>
                  <a:srgbClr val="002060"/>
                </a:solidFill>
                <a:latin typeface="Angsana New" pitchFamily="18" charset="-34"/>
                <a:cs typeface="+mj-cs"/>
              </a:rPr>
              <a:t>			มีบทนำ    ๑  บท </a:t>
            </a:r>
          </a:p>
          <a:p>
            <a:pPr eaLnBrk="1" hangingPunct="1">
              <a:buFont typeface="Arial" charset="0"/>
              <a:buNone/>
            </a:pPr>
            <a:r>
              <a:rPr lang="th-TH" sz="4400" b="1" dirty="0">
                <a:solidFill>
                  <a:srgbClr val="002060"/>
                </a:solidFill>
                <a:latin typeface="Angsana New" pitchFamily="18" charset="-34"/>
                <a:cs typeface="+mj-cs"/>
              </a:rPr>
              <a:t>	</a:t>
            </a:r>
            <a:r>
              <a:rPr lang="th-TH" sz="4400" b="1" dirty="0" smtClean="0">
                <a:solidFill>
                  <a:srgbClr val="002060"/>
                </a:solidFill>
                <a:latin typeface="Angsana New" pitchFamily="18" charset="-34"/>
                <a:cs typeface="+mj-cs"/>
              </a:rPr>
              <a:t>			เนื้อเรื่อง   ๑๖ บท</a:t>
            </a:r>
          </a:p>
          <a:p>
            <a:pPr eaLnBrk="1" hangingPunct="1">
              <a:buFont typeface="Arial" charset="0"/>
              <a:buNone/>
            </a:pPr>
            <a:r>
              <a:rPr lang="th-TH" sz="4400" b="1" dirty="0">
                <a:solidFill>
                  <a:srgbClr val="002060"/>
                </a:solidFill>
                <a:latin typeface="Angsana New" pitchFamily="18" charset="-34"/>
                <a:cs typeface="+mj-cs"/>
              </a:rPr>
              <a:t>	</a:t>
            </a:r>
            <a:r>
              <a:rPr lang="th-TH" sz="4400" b="1" dirty="0" smtClean="0">
                <a:solidFill>
                  <a:srgbClr val="002060"/>
                </a:solidFill>
                <a:latin typeface="Angsana New" pitchFamily="18" charset="-34"/>
                <a:cs typeface="+mj-cs"/>
              </a:rPr>
              <a:t>			บทสรุป    ๑  บท</a:t>
            </a:r>
          </a:p>
          <a:p>
            <a:pPr eaLnBrk="1" hangingPunct="1">
              <a:buFont typeface="Arial" charset="0"/>
              <a:buNone/>
            </a:pPr>
            <a:endParaRPr lang="th-TH" sz="4400" dirty="0" smtClean="0">
              <a:solidFill>
                <a:srgbClr val="002060"/>
              </a:solidFill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ชื่อเรื่อง 1"/>
          <p:cNvSpPr>
            <a:spLocks noGrp="1"/>
          </p:cNvSpPr>
          <p:nvPr>
            <p:ph type="title"/>
          </p:nvPr>
        </p:nvSpPr>
        <p:spPr>
          <a:xfrm>
            <a:off x="1331641" y="620688"/>
            <a:ext cx="6192688" cy="1143000"/>
          </a:xfrm>
          <a:ln w="57150"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th-TH" sz="5400" b="1" dirty="0" smtClean="0">
                <a:solidFill>
                  <a:srgbClr val="002060"/>
                </a:solidFill>
                <a:cs typeface="+mj-cs"/>
              </a:rPr>
              <a:t>ฉันทลักษณ์ของโคลงสี่สุภาพ</a:t>
            </a:r>
          </a:p>
        </p:txBody>
      </p:sp>
      <p:pic>
        <p:nvPicPr>
          <p:cNvPr id="6" name="Picture 2" descr="http://www.dekgeng.com/thai/poem/img/klong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49" y="2060848"/>
            <a:ext cx="6736088" cy="4031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</TotalTime>
  <Words>391</Words>
  <Application>Microsoft Office PowerPoint</Application>
  <PresentationFormat>On-screen Show (4:3)</PresentationFormat>
  <Paragraphs>70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ชุดรูปแบบของ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โคลงสุภาษิตโสฬสไตรยางค์</vt:lpstr>
      <vt:lpstr> ความเป็นมาโคลงสุภาษิตโสฬสไตรยางค์ </vt:lpstr>
      <vt:lpstr>ลักษณะคำประพันธ์</vt:lpstr>
      <vt:lpstr>ฉันทลักษณ์ของโคลงสี่สุภาพ</vt:lpstr>
      <vt:lpstr>โคลงสุภาษิตนฤทุมนาการ</vt:lpstr>
      <vt:lpstr>ความเป็นมาของโคลงสุภาษิตนฤทุมนาการ</vt:lpstr>
      <vt:lpstr>ลักษณะคำประพันธ์</vt:lpstr>
      <vt:lpstr>จุดประสงค์ในการแต่ง</vt:lpstr>
      <vt:lpstr>โคลงสุภาษิตอิศปปกรณำ</vt:lpstr>
      <vt:lpstr> ความเป็นมาโคลงสุภาษิตอิศปปกรณำ </vt:lpstr>
      <vt:lpstr>จุดประสงค์ในการแต่ง</vt:lpstr>
      <vt:lpstr>PowerPoint Presentation</vt:lpstr>
      <vt:lpstr>PowerPoint Presentation</vt:lpstr>
      <vt:lpstr>PowerPoint Presentation</vt:lpstr>
      <vt:lpstr>ลักษณะคำประพันธ์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โคลงสุภาษิต พระราชนิพนธ์พระบาทสมเด็จ พระจุลจอมเกล้าเจ้าอยู่หัว</dc:title>
  <dc:creator>iLLuSioN</dc:creator>
  <cp:lastModifiedBy>Windows User</cp:lastModifiedBy>
  <cp:revision>40</cp:revision>
  <dcterms:created xsi:type="dcterms:W3CDTF">2013-01-17T12:10:42Z</dcterms:created>
  <dcterms:modified xsi:type="dcterms:W3CDTF">2016-11-14T07:06:15Z</dcterms:modified>
</cp:coreProperties>
</file>